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1"/>
  </p:sldMasterIdLst>
  <p:notesMasterIdLst>
    <p:notesMasterId r:id="rId45"/>
  </p:notesMasterIdLst>
  <p:sldIdLst>
    <p:sldId id="256" r:id="rId2"/>
    <p:sldId id="305" r:id="rId3"/>
    <p:sldId id="297" r:id="rId4"/>
    <p:sldId id="257" r:id="rId5"/>
    <p:sldId id="258" r:id="rId6"/>
    <p:sldId id="280" r:id="rId7"/>
    <p:sldId id="259" r:id="rId8"/>
    <p:sldId id="260" r:id="rId9"/>
    <p:sldId id="306" r:id="rId10"/>
    <p:sldId id="273" r:id="rId11"/>
    <p:sldId id="279" r:id="rId12"/>
    <p:sldId id="261" r:id="rId13"/>
    <p:sldId id="290" r:id="rId14"/>
    <p:sldId id="291" r:id="rId15"/>
    <p:sldId id="262" r:id="rId16"/>
    <p:sldId id="263" r:id="rId17"/>
    <p:sldId id="288" r:id="rId18"/>
    <p:sldId id="268" r:id="rId19"/>
    <p:sldId id="289" r:id="rId20"/>
    <p:sldId id="264" r:id="rId21"/>
    <p:sldId id="265" r:id="rId22"/>
    <p:sldId id="266" r:id="rId23"/>
    <p:sldId id="282" r:id="rId24"/>
    <p:sldId id="270" r:id="rId25"/>
    <p:sldId id="269" r:id="rId26"/>
    <p:sldId id="272" r:id="rId27"/>
    <p:sldId id="274" r:id="rId28"/>
    <p:sldId id="275" r:id="rId29"/>
    <p:sldId id="276" r:id="rId30"/>
    <p:sldId id="278" r:id="rId31"/>
    <p:sldId id="283" r:id="rId32"/>
    <p:sldId id="284" r:id="rId33"/>
    <p:sldId id="277" r:id="rId34"/>
    <p:sldId id="285" r:id="rId35"/>
    <p:sldId id="286" r:id="rId36"/>
    <p:sldId id="287" r:id="rId37"/>
    <p:sldId id="292" r:id="rId38"/>
    <p:sldId id="294" r:id="rId39"/>
    <p:sldId id="295" r:id="rId40"/>
    <p:sldId id="296" r:id="rId41"/>
    <p:sldId id="299" r:id="rId42"/>
    <p:sldId id="302" r:id="rId43"/>
    <p:sldId id="298"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9EFD76-597B-43DB-96A6-E4164AB96057}" v="1" dt="2024-02-11T20:24:18.6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59" autoAdjust="0"/>
    <p:restoredTop sz="94624"/>
  </p:normalViewPr>
  <p:slideViewPr>
    <p:cSldViewPr snapToGrid="0">
      <p:cViewPr varScale="1">
        <p:scale>
          <a:sx n="80" d="100"/>
          <a:sy n="80" d="100"/>
        </p:scale>
        <p:origin x="2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239EFD76-597B-43DB-96A6-E4164AB96057}"/>
    <pc:docChg chg="undo custSel addSld delSld modSld sldOrd">
      <pc:chgData name="Jane Davies" userId="ece06c1e-1fe5-4526-9740-3b5872e790df" providerId="ADAL" clId="{239EFD76-597B-43DB-96A6-E4164AB96057}" dt="2024-02-11T20:30:10.345" v="709"/>
      <pc:docMkLst>
        <pc:docMk/>
      </pc:docMkLst>
      <pc:sldChg chg="modSp mod modNotesTx">
        <pc:chgData name="Jane Davies" userId="ece06c1e-1fe5-4526-9740-3b5872e790df" providerId="ADAL" clId="{239EFD76-597B-43DB-96A6-E4164AB96057}" dt="2024-02-11T20:30:10.345" v="709"/>
        <pc:sldMkLst>
          <pc:docMk/>
          <pc:sldMk cId="180720330" sldId="256"/>
        </pc:sldMkLst>
        <pc:spChg chg="mod">
          <ac:chgData name="Jane Davies" userId="ece06c1e-1fe5-4526-9740-3b5872e790df" providerId="ADAL" clId="{239EFD76-597B-43DB-96A6-E4164AB96057}" dt="2024-02-11T20:28:15.702" v="708" actId="20577"/>
          <ac:spMkLst>
            <pc:docMk/>
            <pc:sldMk cId="180720330" sldId="256"/>
            <ac:spMk id="3" creationId="{8E1ECBDA-9384-E8B8-9ED4-214577B5B6DB}"/>
          </ac:spMkLst>
        </pc:spChg>
      </pc:sldChg>
      <pc:sldChg chg="modNotesTx">
        <pc:chgData name="Jane Davies" userId="ece06c1e-1fe5-4526-9740-3b5872e790df" providerId="ADAL" clId="{239EFD76-597B-43DB-96A6-E4164AB96057}" dt="2024-02-11T20:21:25.541" v="671"/>
        <pc:sldMkLst>
          <pc:docMk/>
          <pc:sldMk cId="4004140486" sldId="264"/>
        </pc:sldMkLst>
      </pc:sldChg>
      <pc:sldChg chg="del">
        <pc:chgData name="Jane Davies" userId="ece06c1e-1fe5-4526-9740-3b5872e790df" providerId="ADAL" clId="{239EFD76-597B-43DB-96A6-E4164AB96057}" dt="2024-02-11T19:55:01.790" v="0" actId="47"/>
        <pc:sldMkLst>
          <pc:docMk/>
          <pc:sldMk cId="2718227026" sldId="271"/>
        </pc:sldMkLst>
      </pc:sldChg>
      <pc:sldChg chg="modSp mod">
        <pc:chgData name="Jane Davies" userId="ece06c1e-1fe5-4526-9740-3b5872e790df" providerId="ADAL" clId="{239EFD76-597B-43DB-96A6-E4164AB96057}" dt="2024-02-11T19:55:57.818" v="80" actId="27636"/>
        <pc:sldMkLst>
          <pc:docMk/>
          <pc:sldMk cId="4003315020" sldId="274"/>
        </pc:sldMkLst>
        <pc:spChg chg="mod">
          <ac:chgData name="Jane Davies" userId="ece06c1e-1fe5-4526-9740-3b5872e790df" providerId="ADAL" clId="{239EFD76-597B-43DB-96A6-E4164AB96057}" dt="2024-02-11T19:55:57.818" v="80" actId="27636"/>
          <ac:spMkLst>
            <pc:docMk/>
            <pc:sldMk cId="4003315020" sldId="274"/>
            <ac:spMk id="3" creationId="{A74157F6-19E0-4539-6C37-7EAFD7BACDFD}"/>
          </ac:spMkLst>
        </pc:spChg>
      </pc:sldChg>
      <pc:sldChg chg="modSp mod">
        <pc:chgData name="Jane Davies" userId="ece06c1e-1fe5-4526-9740-3b5872e790df" providerId="ADAL" clId="{239EFD76-597B-43DB-96A6-E4164AB96057}" dt="2024-02-11T20:02:50.105" v="607" actId="27636"/>
        <pc:sldMkLst>
          <pc:docMk/>
          <pc:sldMk cId="676217911" sldId="276"/>
        </pc:sldMkLst>
        <pc:spChg chg="mod">
          <ac:chgData name="Jane Davies" userId="ece06c1e-1fe5-4526-9740-3b5872e790df" providerId="ADAL" clId="{239EFD76-597B-43DB-96A6-E4164AB96057}" dt="2024-02-11T20:02:50.105" v="607" actId="27636"/>
          <ac:spMkLst>
            <pc:docMk/>
            <pc:sldMk cId="676217911" sldId="276"/>
            <ac:spMk id="3" creationId="{6BF239A6-EBFD-CD80-0064-8510483C29D4}"/>
          </ac:spMkLst>
        </pc:spChg>
      </pc:sldChg>
      <pc:sldChg chg="del">
        <pc:chgData name="Jane Davies" userId="ece06c1e-1fe5-4526-9740-3b5872e790df" providerId="ADAL" clId="{239EFD76-597B-43DB-96A6-E4164AB96057}" dt="2024-02-11T20:19:24.919" v="669" actId="47"/>
        <pc:sldMkLst>
          <pc:docMk/>
          <pc:sldMk cId="2166420201" sldId="281"/>
        </pc:sldMkLst>
      </pc:sldChg>
      <pc:sldChg chg="modSp mod">
        <pc:chgData name="Jane Davies" userId="ece06c1e-1fe5-4526-9740-3b5872e790df" providerId="ADAL" clId="{239EFD76-597B-43DB-96A6-E4164AB96057}" dt="2024-02-11T20:12:32.143" v="660" actId="313"/>
        <pc:sldMkLst>
          <pc:docMk/>
          <pc:sldMk cId="3084347126" sldId="286"/>
        </pc:sldMkLst>
        <pc:spChg chg="mod">
          <ac:chgData name="Jane Davies" userId="ece06c1e-1fe5-4526-9740-3b5872e790df" providerId="ADAL" clId="{239EFD76-597B-43DB-96A6-E4164AB96057}" dt="2024-02-11T20:12:32.143" v="660" actId="313"/>
          <ac:spMkLst>
            <pc:docMk/>
            <pc:sldMk cId="3084347126" sldId="286"/>
            <ac:spMk id="5" creationId="{BA6CA113-049C-2526-BAFE-3ED03945226E}"/>
          </ac:spMkLst>
        </pc:spChg>
      </pc:sldChg>
      <pc:sldChg chg="modSp mod">
        <pc:chgData name="Jane Davies" userId="ece06c1e-1fe5-4526-9740-3b5872e790df" providerId="ADAL" clId="{239EFD76-597B-43DB-96A6-E4164AB96057}" dt="2024-02-11T20:08:31.523" v="610" actId="313"/>
        <pc:sldMkLst>
          <pc:docMk/>
          <pc:sldMk cId="3585454323" sldId="287"/>
        </pc:sldMkLst>
        <pc:spChg chg="mod">
          <ac:chgData name="Jane Davies" userId="ece06c1e-1fe5-4526-9740-3b5872e790df" providerId="ADAL" clId="{239EFD76-597B-43DB-96A6-E4164AB96057}" dt="2024-02-11T20:08:31.523" v="610" actId="313"/>
          <ac:spMkLst>
            <pc:docMk/>
            <pc:sldMk cId="3585454323" sldId="287"/>
            <ac:spMk id="3" creationId="{3E759771-2347-7CBE-92A1-8CB35DAD6928}"/>
          </ac:spMkLst>
        </pc:spChg>
      </pc:sldChg>
      <pc:sldChg chg="modSp mod">
        <pc:chgData name="Jane Davies" userId="ece06c1e-1fe5-4526-9740-3b5872e790df" providerId="ADAL" clId="{239EFD76-597B-43DB-96A6-E4164AB96057}" dt="2024-02-11T20:09:46.755" v="653" actId="20577"/>
        <pc:sldMkLst>
          <pc:docMk/>
          <pc:sldMk cId="748301978" sldId="292"/>
        </pc:sldMkLst>
        <pc:spChg chg="mod">
          <ac:chgData name="Jane Davies" userId="ece06c1e-1fe5-4526-9740-3b5872e790df" providerId="ADAL" clId="{239EFD76-597B-43DB-96A6-E4164AB96057}" dt="2024-02-11T20:09:46.755" v="653" actId="20577"/>
          <ac:spMkLst>
            <pc:docMk/>
            <pc:sldMk cId="748301978" sldId="292"/>
            <ac:spMk id="3" creationId="{78226CE9-E68B-537A-F2E9-E85372E946D0}"/>
          </ac:spMkLst>
        </pc:spChg>
        <pc:graphicFrameChg chg="mod">
          <ac:chgData name="Jane Davies" userId="ece06c1e-1fe5-4526-9740-3b5872e790df" providerId="ADAL" clId="{239EFD76-597B-43DB-96A6-E4164AB96057}" dt="2024-02-11T20:09:34.662" v="618" actId="14100"/>
          <ac:graphicFrameMkLst>
            <pc:docMk/>
            <pc:sldMk cId="748301978" sldId="292"/>
            <ac:graphicFrameMk id="6" creationId="{BD5A751E-4406-EC55-BB20-9C31F184C9E9}"/>
          </ac:graphicFrameMkLst>
        </pc:graphicFrameChg>
      </pc:sldChg>
      <pc:sldChg chg="del">
        <pc:chgData name="Jane Davies" userId="ece06c1e-1fe5-4526-9740-3b5872e790df" providerId="ADAL" clId="{239EFD76-597B-43DB-96A6-E4164AB96057}" dt="2024-02-11T20:09:50.160" v="654" actId="47"/>
        <pc:sldMkLst>
          <pc:docMk/>
          <pc:sldMk cId="4146369822" sldId="293"/>
        </pc:sldMkLst>
      </pc:sldChg>
      <pc:sldChg chg="modSp mod">
        <pc:chgData name="Jane Davies" userId="ece06c1e-1fe5-4526-9740-3b5872e790df" providerId="ADAL" clId="{239EFD76-597B-43DB-96A6-E4164AB96057}" dt="2024-02-11T20:09:53.119" v="656" actId="313"/>
        <pc:sldMkLst>
          <pc:docMk/>
          <pc:sldMk cId="1270640688" sldId="294"/>
        </pc:sldMkLst>
        <pc:spChg chg="mod">
          <ac:chgData name="Jane Davies" userId="ece06c1e-1fe5-4526-9740-3b5872e790df" providerId="ADAL" clId="{239EFD76-597B-43DB-96A6-E4164AB96057}" dt="2024-02-11T20:09:53.119" v="656" actId="313"/>
          <ac:spMkLst>
            <pc:docMk/>
            <pc:sldMk cId="1270640688" sldId="294"/>
            <ac:spMk id="2" creationId="{698F1A81-3533-9370-F940-F92167A819B2}"/>
          </ac:spMkLst>
        </pc:spChg>
      </pc:sldChg>
      <pc:sldChg chg="modSp mod ord modNotesTx">
        <pc:chgData name="Jane Davies" userId="ece06c1e-1fe5-4526-9740-3b5872e790df" providerId="ADAL" clId="{239EFD76-597B-43DB-96A6-E4164AB96057}" dt="2024-02-11T20:26:02.183" v="698"/>
        <pc:sldMkLst>
          <pc:docMk/>
          <pc:sldMk cId="2430719032" sldId="299"/>
        </pc:sldMkLst>
        <pc:spChg chg="mod">
          <ac:chgData name="Jane Davies" userId="ece06c1e-1fe5-4526-9740-3b5872e790df" providerId="ADAL" clId="{239EFD76-597B-43DB-96A6-E4164AB96057}" dt="2024-02-11T20:25:39.967" v="695" actId="6549"/>
          <ac:spMkLst>
            <pc:docMk/>
            <pc:sldMk cId="2430719032" sldId="299"/>
            <ac:spMk id="3" creationId="{BE4B6B02-47C1-17D9-600D-D925BC282DA8}"/>
          </ac:spMkLst>
        </pc:spChg>
      </pc:sldChg>
      <pc:sldChg chg="del">
        <pc:chgData name="Jane Davies" userId="ece06c1e-1fe5-4526-9740-3b5872e790df" providerId="ADAL" clId="{239EFD76-597B-43DB-96A6-E4164AB96057}" dt="2024-02-11T20:26:42.243" v="699" actId="47"/>
        <pc:sldMkLst>
          <pc:docMk/>
          <pc:sldMk cId="3199938078" sldId="300"/>
        </pc:sldMkLst>
      </pc:sldChg>
      <pc:sldChg chg="del">
        <pc:chgData name="Jane Davies" userId="ece06c1e-1fe5-4526-9740-3b5872e790df" providerId="ADAL" clId="{239EFD76-597B-43DB-96A6-E4164AB96057}" dt="2024-02-11T20:26:48.310" v="700" actId="47"/>
        <pc:sldMkLst>
          <pc:docMk/>
          <pc:sldMk cId="2133015659" sldId="301"/>
        </pc:sldMkLst>
      </pc:sldChg>
      <pc:sldChg chg="del">
        <pc:chgData name="Jane Davies" userId="ece06c1e-1fe5-4526-9740-3b5872e790df" providerId="ADAL" clId="{239EFD76-597B-43DB-96A6-E4164AB96057}" dt="2024-02-11T20:19:41.307" v="670" actId="47"/>
        <pc:sldMkLst>
          <pc:docMk/>
          <pc:sldMk cId="2683130431" sldId="304"/>
        </pc:sldMkLst>
      </pc:sldChg>
      <pc:sldChg chg="add">
        <pc:chgData name="Jane Davies" userId="ece06c1e-1fe5-4526-9740-3b5872e790df" providerId="ADAL" clId="{239EFD76-597B-43DB-96A6-E4164AB96057}" dt="2024-02-11T20:24:18.646" v="672"/>
        <pc:sldMkLst>
          <pc:docMk/>
          <pc:sldMk cId="51891669" sldId="30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5E5B20-1445-4D3E-9266-30E9C9D7A4F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662DF46-2B09-48BC-BB8F-A809996183E6}">
      <dgm:prSet/>
      <dgm:spPr/>
      <dgm:t>
        <a:bodyPr/>
        <a:lstStyle/>
        <a:p>
          <a:r>
            <a:rPr lang="en-GB" b="0" i="0"/>
            <a:t>Restorative justice </a:t>
          </a:r>
          <a:r>
            <a:rPr lang="en-GB" b="1" i="0"/>
            <a:t>gives victims the chance to meet or communicate with their offenders to explain the real impact of the crime.</a:t>
          </a:r>
          <a:endParaRPr lang="en-US"/>
        </a:p>
      </dgm:t>
    </dgm:pt>
    <dgm:pt modelId="{1E4FE38F-2E53-4A3C-B4D2-B4A872D9341A}" type="parTrans" cxnId="{43C31775-A9C6-403F-9401-E9439DF72B0B}">
      <dgm:prSet/>
      <dgm:spPr/>
      <dgm:t>
        <a:bodyPr/>
        <a:lstStyle/>
        <a:p>
          <a:endParaRPr lang="en-US"/>
        </a:p>
      </dgm:t>
    </dgm:pt>
    <dgm:pt modelId="{367FDCD6-F6CE-4101-987B-AAD900AAD3D8}" type="sibTrans" cxnId="{43C31775-A9C6-403F-9401-E9439DF72B0B}">
      <dgm:prSet/>
      <dgm:spPr/>
      <dgm:t>
        <a:bodyPr/>
        <a:lstStyle/>
        <a:p>
          <a:endParaRPr lang="en-US"/>
        </a:p>
      </dgm:t>
    </dgm:pt>
    <dgm:pt modelId="{BE82ACED-8B7B-43C2-A1FF-9736C7826AF9}">
      <dgm:prSet/>
      <dgm:spPr/>
      <dgm:t>
        <a:bodyPr/>
        <a:lstStyle/>
        <a:p>
          <a:r>
            <a:rPr lang="en-GB" b="0" i="0"/>
            <a:t>It empowers victims by giving them a voice. It also holds offenders to account for what they have done and helps them to take responsibility and make amends.</a:t>
          </a:r>
          <a:endParaRPr lang="en-US"/>
        </a:p>
      </dgm:t>
    </dgm:pt>
    <dgm:pt modelId="{582897B5-A9BA-4B90-AE1B-5DF8EE806AB9}" type="parTrans" cxnId="{6C78B3F5-3DFF-4D2C-B4C0-023FBD4EE1D4}">
      <dgm:prSet/>
      <dgm:spPr/>
      <dgm:t>
        <a:bodyPr/>
        <a:lstStyle/>
        <a:p>
          <a:endParaRPr lang="en-US"/>
        </a:p>
      </dgm:t>
    </dgm:pt>
    <dgm:pt modelId="{F4F9A8E8-ED7D-48FD-A986-9DBACEB69C2A}" type="sibTrans" cxnId="{6C78B3F5-3DFF-4D2C-B4C0-023FBD4EE1D4}">
      <dgm:prSet/>
      <dgm:spPr/>
      <dgm:t>
        <a:bodyPr/>
        <a:lstStyle/>
        <a:p>
          <a:endParaRPr lang="en-US"/>
        </a:p>
      </dgm:t>
    </dgm:pt>
    <dgm:pt modelId="{D3F341D5-3D4E-C342-AD7F-2240450328DC}" type="pres">
      <dgm:prSet presAssocID="{965E5B20-1445-4D3E-9266-30E9C9D7A4FF}" presName="hierChild1" presStyleCnt="0">
        <dgm:presLayoutVars>
          <dgm:chPref val="1"/>
          <dgm:dir/>
          <dgm:animOne val="branch"/>
          <dgm:animLvl val="lvl"/>
          <dgm:resizeHandles/>
        </dgm:presLayoutVars>
      </dgm:prSet>
      <dgm:spPr/>
    </dgm:pt>
    <dgm:pt modelId="{026BCE91-6665-D846-AC0E-3E72C886B2A2}" type="pres">
      <dgm:prSet presAssocID="{8662DF46-2B09-48BC-BB8F-A809996183E6}" presName="hierRoot1" presStyleCnt="0"/>
      <dgm:spPr/>
    </dgm:pt>
    <dgm:pt modelId="{4C3C10CC-A9E2-A24D-A39F-C543E9AECC4E}" type="pres">
      <dgm:prSet presAssocID="{8662DF46-2B09-48BC-BB8F-A809996183E6}" presName="composite" presStyleCnt="0"/>
      <dgm:spPr/>
    </dgm:pt>
    <dgm:pt modelId="{E9411F4E-9FBF-E34F-A1FA-97257A9BE7D1}" type="pres">
      <dgm:prSet presAssocID="{8662DF46-2B09-48BC-BB8F-A809996183E6}" presName="background" presStyleLbl="node0" presStyleIdx="0" presStyleCnt="2"/>
      <dgm:spPr/>
    </dgm:pt>
    <dgm:pt modelId="{29488E1F-7A1F-B94B-8434-C1C16D8B9717}" type="pres">
      <dgm:prSet presAssocID="{8662DF46-2B09-48BC-BB8F-A809996183E6}" presName="text" presStyleLbl="fgAcc0" presStyleIdx="0" presStyleCnt="2">
        <dgm:presLayoutVars>
          <dgm:chPref val="3"/>
        </dgm:presLayoutVars>
      </dgm:prSet>
      <dgm:spPr/>
    </dgm:pt>
    <dgm:pt modelId="{853707E8-EA2A-464E-815C-9FA407A5F6A9}" type="pres">
      <dgm:prSet presAssocID="{8662DF46-2B09-48BC-BB8F-A809996183E6}" presName="hierChild2" presStyleCnt="0"/>
      <dgm:spPr/>
    </dgm:pt>
    <dgm:pt modelId="{8A121F88-0A4D-AB44-BF59-CFBF231B2F02}" type="pres">
      <dgm:prSet presAssocID="{BE82ACED-8B7B-43C2-A1FF-9736C7826AF9}" presName="hierRoot1" presStyleCnt="0"/>
      <dgm:spPr/>
    </dgm:pt>
    <dgm:pt modelId="{62BD93EF-E1A5-6941-9F89-7EFEE867774A}" type="pres">
      <dgm:prSet presAssocID="{BE82ACED-8B7B-43C2-A1FF-9736C7826AF9}" presName="composite" presStyleCnt="0"/>
      <dgm:spPr/>
    </dgm:pt>
    <dgm:pt modelId="{046F1EF3-FF92-224C-8FC5-9761309BEBA0}" type="pres">
      <dgm:prSet presAssocID="{BE82ACED-8B7B-43C2-A1FF-9736C7826AF9}" presName="background" presStyleLbl="node0" presStyleIdx="1" presStyleCnt="2"/>
      <dgm:spPr/>
    </dgm:pt>
    <dgm:pt modelId="{4F1DB1B2-094C-E24C-AEA0-C21A21A83FF3}" type="pres">
      <dgm:prSet presAssocID="{BE82ACED-8B7B-43C2-A1FF-9736C7826AF9}" presName="text" presStyleLbl="fgAcc0" presStyleIdx="1" presStyleCnt="2">
        <dgm:presLayoutVars>
          <dgm:chPref val="3"/>
        </dgm:presLayoutVars>
      </dgm:prSet>
      <dgm:spPr/>
    </dgm:pt>
    <dgm:pt modelId="{2B23ED7D-49E9-9443-9C9B-CEEB3342BE04}" type="pres">
      <dgm:prSet presAssocID="{BE82ACED-8B7B-43C2-A1FF-9736C7826AF9}" presName="hierChild2" presStyleCnt="0"/>
      <dgm:spPr/>
    </dgm:pt>
  </dgm:ptLst>
  <dgm:cxnLst>
    <dgm:cxn modelId="{7F38F109-0BC0-D342-8466-C2CDB1396B83}" type="presOf" srcId="{965E5B20-1445-4D3E-9266-30E9C9D7A4FF}" destId="{D3F341D5-3D4E-C342-AD7F-2240450328DC}" srcOrd="0" destOrd="0" presId="urn:microsoft.com/office/officeart/2005/8/layout/hierarchy1"/>
    <dgm:cxn modelId="{43C31775-A9C6-403F-9401-E9439DF72B0B}" srcId="{965E5B20-1445-4D3E-9266-30E9C9D7A4FF}" destId="{8662DF46-2B09-48BC-BB8F-A809996183E6}" srcOrd="0" destOrd="0" parTransId="{1E4FE38F-2E53-4A3C-B4D2-B4A872D9341A}" sibTransId="{367FDCD6-F6CE-4101-987B-AAD900AAD3D8}"/>
    <dgm:cxn modelId="{2DE83EF4-88DE-1E45-9F61-177B800867D2}" type="presOf" srcId="{8662DF46-2B09-48BC-BB8F-A809996183E6}" destId="{29488E1F-7A1F-B94B-8434-C1C16D8B9717}" srcOrd="0" destOrd="0" presId="urn:microsoft.com/office/officeart/2005/8/layout/hierarchy1"/>
    <dgm:cxn modelId="{E5734DF5-6F80-E243-BA92-B5443FEEF286}" type="presOf" srcId="{BE82ACED-8B7B-43C2-A1FF-9736C7826AF9}" destId="{4F1DB1B2-094C-E24C-AEA0-C21A21A83FF3}" srcOrd="0" destOrd="0" presId="urn:microsoft.com/office/officeart/2005/8/layout/hierarchy1"/>
    <dgm:cxn modelId="{6C78B3F5-3DFF-4D2C-B4C0-023FBD4EE1D4}" srcId="{965E5B20-1445-4D3E-9266-30E9C9D7A4FF}" destId="{BE82ACED-8B7B-43C2-A1FF-9736C7826AF9}" srcOrd="1" destOrd="0" parTransId="{582897B5-A9BA-4B90-AE1B-5DF8EE806AB9}" sibTransId="{F4F9A8E8-ED7D-48FD-A986-9DBACEB69C2A}"/>
    <dgm:cxn modelId="{2CBB86B2-6EF0-2B42-9998-B06E1CCF5AFE}" type="presParOf" srcId="{D3F341D5-3D4E-C342-AD7F-2240450328DC}" destId="{026BCE91-6665-D846-AC0E-3E72C886B2A2}" srcOrd="0" destOrd="0" presId="urn:microsoft.com/office/officeart/2005/8/layout/hierarchy1"/>
    <dgm:cxn modelId="{ED140D0C-5A71-6B47-B9D7-55F9DF11ED47}" type="presParOf" srcId="{026BCE91-6665-D846-AC0E-3E72C886B2A2}" destId="{4C3C10CC-A9E2-A24D-A39F-C543E9AECC4E}" srcOrd="0" destOrd="0" presId="urn:microsoft.com/office/officeart/2005/8/layout/hierarchy1"/>
    <dgm:cxn modelId="{ADB95C68-7FF6-A448-9D37-45758A6A7B85}" type="presParOf" srcId="{4C3C10CC-A9E2-A24D-A39F-C543E9AECC4E}" destId="{E9411F4E-9FBF-E34F-A1FA-97257A9BE7D1}" srcOrd="0" destOrd="0" presId="urn:microsoft.com/office/officeart/2005/8/layout/hierarchy1"/>
    <dgm:cxn modelId="{AA5E4219-8BF8-CE41-948D-EF23C92AF280}" type="presParOf" srcId="{4C3C10CC-A9E2-A24D-A39F-C543E9AECC4E}" destId="{29488E1F-7A1F-B94B-8434-C1C16D8B9717}" srcOrd="1" destOrd="0" presId="urn:microsoft.com/office/officeart/2005/8/layout/hierarchy1"/>
    <dgm:cxn modelId="{F75A507A-D2AA-654B-9496-355401E3C21F}" type="presParOf" srcId="{026BCE91-6665-D846-AC0E-3E72C886B2A2}" destId="{853707E8-EA2A-464E-815C-9FA407A5F6A9}" srcOrd="1" destOrd="0" presId="urn:microsoft.com/office/officeart/2005/8/layout/hierarchy1"/>
    <dgm:cxn modelId="{88DB9A24-92B9-DB4B-A8C9-931CBFA64861}" type="presParOf" srcId="{D3F341D5-3D4E-C342-AD7F-2240450328DC}" destId="{8A121F88-0A4D-AB44-BF59-CFBF231B2F02}" srcOrd="1" destOrd="0" presId="urn:microsoft.com/office/officeart/2005/8/layout/hierarchy1"/>
    <dgm:cxn modelId="{1EB34B52-70D6-5B44-90A4-C36C586AC32E}" type="presParOf" srcId="{8A121F88-0A4D-AB44-BF59-CFBF231B2F02}" destId="{62BD93EF-E1A5-6941-9F89-7EFEE867774A}" srcOrd="0" destOrd="0" presId="urn:microsoft.com/office/officeart/2005/8/layout/hierarchy1"/>
    <dgm:cxn modelId="{DE7D16E9-E47A-6A40-9C91-EAFC6BC2429C}" type="presParOf" srcId="{62BD93EF-E1A5-6941-9F89-7EFEE867774A}" destId="{046F1EF3-FF92-224C-8FC5-9761309BEBA0}" srcOrd="0" destOrd="0" presId="urn:microsoft.com/office/officeart/2005/8/layout/hierarchy1"/>
    <dgm:cxn modelId="{F3DE077D-E399-8948-9D65-91EA452418ED}" type="presParOf" srcId="{62BD93EF-E1A5-6941-9F89-7EFEE867774A}" destId="{4F1DB1B2-094C-E24C-AEA0-C21A21A83FF3}" srcOrd="1" destOrd="0" presId="urn:microsoft.com/office/officeart/2005/8/layout/hierarchy1"/>
    <dgm:cxn modelId="{83912983-B95C-F746-B73A-40F48858B07A}" type="presParOf" srcId="{8A121F88-0A4D-AB44-BF59-CFBF231B2F02}" destId="{2B23ED7D-49E9-9443-9C9B-CEEB3342BE0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4245D7-73D5-47EE-AB79-3404133D6B7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2C05EFB-86AD-4BCE-868B-C37EE726CF99}">
      <dgm:prSet/>
      <dgm:spPr/>
      <dgm:t>
        <a:bodyPr/>
        <a:lstStyle/>
        <a:p>
          <a:r>
            <a:rPr lang="en-GB" b="0" i="0" dirty="0">
              <a:solidFill>
                <a:schemeClr val="tx1"/>
              </a:solidFill>
            </a:rPr>
            <a:t>In general, </a:t>
          </a:r>
          <a:r>
            <a:rPr lang="en-GB" b="1" i="0" dirty="0">
              <a:solidFill>
                <a:schemeClr val="tx1"/>
              </a:solidFill>
            </a:rPr>
            <a:t>victimisation often impacts people on an emotional, physical, financial, psychological, and social level</a:t>
          </a:r>
          <a:r>
            <a:rPr lang="en-GB" b="0" i="0" dirty="0">
              <a:solidFill>
                <a:schemeClr val="tx1"/>
              </a:solidFill>
            </a:rPr>
            <a:t>. Shock, disbelief and denial.</a:t>
          </a:r>
          <a:endParaRPr lang="en-US" dirty="0">
            <a:solidFill>
              <a:schemeClr val="tx1"/>
            </a:solidFill>
          </a:endParaRPr>
        </a:p>
      </dgm:t>
    </dgm:pt>
    <dgm:pt modelId="{1B9F41AC-5CF2-4906-A843-8E0B29DADDD5}" type="parTrans" cxnId="{13C6AE2A-1AD9-469C-A4F9-436CAE7CE145}">
      <dgm:prSet/>
      <dgm:spPr/>
      <dgm:t>
        <a:bodyPr/>
        <a:lstStyle/>
        <a:p>
          <a:endParaRPr lang="en-US"/>
        </a:p>
      </dgm:t>
    </dgm:pt>
    <dgm:pt modelId="{5468A72B-0DEF-4DE8-9366-7FFBA17D2484}" type="sibTrans" cxnId="{13C6AE2A-1AD9-469C-A4F9-436CAE7CE145}">
      <dgm:prSet/>
      <dgm:spPr/>
      <dgm:t>
        <a:bodyPr/>
        <a:lstStyle/>
        <a:p>
          <a:endParaRPr lang="en-US"/>
        </a:p>
      </dgm:t>
    </dgm:pt>
    <dgm:pt modelId="{36E22665-F759-4A3A-AFDB-4E54CC0DA7BD}">
      <dgm:prSet/>
      <dgm:spPr/>
      <dgm:t>
        <a:bodyPr/>
        <a:lstStyle/>
        <a:p>
          <a:r>
            <a:rPr lang="en-GB" b="0" i="0" dirty="0">
              <a:solidFill>
                <a:schemeClr val="tx1"/>
              </a:solidFill>
            </a:rPr>
            <a:t>Initially, victims may find it difficult to believe they have become a victim of crime. They may even pretend that it did not happen at all.</a:t>
          </a:r>
          <a:endParaRPr lang="en-US" dirty="0">
            <a:solidFill>
              <a:schemeClr val="tx1"/>
            </a:solidFill>
          </a:endParaRPr>
        </a:p>
      </dgm:t>
    </dgm:pt>
    <dgm:pt modelId="{AE1EE426-2139-4BD2-8A58-0EE9E4086F6B}" type="parTrans" cxnId="{E6772C29-1AE6-4319-AA89-466CAC1CB57D}">
      <dgm:prSet/>
      <dgm:spPr/>
      <dgm:t>
        <a:bodyPr/>
        <a:lstStyle/>
        <a:p>
          <a:endParaRPr lang="en-US"/>
        </a:p>
      </dgm:t>
    </dgm:pt>
    <dgm:pt modelId="{AB3F1998-83A8-4158-A290-55947F35824F}" type="sibTrans" cxnId="{E6772C29-1AE6-4319-AA89-466CAC1CB57D}">
      <dgm:prSet/>
      <dgm:spPr/>
      <dgm:t>
        <a:bodyPr/>
        <a:lstStyle/>
        <a:p>
          <a:endParaRPr lang="en-US"/>
        </a:p>
      </dgm:t>
    </dgm:pt>
    <dgm:pt modelId="{F0933513-F4EC-384A-A261-D247CE22AADA}" type="pres">
      <dgm:prSet presAssocID="{844245D7-73D5-47EE-AB79-3404133D6B74}" presName="linear" presStyleCnt="0">
        <dgm:presLayoutVars>
          <dgm:animLvl val="lvl"/>
          <dgm:resizeHandles val="exact"/>
        </dgm:presLayoutVars>
      </dgm:prSet>
      <dgm:spPr/>
    </dgm:pt>
    <dgm:pt modelId="{EE2FE252-DE59-454B-8779-36EE0E22DE4B}" type="pres">
      <dgm:prSet presAssocID="{72C05EFB-86AD-4BCE-868B-C37EE726CF99}" presName="parentText" presStyleLbl="node1" presStyleIdx="0" presStyleCnt="2">
        <dgm:presLayoutVars>
          <dgm:chMax val="0"/>
          <dgm:bulletEnabled val="1"/>
        </dgm:presLayoutVars>
      </dgm:prSet>
      <dgm:spPr/>
    </dgm:pt>
    <dgm:pt modelId="{2DDD2AB8-2F38-2B43-BE43-700638497BEA}" type="pres">
      <dgm:prSet presAssocID="{5468A72B-0DEF-4DE8-9366-7FFBA17D2484}" presName="spacer" presStyleCnt="0"/>
      <dgm:spPr/>
    </dgm:pt>
    <dgm:pt modelId="{EE53CA2E-2113-4A45-BA27-F56928C5B863}" type="pres">
      <dgm:prSet presAssocID="{36E22665-F759-4A3A-AFDB-4E54CC0DA7BD}" presName="parentText" presStyleLbl="node1" presStyleIdx="1" presStyleCnt="2">
        <dgm:presLayoutVars>
          <dgm:chMax val="0"/>
          <dgm:bulletEnabled val="1"/>
        </dgm:presLayoutVars>
      </dgm:prSet>
      <dgm:spPr/>
    </dgm:pt>
  </dgm:ptLst>
  <dgm:cxnLst>
    <dgm:cxn modelId="{17A33910-8551-0746-81CB-30B44DFAE306}" type="presOf" srcId="{844245D7-73D5-47EE-AB79-3404133D6B74}" destId="{F0933513-F4EC-384A-A261-D247CE22AADA}" srcOrd="0" destOrd="0" presId="urn:microsoft.com/office/officeart/2005/8/layout/vList2"/>
    <dgm:cxn modelId="{B875A11D-3CE0-984D-ACCA-88569E100F07}" type="presOf" srcId="{72C05EFB-86AD-4BCE-868B-C37EE726CF99}" destId="{EE2FE252-DE59-454B-8779-36EE0E22DE4B}" srcOrd="0" destOrd="0" presId="urn:microsoft.com/office/officeart/2005/8/layout/vList2"/>
    <dgm:cxn modelId="{E6772C29-1AE6-4319-AA89-466CAC1CB57D}" srcId="{844245D7-73D5-47EE-AB79-3404133D6B74}" destId="{36E22665-F759-4A3A-AFDB-4E54CC0DA7BD}" srcOrd="1" destOrd="0" parTransId="{AE1EE426-2139-4BD2-8A58-0EE9E4086F6B}" sibTransId="{AB3F1998-83A8-4158-A290-55947F35824F}"/>
    <dgm:cxn modelId="{13C6AE2A-1AD9-469C-A4F9-436CAE7CE145}" srcId="{844245D7-73D5-47EE-AB79-3404133D6B74}" destId="{72C05EFB-86AD-4BCE-868B-C37EE726CF99}" srcOrd="0" destOrd="0" parTransId="{1B9F41AC-5CF2-4906-A843-8E0B29DADDD5}" sibTransId="{5468A72B-0DEF-4DE8-9366-7FFBA17D2484}"/>
    <dgm:cxn modelId="{5AB22F67-E390-594F-8DA0-B4EF879D5AB1}" type="presOf" srcId="{36E22665-F759-4A3A-AFDB-4E54CC0DA7BD}" destId="{EE53CA2E-2113-4A45-BA27-F56928C5B863}" srcOrd="0" destOrd="0" presId="urn:microsoft.com/office/officeart/2005/8/layout/vList2"/>
    <dgm:cxn modelId="{9AC8B5DC-05BB-FC4C-B7E4-7FDA88FD6211}" type="presParOf" srcId="{F0933513-F4EC-384A-A261-D247CE22AADA}" destId="{EE2FE252-DE59-454B-8779-36EE0E22DE4B}" srcOrd="0" destOrd="0" presId="urn:microsoft.com/office/officeart/2005/8/layout/vList2"/>
    <dgm:cxn modelId="{17952374-1DD3-0E45-9341-A97B3A017DDC}" type="presParOf" srcId="{F0933513-F4EC-384A-A261-D247CE22AADA}" destId="{2DDD2AB8-2F38-2B43-BE43-700638497BEA}" srcOrd="1" destOrd="0" presId="urn:microsoft.com/office/officeart/2005/8/layout/vList2"/>
    <dgm:cxn modelId="{0E7FED5E-0562-A94B-BD0F-1222BB339670}" type="presParOf" srcId="{F0933513-F4EC-384A-A261-D247CE22AADA}" destId="{EE53CA2E-2113-4A45-BA27-F56928C5B86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9F7E4A-873A-41DE-9484-FE6087DAE14B}" type="doc">
      <dgm:prSet loTypeId="urn:microsoft.com/office/officeart/2016/7/layout/HorizontalActionList" loCatId="List" qsTypeId="urn:microsoft.com/office/officeart/2005/8/quickstyle/simple1" qsCatId="simple" csTypeId="urn:microsoft.com/office/officeart/2005/8/colors/accent1_2" csCatId="accent1"/>
      <dgm:spPr/>
      <dgm:t>
        <a:bodyPr/>
        <a:lstStyle/>
        <a:p>
          <a:endParaRPr lang="en-US"/>
        </a:p>
      </dgm:t>
    </dgm:pt>
    <dgm:pt modelId="{6E05ED02-B163-4226-B509-8FE47D0EBC12}">
      <dgm:prSet/>
      <dgm:spPr/>
      <dgm:t>
        <a:bodyPr/>
        <a:lstStyle/>
        <a:p>
          <a:r>
            <a:rPr lang="en-US"/>
            <a:t>Use</a:t>
          </a:r>
        </a:p>
      </dgm:t>
    </dgm:pt>
    <dgm:pt modelId="{12E6A6F0-6068-4904-AD57-CBDA506C378E}" type="parTrans" cxnId="{80440AB6-021A-4C34-B64C-65ACD75AEEDB}">
      <dgm:prSet/>
      <dgm:spPr/>
      <dgm:t>
        <a:bodyPr/>
        <a:lstStyle/>
        <a:p>
          <a:endParaRPr lang="en-US"/>
        </a:p>
      </dgm:t>
    </dgm:pt>
    <dgm:pt modelId="{71031576-06D5-4EB3-8EA3-638D81E506F3}" type="sibTrans" cxnId="{80440AB6-021A-4C34-B64C-65ACD75AEEDB}">
      <dgm:prSet/>
      <dgm:spPr/>
      <dgm:t>
        <a:bodyPr/>
        <a:lstStyle/>
        <a:p>
          <a:endParaRPr lang="en-US"/>
        </a:p>
      </dgm:t>
    </dgm:pt>
    <dgm:pt modelId="{2CE416F1-D5D6-4E33-8B91-59D4A0BCB7EC}">
      <dgm:prSet/>
      <dgm:spPr/>
      <dgm:t>
        <a:bodyPr/>
        <a:lstStyle/>
        <a:p>
          <a:r>
            <a:rPr lang="en-US"/>
            <a:t>Use the restorative justice scheme</a:t>
          </a:r>
        </a:p>
      </dgm:t>
    </dgm:pt>
    <dgm:pt modelId="{BD779DCE-F0F5-4BE3-B5EC-EDEA26E8B9EB}" type="parTrans" cxnId="{4B1856F2-B592-483D-8A7D-B7CC68F222ED}">
      <dgm:prSet/>
      <dgm:spPr/>
      <dgm:t>
        <a:bodyPr/>
        <a:lstStyle/>
        <a:p>
          <a:endParaRPr lang="en-US"/>
        </a:p>
      </dgm:t>
    </dgm:pt>
    <dgm:pt modelId="{8F3E4B26-992F-4946-B1A7-0D8503753C50}" type="sibTrans" cxnId="{4B1856F2-B592-483D-8A7D-B7CC68F222ED}">
      <dgm:prSet/>
      <dgm:spPr/>
      <dgm:t>
        <a:bodyPr/>
        <a:lstStyle/>
        <a:p>
          <a:endParaRPr lang="en-US"/>
        </a:p>
      </dgm:t>
    </dgm:pt>
    <dgm:pt modelId="{4EA9E0B5-D417-404D-AFD5-AD57E815B435}">
      <dgm:prSet/>
      <dgm:spPr/>
      <dgm:t>
        <a:bodyPr/>
        <a:lstStyle/>
        <a:p>
          <a:r>
            <a:rPr lang="en-US"/>
            <a:t>Contact</a:t>
          </a:r>
        </a:p>
      </dgm:t>
    </dgm:pt>
    <dgm:pt modelId="{BB1F2284-EB6D-484F-A61A-872B61A76393}" type="parTrans" cxnId="{6824361F-09DB-4DEB-B333-5E2097CCBE83}">
      <dgm:prSet/>
      <dgm:spPr/>
      <dgm:t>
        <a:bodyPr/>
        <a:lstStyle/>
        <a:p>
          <a:endParaRPr lang="en-US"/>
        </a:p>
      </dgm:t>
    </dgm:pt>
    <dgm:pt modelId="{6791C751-6096-461B-820A-09B20E2657DE}" type="sibTrans" cxnId="{6824361F-09DB-4DEB-B333-5E2097CCBE83}">
      <dgm:prSet/>
      <dgm:spPr/>
      <dgm:t>
        <a:bodyPr/>
        <a:lstStyle/>
        <a:p>
          <a:endParaRPr lang="en-US"/>
        </a:p>
      </dgm:t>
    </dgm:pt>
    <dgm:pt modelId="{018E02EE-53B3-48C0-AEF6-655989CFD92A}">
      <dgm:prSet/>
      <dgm:spPr/>
      <dgm:t>
        <a:bodyPr/>
        <a:lstStyle/>
        <a:p>
          <a:r>
            <a:rPr lang="en-US" dirty="0"/>
            <a:t>Contact your local victim support </a:t>
          </a:r>
          <a:r>
            <a:rPr lang="en-US" dirty="0" err="1"/>
            <a:t>organisation</a:t>
          </a:r>
          <a:r>
            <a:rPr lang="en-US" dirty="0"/>
            <a:t>, police force, or probation officer if you’d like to:</a:t>
          </a:r>
        </a:p>
      </dgm:t>
    </dgm:pt>
    <dgm:pt modelId="{A1C2A027-52E2-44A7-A57F-D3C219352CF0}" type="parTrans" cxnId="{694668E2-1C02-45C3-B894-4B845044152C}">
      <dgm:prSet/>
      <dgm:spPr/>
      <dgm:t>
        <a:bodyPr/>
        <a:lstStyle/>
        <a:p>
          <a:endParaRPr lang="en-US"/>
        </a:p>
      </dgm:t>
    </dgm:pt>
    <dgm:pt modelId="{C9ADEA23-F19A-4108-B440-3E5110E5C669}" type="sibTrans" cxnId="{694668E2-1C02-45C3-B894-4B845044152C}">
      <dgm:prSet/>
      <dgm:spPr/>
      <dgm:t>
        <a:bodyPr/>
        <a:lstStyle/>
        <a:p>
          <a:endParaRPr lang="en-US"/>
        </a:p>
      </dgm:t>
    </dgm:pt>
    <dgm:pt modelId="{F2BD81F6-6A22-4737-84B2-6733F0E39924}">
      <dgm:prSet/>
      <dgm:spPr/>
      <dgm:t>
        <a:bodyPr/>
        <a:lstStyle/>
        <a:p>
          <a:r>
            <a:rPr lang="en-US"/>
            <a:t>Meet</a:t>
          </a:r>
        </a:p>
      </dgm:t>
    </dgm:pt>
    <dgm:pt modelId="{FD7BA8D2-3DE7-426D-AF82-5CDB00C52C4C}" type="parTrans" cxnId="{28726D92-AEFF-4080-B8DA-3730E832A8FC}">
      <dgm:prSet/>
      <dgm:spPr/>
      <dgm:t>
        <a:bodyPr/>
        <a:lstStyle/>
        <a:p>
          <a:endParaRPr lang="en-US"/>
        </a:p>
      </dgm:t>
    </dgm:pt>
    <dgm:pt modelId="{EDC80359-5210-41CE-AD31-BF893491A601}" type="sibTrans" cxnId="{28726D92-AEFF-4080-B8DA-3730E832A8FC}">
      <dgm:prSet/>
      <dgm:spPr/>
      <dgm:t>
        <a:bodyPr/>
        <a:lstStyle/>
        <a:p>
          <a:endParaRPr lang="en-US"/>
        </a:p>
      </dgm:t>
    </dgm:pt>
    <dgm:pt modelId="{99E3C8AC-BE4B-475E-9E16-39F88E335DFF}">
      <dgm:prSet/>
      <dgm:spPr/>
      <dgm:t>
        <a:bodyPr/>
        <a:lstStyle/>
        <a:p>
          <a:r>
            <a:rPr lang="en-US"/>
            <a:t>meet the offender</a:t>
          </a:r>
        </a:p>
      </dgm:t>
    </dgm:pt>
    <dgm:pt modelId="{7104F781-90A4-4BC8-9E73-EB933BF74A73}" type="parTrans" cxnId="{28622EA8-00A3-4972-9CCC-348C635A4346}">
      <dgm:prSet/>
      <dgm:spPr/>
      <dgm:t>
        <a:bodyPr/>
        <a:lstStyle/>
        <a:p>
          <a:endParaRPr lang="en-US"/>
        </a:p>
      </dgm:t>
    </dgm:pt>
    <dgm:pt modelId="{DB317B0A-E67E-4597-8ECA-926CAD77895B}" type="sibTrans" cxnId="{28622EA8-00A3-4972-9CCC-348C635A4346}">
      <dgm:prSet/>
      <dgm:spPr/>
      <dgm:t>
        <a:bodyPr/>
        <a:lstStyle/>
        <a:p>
          <a:endParaRPr lang="en-US"/>
        </a:p>
      </dgm:t>
    </dgm:pt>
    <dgm:pt modelId="{CB2829C4-EDBA-42CE-A88C-4165B52D59EB}">
      <dgm:prSet/>
      <dgm:spPr/>
      <dgm:t>
        <a:bodyPr/>
        <a:lstStyle/>
        <a:p>
          <a:r>
            <a:rPr lang="en-US"/>
            <a:t>Talk about</a:t>
          </a:r>
        </a:p>
      </dgm:t>
    </dgm:pt>
    <dgm:pt modelId="{661C3A9D-A093-4A1D-82DE-E9ED55D8942B}" type="parTrans" cxnId="{5350F4F2-E878-4FB4-95F4-CC170C080AF4}">
      <dgm:prSet/>
      <dgm:spPr/>
      <dgm:t>
        <a:bodyPr/>
        <a:lstStyle/>
        <a:p>
          <a:endParaRPr lang="en-US"/>
        </a:p>
      </dgm:t>
    </dgm:pt>
    <dgm:pt modelId="{ADA43DAD-03A3-485F-A7B3-C838C754754E}" type="sibTrans" cxnId="{5350F4F2-E878-4FB4-95F4-CC170C080AF4}">
      <dgm:prSet/>
      <dgm:spPr/>
      <dgm:t>
        <a:bodyPr/>
        <a:lstStyle/>
        <a:p>
          <a:endParaRPr lang="en-US"/>
        </a:p>
      </dgm:t>
    </dgm:pt>
    <dgm:pt modelId="{F492FB4E-559F-45F1-9A7D-40DD603C0C21}">
      <dgm:prSet/>
      <dgm:spPr/>
      <dgm:t>
        <a:bodyPr/>
        <a:lstStyle/>
        <a:p>
          <a:r>
            <a:rPr lang="en-US"/>
            <a:t>talk about how your life has been affected</a:t>
          </a:r>
        </a:p>
      </dgm:t>
    </dgm:pt>
    <dgm:pt modelId="{CA0710E2-3625-4C05-9A78-F010B8246FA1}" type="parTrans" cxnId="{67D68EAD-85A0-4826-9952-9E9268BBB7AD}">
      <dgm:prSet/>
      <dgm:spPr/>
      <dgm:t>
        <a:bodyPr/>
        <a:lstStyle/>
        <a:p>
          <a:endParaRPr lang="en-US"/>
        </a:p>
      </dgm:t>
    </dgm:pt>
    <dgm:pt modelId="{33A8E9AE-891B-4A29-83A6-EFEBEAE3407B}" type="sibTrans" cxnId="{67D68EAD-85A0-4826-9952-9E9268BBB7AD}">
      <dgm:prSet/>
      <dgm:spPr/>
      <dgm:t>
        <a:bodyPr/>
        <a:lstStyle/>
        <a:p>
          <a:endParaRPr lang="en-US"/>
        </a:p>
      </dgm:t>
    </dgm:pt>
    <dgm:pt modelId="{66708B4E-B296-44BC-A1CC-999149D1F176}">
      <dgm:prSet/>
      <dgm:spPr/>
      <dgm:t>
        <a:bodyPr/>
        <a:lstStyle/>
        <a:p>
          <a:r>
            <a:rPr lang="en-US"/>
            <a:t>Get</a:t>
          </a:r>
        </a:p>
      </dgm:t>
    </dgm:pt>
    <dgm:pt modelId="{91FE73FC-9A20-4757-AC70-C2E4A53ED5F2}" type="parTrans" cxnId="{D80F4014-5D64-47E2-AA5F-3A9725A4B867}">
      <dgm:prSet/>
      <dgm:spPr/>
      <dgm:t>
        <a:bodyPr/>
        <a:lstStyle/>
        <a:p>
          <a:endParaRPr lang="en-US"/>
        </a:p>
      </dgm:t>
    </dgm:pt>
    <dgm:pt modelId="{48E7E674-7C9B-46BD-B4E9-1B7BF9D36977}" type="sibTrans" cxnId="{D80F4014-5D64-47E2-AA5F-3A9725A4B867}">
      <dgm:prSet/>
      <dgm:spPr/>
      <dgm:t>
        <a:bodyPr/>
        <a:lstStyle/>
        <a:p>
          <a:endParaRPr lang="en-US"/>
        </a:p>
      </dgm:t>
    </dgm:pt>
    <dgm:pt modelId="{B255678C-441A-4AD6-9CB8-15BA828266B8}">
      <dgm:prSet/>
      <dgm:spPr/>
      <dgm:t>
        <a:bodyPr/>
        <a:lstStyle/>
        <a:p>
          <a:r>
            <a:rPr lang="en-US"/>
            <a:t>get answers to your questions and an apology</a:t>
          </a:r>
        </a:p>
      </dgm:t>
    </dgm:pt>
    <dgm:pt modelId="{B1BF9C86-E557-454A-8E78-18EA87446601}" type="parTrans" cxnId="{330DA900-725C-4CC0-BF21-153FED9A0E08}">
      <dgm:prSet/>
      <dgm:spPr/>
      <dgm:t>
        <a:bodyPr/>
        <a:lstStyle/>
        <a:p>
          <a:endParaRPr lang="en-US"/>
        </a:p>
      </dgm:t>
    </dgm:pt>
    <dgm:pt modelId="{D44EE86C-3F69-4018-8952-B1AD4E38A29D}" type="sibTrans" cxnId="{330DA900-725C-4CC0-BF21-153FED9A0E08}">
      <dgm:prSet/>
      <dgm:spPr/>
      <dgm:t>
        <a:bodyPr/>
        <a:lstStyle/>
        <a:p>
          <a:endParaRPr lang="en-US"/>
        </a:p>
      </dgm:t>
    </dgm:pt>
    <dgm:pt modelId="{64EDDAA0-EED2-7944-A0D2-CF64EDA879B8}" type="pres">
      <dgm:prSet presAssocID="{0D9F7E4A-873A-41DE-9484-FE6087DAE14B}" presName="Name0" presStyleCnt="0">
        <dgm:presLayoutVars>
          <dgm:dir/>
          <dgm:animLvl val="lvl"/>
          <dgm:resizeHandles val="exact"/>
        </dgm:presLayoutVars>
      </dgm:prSet>
      <dgm:spPr/>
    </dgm:pt>
    <dgm:pt modelId="{50661463-EDC7-4F4B-A67F-ED660A9C07BC}" type="pres">
      <dgm:prSet presAssocID="{6E05ED02-B163-4226-B509-8FE47D0EBC12}" presName="composite" presStyleCnt="0"/>
      <dgm:spPr/>
    </dgm:pt>
    <dgm:pt modelId="{4F62293F-4213-2241-93D0-3C7863669AD6}" type="pres">
      <dgm:prSet presAssocID="{6E05ED02-B163-4226-B509-8FE47D0EBC12}" presName="parTx" presStyleLbl="alignNode1" presStyleIdx="0" presStyleCnt="5">
        <dgm:presLayoutVars>
          <dgm:chMax val="0"/>
          <dgm:chPref val="0"/>
        </dgm:presLayoutVars>
      </dgm:prSet>
      <dgm:spPr/>
    </dgm:pt>
    <dgm:pt modelId="{E11843EB-3AEA-4743-A0F2-1B34F178C179}" type="pres">
      <dgm:prSet presAssocID="{6E05ED02-B163-4226-B509-8FE47D0EBC12}" presName="desTx" presStyleLbl="alignAccFollowNode1" presStyleIdx="0" presStyleCnt="5">
        <dgm:presLayoutVars/>
      </dgm:prSet>
      <dgm:spPr/>
    </dgm:pt>
    <dgm:pt modelId="{3C18A3C9-6861-B742-8382-88ECF603E718}" type="pres">
      <dgm:prSet presAssocID="{71031576-06D5-4EB3-8EA3-638D81E506F3}" presName="space" presStyleCnt="0"/>
      <dgm:spPr/>
    </dgm:pt>
    <dgm:pt modelId="{ABC1C6CF-7B44-5246-AA33-6672FA8D13F9}" type="pres">
      <dgm:prSet presAssocID="{4EA9E0B5-D417-404D-AFD5-AD57E815B435}" presName="composite" presStyleCnt="0"/>
      <dgm:spPr/>
    </dgm:pt>
    <dgm:pt modelId="{A1B0BD5A-332B-0A4A-9B12-CDA2B120631E}" type="pres">
      <dgm:prSet presAssocID="{4EA9E0B5-D417-404D-AFD5-AD57E815B435}" presName="parTx" presStyleLbl="alignNode1" presStyleIdx="1" presStyleCnt="5">
        <dgm:presLayoutVars>
          <dgm:chMax val="0"/>
          <dgm:chPref val="0"/>
        </dgm:presLayoutVars>
      </dgm:prSet>
      <dgm:spPr/>
    </dgm:pt>
    <dgm:pt modelId="{88A6F62B-D449-9147-92CF-A8514CEBA6FD}" type="pres">
      <dgm:prSet presAssocID="{4EA9E0B5-D417-404D-AFD5-AD57E815B435}" presName="desTx" presStyleLbl="alignAccFollowNode1" presStyleIdx="1" presStyleCnt="5">
        <dgm:presLayoutVars/>
      </dgm:prSet>
      <dgm:spPr/>
    </dgm:pt>
    <dgm:pt modelId="{CA7245A2-56C7-B14F-90F5-C91CC5FA447A}" type="pres">
      <dgm:prSet presAssocID="{6791C751-6096-461B-820A-09B20E2657DE}" presName="space" presStyleCnt="0"/>
      <dgm:spPr/>
    </dgm:pt>
    <dgm:pt modelId="{438FF43C-F080-8740-9BA4-3CBC6EA6471A}" type="pres">
      <dgm:prSet presAssocID="{F2BD81F6-6A22-4737-84B2-6733F0E39924}" presName="composite" presStyleCnt="0"/>
      <dgm:spPr/>
    </dgm:pt>
    <dgm:pt modelId="{F9069196-2342-9641-B509-3437798161CF}" type="pres">
      <dgm:prSet presAssocID="{F2BD81F6-6A22-4737-84B2-6733F0E39924}" presName="parTx" presStyleLbl="alignNode1" presStyleIdx="2" presStyleCnt="5">
        <dgm:presLayoutVars>
          <dgm:chMax val="0"/>
          <dgm:chPref val="0"/>
        </dgm:presLayoutVars>
      </dgm:prSet>
      <dgm:spPr/>
    </dgm:pt>
    <dgm:pt modelId="{89C7C485-B910-E149-95D6-CE1C494B182E}" type="pres">
      <dgm:prSet presAssocID="{F2BD81F6-6A22-4737-84B2-6733F0E39924}" presName="desTx" presStyleLbl="alignAccFollowNode1" presStyleIdx="2" presStyleCnt="5">
        <dgm:presLayoutVars/>
      </dgm:prSet>
      <dgm:spPr/>
    </dgm:pt>
    <dgm:pt modelId="{1CB60C07-1CB3-B945-9B10-C5F6104AE9AF}" type="pres">
      <dgm:prSet presAssocID="{EDC80359-5210-41CE-AD31-BF893491A601}" presName="space" presStyleCnt="0"/>
      <dgm:spPr/>
    </dgm:pt>
    <dgm:pt modelId="{3FCAF109-56F5-8E47-B9E0-42698AB4CCCE}" type="pres">
      <dgm:prSet presAssocID="{CB2829C4-EDBA-42CE-A88C-4165B52D59EB}" presName="composite" presStyleCnt="0"/>
      <dgm:spPr/>
    </dgm:pt>
    <dgm:pt modelId="{B23D4869-61D1-FD40-83E6-CDDD39583CD8}" type="pres">
      <dgm:prSet presAssocID="{CB2829C4-EDBA-42CE-A88C-4165B52D59EB}" presName="parTx" presStyleLbl="alignNode1" presStyleIdx="3" presStyleCnt="5">
        <dgm:presLayoutVars>
          <dgm:chMax val="0"/>
          <dgm:chPref val="0"/>
        </dgm:presLayoutVars>
      </dgm:prSet>
      <dgm:spPr/>
    </dgm:pt>
    <dgm:pt modelId="{F3B71B7E-2B0F-0045-B33C-6E88DB2CA152}" type="pres">
      <dgm:prSet presAssocID="{CB2829C4-EDBA-42CE-A88C-4165B52D59EB}" presName="desTx" presStyleLbl="alignAccFollowNode1" presStyleIdx="3" presStyleCnt="5">
        <dgm:presLayoutVars/>
      </dgm:prSet>
      <dgm:spPr/>
    </dgm:pt>
    <dgm:pt modelId="{22B503E4-A253-F645-A7D3-94A9EF3AA42C}" type="pres">
      <dgm:prSet presAssocID="{ADA43DAD-03A3-485F-A7B3-C838C754754E}" presName="space" presStyleCnt="0"/>
      <dgm:spPr/>
    </dgm:pt>
    <dgm:pt modelId="{8E1100BB-073A-424D-A834-36CDA158FCFC}" type="pres">
      <dgm:prSet presAssocID="{66708B4E-B296-44BC-A1CC-999149D1F176}" presName="composite" presStyleCnt="0"/>
      <dgm:spPr/>
    </dgm:pt>
    <dgm:pt modelId="{0ABA454E-1B4A-3544-9302-96A17B6746A5}" type="pres">
      <dgm:prSet presAssocID="{66708B4E-B296-44BC-A1CC-999149D1F176}" presName="parTx" presStyleLbl="alignNode1" presStyleIdx="4" presStyleCnt="5">
        <dgm:presLayoutVars>
          <dgm:chMax val="0"/>
          <dgm:chPref val="0"/>
        </dgm:presLayoutVars>
      </dgm:prSet>
      <dgm:spPr/>
    </dgm:pt>
    <dgm:pt modelId="{7FD5D936-73E6-8243-A61D-FF41CFD2AEB0}" type="pres">
      <dgm:prSet presAssocID="{66708B4E-B296-44BC-A1CC-999149D1F176}" presName="desTx" presStyleLbl="alignAccFollowNode1" presStyleIdx="4" presStyleCnt="5">
        <dgm:presLayoutVars/>
      </dgm:prSet>
      <dgm:spPr/>
    </dgm:pt>
  </dgm:ptLst>
  <dgm:cxnLst>
    <dgm:cxn modelId="{330DA900-725C-4CC0-BF21-153FED9A0E08}" srcId="{66708B4E-B296-44BC-A1CC-999149D1F176}" destId="{B255678C-441A-4AD6-9CB8-15BA828266B8}" srcOrd="0" destOrd="0" parTransId="{B1BF9C86-E557-454A-8E78-18EA87446601}" sibTransId="{D44EE86C-3F69-4018-8952-B1AD4E38A29D}"/>
    <dgm:cxn modelId="{38309F01-5AFF-ED41-9FBB-D638CED1EC54}" type="presOf" srcId="{F2BD81F6-6A22-4737-84B2-6733F0E39924}" destId="{F9069196-2342-9641-B509-3437798161CF}" srcOrd="0" destOrd="0" presId="urn:microsoft.com/office/officeart/2016/7/layout/HorizontalActionList"/>
    <dgm:cxn modelId="{D80F4014-5D64-47E2-AA5F-3A9725A4B867}" srcId="{0D9F7E4A-873A-41DE-9484-FE6087DAE14B}" destId="{66708B4E-B296-44BC-A1CC-999149D1F176}" srcOrd="4" destOrd="0" parTransId="{91FE73FC-9A20-4757-AC70-C2E4A53ED5F2}" sibTransId="{48E7E674-7C9B-46BD-B4E9-1B7BF9D36977}"/>
    <dgm:cxn modelId="{6824361F-09DB-4DEB-B333-5E2097CCBE83}" srcId="{0D9F7E4A-873A-41DE-9484-FE6087DAE14B}" destId="{4EA9E0B5-D417-404D-AFD5-AD57E815B435}" srcOrd="1" destOrd="0" parTransId="{BB1F2284-EB6D-484F-A61A-872B61A76393}" sibTransId="{6791C751-6096-461B-820A-09B20E2657DE}"/>
    <dgm:cxn modelId="{A5D9733B-E2A9-2B40-823F-A151773070AB}" type="presOf" srcId="{2CE416F1-D5D6-4E33-8B91-59D4A0BCB7EC}" destId="{E11843EB-3AEA-4743-A0F2-1B34F178C179}" srcOrd="0" destOrd="0" presId="urn:microsoft.com/office/officeart/2016/7/layout/HorizontalActionList"/>
    <dgm:cxn modelId="{FC7D2765-EA30-1042-A4B0-79B44EACCAEC}" type="presOf" srcId="{99E3C8AC-BE4B-475E-9E16-39F88E335DFF}" destId="{89C7C485-B910-E149-95D6-CE1C494B182E}" srcOrd="0" destOrd="0" presId="urn:microsoft.com/office/officeart/2016/7/layout/HorizontalActionList"/>
    <dgm:cxn modelId="{C0641E75-34C7-BB48-87BA-56251A7E52C4}" type="presOf" srcId="{6E05ED02-B163-4226-B509-8FE47D0EBC12}" destId="{4F62293F-4213-2241-93D0-3C7863669AD6}" srcOrd="0" destOrd="0" presId="urn:microsoft.com/office/officeart/2016/7/layout/HorizontalActionList"/>
    <dgm:cxn modelId="{6553C258-608C-664A-B5CA-B07DE78250FF}" type="presOf" srcId="{F492FB4E-559F-45F1-9A7D-40DD603C0C21}" destId="{F3B71B7E-2B0F-0045-B33C-6E88DB2CA152}" srcOrd="0" destOrd="0" presId="urn:microsoft.com/office/officeart/2016/7/layout/HorizontalActionList"/>
    <dgm:cxn modelId="{B87AE385-606C-3940-AC47-A112521BCCBB}" type="presOf" srcId="{B255678C-441A-4AD6-9CB8-15BA828266B8}" destId="{7FD5D936-73E6-8243-A61D-FF41CFD2AEB0}" srcOrd="0" destOrd="0" presId="urn:microsoft.com/office/officeart/2016/7/layout/HorizontalActionList"/>
    <dgm:cxn modelId="{28726D92-AEFF-4080-B8DA-3730E832A8FC}" srcId="{0D9F7E4A-873A-41DE-9484-FE6087DAE14B}" destId="{F2BD81F6-6A22-4737-84B2-6733F0E39924}" srcOrd="2" destOrd="0" parTransId="{FD7BA8D2-3DE7-426D-AF82-5CDB00C52C4C}" sibTransId="{EDC80359-5210-41CE-AD31-BF893491A601}"/>
    <dgm:cxn modelId="{F8A136A3-C4C0-EB4B-B18C-65A3F96A5DC2}" type="presOf" srcId="{CB2829C4-EDBA-42CE-A88C-4165B52D59EB}" destId="{B23D4869-61D1-FD40-83E6-CDDD39583CD8}" srcOrd="0" destOrd="0" presId="urn:microsoft.com/office/officeart/2016/7/layout/HorizontalActionList"/>
    <dgm:cxn modelId="{28622EA8-00A3-4972-9CCC-348C635A4346}" srcId="{F2BD81F6-6A22-4737-84B2-6733F0E39924}" destId="{99E3C8AC-BE4B-475E-9E16-39F88E335DFF}" srcOrd="0" destOrd="0" parTransId="{7104F781-90A4-4BC8-9E73-EB933BF74A73}" sibTransId="{DB317B0A-E67E-4597-8ECA-926CAD77895B}"/>
    <dgm:cxn modelId="{9E8B77A8-43C4-064D-9E7F-7905DC859DB8}" type="presOf" srcId="{0D9F7E4A-873A-41DE-9484-FE6087DAE14B}" destId="{64EDDAA0-EED2-7944-A0D2-CF64EDA879B8}" srcOrd="0" destOrd="0" presId="urn:microsoft.com/office/officeart/2016/7/layout/HorizontalActionList"/>
    <dgm:cxn modelId="{67D68EAD-85A0-4826-9952-9E9268BBB7AD}" srcId="{CB2829C4-EDBA-42CE-A88C-4165B52D59EB}" destId="{F492FB4E-559F-45F1-9A7D-40DD603C0C21}" srcOrd="0" destOrd="0" parTransId="{CA0710E2-3625-4C05-9A78-F010B8246FA1}" sibTransId="{33A8E9AE-891B-4A29-83A6-EFEBEAE3407B}"/>
    <dgm:cxn modelId="{C91C8AB0-51E7-0F40-A5C4-6BB07A5CDE3C}" type="presOf" srcId="{018E02EE-53B3-48C0-AEF6-655989CFD92A}" destId="{88A6F62B-D449-9147-92CF-A8514CEBA6FD}" srcOrd="0" destOrd="0" presId="urn:microsoft.com/office/officeart/2016/7/layout/HorizontalActionList"/>
    <dgm:cxn modelId="{80440AB6-021A-4C34-B64C-65ACD75AEEDB}" srcId="{0D9F7E4A-873A-41DE-9484-FE6087DAE14B}" destId="{6E05ED02-B163-4226-B509-8FE47D0EBC12}" srcOrd="0" destOrd="0" parTransId="{12E6A6F0-6068-4904-AD57-CBDA506C378E}" sibTransId="{71031576-06D5-4EB3-8EA3-638D81E506F3}"/>
    <dgm:cxn modelId="{CA8BD8C5-13F5-0841-BE3E-AEF21F148837}" type="presOf" srcId="{4EA9E0B5-D417-404D-AFD5-AD57E815B435}" destId="{A1B0BD5A-332B-0A4A-9B12-CDA2B120631E}" srcOrd="0" destOrd="0" presId="urn:microsoft.com/office/officeart/2016/7/layout/HorizontalActionList"/>
    <dgm:cxn modelId="{1774C5C6-DABD-CE4E-A6E8-420A561EFDB0}" type="presOf" srcId="{66708B4E-B296-44BC-A1CC-999149D1F176}" destId="{0ABA454E-1B4A-3544-9302-96A17B6746A5}" srcOrd="0" destOrd="0" presId="urn:microsoft.com/office/officeart/2016/7/layout/HorizontalActionList"/>
    <dgm:cxn modelId="{694668E2-1C02-45C3-B894-4B845044152C}" srcId="{4EA9E0B5-D417-404D-AFD5-AD57E815B435}" destId="{018E02EE-53B3-48C0-AEF6-655989CFD92A}" srcOrd="0" destOrd="0" parTransId="{A1C2A027-52E2-44A7-A57F-D3C219352CF0}" sibTransId="{C9ADEA23-F19A-4108-B440-3E5110E5C669}"/>
    <dgm:cxn modelId="{4B1856F2-B592-483D-8A7D-B7CC68F222ED}" srcId="{6E05ED02-B163-4226-B509-8FE47D0EBC12}" destId="{2CE416F1-D5D6-4E33-8B91-59D4A0BCB7EC}" srcOrd="0" destOrd="0" parTransId="{BD779DCE-F0F5-4BE3-B5EC-EDEA26E8B9EB}" sibTransId="{8F3E4B26-992F-4946-B1A7-0D8503753C50}"/>
    <dgm:cxn modelId="{5350F4F2-E878-4FB4-95F4-CC170C080AF4}" srcId="{0D9F7E4A-873A-41DE-9484-FE6087DAE14B}" destId="{CB2829C4-EDBA-42CE-A88C-4165B52D59EB}" srcOrd="3" destOrd="0" parTransId="{661C3A9D-A093-4A1D-82DE-E9ED55D8942B}" sibTransId="{ADA43DAD-03A3-485F-A7B3-C838C754754E}"/>
    <dgm:cxn modelId="{F28568F1-C1C3-F34A-8128-8E18AEC47434}" type="presParOf" srcId="{64EDDAA0-EED2-7944-A0D2-CF64EDA879B8}" destId="{50661463-EDC7-4F4B-A67F-ED660A9C07BC}" srcOrd="0" destOrd="0" presId="urn:microsoft.com/office/officeart/2016/7/layout/HorizontalActionList"/>
    <dgm:cxn modelId="{813D7F30-4C40-C84C-BA1D-89C186FBCB0A}" type="presParOf" srcId="{50661463-EDC7-4F4B-A67F-ED660A9C07BC}" destId="{4F62293F-4213-2241-93D0-3C7863669AD6}" srcOrd="0" destOrd="0" presId="urn:microsoft.com/office/officeart/2016/7/layout/HorizontalActionList"/>
    <dgm:cxn modelId="{AF876BF8-DBBD-4B47-AA5C-7078895C6513}" type="presParOf" srcId="{50661463-EDC7-4F4B-A67F-ED660A9C07BC}" destId="{E11843EB-3AEA-4743-A0F2-1B34F178C179}" srcOrd="1" destOrd="0" presId="urn:microsoft.com/office/officeart/2016/7/layout/HorizontalActionList"/>
    <dgm:cxn modelId="{B818B5F4-CFA6-8140-9760-311C17DE6BB6}" type="presParOf" srcId="{64EDDAA0-EED2-7944-A0D2-CF64EDA879B8}" destId="{3C18A3C9-6861-B742-8382-88ECF603E718}" srcOrd="1" destOrd="0" presId="urn:microsoft.com/office/officeart/2016/7/layout/HorizontalActionList"/>
    <dgm:cxn modelId="{D3E44D7C-BBA2-F843-A215-B445DFCBABBF}" type="presParOf" srcId="{64EDDAA0-EED2-7944-A0D2-CF64EDA879B8}" destId="{ABC1C6CF-7B44-5246-AA33-6672FA8D13F9}" srcOrd="2" destOrd="0" presId="urn:microsoft.com/office/officeart/2016/7/layout/HorizontalActionList"/>
    <dgm:cxn modelId="{C7F3B70B-8D33-C24A-9FA6-5906861130D5}" type="presParOf" srcId="{ABC1C6CF-7B44-5246-AA33-6672FA8D13F9}" destId="{A1B0BD5A-332B-0A4A-9B12-CDA2B120631E}" srcOrd="0" destOrd="0" presId="urn:microsoft.com/office/officeart/2016/7/layout/HorizontalActionList"/>
    <dgm:cxn modelId="{702DECAA-22A7-0A46-9732-E045FCA00CDF}" type="presParOf" srcId="{ABC1C6CF-7B44-5246-AA33-6672FA8D13F9}" destId="{88A6F62B-D449-9147-92CF-A8514CEBA6FD}" srcOrd="1" destOrd="0" presId="urn:microsoft.com/office/officeart/2016/7/layout/HorizontalActionList"/>
    <dgm:cxn modelId="{B03574C7-BBDB-AA4F-93C9-A4CEF32B3CD7}" type="presParOf" srcId="{64EDDAA0-EED2-7944-A0D2-CF64EDA879B8}" destId="{CA7245A2-56C7-B14F-90F5-C91CC5FA447A}" srcOrd="3" destOrd="0" presId="urn:microsoft.com/office/officeart/2016/7/layout/HorizontalActionList"/>
    <dgm:cxn modelId="{F13E73FA-D3F5-584A-B4DA-901EDD4F4EAE}" type="presParOf" srcId="{64EDDAA0-EED2-7944-A0D2-CF64EDA879B8}" destId="{438FF43C-F080-8740-9BA4-3CBC6EA6471A}" srcOrd="4" destOrd="0" presId="urn:microsoft.com/office/officeart/2016/7/layout/HorizontalActionList"/>
    <dgm:cxn modelId="{F4AA00F0-5052-3146-9331-002346737D74}" type="presParOf" srcId="{438FF43C-F080-8740-9BA4-3CBC6EA6471A}" destId="{F9069196-2342-9641-B509-3437798161CF}" srcOrd="0" destOrd="0" presId="urn:microsoft.com/office/officeart/2016/7/layout/HorizontalActionList"/>
    <dgm:cxn modelId="{D98ECCCC-2A16-6F45-93B1-EEFCB168B590}" type="presParOf" srcId="{438FF43C-F080-8740-9BA4-3CBC6EA6471A}" destId="{89C7C485-B910-E149-95D6-CE1C494B182E}" srcOrd="1" destOrd="0" presId="urn:microsoft.com/office/officeart/2016/7/layout/HorizontalActionList"/>
    <dgm:cxn modelId="{818AA5D1-C011-DB42-86CE-034FF73A256E}" type="presParOf" srcId="{64EDDAA0-EED2-7944-A0D2-CF64EDA879B8}" destId="{1CB60C07-1CB3-B945-9B10-C5F6104AE9AF}" srcOrd="5" destOrd="0" presId="urn:microsoft.com/office/officeart/2016/7/layout/HorizontalActionList"/>
    <dgm:cxn modelId="{4B020ECA-6316-7D4A-88ED-036287674334}" type="presParOf" srcId="{64EDDAA0-EED2-7944-A0D2-CF64EDA879B8}" destId="{3FCAF109-56F5-8E47-B9E0-42698AB4CCCE}" srcOrd="6" destOrd="0" presId="urn:microsoft.com/office/officeart/2016/7/layout/HorizontalActionList"/>
    <dgm:cxn modelId="{A2EA6F54-BD55-5F44-B2C3-4CCAFD89E581}" type="presParOf" srcId="{3FCAF109-56F5-8E47-B9E0-42698AB4CCCE}" destId="{B23D4869-61D1-FD40-83E6-CDDD39583CD8}" srcOrd="0" destOrd="0" presId="urn:microsoft.com/office/officeart/2016/7/layout/HorizontalActionList"/>
    <dgm:cxn modelId="{56BC8F15-AFBC-0544-834E-EE3668C8B92D}" type="presParOf" srcId="{3FCAF109-56F5-8E47-B9E0-42698AB4CCCE}" destId="{F3B71B7E-2B0F-0045-B33C-6E88DB2CA152}" srcOrd="1" destOrd="0" presId="urn:microsoft.com/office/officeart/2016/7/layout/HorizontalActionList"/>
    <dgm:cxn modelId="{50F1D0D3-131E-D945-8B00-845E75112713}" type="presParOf" srcId="{64EDDAA0-EED2-7944-A0D2-CF64EDA879B8}" destId="{22B503E4-A253-F645-A7D3-94A9EF3AA42C}" srcOrd="7" destOrd="0" presId="urn:microsoft.com/office/officeart/2016/7/layout/HorizontalActionList"/>
    <dgm:cxn modelId="{2D94123B-AC34-7F4A-A6CC-6C3B939A628D}" type="presParOf" srcId="{64EDDAA0-EED2-7944-A0D2-CF64EDA879B8}" destId="{8E1100BB-073A-424D-A834-36CDA158FCFC}" srcOrd="8" destOrd="0" presId="urn:microsoft.com/office/officeart/2016/7/layout/HorizontalActionList"/>
    <dgm:cxn modelId="{52DCDD7B-D7C0-F44B-98DD-73A77DFD30E6}" type="presParOf" srcId="{8E1100BB-073A-424D-A834-36CDA158FCFC}" destId="{0ABA454E-1B4A-3544-9302-96A17B6746A5}" srcOrd="0" destOrd="0" presId="urn:microsoft.com/office/officeart/2016/7/layout/HorizontalActionList"/>
    <dgm:cxn modelId="{3B48122D-796A-9240-B663-5683D9C59CE5}" type="presParOf" srcId="{8E1100BB-073A-424D-A834-36CDA158FCFC}" destId="{7FD5D936-73E6-8243-A61D-FF41CFD2AEB0}" srcOrd="1" destOrd="0" presId="urn:microsoft.com/office/officeart/2016/7/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D07299-7520-4514-88F5-31E22247CB6F}"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CE213BA4-160C-44BB-A584-8B0F11C0A5C0}">
      <dgm:prSet/>
      <dgm:spPr/>
      <dgm:t>
        <a:bodyPr/>
        <a:lstStyle/>
        <a:p>
          <a:r>
            <a:rPr lang="en-US"/>
            <a:t>Work together against domestic violence to ensure women and children are safe</a:t>
          </a:r>
        </a:p>
      </dgm:t>
    </dgm:pt>
    <dgm:pt modelId="{60A15FDB-103F-4EAC-9E44-D43BF2101529}" type="parTrans" cxnId="{18C9A877-2AD2-46F2-89C9-A4E83BE38EA3}">
      <dgm:prSet/>
      <dgm:spPr/>
      <dgm:t>
        <a:bodyPr/>
        <a:lstStyle/>
        <a:p>
          <a:endParaRPr lang="en-US"/>
        </a:p>
      </dgm:t>
    </dgm:pt>
    <dgm:pt modelId="{9E3EE447-F4A1-4E9A-BBED-EFF1F65D1B42}" type="sibTrans" cxnId="{18C9A877-2AD2-46F2-89C9-A4E83BE38EA3}">
      <dgm:prSet/>
      <dgm:spPr/>
      <dgm:t>
        <a:bodyPr/>
        <a:lstStyle/>
        <a:p>
          <a:endParaRPr lang="en-US"/>
        </a:p>
      </dgm:t>
    </dgm:pt>
    <dgm:pt modelId="{B4093EA2-F249-4990-93E2-76CC3DED4621}">
      <dgm:prSet/>
      <dgm:spPr/>
      <dgm:t>
        <a:bodyPr/>
        <a:lstStyle/>
        <a:p>
          <a:r>
            <a:rPr lang="en-GB" b="0" i="0" dirty="0"/>
            <a:t>Women’s Aid is a grassroots federation working together to provide life-saving services in England and build a future where domestic abuse is not tolerated.</a:t>
          </a:r>
          <a:endParaRPr lang="en-US" dirty="0"/>
        </a:p>
      </dgm:t>
    </dgm:pt>
    <dgm:pt modelId="{F1F67AAA-ACAB-4435-929D-D22487A95318}" type="parTrans" cxnId="{D3BD98BC-94F4-4840-AFF8-D335385C802A}">
      <dgm:prSet/>
      <dgm:spPr/>
      <dgm:t>
        <a:bodyPr/>
        <a:lstStyle/>
        <a:p>
          <a:endParaRPr lang="en-US"/>
        </a:p>
      </dgm:t>
    </dgm:pt>
    <dgm:pt modelId="{0D7018C7-DC7E-41A2-954D-EFEF4EAE16B7}" type="sibTrans" cxnId="{D3BD98BC-94F4-4840-AFF8-D335385C802A}">
      <dgm:prSet/>
      <dgm:spPr/>
      <dgm:t>
        <a:bodyPr/>
        <a:lstStyle/>
        <a:p>
          <a:endParaRPr lang="en-US"/>
        </a:p>
      </dgm:t>
    </dgm:pt>
    <dgm:pt modelId="{CEAF3946-DF52-F64B-8A88-DBF5947F306E}" type="pres">
      <dgm:prSet presAssocID="{6FD07299-7520-4514-88F5-31E22247CB6F}" presName="Name0" presStyleCnt="0">
        <dgm:presLayoutVars>
          <dgm:dir/>
          <dgm:animLvl val="lvl"/>
          <dgm:resizeHandles val="exact"/>
        </dgm:presLayoutVars>
      </dgm:prSet>
      <dgm:spPr/>
    </dgm:pt>
    <dgm:pt modelId="{9B5E264A-6165-0847-9A1C-8B15BD31F41C}" type="pres">
      <dgm:prSet presAssocID="{B4093EA2-F249-4990-93E2-76CC3DED4621}" presName="boxAndChildren" presStyleCnt="0"/>
      <dgm:spPr/>
    </dgm:pt>
    <dgm:pt modelId="{EC06D2BF-147D-3C46-9F3A-C2613387A3EE}" type="pres">
      <dgm:prSet presAssocID="{B4093EA2-F249-4990-93E2-76CC3DED4621}" presName="parentTextBox" presStyleLbl="node1" presStyleIdx="0" presStyleCnt="2"/>
      <dgm:spPr/>
    </dgm:pt>
    <dgm:pt modelId="{A12142D8-800B-6F44-B3CD-F7E7A5B8142C}" type="pres">
      <dgm:prSet presAssocID="{9E3EE447-F4A1-4E9A-BBED-EFF1F65D1B42}" presName="sp" presStyleCnt="0"/>
      <dgm:spPr/>
    </dgm:pt>
    <dgm:pt modelId="{0A5E1374-0915-524C-AC63-D66F791B522B}" type="pres">
      <dgm:prSet presAssocID="{CE213BA4-160C-44BB-A584-8B0F11C0A5C0}" presName="arrowAndChildren" presStyleCnt="0"/>
      <dgm:spPr/>
    </dgm:pt>
    <dgm:pt modelId="{2AD6E156-7AE7-5440-B693-3BC1FA17CB96}" type="pres">
      <dgm:prSet presAssocID="{CE213BA4-160C-44BB-A584-8B0F11C0A5C0}" presName="parentTextArrow" presStyleLbl="node1" presStyleIdx="1" presStyleCnt="2"/>
      <dgm:spPr/>
    </dgm:pt>
  </dgm:ptLst>
  <dgm:cxnLst>
    <dgm:cxn modelId="{1438E111-5AFB-4D4D-93EE-C5CFB3558666}" type="presOf" srcId="{B4093EA2-F249-4990-93E2-76CC3DED4621}" destId="{EC06D2BF-147D-3C46-9F3A-C2613387A3EE}" srcOrd="0" destOrd="0" presId="urn:microsoft.com/office/officeart/2005/8/layout/process4"/>
    <dgm:cxn modelId="{AB5CF327-2714-7049-A1F2-7B399B9FC5E9}" type="presOf" srcId="{CE213BA4-160C-44BB-A584-8B0F11C0A5C0}" destId="{2AD6E156-7AE7-5440-B693-3BC1FA17CB96}" srcOrd="0" destOrd="0" presId="urn:microsoft.com/office/officeart/2005/8/layout/process4"/>
    <dgm:cxn modelId="{18C9A877-2AD2-46F2-89C9-A4E83BE38EA3}" srcId="{6FD07299-7520-4514-88F5-31E22247CB6F}" destId="{CE213BA4-160C-44BB-A584-8B0F11C0A5C0}" srcOrd="0" destOrd="0" parTransId="{60A15FDB-103F-4EAC-9E44-D43BF2101529}" sibTransId="{9E3EE447-F4A1-4E9A-BBED-EFF1F65D1B42}"/>
    <dgm:cxn modelId="{D3BD98BC-94F4-4840-AFF8-D335385C802A}" srcId="{6FD07299-7520-4514-88F5-31E22247CB6F}" destId="{B4093EA2-F249-4990-93E2-76CC3DED4621}" srcOrd="1" destOrd="0" parTransId="{F1F67AAA-ACAB-4435-929D-D22487A95318}" sibTransId="{0D7018C7-DC7E-41A2-954D-EFEF4EAE16B7}"/>
    <dgm:cxn modelId="{3E9837C6-4CE3-3C48-887D-2BDE6713CE60}" type="presOf" srcId="{6FD07299-7520-4514-88F5-31E22247CB6F}" destId="{CEAF3946-DF52-F64B-8A88-DBF5947F306E}" srcOrd="0" destOrd="0" presId="urn:microsoft.com/office/officeart/2005/8/layout/process4"/>
    <dgm:cxn modelId="{329FCE02-0487-714E-B628-132DC981CC3C}" type="presParOf" srcId="{CEAF3946-DF52-F64B-8A88-DBF5947F306E}" destId="{9B5E264A-6165-0847-9A1C-8B15BD31F41C}" srcOrd="0" destOrd="0" presId="urn:microsoft.com/office/officeart/2005/8/layout/process4"/>
    <dgm:cxn modelId="{E3AED8D0-1936-5446-A5D4-F4D12A9CBB11}" type="presParOf" srcId="{9B5E264A-6165-0847-9A1C-8B15BD31F41C}" destId="{EC06D2BF-147D-3C46-9F3A-C2613387A3EE}" srcOrd="0" destOrd="0" presId="urn:microsoft.com/office/officeart/2005/8/layout/process4"/>
    <dgm:cxn modelId="{86B435CF-50DE-EF4B-A531-C88B46FA38AF}" type="presParOf" srcId="{CEAF3946-DF52-F64B-8A88-DBF5947F306E}" destId="{A12142D8-800B-6F44-B3CD-F7E7A5B8142C}" srcOrd="1" destOrd="0" presId="urn:microsoft.com/office/officeart/2005/8/layout/process4"/>
    <dgm:cxn modelId="{9752F327-9C18-6A4C-ADC8-1778394D1A4B}" type="presParOf" srcId="{CEAF3946-DF52-F64B-8A88-DBF5947F306E}" destId="{0A5E1374-0915-524C-AC63-D66F791B522B}" srcOrd="2" destOrd="0" presId="urn:microsoft.com/office/officeart/2005/8/layout/process4"/>
    <dgm:cxn modelId="{6208323E-8134-C249-8671-6B2E4F1992BE}" type="presParOf" srcId="{0A5E1374-0915-524C-AC63-D66F791B522B}" destId="{2AD6E156-7AE7-5440-B693-3BC1FA17CB9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11F4E-9FBF-E34F-A1FA-97257A9BE7D1}">
      <dsp:nvSpPr>
        <dsp:cNvPr id="0" name=""/>
        <dsp:cNvSpPr/>
      </dsp:nvSpPr>
      <dsp:spPr>
        <a:xfrm>
          <a:off x="1283" y="41210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488E1F-7A1F-B94B-8434-C1C16D8B9717}">
      <dsp:nvSpPr>
        <dsp:cNvPr id="0" name=""/>
        <dsp:cNvSpPr/>
      </dsp:nvSpPr>
      <dsp:spPr>
        <a:xfrm>
          <a:off x="501904" y="887689"/>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Restorative justice </a:t>
          </a:r>
          <a:r>
            <a:rPr lang="en-GB" sz="2500" b="1" i="0" kern="1200"/>
            <a:t>gives victims the chance to meet or communicate with their offenders to explain the real impact of the crime.</a:t>
          </a:r>
          <a:endParaRPr lang="en-US" sz="2500" kern="1200"/>
        </a:p>
      </dsp:txBody>
      <dsp:txXfrm>
        <a:off x="585701" y="971486"/>
        <a:ext cx="4337991" cy="2693452"/>
      </dsp:txXfrm>
    </dsp:sp>
    <dsp:sp modelId="{046F1EF3-FF92-224C-8FC5-9761309BEBA0}">
      <dsp:nvSpPr>
        <dsp:cNvPr id="0" name=""/>
        <dsp:cNvSpPr/>
      </dsp:nvSpPr>
      <dsp:spPr>
        <a:xfrm>
          <a:off x="5508110" y="41210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1DB1B2-094C-E24C-AEA0-C21A21A83FF3}">
      <dsp:nvSpPr>
        <dsp:cNvPr id="0" name=""/>
        <dsp:cNvSpPr/>
      </dsp:nvSpPr>
      <dsp:spPr>
        <a:xfrm>
          <a:off x="6008730" y="887689"/>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It empowers victims by giving them a voice. It also holds offenders to account for what they have done and helps them to take responsibility and make amends.</a:t>
          </a:r>
          <a:endParaRPr lang="en-US" sz="2500" kern="1200"/>
        </a:p>
      </dsp:txBody>
      <dsp:txXfrm>
        <a:off x="6092527" y="971486"/>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2FE252-DE59-454B-8779-36EE0E22DE4B}">
      <dsp:nvSpPr>
        <dsp:cNvPr id="0" name=""/>
        <dsp:cNvSpPr/>
      </dsp:nvSpPr>
      <dsp:spPr>
        <a:xfrm>
          <a:off x="0" y="370951"/>
          <a:ext cx="5803231" cy="23376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0" i="0" kern="1200" dirty="0">
              <a:solidFill>
                <a:schemeClr val="tx1"/>
              </a:solidFill>
            </a:rPr>
            <a:t>In general, </a:t>
          </a:r>
          <a:r>
            <a:rPr lang="en-GB" sz="2700" b="1" i="0" kern="1200" dirty="0">
              <a:solidFill>
                <a:schemeClr val="tx1"/>
              </a:solidFill>
            </a:rPr>
            <a:t>victimisation often impacts people on an emotional, physical, financial, psychological, and social level</a:t>
          </a:r>
          <a:r>
            <a:rPr lang="en-GB" sz="2700" b="0" i="0" kern="1200" dirty="0">
              <a:solidFill>
                <a:schemeClr val="tx1"/>
              </a:solidFill>
            </a:rPr>
            <a:t>. Shock, disbelief and denial.</a:t>
          </a:r>
          <a:endParaRPr lang="en-US" sz="2700" kern="1200" dirty="0">
            <a:solidFill>
              <a:schemeClr val="tx1"/>
            </a:solidFill>
          </a:endParaRPr>
        </a:p>
      </dsp:txBody>
      <dsp:txXfrm>
        <a:off x="114115" y="485066"/>
        <a:ext cx="5575001" cy="2109430"/>
      </dsp:txXfrm>
    </dsp:sp>
    <dsp:sp modelId="{EE53CA2E-2113-4A45-BA27-F56928C5B863}">
      <dsp:nvSpPr>
        <dsp:cNvPr id="0" name=""/>
        <dsp:cNvSpPr/>
      </dsp:nvSpPr>
      <dsp:spPr>
        <a:xfrm>
          <a:off x="0" y="2786371"/>
          <a:ext cx="5803231" cy="2337660"/>
        </a:xfrm>
        <a:prstGeom prst="roundRect">
          <a:avLst/>
        </a:prstGeom>
        <a:solidFill>
          <a:schemeClr val="accent5">
            <a:hueOff val="-1511094"/>
            <a:satOff val="10231"/>
            <a:lumOff val="-9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0" i="0" kern="1200" dirty="0">
              <a:solidFill>
                <a:schemeClr val="tx1"/>
              </a:solidFill>
            </a:rPr>
            <a:t>Initially, victims may find it difficult to believe they have become a victim of crime. They may even pretend that it did not happen at all.</a:t>
          </a:r>
          <a:endParaRPr lang="en-US" sz="2700" kern="1200" dirty="0">
            <a:solidFill>
              <a:schemeClr val="tx1"/>
            </a:solidFill>
          </a:endParaRPr>
        </a:p>
      </dsp:txBody>
      <dsp:txXfrm>
        <a:off x="114115" y="2900486"/>
        <a:ext cx="5575001" cy="21094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62293F-4213-2241-93D0-3C7863669AD6}">
      <dsp:nvSpPr>
        <dsp:cNvPr id="0" name=""/>
        <dsp:cNvSpPr/>
      </dsp:nvSpPr>
      <dsp:spPr>
        <a:xfrm>
          <a:off x="8634" y="832103"/>
          <a:ext cx="2013350" cy="60400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099" tIns="159099" rIns="159099" bIns="159099" numCol="1" spcCol="1270" anchor="ctr" anchorCtr="0">
          <a:noAutofit/>
        </a:bodyPr>
        <a:lstStyle/>
        <a:p>
          <a:pPr marL="0" lvl="0" indent="0" algn="ctr" defTabSz="889000">
            <a:lnSpc>
              <a:spcPct val="90000"/>
            </a:lnSpc>
            <a:spcBef>
              <a:spcPct val="0"/>
            </a:spcBef>
            <a:spcAft>
              <a:spcPct val="35000"/>
            </a:spcAft>
            <a:buNone/>
          </a:pPr>
          <a:r>
            <a:rPr lang="en-US" sz="2000" kern="1200"/>
            <a:t>Use</a:t>
          </a:r>
        </a:p>
      </dsp:txBody>
      <dsp:txXfrm>
        <a:off x="8634" y="832103"/>
        <a:ext cx="2013350" cy="604005"/>
      </dsp:txXfrm>
    </dsp:sp>
    <dsp:sp modelId="{E11843EB-3AEA-4743-A0F2-1B34F178C179}">
      <dsp:nvSpPr>
        <dsp:cNvPr id="0" name=""/>
        <dsp:cNvSpPr/>
      </dsp:nvSpPr>
      <dsp:spPr>
        <a:xfrm>
          <a:off x="8634" y="1436109"/>
          <a:ext cx="2013350" cy="189230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874" tIns="198874" rIns="198874" bIns="198874" numCol="1" spcCol="1270" anchor="t" anchorCtr="0">
          <a:noAutofit/>
        </a:bodyPr>
        <a:lstStyle/>
        <a:p>
          <a:pPr marL="0" lvl="0" indent="0" algn="l" defTabSz="666750">
            <a:lnSpc>
              <a:spcPct val="90000"/>
            </a:lnSpc>
            <a:spcBef>
              <a:spcPct val="0"/>
            </a:spcBef>
            <a:spcAft>
              <a:spcPct val="35000"/>
            </a:spcAft>
            <a:buNone/>
          </a:pPr>
          <a:r>
            <a:rPr lang="en-US" sz="1500" kern="1200"/>
            <a:t>Use the restorative justice scheme</a:t>
          </a:r>
        </a:p>
      </dsp:txBody>
      <dsp:txXfrm>
        <a:off x="8634" y="1436109"/>
        <a:ext cx="2013350" cy="1892306"/>
      </dsp:txXfrm>
    </dsp:sp>
    <dsp:sp modelId="{A1B0BD5A-332B-0A4A-9B12-CDA2B120631E}">
      <dsp:nvSpPr>
        <dsp:cNvPr id="0" name=""/>
        <dsp:cNvSpPr/>
      </dsp:nvSpPr>
      <dsp:spPr>
        <a:xfrm>
          <a:off x="2129879" y="832103"/>
          <a:ext cx="2013350" cy="60400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099" tIns="159099" rIns="159099" bIns="159099" numCol="1" spcCol="1270" anchor="ctr" anchorCtr="0">
          <a:noAutofit/>
        </a:bodyPr>
        <a:lstStyle/>
        <a:p>
          <a:pPr marL="0" lvl="0" indent="0" algn="ctr" defTabSz="889000">
            <a:lnSpc>
              <a:spcPct val="90000"/>
            </a:lnSpc>
            <a:spcBef>
              <a:spcPct val="0"/>
            </a:spcBef>
            <a:spcAft>
              <a:spcPct val="35000"/>
            </a:spcAft>
            <a:buNone/>
          </a:pPr>
          <a:r>
            <a:rPr lang="en-US" sz="2000" kern="1200"/>
            <a:t>Contact</a:t>
          </a:r>
        </a:p>
      </dsp:txBody>
      <dsp:txXfrm>
        <a:off x="2129879" y="832103"/>
        <a:ext cx="2013350" cy="604005"/>
      </dsp:txXfrm>
    </dsp:sp>
    <dsp:sp modelId="{88A6F62B-D449-9147-92CF-A8514CEBA6FD}">
      <dsp:nvSpPr>
        <dsp:cNvPr id="0" name=""/>
        <dsp:cNvSpPr/>
      </dsp:nvSpPr>
      <dsp:spPr>
        <a:xfrm>
          <a:off x="2129879" y="1436109"/>
          <a:ext cx="2013350" cy="189230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874" tIns="198874" rIns="198874" bIns="198874" numCol="1" spcCol="1270" anchor="t" anchorCtr="0">
          <a:noAutofit/>
        </a:bodyPr>
        <a:lstStyle/>
        <a:p>
          <a:pPr marL="0" lvl="0" indent="0" algn="l" defTabSz="666750">
            <a:lnSpc>
              <a:spcPct val="90000"/>
            </a:lnSpc>
            <a:spcBef>
              <a:spcPct val="0"/>
            </a:spcBef>
            <a:spcAft>
              <a:spcPct val="35000"/>
            </a:spcAft>
            <a:buNone/>
          </a:pPr>
          <a:r>
            <a:rPr lang="en-US" sz="1500" kern="1200" dirty="0"/>
            <a:t>Contact your local victim support </a:t>
          </a:r>
          <a:r>
            <a:rPr lang="en-US" sz="1500" kern="1200" dirty="0" err="1"/>
            <a:t>organisation</a:t>
          </a:r>
          <a:r>
            <a:rPr lang="en-US" sz="1500" kern="1200" dirty="0"/>
            <a:t>, police force, or probation officer if you’d like to:</a:t>
          </a:r>
        </a:p>
      </dsp:txBody>
      <dsp:txXfrm>
        <a:off x="2129879" y="1436109"/>
        <a:ext cx="2013350" cy="1892306"/>
      </dsp:txXfrm>
    </dsp:sp>
    <dsp:sp modelId="{F9069196-2342-9641-B509-3437798161CF}">
      <dsp:nvSpPr>
        <dsp:cNvPr id="0" name=""/>
        <dsp:cNvSpPr/>
      </dsp:nvSpPr>
      <dsp:spPr>
        <a:xfrm>
          <a:off x="4251124" y="832103"/>
          <a:ext cx="2013350" cy="60400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099" tIns="159099" rIns="159099" bIns="159099" numCol="1" spcCol="1270" anchor="ctr" anchorCtr="0">
          <a:noAutofit/>
        </a:bodyPr>
        <a:lstStyle/>
        <a:p>
          <a:pPr marL="0" lvl="0" indent="0" algn="ctr" defTabSz="889000">
            <a:lnSpc>
              <a:spcPct val="90000"/>
            </a:lnSpc>
            <a:spcBef>
              <a:spcPct val="0"/>
            </a:spcBef>
            <a:spcAft>
              <a:spcPct val="35000"/>
            </a:spcAft>
            <a:buNone/>
          </a:pPr>
          <a:r>
            <a:rPr lang="en-US" sz="2000" kern="1200"/>
            <a:t>Meet</a:t>
          </a:r>
        </a:p>
      </dsp:txBody>
      <dsp:txXfrm>
        <a:off x="4251124" y="832103"/>
        <a:ext cx="2013350" cy="604005"/>
      </dsp:txXfrm>
    </dsp:sp>
    <dsp:sp modelId="{89C7C485-B910-E149-95D6-CE1C494B182E}">
      <dsp:nvSpPr>
        <dsp:cNvPr id="0" name=""/>
        <dsp:cNvSpPr/>
      </dsp:nvSpPr>
      <dsp:spPr>
        <a:xfrm>
          <a:off x="4251124" y="1436109"/>
          <a:ext cx="2013350" cy="189230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874" tIns="198874" rIns="198874" bIns="198874" numCol="1" spcCol="1270" anchor="t" anchorCtr="0">
          <a:noAutofit/>
        </a:bodyPr>
        <a:lstStyle/>
        <a:p>
          <a:pPr marL="0" lvl="0" indent="0" algn="l" defTabSz="666750">
            <a:lnSpc>
              <a:spcPct val="90000"/>
            </a:lnSpc>
            <a:spcBef>
              <a:spcPct val="0"/>
            </a:spcBef>
            <a:spcAft>
              <a:spcPct val="35000"/>
            </a:spcAft>
            <a:buNone/>
          </a:pPr>
          <a:r>
            <a:rPr lang="en-US" sz="1500" kern="1200"/>
            <a:t>meet the offender</a:t>
          </a:r>
        </a:p>
      </dsp:txBody>
      <dsp:txXfrm>
        <a:off x="4251124" y="1436109"/>
        <a:ext cx="2013350" cy="1892306"/>
      </dsp:txXfrm>
    </dsp:sp>
    <dsp:sp modelId="{B23D4869-61D1-FD40-83E6-CDDD39583CD8}">
      <dsp:nvSpPr>
        <dsp:cNvPr id="0" name=""/>
        <dsp:cNvSpPr/>
      </dsp:nvSpPr>
      <dsp:spPr>
        <a:xfrm>
          <a:off x="6372369" y="832103"/>
          <a:ext cx="2013350" cy="60400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099" tIns="159099" rIns="159099" bIns="159099" numCol="1" spcCol="1270" anchor="ctr" anchorCtr="0">
          <a:noAutofit/>
        </a:bodyPr>
        <a:lstStyle/>
        <a:p>
          <a:pPr marL="0" lvl="0" indent="0" algn="ctr" defTabSz="889000">
            <a:lnSpc>
              <a:spcPct val="90000"/>
            </a:lnSpc>
            <a:spcBef>
              <a:spcPct val="0"/>
            </a:spcBef>
            <a:spcAft>
              <a:spcPct val="35000"/>
            </a:spcAft>
            <a:buNone/>
          </a:pPr>
          <a:r>
            <a:rPr lang="en-US" sz="2000" kern="1200"/>
            <a:t>Talk about</a:t>
          </a:r>
        </a:p>
      </dsp:txBody>
      <dsp:txXfrm>
        <a:off x="6372369" y="832103"/>
        <a:ext cx="2013350" cy="604005"/>
      </dsp:txXfrm>
    </dsp:sp>
    <dsp:sp modelId="{F3B71B7E-2B0F-0045-B33C-6E88DB2CA152}">
      <dsp:nvSpPr>
        <dsp:cNvPr id="0" name=""/>
        <dsp:cNvSpPr/>
      </dsp:nvSpPr>
      <dsp:spPr>
        <a:xfrm>
          <a:off x="6372369" y="1436109"/>
          <a:ext cx="2013350" cy="189230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874" tIns="198874" rIns="198874" bIns="198874" numCol="1" spcCol="1270" anchor="t" anchorCtr="0">
          <a:noAutofit/>
        </a:bodyPr>
        <a:lstStyle/>
        <a:p>
          <a:pPr marL="0" lvl="0" indent="0" algn="l" defTabSz="666750">
            <a:lnSpc>
              <a:spcPct val="90000"/>
            </a:lnSpc>
            <a:spcBef>
              <a:spcPct val="0"/>
            </a:spcBef>
            <a:spcAft>
              <a:spcPct val="35000"/>
            </a:spcAft>
            <a:buNone/>
          </a:pPr>
          <a:r>
            <a:rPr lang="en-US" sz="1500" kern="1200"/>
            <a:t>talk about how your life has been affected</a:t>
          </a:r>
        </a:p>
      </dsp:txBody>
      <dsp:txXfrm>
        <a:off x="6372369" y="1436109"/>
        <a:ext cx="2013350" cy="1892306"/>
      </dsp:txXfrm>
    </dsp:sp>
    <dsp:sp modelId="{0ABA454E-1B4A-3544-9302-96A17B6746A5}">
      <dsp:nvSpPr>
        <dsp:cNvPr id="0" name=""/>
        <dsp:cNvSpPr/>
      </dsp:nvSpPr>
      <dsp:spPr>
        <a:xfrm>
          <a:off x="8493615" y="832103"/>
          <a:ext cx="2013350" cy="60400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099" tIns="159099" rIns="159099" bIns="159099" numCol="1" spcCol="1270" anchor="ctr" anchorCtr="0">
          <a:noAutofit/>
        </a:bodyPr>
        <a:lstStyle/>
        <a:p>
          <a:pPr marL="0" lvl="0" indent="0" algn="ctr" defTabSz="889000">
            <a:lnSpc>
              <a:spcPct val="90000"/>
            </a:lnSpc>
            <a:spcBef>
              <a:spcPct val="0"/>
            </a:spcBef>
            <a:spcAft>
              <a:spcPct val="35000"/>
            </a:spcAft>
            <a:buNone/>
          </a:pPr>
          <a:r>
            <a:rPr lang="en-US" sz="2000" kern="1200"/>
            <a:t>Get</a:t>
          </a:r>
        </a:p>
      </dsp:txBody>
      <dsp:txXfrm>
        <a:off x="8493615" y="832103"/>
        <a:ext cx="2013350" cy="604005"/>
      </dsp:txXfrm>
    </dsp:sp>
    <dsp:sp modelId="{7FD5D936-73E6-8243-A61D-FF41CFD2AEB0}">
      <dsp:nvSpPr>
        <dsp:cNvPr id="0" name=""/>
        <dsp:cNvSpPr/>
      </dsp:nvSpPr>
      <dsp:spPr>
        <a:xfrm>
          <a:off x="8493615" y="1436109"/>
          <a:ext cx="2013350" cy="189230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874" tIns="198874" rIns="198874" bIns="198874" numCol="1" spcCol="1270" anchor="t" anchorCtr="0">
          <a:noAutofit/>
        </a:bodyPr>
        <a:lstStyle/>
        <a:p>
          <a:pPr marL="0" lvl="0" indent="0" algn="l" defTabSz="666750">
            <a:lnSpc>
              <a:spcPct val="90000"/>
            </a:lnSpc>
            <a:spcBef>
              <a:spcPct val="0"/>
            </a:spcBef>
            <a:spcAft>
              <a:spcPct val="35000"/>
            </a:spcAft>
            <a:buNone/>
          </a:pPr>
          <a:r>
            <a:rPr lang="en-US" sz="1500" kern="1200"/>
            <a:t>get answers to your questions and an apology</a:t>
          </a:r>
        </a:p>
      </dsp:txBody>
      <dsp:txXfrm>
        <a:off x="8493615" y="1436109"/>
        <a:ext cx="2013350" cy="18923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06D2BF-147D-3C46-9F3A-C2613387A3EE}">
      <dsp:nvSpPr>
        <dsp:cNvPr id="0" name=""/>
        <dsp:cNvSpPr/>
      </dsp:nvSpPr>
      <dsp:spPr>
        <a:xfrm>
          <a:off x="0" y="3166098"/>
          <a:ext cx="5803231" cy="20773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i="0" kern="1200" dirty="0"/>
            <a:t>Women’s Aid is a grassroots federation working together to provide life-saving services in England and build a future where domestic abuse is not tolerated.</a:t>
          </a:r>
          <a:endParaRPr lang="en-US" sz="2400" kern="1200" dirty="0"/>
        </a:p>
      </dsp:txBody>
      <dsp:txXfrm>
        <a:off x="0" y="3166098"/>
        <a:ext cx="5803231" cy="2077303"/>
      </dsp:txXfrm>
    </dsp:sp>
    <dsp:sp modelId="{2AD6E156-7AE7-5440-B693-3BC1FA17CB96}">
      <dsp:nvSpPr>
        <dsp:cNvPr id="0" name=""/>
        <dsp:cNvSpPr/>
      </dsp:nvSpPr>
      <dsp:spPr>
        <a:xfrm rot="10800000">
          <a:off x="0" y="2365"/>
          <a:ext cx="5803231" cy="3194892"/>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Work together against domestic violence to ensure women and children are safe</a:t>
          </a:r>
        </a:p>
      </dsp:txBody>
      <dsp:txXfrm rot="10800000">
        <a:off x="0" y="2365"/>
        <a:ext cx="5803231" cy="207594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3DCCB3-83A1-449A-8197-A15B334E9E95}" type="datetimeFigureOut">
              <a:rPr lang="en-GB" smtClean="0"/>
              <a:t>11/02/2024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2A3E52-342C-4860-AECF-B3AA107E1C0C}" type="slidenum">
              <a:rPr lang="en-GB" smtClean="0"/>
              <a:t>‹#›</a:t>
            </a:fld>
            <a:endParaRPr lang="en-GB"/>
          </a:p>
        </p:txBody>
      </p:sp>
    </p:spTree>
    <p:extLst>
      <p:ext uri="{BB962C8B-B14F-4D97-AF65-F5344CB8AC3E}">
        <p14:creationId xmlns:p14="http://schemas.microsoft.com/office/powerpoint/2010/main" val="696163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https://assets.college.police.uk/s3fs-public/moj-victims-code-2020.pdf</a:t>
            </a:r>
          </a:p>
        </p:txBody>
      </p:sp>
      <p:sp>
        <p:nvSpPr>
          <p:cNvPr id="4" name="Slide Number Placeholder 3"/>
          <p:cNvSpPr>
            <a:spLocks noGrp="1"/>
          </p:cNvSpPr>
          <p:nvPr>
            <p:ph type="sldNum" sz="quarter" idx="5"/>
          </p:nvPr>
        </p:nvSpPr>
        <p:spPr/>
        <p:txBody>
          <a:bodyPr/>
          <a:lstStyle/>
          <a:p>
            <a:fld id="{8E2A3E52-342C-4860-AECF-B3AA107E1C0C}" type="slidenum">
              <a:rPr lang="en-GB" smtClean="0"/>
              <a:t>1</a:t>
            </a:fld>
            <a:endParaRPr lang="en-GB"/>
          </a:p>
        </p:txBody>
      </p:sp>
    </p:spTree>
    <p:extLst>
      <p:ext uri="{BB962C8B-B14F-4D97-AF65-F5344CB8AC3E}">
        <p14:creationId xmlns:p14="http://schemas.microsoft.com/office/powerpoint/2010/main" val="566346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Victims first in the CJS</a:t>
            </a: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9</a:t>
            </a:fld>
            <a:endParaRPr lang="en-GB"/>
          </a:p>
        </p:txBody>
      </p:sp>
    </p:spTree>
    <p:extLst>
      <p:ext uri="{BB962C8B-B14F-4D97-AF65-F5344CB8AC3E}">
        <p14:creationId xmlns:p14="http://schemas.microsoft.com/office/powerpoint/2010/main" val="29123007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https://www.college.police.uk/guidance/victims-code/victims-rights-policing</a:t>
            </a:r>
          </a:p>
        </p:txBody>
      </p:sp>
      <p:sp>
        <p:nvSpPr>
          <p:cNvPr id="4" name="Slide Number Placeholder 3"/>
          <p:cNvSpPr>
            <a:spLocks noGrp="1"/>
          </p:cNvSpPr>
          <p:nvPr>
            <p:ph type="sldNum" sz="quarter" idx="5"/>
          </p:nvPr>
        </p:nvSpPr>
        <p:spPr/>
        <p:txBody>
          <a:bodyPr/>
          <a:lstStyle/>
          <a:p>
            <a:fld id="{8E2A3E52-342C-4860-AECF-B3AA107E1C0C}" type="slidenum">
              <a:rPr lang="en-GB" smtClean="0"/>
              <a:t>20</a:t>
            </a:fld>
            <a:endParaRPr lang="en-GB"/>
          </a:p>
        </p:txBody>
      </p:sp>
    </p:spTree>
    <p:extLst>
      <p:ext uri="{BB962C8B-B14F-4D97-AF65-F5344CB8AC3E}">
        <p14:creationId xmlns:p14="http://schemas.microsoft.com/office/powerpoint/2010/main" val="25753774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https://victimscommissioner.org.uk/news/2022-victim-survey/</a:t>
            </a:r>
          </a:p>
          <a:p>
            <a:endParaRPr lang="en-GB" dirty="0"/>
          </a:p>
          <a:p>
            <a:r>
              <a:rPr lang="en-GB" dirty="0"/>
              <a:t>https://victimscommissioner.org.uk/document/2022-victim-survey/</a:t>
            </a:r>
          </a:p>
        </p:txBody>
      </p:sp>
      <p:sp>
        <p:nvSpPr>
          <p:cNvPr id="4" name="Slide Number Placeholder 3"/>
          <p:cNvSpPr>
            <a:spLocks noGrp="1"/>
          </p:cNvSpPr>
          <p:nvPr>
            <p:ph type="sldNum" sz="quarter" idx="5"/>
          </p:nvPr>
        </p:nvSpPr>
        <p:spPr/>
        <p:txBody>
          <a:bodyPr/>
          <a:lstStyle/>
          <a:p>
            <a:fld id="{8E2A3E52-342C-4860-AECF-B3AA107E1C0C}" type="slidenum">
              <a:rPr lang="en-GB" smtClean="0"/>
              <a:t>41</a:t>
            </a:fld>
            <a:endParaRPr lang="en-GB"/>
          </a:p>
        </p:txBody>
      </p:sp>
    </p:spTree>
    <p:extLst>
      <p:ext uri="{BB962C8B-B14F-4D97-AF65-F5344CB8AC3E}">
        <p14:creationId xmlns:p14="http://schemas.microsoft.com/office/powerpoint/2010/main" val="2577778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2/11/2024</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69284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2/11/2024</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92578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2/11/2024</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99104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2/11/2024</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68523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2/11/2024</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37085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2/11/2024</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56236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2/11/2024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54283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2/11/2024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36160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2/11/2024</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57201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2/11/2024</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50485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2/11/2024</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266086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2/11/2024</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59004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2/11/2024</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575511390"/>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62" r:id="rId5"/>
    <p:sldLayoutId id="2147483663" r:id="rId6"/>
    <p:sldLayoutId id="2147483669" r:id="rId7"/>
    <p:sldLayoutId id="2147483664" r:id="rId8"/>
    <p:sldLayoutId id="2147483665" r:id="rId9"/>
    <p:sldLayoutId id="2147483666" r:id="rId10"/>
    <p:sldLayoutId id="2147483667" r:id="rId11"/>
    <p:sldLayoutId id="2147483668"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theguardian.com/society/2022/dec/12/man-who-killed-wife-becomes-first-inmate-to-face-public-parole-hearing"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gov.uk/government/news/licence-conditions-and-how-the-parole-board-use-the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gov.uk/government/publications/the-code-of-practice-for-victims-of-crime" TargetMode="External"/><Relationship Id="rId2" Type="http://schemas.openxmlformats.org/officeDocument/2006/relationships/hyperlink" Target="https://www.cps.gov.uk/publication/code-crown-prosecutors"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hyperlink" Target="https://www.gov.uk/government/publications/the-code-of-practice-for-victims-of-crime" TargetMode="External"/><Relationship Id="rId3" Type="http://schemas.openxmlformats.org/officeDocument/2006/relationships/hyperlink" Target="https://www.cps.gov.uk/legal-guidance/restorative-justice" TargetMode="External"/><Relationship Id="rId7" Type="http://schemas.openxmlformats.org/officeDocument/2006/relationships/hyperlink" Target="https://mensadviceline.org.uk/" TargetMode="External"/><Relationship Id="rId2" Type="http://schemas.openxmlformats.org/officeDocument/2006/relationships/hyperlink" Target="https://www.nhs.uk/live-well/sexual-health/help-after-rape-and-sexual-assault/" TargetMode="External"/><Relationship Id="rId1" Type="http://schemas.openxmlformats.org/officeDocument/2006/relationships/slideLayout" Target="../slideLayouts/slideLayout2.xml"/><Relationship Id="rId6" Type="http://schemas.openxmlformats.org/officeDocument/2006/relationships/hyperlink" Target="https://www.womensaid.org.uk/" TargetMode="External"/><Relationship Id="rId5" Type="http://schemas.openxmlformats.org/officeDocument/2006/relationships/hyperlink" Target="https://www.nationaldahelpline.org.uk/en/Your-rights-and-options" TargetMode="External"/><Relationship Id="rId10" Type="http://schemas.openxmlformats.org/officeDocument/2006/relationships/hyperlink" Target="https://www.bbc.co.uk/news/world-us-canada-48913377" TargetMode="External"/><Relationship Id="rId4" Type="http://schemas.openxmlformats.org/officeDocument/2006/relationships/hyperlink" Target="https://www.gov.uk/guidance/victim-and-witness-services" TargetMode="External"/><Relationship Id="rId9" Type="http://schemas.openxmlformats.org/officeDocument/2006/relationships/hyperlink" Target="https://victimschoic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3D702E-F4E0-47FC-A74C-ECD9647A8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71E916-B28E-D4B6-ADFF-1505E6FF056E}"/>
              </a:ext>
            </a:extLst>
          </p:cNvPr>
          <p:cNvSpPr>
            <a:spLocks noGrp="1"/>
          </p:cNvSpPr>
          <p:nvPr>
            <p:ph type="ctrTitle"/>
          </p:nvPr>
        </p:nvSpPr>
        <p:spPr>
          <a:xfrm>
            <a:off x="1524000" y="3851974"/>
            <a:ext cx="9144000" cy="1152663"/>
          </a:xfrm>
        </p:spPr>
        <p:txBody>
          <a:bodyPr>
            <a:normAutofit/>
          </a:bodyPr>
          <a:lstStyle/>
          <a:p>
            <a:pPr algn="ctr"/>
            <a:r>
              <a:rPr lang="en-US" dirty="0"/>
              <a:t>Victims Rights and Services</a:t>
            </a:r>
          </a:p>
        </p:txBody>
      </p:sp>
      <p:sp>
        <p:nvSpPr>
          <p:cNvPr id="3" name="Subtitle 2">
            <a:extLst>
              <a:ext uri="{FF2B5EF4-FFF2-40B4-BE49-F238E27FC236}">
                <a16:creationId xmlns:a16="http://schemas.microsoft.com/office/drawing/2014/main" id="{8E1ECBDA-9384-E8B8-9ED4-214577B5B6DB}"/>
              </a:ext>
            </a:extLst>
          </p:cNvPr>
          <p:cNvSpPr>
            <a:spLocks noGrp="1"/>
          </p:cNvSpPr>
          <p:nvPr>
            <p:ph type="subTitle" idx="1"/>
          </p:nvPr>
        </p:nvSpPr>
        <p:spPr>
          <a:xfrm>
            <a:off x="1524000" y="5071718"/>
            <a:ext cx="9144000" cy="646785"/>
          </a:xfrm>
        </p:spPr>
        <p:txBody>
          <a:bodyPr>
            <a:normAutofit fontScale="70000" lnSpcReduction="20000"/>
          </a:bodyPr>
          <a:lstStyle/>
          <a:p>
            <a:pPr algn="ctr"/>
            <a:r>
              <a:rPr lang="en-US" dirty="0"/>
              <a:t>Importance of victims within the criminal justice system</a:t>
            </a:r>
          </a:p>
          <a:p>
            <a:pPr algn="ctr"/>
            <a:r>
              <a:rPr lang="en-US" dirty="0"/>
              <a:t>Week 3</a:t>
            </a:r>
          </a:p>
        </p:txBody>
      </p:sp>
      <p:pic>
        <p:nvPicPr>
          <p:cNvPr id="4" name="Picture 3" descr="A blue abstract watercolor pattern on a white background">
            <a:extLst>
              <a:ext uri="{FF2B5EF4-FFF2-40B4-BE49-F238E27FC236}">
                <a16:creationId xmlns:a16="http://schemas.microsoft.com/office/drawing/2014/main" id="{AA4FA6CD-C7A3-E865-89F3-7B93A437F9DB}"/>
              </a:ext>
            </a:extLst>
          </p:cNvPr>
          <p:cNvPicPr>
            <a:picLocks noChangeAspect="1"/>
          </p:cNvPicPr>
          <p:nvPr/>
        </p:nvPicPr>
        <p:blipFill rotWithShape="1">
          <a:blip r:embed="rId3"/>
          <a:srcRect t="29549" b="15990"/>
          <a:stretch/>
        </p:blipFill>
        <p:spPr>
          <a:xfrm>
            <a:off x="838201" y="10"/>
            <a:ext cx="10484412" cy="3811394"/>
          </a:xfrm>
          <a:custGeom>
            <a:avLst/>
            <a:gdLst/>
            <a:ahLst/>
            <a:cxnLst/>
            <a:rect l="l" t="t" r="r" b="b"/>
            <a:pathLst>
              <a:path w="10484412" h="3811404">
                <a:moveTo>
                  <a:pt x="0" y="3811403"/>
                </a:moveTo>
                <a:lnTo>
                  <a:pt x="10484412" y="3811403"/>
                </a:lnTo>
                <a:lnTo>
                  <a:pt x="10484412" y="3811404"/>
                </a:lnTo>
                <a:lnTo>
                  <a:pt x="0" y="3811404"/>
                </a:lnTo>
                <a:close/>
                <a:moveTo>
                  <a:pt x="181717" y="0"/>
                </a:moveTo>
                <a:lnTo>
                  <a:pt x="10224015" y="0"/>
                </a:lnTo>
                <a:cubicBezTo>
                  <a:pt x="10261561" y="45054"/>
                  <a:pt x="10301611" y="85103"/>
                  <a:pt x="10369193" y="110134"/>
                </a:cubicBezTo>
                <a:cubicBezTo>
                  <a:pt x="10321635" y="167704"/>
                  <a:pt x="10236530" y="182722"/>
                  <a:pt x="10173954" y="222771"/>
                </a:cubicBezTo>
                <a:cubicBezTo>
                  <a:pt x="10168948" y="255310"/>
                  <a:pt x="10269071" y="245298"/>
                  <a:pt x="10241537" y="317887"/>
                </a:cubicBezTo>
                <a:cubicBezTo>
                  <a:pt x="10206494" y="418008"/>
                  <a:pt x="10241537" y="528142"/>
                  <a:pt x="10071328" y="573196"/>
                </a:cubicBezTo>
                <a:cubicBezTo>
                  <a:pt x="10023770" y="668312"/>
                  <a:pt x="10008751" y="820997"/>
                  <a:pt x="10113880" y="913610"/>
                </a:cubicBezTo>
                <a:cubicBezTo>
                  <a:pt x="10271573" y="1048774"/>
                  <a:pt x="10244040" y="1138885"/>
                  <a:pt x="10036285" y="1216478"/>
                </a:cubicBezTo>
                <a:cubicBezTo>
                  <a:pt x="10011255" y="1226491"/>
                  <a:pt x="9978715" y="1231497"/>
                  <a:pt x="9966200" y="1256528"/>
                </a:cubicBezTo>
                <a:cubicBezTo>
                  <a:pt x="9986224" y="1289067"/>
                  <a:pt x="10031280" y="1281557"/>
                  <a:pt x="10063819" y="1289067"/>
                </a:cubicBezTo>
                <a:cubicBezTo>
                  <a:pt x="10211500" y="1324110"/>
                  <a:pt x="10214003" y="1324110"/>
                  <a:pt x="10176457" y="1441752"/>
                </a:cubicBezTo>
                <a:cubicBezTo>
                  <a:pt x="10163942" y="1476795"/>
                  <a:pt x="10188972" y="1491813"/>
                  <a:pt x="10211500" y="1511838"/>
                </a:cubicBezTo>
                <a:cubicBezTo>
                  <a:pt x="10296604" y="1591936"/>
                  <a:pt x="10296604" y="1594439"/>
                  <a:pt x="10206494" y="1664523"/>
                </a:cubicBezTo>
                <a:cubicBezTo>
                  <a:pt x="10181463" y="1684547"/>
                  <a:pt x="10163942" y="1704572"/>
                  <a:pt x="10151426" y="1732106"/>
                </a:cubicBezTo>
                <a:cubicBezTo>
                  <a:pt x="10128899" y="1782166"/>
                  <a:pt x="10128899" y="1822216"/>
                  <a:pt x="10208996" y="1847246"/>
                </a:cubicBezTo>
                <a:cubicBezTo>
                  <a:pt x="10266568" y="1864767"/>
                  <a:pt x="10296604" y="1884791"/>
                  <a:pt x="10299107" y="1939858"/>
                </a:cubicBezTo>
                <a:cubicBezTo>
                  <a:pt x="10299107" y="1987416"/>
                  <a:pt x="10306617" y="2017452"/>
                  <a:pt x="10244040" y="2037477"/>
                </a:cubicBezTo>
                <a:cubicBezTo>
                  <a:pt x="10193979" y="2054998"/>
                  <a:pt x="10178960" y="2090041"/>
                  <a:pt x="10183966" y="2130089"/>
                </a:cubicBezTo>
                <a:cubicBezTo>
                  <a:pt x="10193979" y="2230211"/>
                  <a:pt x="10126396" y="2287781"/>
                  <a:pt x="10013758" y="2335339"/>
                </a:cubicBezTo>
                <a:cubicBezTo>
                  <a:pt x="9908629" y="2377890"/>
                  <a:pt x="9813513" y="2437963"/>
                  <a:pt x="9715893" y="2493030"/>
                </a:cubicBezTo>
                <a:cubicBezTo>
                  <a:pt x="9605758" y="2553103"/>
                  <a:pt x="9480605" y="2590649"/>
                  <a:pt x="9347942" y="2623189"/>
                </a:cubicBezTo>
                <a:cubicBezTo>
                  <a:pt x="9370469" y="2665740"/>
                  <a:pt x="9453071" y="2640710"/>
                  <a:pt x="9460580" y="2700783"/>
                </a:cubicBezTo>
                <a:cubicBezTo>
                  <a:pt x="9255329" y="2753346"/>
                  <a:pt x="9060089" y="2833444"/>
                  <a:pt x="8827305" y="2855971"/>
                </a:cubicBezTo>
                <a:cubicBezTo>
                  <a:pt x="9015035" y="2843456"/>
                  <a:pt x="9182740" y="2908535"/>
                  <a:pt x="9360458" y="2926056"/>
                </a:cubicBezTo>
                <a:cubicBezTo>
                  <a:pt x="9377980" y="2961099"/>
                  <a:pt x="9337930" y="2951087"/>
                  <a:pt x="9322912" y="2958595"/>
                </a:cubicBezTo>
                <a:cubicBezTo>
                  <a:pt x="9307893" y="2963602"/>
                  <a:pt x="9287869" y="2966105"/>
                  <a:pt x="9285366" y="2991135"/>
                </a:cubicBezTo>
                <a:cubicBezTo>
                  <a:pt x="9370469" y="3023675"/>
                  <a:pt x="9478102" y="2998644"/>
                  <a:pt x="9565709" y="3033687"/>
                </a:cubicBezTo>
                <a:cubicBezTo>
                  <a:pt x="9543182" y="3083748"/>
                  <a:pt x="9468090" y="3056214"/>
                  <a:pt x="9435550" y="3096263"/>
                </a:cubicBezTo>
                <a:cubicBezTo>
                  <a:pt x="9518151" y="3101269"/>
                  <a:pt x="9593243" y="3103772"/>
                  <a:pt x="9668335" y="3113784"/>
                </a:cubicBezTo>
                <a:cubicBezTo>
                  <a:pt x="9725905" y="3121294"/>
                  <a:pt x="9740924" y="3163845"/>
                  <a:pt x="9700875" y="3193882"/>
                </a:cubicBezTo>
                <a:cubicBezTo>
                  <a:pt x="9665832" y="3221415"/>
                  <a:pt x="9613268" y="3223918"/>
                  <a:pt x="9565709" y="3236434"/>
                </a:cubicBezTo>
                <a:cubicBezTo>
                  <a:pt x="9232801" y="3319034"/>
                  <a:pt x="8882372" y="3351573"/>
                  <a:pt x="8529440" y="3364088"/>
                </a:cubicBezTo>
                <a:cubicBezTo>
                  <a:pt x="7961245" y="3386616"/>
                  <a:pt x="7393049" y="3394125"/>
                  <a:pt x="6827357" y="3419155"/>
                </a:cubicBezTo>
                <a:cubicBezTo>
                  <a:pt x="6481933" y="3434173"/>
                  <a:pt x="6136510" y="3456701"/>
                  <a:pt x="5788584" y="3456701"/>
                </a:cubicBezTo>
                <a:cubicBezTo>
                  <a:pt x="5415628" y="3456701"/>
                  <a:pt x="5042671" y="3464210"/>
                  <a:pt x="4669714" y="3411646"/>
                </a:cubicBezTo>
                <a:cubicBezTo>
                  <a:pt x="4479481" y="3384113"/>
                  <a:pt x="4279236" y="3396628"/>
                  <a:pt x="4086500" y="3376603"/>
                </a:cubicBezTo>
                <a:cubicBezTo>
                  <a:pt x="3793641" y="3346568"/>
                  <a:pt x="3500782" y="3306518"/>
                  <a:pt x="3210426" y="3256458"/>
                </a:cubicBezTo>
                <a:cubicBezTo>
                  <a:pt x="3117813" y="3241439"/>
                  <a:pt x="3007678" y="3231428"/>
                  <a:pt x="2937592" y="3166348"/>
                </a:cubicBezTo>
                <a:cubicBezTo>
                  <a:pt x="2824954" y="3211403"/>
                  <a:pt x="2757372" y="3131305"/>
                  <a:pt x="2669765" y="3106275"/>
                </a:cubicBezTo>
                <a:cubicBezTo>
                  <a:pt x="2634722" y="3096263"/>
                  <a:pt x="2592169" y="3081245"/>
                  <a:pt x="2597176" y="3048705"/>
                </a:cubicBezTo>
                <a:cubicBezTo>
                  <a:pt x="2604685" y="3006154"/>
                  <a:pt x="2654746" y="2978620"/>
                  <a:pt x="2702304" y="2986130"/>
                </a:cubicBezTo>
                <a:cubicBezTo>
                  <a:pt x="2849986" y="3011160"/>
                  <a:pt x="2985150" y="2948584"/>
                  <a:pt x="3137838" y="2956093"/>
                </a:cubicBezTo>
                <a:cubicBezTo>
                  <a:pt x="3005175" y="2933565"/>
                  <a:pt x="2872513" y="2908535"/>
                  <a:pt x="2739850" y="2886007"/>
                </a:cubicBezTo>
                <a:cubicBezTo>
                  <a:pt x="2940095" y="2863480"/>
                  <a:pt x="3132831" y="2896020"/>
                  <a:pt x="3328071" y="2913541"/>
                </a:cubicBezTo>
                <a:cubicBezTo>
                  <a:pt x="3390647" y="2921050"/>
                  <a:pt x="3485763" y="2968608"/>
                  <a:pt x="3503285" y="2898523"/>
                </a:cubicBezTo>
                <a:cubicBezTo>
                  <a:pt x="3513297" y="2850965"/>
                  <a:pt x="3410671" y="2850965"/>
                  <a:pt x="3350598" y="2838450"/>
                </a:cubicBezTo>
                <a:cubicBezTo>
                  <a:pt x="3090279" y="2785886"/>
                  <a:pt x="2824954" y="2758353"/>
                  <a:pt x="2562133" y="2725813"/>
                </a:cubicBezTo>
                <a:cubicBezTo>
                  <a:pt x="2537102" y="2723310"/>
                  <a:pt x="2504562" y="2725813"/>
                  <a:pt x="2487041" y="2715801"/>
                </a:cubicBezTo>
                <a:cubicBezTo>
                  <a:pt x="2354378" y="2633200"/>
                  <a:pt x="2184170" y="2608170"/>
                  <a:pt x="1998943" y="2548097"/>
                </a:cubicBezTo>
                <a:cubicBezTo>
                  <a:pt x="2116587" y="2515558"/>
                  <a:pt x="2196685" y="2575630"/>
                  <a:pt x="2294304" y="2560612"/>
                </a:cubicBezTo>
                <a:cubicBezTo>
                  <a:pt x="2196685" y="2498036"/>
                  <a:pt x="2079041" y="2488024"/>
                  <a:pt x="1978918" y="2455485"/>
                </a:cubicBezTo>
                <a:cubicBezTo>
                  <a:pt x="1906330" y="2430454"/>
                  <a:pt x="1635999" y="2357866"/>
                  <a:pt x="1595950" y="2335339"/>
                </a:cubicBezTo>
                <a:cubicBezTo>
                  <a:pt x="1473299" y="2267756"/>
                  <a:pt x="1315606" y="2237720"/>
                  <a:pt x="1215483" y="2145108"/>
                </a:cubicBezTo>
                <a:cubicBezTo>
                  <a:pt x="1145398" y="2080028"/>
                  <a:pt x="1025251" y="2095047"/>
                  <a:pt x="942649" y="2049992"/>
                </a:cubicBezTo>
                <a:cubicBezTo>
                  <a:pt x="912613" y="2004937"/>
                  <a:pt x="972686" y="1994925"/>
                  <a:pt x="992711" y="1969894"/>
                </a:cubicBezTo>
                <a:cubicBezTo>
                  <a:pt x="1020244" y="1939858"/>
                  <a:pt x="972686" y="1922337"/>
                  <a:pt x="960170" y="1884791"/>
                </a:cubicBezTo>
                <a:cubicBezTo>
                  <a:pt x="1117863" y="1922337"/>
                  <a:pt x="1268048" y="1944864"/>
                  <a:pt x="1448268" y="1957380"/>
                </a:cubicBezTo>
                <a:cubicBezTo>
                  <a:pt x="1390698" y="1897306"/>
                  <a:pt x="1318109" y="1927343"/>
                  <a:pt x="1270551" y="1904815"/>
                </a:cubicBezTo>
                <a:cubicBezTo>
                  <a:pt x="1238011" y="1889797"/>
                  <a:pt x="1190453" y="1884791"/>
                  <a:pt x="1200466" y="1849749"/>
                </a:cubicBezTo>
                <a:cubicBezTo>
                  <a:pt x="1207974" y="1822216"/>
                  <a:pt x="1248023" y="1824718"/>
                  <a:pt x="1278060" y="1827221"/>
                </a:cubicBezTo>
                <a:cubicBezTo>
                  <a:pt x="1393201" y="1834730"/>
                  <a:pt x="1503336" y="1834730"/>
                  <a:pt x="1615974" y="1764645"/>
                </a:cubicBezTo>
                <a:cubicBezTo>
                  <a:pt x="1338134" y="1669530"/>
                  <a:pt x="1015238" y="1717087"/>
                  <a:pt x="767434" y="1576917"/>
                </a:cubicBezTo>
                <a:cubicBezTo>
                  <a:pt x="802477" y="1531862"/>
                  <a:pt x="852539" y="1554390"/>
                  <a:pt x="890085" y="1559396"/>
                </a:cubicBezTo>
                <a:cubicBezTo>
                  <a:pt x="1132882" y="1591936"/>
                  <a:pt x="2003949" y="1514341"/>
                  <a:pt x="2129102" y="1556893"/>
                </a:cubicBezTo>
                <a:cubicBezTo>
                  <a:pt x="2204195" y="1584426"/>
                  <a:pt x="2286796" y="1594439"/>
                  <a:pt x="2369396" y="1576917"/>
                </a:cubicBezTo>
                <a:cubicBezTo>
                  <a:pt x="2469519" y="1554390"/>
                  <a:pt x="1881298" y="1519347"/>
                  <a:pt x="1746133" y="1421728"/>
                </a:cubicBezTo>
                <a:cubicBezTo>
                  <a:pt x="1678551" y="1374170"/>
                  <a:pt x="1082821" y="1146394"/>
                  <a:pt x="819999" y="1083817"/>
                </a:cubicBezTo>
                <a:cubicBezTo>
                  <a:pt x="857545" y="1041266"/>
                  <a:pt x="952662" y="1066296"/>
                  <a:pt x="940146" y="993707"/>
                </a:cubicBezTo>
                <a:cubicBezTo>
                  <a:pt x="794969" y="956162"/>
                  <a:pt x="627263" y="961168"/>
                  <a:pt x="459558" y="903598"/>
                </a:cubicBezTo>
                <a:cubicBezTo>
                  <a:pt x="537153" y="858543"/>
                  <a:pt x="622257" y="883573"/>
                  <a:pt x="699852" y="868556"/>
                </a:cubicBezTo>
                <a:cubicBezTo>
                  <a:pt x="657300" y="813489"/>
                  <a:pt x="582208" y="823500"/>
                  <a:pt x="522134" y="813489"/>
                </a:cubicBezTo>
                <a:cubicBezTo>
                  <a:pt x="464564" y="803476"/>
                  <a:pt x="349423" y="708360"/>
                  <a:pt x="374453" y="713367"/>
                </a:cubicBezTo>
                <a:cubicBezTo>
                  <a:pt x="607238" y="750912"/>
                  <a:pt x="842526" y="735895"/>
                  <a:pt x="1075312" y="773440"/>
                </a:cubicBezTo>
                <a:cubicBezTo>
                  <a:pt x="1152907" y="785955"/>
                  <a:pt x="1238011" y="810986"/>
                  <a:pt x="1275557" y="728385"/>
                </a:cubicBezTo>
                <a:cubicBezTo>
                  <a:pt x="1285569" y="703355"/>
                  <a:pt x="1278060" y="695846"/>
                  <a:pt x="1385692" y="725882"/>
                </a:cubicBezTo>
                <a:cubicBezTo>
                  <a:pt x="1425741" y="738397"/>
                  <a:pt x="1483311" y="750912"/>
                  <a:pt x="1525863" y="718373"/>
                </a:cubicBezTo>
                <a:cubicBezTo>
                  <a:pt x="1498330" y="678325"/>
                  <a:pt x="1445765" y="690839"/>
                  <a:pt x="1408219" y="680828"/>
                </a:cubicBezTo>
                <a:cubicBezTo>
                  <a:pt x="1305594" y="653294"/>
                  <a:pt x="922624" y="548166"/>
                  <a:pt x="825005" y="518129"/>
                </a:cubicBezTo>
                <a:cubicBezTo>
                  <a:pt x="619754" y="453051"/>
                  <a:pt x="492098" y="475578"/>
                  <a:pt x="286846" y="405492"/>
                </a:cubicBezTo>
                <a:cubicBezTo>
                  <a:pt x="356932" y="407995"/>
                  <a:pt x="336907" y="380462"/>
                  <a:pt x="406993" y="380462"/>
                </a:cubicBezTo>
                <a:cubicBezTo>
                  <a:pt x="437030" y="380462"/>
                  <a:pt x="472073" y="372954"/>
                  <a:pt x="472073" y="342917"/>
                </a:cubicBezTo>
                <a:cubicBezTo>
                  <a:pt x="472073" y="315384"/>
                  <a:pt x="104123" y="170207"/>
                  <a:pt x="156686" y="155188"/>
                </a:cubicBezTo>
                <a:cubicBezTo>
                  <a:pt x="301865" y="115140"/>
                  <a:pt x="667312" y="227777"/>
                  <a:pt x="579705" y="175213"/>
                </a:cubicBezTo>
                <a:cubicBezTo>
                  <a:pt x="447042" y="92613"/>
                  <a:pt x="427018" y="77594"/>
                  <a:pt x="326895" y="67583"/>
                </a:cubicBezTo>
                <a:cubicBezTo>
                  <a:pt x="296858" y="62576"/>
                  <a:pt x="244294" y="35043"/>
                  <a:pt x="181717" y="0"/>
                </a:cubicBezTo>
                <a:close/>
              </a:path>
            </a:pathLst>
          </a:custGeom>
        </p:spPr>
      </p:pic>
    </p:spTree>
    <p:extLst>
      <p:ext uri="{BB962C8B-B14F-4D97-AF65-F5344CB8AC3E}">
        <p14:creationId xmlns:p14="http://schemas.microsoft.com/office/powerpoint/2010/main" val="180720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31204-7147-1EE1-6324-412DF646C2A2}"/>
              </a:ext>
            </a:extLst>
          </p:cNvPr>
          <p:cNvSpPr>
            <a:spLocks noGrp="1"/>
          </p:cNvSpPr>
          <p:nvPr>
            <p:ph type="title"/>
          </p:nvPr>
        </p:nvSpPr>
        <p:spPr/>
        <p:txBody>
          <a:bodyPr/>
          <a:lstStyle/>
          <a:p>
            <a:r>
              <a:rPr lang="en-GB" dirty="0"/>
              <a:t>Assignment 1</a:t>
            </a:r>
          </a:p>
        </p:txBody>
      </p:sp>
      <p:sp>
        <p:nvSpPr>
          <p:cNvPr id="3" name="Content Placeholder 2">
            <a:extLst>
              <a:ext uri="{FF2B5EF4-FFF2-40B4-BE49-F238E27FC236}">
                <a16:creationId xmlns:a16="http://schemas.microsoft.com/office/drawing/2014/main" id="{72E396AF-756F-E886-D46B-C043D37156E9}"/>
              </a:ext>
            </a:extLst>
          </p:cNvPr>
          <p:cNvSpPr>
            <a:spLocks noGrp="1"/>
          </p:cNvSpPr>
          <p:nvPr>
            <p:ph idx="1"/>
          </p:nvPr>
        </p:nvSpPr>
        <p:spPr/>
        <p:txBody>
          <a:bodyPr/>
          <a:lstStyle/>
          <a:p>
            <a:r>
              <a:rPr lang="en-GB" dirty="0"/>
              <a:t>2 new additional Questions:</a:t>
            </a:r>
          </a:p>
          <a:p>
            <a:r>
              <a:rPr lang="en-GB" dirty="0">
                <a:solidFill>
                  <a:srgbClr val="000000"/>
                </a:solidFill>
                <a:effectLst/>
                <a:latin typeface="Calibri" panose="020F0502020204030204" pitchFamily="34" charset="0"/>
                <a:ea typeface="Calibri" panose="020F0502020204030204" pitchFamily="34" charset="0"/>
              </a:rPr>
              <a:t>Discuss what are the main challenges facing the UK welfare system today. </a:t>
            </a:r>
            <a:endParaRPr lang="en-GB" dirty="0">
              <a:effectLst/>
              <a:latin typeface="Times New Roman" panose="02020603050405020304" pitchFamily="18" charset="0"/>
              <a:ea typeface="Times New Roman" panose="02020603050405020304" pitchFamily="18" charset="0"/>
            </a:endParaRPr>
          </a:p>
          <a:p>
            <a:r>
              <a:rPr lang="en-GB" dirty="0">
                <a:solidFill>
                  <a:srgbClr val="000000"/>
                </a:solidFill>
                <a:effectLst/>
                <a:latin typeface="Calibri" panose="020F0502020204030204" pitchFamily="34" charset="0"/>
                <a:ea typeface="Calibri" panose="020F0502020204030204" pitchFamily="34" charset="0"/>
              </a:rPr>
              <a:t> </a:t>
            </a:r>
            <a:endParaRPr lang="en-GB" dirty="0">
              <a:effectLst/>
              <a:latin typeface="Times New Roman" panose="02020603050405020304" pitchFamily="18" charset="0"/>
              <a:ea typeface="Times New Roman" panose="02020603050405020304" pitchFamily="18" charset="0"/>
            </a:endParaRPr>
          </a:p>
          <a:p>
            <a:r>
              <a:rPr lang="en-GB" dirty="0">
                <a:solidFill>
                  <a:srgbClr val="000000"/>
                </a:solidFill>
                <a:effectLst/>
                <a:latin typeface="Calibri" panose="020F0502020204030204" pitchFamily="34" charset="0"/>
                <a:ea typeface="Times New Roman" panose="02020603050405020304" pitchFamily="18" charset="0"/>
              </a:rPr>
              <a:t>Examine if there are any social and economic benefits of promoting social inclusion? </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430978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79C04B1F-6160-36D9-CB0C-9F5AFDC6F6ED}"/>
              </a:ext>
            </a:extLst>
          </p:cNvPr>
          <p:cNvSpPr>
            <a:spLocks noGrp="1"/>
          </p:cNvSpPr>
          <p:nvPr>
            <p:ph type="title"/>
          </p:nvPr>
        </p:nvSpPr>
        <p:spPr>
          <a:xfrm>
            <a:off x="6513788" y="365125"/>
            <a:ext cx="4840010" cy="1807305"/>
          </a:xfrm>
        </p:spPr>
        <p:txBody>
          <a:bodyPr vert="horz" lIns="91440" tIns="45720" rIns="91440" bIns="45720" rtlCol="0" anchor="ctr">
            <a:normAutofit/>
          </a:bodyPr>
          <a:lstStyle/>
          <a:p>
            <a:r>
              <a:rPr lang="en-US" i="1" dirty="0"/>
              <a:t>Task last week:</a:t>
            </a:r>
          </a:p>
        </p:txBody>
      </p:sp>
      <p:pic>
        <p:nvPicPr>
          <p:cNvPr id="7" name="Picture 6" descr="Writing an appointment on a paper agenda">
            <a:extLst>
              <a:ext uri="{FF2B5EF4-FFF2-40B4-BE49-F238E27FC236}">
                <a16:creationId xmlns:a16="http://schemas.microsoft.com/office/drawing/2014/main" id="{524ACCC9-BEB1-3EF5-EC07-6C3D4DF6EF48}"/>
              </a:ext>
            </a:extLst>
          </p:cNvPr>
          <p:cNvPicPr>
            <a:picLocks noChangeAspect="1"/>
          </p:cNvPicPr>
          <p:nvPr/>
        </p:nvPicPr>
        <p:blipFill rotWithShape="1">
          <a:blip r:embed="rId2"/>
          <a:srcRect r="40466" b="-1"/>
          <a:stretch/>
        </p:blipFill>
        <p:spPr>
          <a:xfrm>
            <a:off x="2"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9" name="Rectangle 4">
            <a:extLst>
              <a:ext uri="{FF2B5EF4-FFF2-40B4-BE49-F238E27FC236}">
                <a16:creationId xmlns:a16="http://schemas.microsoft.com/office/drawing/2014/main" id="{447CA8F1-17AF-3B33-65D8-541B19E2BDB3}"/>
              </a:ext>
            </a:extLst>
          </p:cNvPr>
          <p:cNvSpPr>
            <a:spLocks noChangeArrowheads="1"/>
          </p:cNvSpPr>
          <p:nvPr/>
        </p:nvSpPr>
        <p:spPr bwMode="auto">
          <a:xfrm>
            <a:off x="6513788" y="2333297"/>
            <a:ext cx="4840010" cy="3843666"/>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lnSpcReduction="10000"/>
          </a:bodyPr>
          <a:lstStyle/>
          <a:p>
            <a:pPr marR="0" lvl="0" fontAlgn="base">
              <a:spcBef>
                <a:spcPct val="0"/>
              </a:spcBef>
              <a:spcAft>
                <a:spcPts val="600"/>
              </a:spcAft>
              <a:buClrTx/>
              <a:buSzTx/>
              <a:tabLst/>
            </a:pPr>
            <a:br>
              <a:rPr kumimoji="0" lang="en-US" altLang="en-US" sz="2400" b="0" i="0" u="none" strike="noStrike" cap="none" normalizeH="0" baseline="0" dirty="0">
                <a:ln>
                  <a:noFill/>
                </a:ln>
                <a:effectLst/>
              </a:rPr>
            </a:br>
            <a:r>
              <a:rPr kumimoji="0" lang="en-US" altLang="en-US" sz="2400" b="0" i="0" u="none" strike="noStrike" cap="none" normalizeH="0" baseline="0" dirty="0">
                <a:ln>
                  <a:noFill/>
                </a:ln>
                <a:effectLst/>
              </a:rPr>
              <a:t>Consider one of the most serious child exploitation cases within the UK and discuss what happened, what went wrong </a:t>
            </a:r>
          </a:p>
          <a:p>
            <a:pPr marR="0" lvl="0" fontAlgn="base">
              <a:spcBef>
                <a:spcPct val="0"/>
              </a:spcBef>
              <a:spcAft>
                <a:spcPts val="600"/>
              </a:spcAft>
              <a:buClrTx/>
              <a:buSzTx/>
              <a:tabLst/>
            </a:pPr>
            <a:endParaRPr kumimoji="0" lang="en-US" altLang="en-US" sz="2400" b="0" i="0" u="none" strike="noStrike" cap="none" normalizeH="0" baseline="0" dirty="0">
              <a:ln>
                <a:noFill/>
              </a:ln>
              <a:effectLst/>
            </a:endParaRPr>
          </a:p>
          <a:p>
            <a:pPr marR="0" lvl="0" fontAlgn="base">
              <a:spcBef>
                <a:spcPct val="0"/>
              </a:spcBef>
              <a:spcAft>
                <a:spcPts val="600"/>
              </a:spcAft>
              <a:buClrTx/>
              <a:buSzTx/>
              <a:tabLst/>
            </a:pPr>
            <a:r>
              <a:rPr kumimoji="0" lang="en-US" altLang="en-US" sz="2400" b="0" i="0" u="none" strike="noStrike" cap="none" normalizeH="0" baseline="0" dirty="0">
                <a:ln>
                  <a:noFill/>
                </a:ln>
                <a:effectLst/>
              </a:rPr>
              <a:t>Oldham</a:t>
            </a:r>
            <a:br>
              <a:rPr kumimoji="0" lang="en-US" altLang="en-US" sz="2400" b="0" i="0" u="none" strike="noStrike" cap="none" normalizeH="0" baseline="0" dirty="0">
                <a:ln>
                  <a:noFill/>
                </a:ln>
                <a:effectLst/>
              </a:rPr>
            </a:br>
            <a:r>
              <a:rPr kumimoji="0" lang="en-US" altLang="en-US" sz="2400" b="0" i="0" u="none" strike="noStrike" cap="none" normalizeH="0" baseline="0" dirty="0" err="1">
                <a:ln>
                  <a:noFill/>
                </a:ln>
                <a:effectLst/>
              </a:rPr>
              <a:t>Rotherham</a:t>
            </a:r>
            <a:r>
              <a:rPr kumimoji="0" lang="en-US" altLang="en-US" sz="2400" b="0" i="0" u="none" strike="noStrike" cap="none" normalizeH="0" baseline="0" dirty="0">
                <a:ln>
                  <a:noFill/>
                </a:ln>
                <a:effectLst/>
              </a:rPr>
              <a:t> - Operation Clover</a:t>
            </a:r>
          </a:p>
          <a:p>
            <a:pPr marR="0" lvl="0" fontAlgn="base">
              <a:spcBef>
                <a:spcPct val="0"/>
              </a:spcBef>
              <a:spcAft>
                <a:spcPts val="600"/>
              </a:spcAft>
              <a:buClrTx/>
              <a:buSzTx/>
              <a:tabLst/>
            </a:pPr>
            <a:r>
              <a:rPr kumimoji="0" lang="en-US" altLang="en-US" sz="2400" b="0" i="0" u="none" strike="noStrike" cap="none" normalizeH="0" baseline="0" dirty="0">
                <a:ln>
                  <a:noFill/>
                </a:ln>
                <a:effectLst/>
              </a:rPr>
              <a:t>Operation Globe – Wales</a:t>
            </a:r>
            <a:br>
              <a:rPr kumimoji="0" lang="en-US" altLang="en-US" sz="2400" b="0" i="0" u="none" strike="noStrike" cap="none" normalizeH="0" baseline="0" dirty="0">
                <a:ln>
                  <a:noFill/>
                </a:ln>
                <a:effectLst/>
              </a:rPr>
            </a:br>
            <a:r>
              <a:rPr kumimoji="0" lang="en-US" altLang="en-US" sz="2400" b="0" i="0" u="none" strike="noStrike" cap="none" normalizeH="0" baseline="0" dirty="0">
                <a:ln>
                  <a:noFill/>
                </a:ln>
                <a:effectLst/>
              </a:rPr>
              <a:t>Telford Child exploitation </a:t>
            </a:r>
          </a:p>
        </p:txBody>
      </p:sp>
    </p:spTree>
    <p:extLst>
      <p:ext uri="{BB962C8B-B14F-4D97-AF65-F5344CB8AC3E}">
        <p14:creationId xmlns:p14="http://schemas.microsoft.com/office/powerpoint/2010/main" val="2702715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A629E7"/>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D55CE6B-39DB-E599-3AD0-6363DD96C427}"/>
              </a:ext>
            </a:extLst>
          </p:cNvPr>
          <p:cNvSpPr>
            <a:spLocks noGrp="1"/>
          </p:cNvSpPr>
          <p:nvPr>
            <p:ph type="title"/>
          </p:nvPr>
        </p:nvSpPr>
        <p:spPr>
          <a:xfrm>
            <a:off x="838200" y="713312"/>
            <a:ext cx="3461084" cy="5431376"/>
          </a:xfrm>
        </p:spPr>
        <p:txBody>
          <a:bodyPr vert="horz" lIns="91440" tIns="45720" rIns="91440" bIns="45720" rtlCol="0" anchor="ctr">
            <a:normAutofit/>
          </a:bodyPr>
          <a:lstStyle/>
          <a:p>
            <a:r>
              <a:rPr lang="en-US" i="1">
                <a:solidFill>
                  <a:srgbClr val="FFFFFF"/>
                </a:solidFill>
              </a:rPr>
              <a:t>Aim:</a:t>
            </a:r>
          </a:p>
        </p:txBody>
      </p:sp>
      <p:sp>
        <p:nvSpPr>
          <p:cNvPr id="4" name="TextBox 3">
            <a:extLst>
              <a:ext uri="{FF2B5EF4-FFF2-40B4-BE49-F238E27FC236}">
                <a16:creationId xmlns:a16="http://schemas.microsoft.com/office/drawing/2014/main" id="{3353EA57-0C12-0FB4-7C82-B22CA17FDDDA}"/>
              </a:ext>
            </a:extLst>
          </p:cNvPr>
          <p:cNvSpPr txBox="1"/>
          <p:nvPr/>
        </p:nvSpPr>
        <p:spPr>
          <a:xfrm>
            <a:off x="6095999" y="713313"/>
            <a:ext cx="5257801" cy="5431376"/>
          </a:xfrm>
          <a:prstGeom prst="rect">
            <a:avLst/>
          </a:prstGeom>
        </p:spPr>
        <p:txBody>
          <a:bodyPr vert="horz" lIns="91440" tIns="45720" rIns="91440" bIns="45720" rtlCol="0" anchor="ctr">
            <a:normAutofit/>
          </a:bodyPr>
          <a:lstStyle/>
          <a:p>
            <a:pPr indent="-228600">
              <a:spcAft>
                <a:spcPts val="600"/>
              </a:spcAft>
              <a:buFont typeface="Arial" panose="020B0604020202020204" pitchFamily="34" charset="0"/>
              <a:buChar char="•"/>
            </a:pPr>
            <a:r>
              <a:rPr lang="en-GB" sz="2400" dirty="0"/>
              <a:t>The aim of the lesson is to recognise the importance of victim's rights within the Criminal Justice System</a:t>
            </a:r>
          </a:p>
        </p:txBody>
      </p:sp>
    </p:spTree>
    <p:extLst>
      <p:ext uri="{BB962C8B-B14F-4D97-AF65-F5344CB8AC3E}">
        <p14:creationId xmlns:p14="http://schemas.microsoft.com/office/powerpoint/2010/main" val="3111441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0CF4F-0D88-083A-78CE-B34196D0715D}"/>
              </a:ext>
            </a:extLst>
          </p:cNvPr>
          <p:cNvSpPr>
            <a:spLocks noGrp="1"/>
          </p:cNvSpPr>
          <p:nvPr>
            <p:ph type="title"/>
          </p:nvPr>
        </p:nvSpPr>
        <p:spPr/>
        <p:txBody>
          <a:bodyPr/>
          <a:lstStyle/>
          <a:p>
            <a:r>
              <a:rPr lang="en-US" dirty="0"/>
              <a:t>Objectives:</a:t>
            </a:r>
          </a:p>
        </p:txBody>
      </p:sp>
      <p:sp>
        <p:nvSpPr>
          <p:cNvPr id="3" name="Content Placeholder 2">
            <a:extLst>
              <a:ext uri="{FF2B5EF4-FFF2-40B4-BE49-F238E27FC236}">
                <a16:creationId xmlns:a16="http://schemas.microsoft.com/office/drawing/2014/main" id="{09A5784E-E402-EBC1-9BFB-F09EC3AD7B53}"/>
              </a:ext>
            </a:extLst>
          </p:cNvPr>
          <p:cNvSpPr>
            <a:spLocks noGrp="1"/>
          </p:cNvSpPr>
          <p:nvPr>
            <p:ph idx="1"/>
          </p:nvPr>
        </p:nvSpPr>
        <p:spPr/>
        <p:txBody>
          <a:bodyPr/>
          <a:lstStyle/>
          <a:p>
            <a:r>
              <a:rPr lang="en-GB" dirty="0"/>
              <a:t>To recognise how much of a development the CJS has made in order to focus directly on the victim and their importance.</a:t>
            </a:r>
          </a:p>
          <a:p>
            <a:endParaRPr lang="en-GB" dirty="0"/>
          </a:p>
          <a:p>
            <a:r>
              <a:rPr lang="en-GB" dirty="0"/>
              <a:t>To remember key rights and services which victims have access to.</a:t>
            </a:r>
          </a:p>
        </p:txBody>
      </p:sp>
    </p:spTree>
    <p:extLst>
      <p:ext uri="{BB962C8B-B14F-4D97-AF65-F5344CB8AC3E}">
        <p14:creationId xmlns:p14="http://schemas.microsoft.com/office/powerpoint/2010/main" val="2991306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2057" name="Rectangle 2056">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Freeform: Shape 2058">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610B27-3CDA-48AB-47CC-F5721EA2820A}"/>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sz="4800" b="0" i="1" u="none" strike="noStrike" dirty="0">
                <a:effectLst/>
              </a:rPr>
              <a:t>Warnings and Feelings​</a:t>
            </a:r>
            <a:endParaRPr lang="en-US" sz="4800" i="1" dirty="0"/>
          </a:p>
        </p:txBody>
      </p:sp>
      <p:pic>
        <p:nvPicPr>
          <p:cNvPr id="2050" name="Picture 2">
            <a:extLst>
              <a:ext uri="{FF2B5EF4-FFF2-40B4-BE49-F238E27FC236}">
                <a16:creationId xmlns:a16="http://schemas.microsoft.com/office/drawing/2014/main" id="{1A2A463F-0544-4F7E-11B5-4C743845AF7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336435" y="643467"/>
            <a:ext cx="3481916" cy="557106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ACC9DB2-479F-5323-42E6-F0B5303CCE76}"/>
              </a:ext>
            </a:extLst>
          </p:cNvPr>
          <p:cNvSpPr txBox="1"/>
          <p:nvPr/>
        </p:nvSpPr>
        <p:spPr>
          <a:xfrm>
            <a:off x="424442" y="5993616"/>
            <a:ext cx="4525598" cy="369332"/>
          </a:xfrm>
          <a:prstGeom prst="rect">
            <a:avLst/>
          </a:prstGeom>
          <a:noFill/>
        </p:spPr>
        <p:txBody>
          <a:bodyPr wrap="none" rtlCol="0">
            <a:spAutoFit/>
          </a:bodyPr>
          <a:lstStyle/>
          <a:p>
            <a:r>
              <a:rPr lang="en-US" dirty="0"/>
              <a:t>Your safety and well-being is important</a:t>
            </a:r>
          </a:p>
        </p:txBody>
      </p:sp>
    </p:spTree>
    <p:extLst>
      <p:ext uri="{BB962C8B-B14F-4D97-AF65-F5344CB8AC3E}">
        <p14:creationId xmlns:p14="http://schemas.microsoft.com/office/powerpoint/2010/main" val="3306701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98BF9-807D-53D5-45C2-DF8DD71BD130}"/>
              </a:ext>
            </a:extLst>
          </p:cNvPr>
          <p:cNvSpPr>
            <a:spLocks noGrp="1"/>
          </p:cNvSpPr>
          <p:nvPr>
            <p:ph type="title"/>
          </p:nvPr>
        </p:nvSpPr>
        <p:spPr/>
        <p:txBody>
          <a:bodyPr/>
          <a:lstStyle/>
          <a:p>
            <a:r>
              <a:rPr lang="en-US" dirty="0"/>
              <a:t>Victim: Definition- recap</a:t>
            </a:r>
          </a:p>
        </p:txBody>
      </p:sp>
      <p:sp>
        <p:nvSpPr>
          <p:cNvPr id="3" name="Content Placeholder 2">
            <a:extLst>
              <a:ext uri="{FF2B5EF4-FFF2-40B4-BE49-F238E27FC236}">
                <a16:creationId xmlns:a16="http://schemas.microsoft.com/office/drawing/2014/main" id="{60663C50-158D-AEA3-5163-58AACAA4AE58}"/>
              </a:ext>
            </a:extLst>
          </p:cNvPr>
          <p:cNvSpPr>
            <a:spLocks noGrp="1"/>
          </p:cNvSpPr>
          <p:nvPr>
            <p:ph idx="1"/>
          </p:nvPr>
        </p:nvSpPr>
        <p:spPr/>
        <p:txBody>
          <a:bodyPr/>
          <a:lstStyle/>
          <a:p>
            <a:r>
              <a:rPr lang="en-GB" b="0" i="0" u="none" strike="noStrike" dirty="0">
                <a:solidFill>
                  <a:srgbClr val="202124"/>
                </a:solidFill>
                <a:effectLst/>
                <a:latin typeface="arial" panose="020B0604020202020204" pitchFamily="34" charset="0"/>
              </a:rPr>
              <a:t> ’</a:t>
            </a:r>
            <a:r>
              <a:rPr lang="en-GB" b="1" i="0" u="none" strike="noStrike" dirty="0">
                <a:solidFill>
                  <a:srgbClr val="202124"/>
                </a:solidFill>
                <a:effectLst/>
                <a:latin typeface="arial" panose="020B0604020202020204" pitchFamily="34" charset="0"/>
              </a:rPr>
              <a:t>a person who has suffered harm, including physical, mental or emotional harm or economic loss which was directly caused by a criminal offence</a:t>
            </a:r>
            <a:r>
              <a:rPr lang="en-GB" dirty="0">
                <a:solidFill>
                  <a:srgbClr val="202124"/>
                </a:solidFill>
                <a:latin typeface="arial" panose="020B0604020202020204" pitchFamily="34" charset="0"/>
              </a:rPr>
              <a:t>’</a:t>
            </a:r>
            <a:endParaRPr lang="en-US" dirty="0"/>
          </a:p>
        </p:txBody>
      </p:sp>
      <p:sp>
        <p:nvSpPr>
          <p:cNvPr id="4" name="TextBox 3">
            <a:extLst>
              <a:ext uri="{FF2B5EF4-FFF2-40B4-BE49-F238E27FC236}">
                <a16:creationId xmlns:a16="http://schemas.microsoft.com/office/drawing/2014/main" id="{87415381-05ED-C54A-FBE3-2CD4D01EDEA7}"/>
              </a:ext>
            </a:extLst>
          </p:cNvPr>
          <p:cNvSpPr txBox="1"/>
          <p:nvPr/>
        </p:nvSpPr>
        <p:spPr>
          <a:xfrm>
            <a:off x="8472668" y="5625296"/>
            <a:ext cx="2520242" cy="369332"/>
          </a:xfrm>
          <a:prstGeom prst="rect">
            <a:avLst/>
          </a:prstGeom>
          <a:noFill/>
        </p:spPr>
        <p:txBody>
          <a:bodyPr wrap="none" rtlCol="0">
            <a:spAutoFit/>
          </a:bodyPr>
          <a:lstStyle/>
          <a:p>
            <a:r>
              <a:rPr lang="en-US" dirty="0"/>
              <a:t>Victim Choice (2023)</a:t>
            </a:r>
          </a:p>
        </p:txBody>
      </p:sp>
    </p:spTree>
    <p:extLst>
      <p:ext uri="{BB962C8B-B14F-4D97-AF65-F5344CB8AC3E}">
        <p14:creationId xmlns:p14="http://schemas.microsoft.com/office/powerpoint/2010/main" val="3541554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D6D76-8301-EF4B-4211-C0E084DEEEDD}"/>
              </a:ext>
            </a:extLst>
          </p:cNvPr>
          <p:cNvSpPr>
            <a:spLocks noGrp="1"/>
          </p:cNvSpPr>
          <p:nvPr>
            <p:ph type="title"/>
          </p:nvPr>
        </p:nvSpPr>
        <p:spPr/>
        <p:txBody>
          <a:bodyPr/>
          <a:lstStyle/>
          <a:p>
            <a:r>
              <a:rPr lang="en-US" dirty="0"/>
              <a:t>Why is a victim important within the CJS</a:t>
            </a:r>
          </a:p>
        </p:txBody>
      </p:sp>
      <p:sp>
        <p:nvSpPr>
          <p:cNvPr id="3" name="Content Placeholder 2">
            <a:extLst>
              <a:ext uri="{FF2B5EF4-FFF2-40B4-BE49-F238E27FC236}">
                <a16:creationId xmlns:a16="http://schemas.microsoft.com/office/drawing/2014/main" id="{4D1954B7-201E-1427-2179-775F6E040049}"/>
              </a:ext>
            </a:extLst>
          </p:cNvPr>
          <p:cNvSpPr>
            <a:spLocks noGrp="1"/>
          </p:cNvSpPr>
          <p:nvPr>
            <p:ph idx="1"/>
          </p:nvPr>
        </p:nvSpPr>
        <p:spPr>
          <a:xfrm>
            <a:off x="838200" y="2332355"/>
            <a:ext cx="10515600" cy="4160520"/>
          </a:xfrm>
        </p:spPr>
        <p:txBody>
          <a:bodyPr/>
          <a:lstStyle/>
          <a:p>
            <a:r>
              <a:rPr lang="en-GB" b="0" i="0" u="none" strike="noStrike" dirty="0">
                <a:solidFill>
                  <a:srgbClr val="202124"/>
                </a:solidFill>
                <a:effectLst/>
                <a:latin typeface="arial" panose="020B0604020202020204" pitchFamily="34" charset="0"/>
              </a:rPr>
              <a:t>Victims have an important role throughout the criminal justice system that includes </a:t>
            </a:r>
            <a:r>
              <a:rPr lang="en-GB" b="1" i="0" u="none" strike="noStrike" dirty="0">
                <a:solidFill>
                  <a:srgbClr val="202124"/>
                </a:solidFill>
                <a:effectLst/>
                <a:latin typeface="arial" panose="020B0604020202020204" pitchFamily="34" charset="0"/>
              </a:rPr>
              <a:t>reporting the crime, testifying at trial and presenting a victim impact statement.</a:t>
            </a:r>
          </a:p>
          <a:p>
            <a:r>
              <a:rPr lang="en-GB" b="0" i="0" u="none" strike="noStrike" dirty="0">
                <a:solidFill>
                  <a:srgbClr val="202124"/>
                </a:solidFill>
                <a:effectLst/>
                <a:latin typeface="arial" panose="020B0604020202020204" pitchFamily="34" charset="0"/>
              </a:rPr>
              <a:t>The roles of victims are supported by rights to information, participation, protection and to seek restitution.</a:t>
            </a:r>
            <a:endParaRPr lang="en-GB" b="1" dirty="0">
              <a:solidFill>
                <a:srgbClr val="202124"/>
              </a:solidFill>
              <a:latin typeface="arial" panose="020B0604020202020204" pitchFamily="34" charset="0"/>
            </a:endParaRPr>
          </a:p>
        </p:txBody>
      </p:sp>
      <p:sp>
        <p:nvSpPr>
          <p:cNvPr id="4" name="TextBox 3">
            <a:extLst>
              <a:ext uri="{FF2B5EF4-FFF2-40B4-BE49-F238E27FC236}">
                <a16:creationId xmlns:a16="http://schemas.microsoft.com/office/drawing/2014/main" id="{27867B6C-6A25-7B19-B33B-4C0E64FB843A}"/>
              </a:ext>
            </a:extLst>
          </p:cNvPr>
          <p:cNvSpPr txBox="1"/>
          <p:nvPr/>
        </p:nvSpPr>
        <p:spPr>
          <a:xfrm>
            <a:off x="8619067" y="6028267"/>
            <a:ext cx="2520242" cy="369332"/>
          </a:xfrm>
          <a:prstGeom prst="rect">
            <a:avLst/>
          </a:prstGeom>
          <a:noFill/>
        </p:spPr>
        <p:txBody>
          <a:bodyPr wrap="none" rtlCol="0">
            <a:spAutoFit/>
          </a:bodyPr>
          <a:lstStyle/>
          <a:p>
            <a:r>
              <a:rPr lang="en-US" dirty="0"/>
              <a:t>Victim Choice (2023)</a:t>
            </a:r>
          </a:p>
        </p:txBody>
      </p:sp>
    </p:spTree>
    <p:extLst>
      <p:ext uri="{BB962C8B-B14F-4D97-AF65-F5344CB8AC3E}">
        <p14:creationId xmlns:p14="http://schemas.microsoft.com/office/powerpoint/2010/main" val="2107495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2155"/>
          </a:xfrm>
        </p:spPr>
        <p:txBody>
          <a:bodyPr/>
          <a:lstStyle/>
          <a:p>
            <a:r>
              <a:rPr lang="en-GB" dirty="0"/>
              <a:t>Victims of Crime </a:t>
            </a:r>
          </a:p>
        </p:txBody>
      </p:sp>
      <p:sp>
        <p:nvSpPr>
          <p:cNvPr id="3" name="Content Placeholder 2"/>
          <p:cNvSpPr>
            <a:spLocks noGrp="1"/>
          </p:cNvSpPr>
          <p:nvPr>
            <p:ph idx="1"/>
          </p:nvPr>
        </p:nvSpPr>
        <p:spPr>
          <a:xfrm>
            <a:off x="838200" y="1097280"/>
            <a:ext cx="10515600" cy="5079683"/>
          </a:xfrm>
        </p:spPr>
        <p:txBody>
          <a:bodyPr>
            <a:normAutofit/>
          </a:bodyPr>
          <a:lstStyle/>
          <a:p>
            <a:pPr marL="0" indent="0">
              <a:buNone/>
            </a:pPr>
            <a:r>
              <a:rPr lang="en-GB" b="1" dirty="0"/>
              <a:t>Code of Practice for Victims of Crime 2005</a:t>
            </a:r>
          </a:p>
          <a:p>
            <a:pPr marL="0" indent="0">
              <a:buNone/>
            </a:pPr>
            <a:r>
              <a:rPr lang="en-GB" dirty="0"/>
              <a:t>This Code sets out the services that must be provided to victims of crime by organisations in England and Wales.</a:t>
            </a:r>
          </a:p>
          <a:p>
            <a:pPr marL="0" indent="0">
              <a:buNone/>
            </a:pPr>
            <a:r>
              <a:rPr lang="en-GB" dirty="0"/>
              <a:t>Putting victims first, making the system more responsive and easier to navigate. </a:t>
            </a:r>
          </a:p>
          <a:p>
            <a:pPr marL="0" indent="0">
              <a:buNone/>
            </a:pPr>
            <a:r>
              <a:rPr lang="en-GB" dirty="0"/>
              <a:t>Treated in a respectful, sensitive, tailored and professional manner without discrimination of any kind. </a:t>
            </a:r>
          </a:p>
          <a:p>
            <a:pPr marL="0" indent="0">
              <a:buNone/>
            </a:pPr>
            <a:r>
              <a:rPr lang="en-GB" dirty="0"/>
              <a:t>Receive appropriate support to help them cope &amp; recover and be protected from re-victimisation. </a:t>
            </a:r>
          </a:p>
        </p:txBody>
      </p:sp>
    </p:spTree>
    <p:extLst>
      <p:ext uri="{BB962C8B-B14F-4D97-AF65-F5344CB8AC3E}">
        <p14:creationId xmlns:p14="http://schemas.microsoft.com/office/powerpoint/2010/main" val="51891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E5057-842C-48A7-9254-C9C1F068F646}"/>
              </a:ext>
            </a:extLst>
          </p:cNvPr>
          <p:cNvSpPr>
            <a:spLocks noGrp="1"/>
          </p:cNvSpPr>
          <p:nvPr>
            <p:ph type="title"/>
          </p:nvPr>
        </p:nvSpPr>
        <p:spPr/>
        <p:txBody>
          <a:bodyPr/>
          <a:lstStyle/>
          <a:p>
            <a:r>
              <a:rPr lang="en-US" dirty="0"/>
              <a:t>Task:</a:t>
            </a:r>
          </a:p>
        </p:txBody>
      </p:sp>
      <p:sp>
        <p:nvSpPr>
          <p:cNvPr id="3" name="Content Placeholder 2">
            <a:extLst>
              <a:ext uri="{FF2B5EF4-FFF2-40B4-BE49-F238E27FC236}">
                <a16:creationId xmlns:a16="http://schemas.microsoft.com/office/drawing/2014/main" id="{2BBD7F59-51FA-8BF1-05CF-02F5E6A7C0CA}"/>
              </a:ext>
            </a:extLst>
          </p:cNvPr>
          <p:cNvSpPr>
            <a:spLocks noGrp="1"/>
          </p:cNvSpPr>
          <p:nvPr>
            <p:ph idx="1"/>
          </p:nvPr>
        </p:nvSpPr>
        <p:spPr/>
        <p:txBody>
          <a:bodyPr/>
          <a:lstStyle/>
          <a:p>
            <a:r>
              <a:rPr lang="en-US" dirty="0"/>
              <a:t>Why do you believe it is important for victims to receive justice?</a:t>
            </a:r>
          </a:p>
        </p:txBody>
      </p:sp>
    </p:spTree>
    <p:extLst>
      <p:ext uri="{BB962C8B-B14F-4D97-AF65-F5344CB8AC3E}">
        <p14:creationId xmlns:p14="http://schemas.microsoft.com/office/powerpoint/2010/main" val="2397082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A629E7">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574CFD1-D379-2816-09C3-5A8F65F5506E}"/>
              </a:ext>
            </a:extLst>
          </p:cNvPr>
          <p:cNvSpPr>
            <a:spLocks noGrp="1"/>
          </p:cNvSpPr>
          <p:nvPr>
            <p:ph type="title"/>
          </p:nvPr>
        </p:nvSpPr>
        <p:spPr>
          <a:xfrm>
            <a:off x="838200" y="365125"/>
            <a:ext cx="10515600" cy="1325563"/>
          </a:xfrm>
        </p:spPr>
        <p:txBody>
          <a:bodyPr>
            <a:normAutofit/>
          </a:bodyPr>
          <a:lstStyle/>
          <a:p>
            <a:r>
              <a:rPr lang="en-US"/>
              <a:t>Why is it important that victims receive justice</a:t>
            </a:r>
            <a:endParaRPr lang="en-US" dirty="0"/>
          </a:p>
        </p:txBody>
      </p:sp>
      <p:sp>
        <p:nvSpPr>
          <p:cNvPr id="17" name="Content Placeholder 2">
            <a:extLst>
              <a:ext uri="{FF2B5EF4-FFF2-40B4-BE49-F238E27FC236}">
                <a16:creationId xmlns:a16="http://schemas.microsoft.com/office/drawing/2014/main" id="{F7D535B0-92FA-5D11-4C46-3026A5F0F7FA}"/>
              </a:ext>
            </a:extLst>
          </p:cNvPr>
          <p:cNvSpPr>
            <a:spLocks noGrp="1"/>
          </p:cNvSpPr>
          <p:nvPr>
            <p:ph idx="1"/>
          </p:nvPr>
        </p:nvSpPr>
        <p:spPr>
          <a:xfrm>
            <a:off x="838200" y="2013625"/>
            <a:ext cx="10515600" cy="4163338"/>
          </a:xfrm>
        </p:spPr>
        <p:txBody>
          <a:bodyPr>
            <a:normAutofit/>
          </a:bodyPr>
          <a:lstStyle/>
          <a:p>
            <a:r>
              <a:rPr lang="en-US" sz="2000"/>
              <a:t>A sense of relief</a:t>
            </a:r>
          </a:p>
          <a:p>
            <a:r>
              <a:rPr lang="en-US" sz="2000"/>
              <a:t>Shows that victims are a priority and are treated with dignity and respect</a:t>
            </a:r>
          </a:p>
          <a:p>
            <a:r>
              <a:rPr lang="en-US" sz="2000"/>
              <a:t>Restores some victims faith in the CJS</a:t>
            </a:r>
          </a:p>
          <a:p>
            <a:r>
              <a:rPr lang="en-US" sz="2000"/>
              <a:t>Ensures offenders who choose to commit crimes are punished</a:t>
            </a:r>
          </a:p>
          <a:p>
            <a:r>
              <a:rPr lang="en-US" sz="2000"/>
              <a:t>Ensures victims and the publics safety and well-being is priority – more victim centered</a:t>
            </a:r>
          </a:p>
          <a:p>
            <a:r>
              <a:rPr lang="en-US" sz="2000"/>
              <a:t>Shows that victims are supported </a:t>
            </a:r>
          </a:p>
          <a:p>
            <a:r>
              <a:rPr lang="en-US" sz="2000"/>
              <a:t>Other victims are more likely to come forward</a:t>
            </a:r>
          </a:p>
        </p:txBody>
      </p:sp>
    </p:spTree>
    <p:extLst>
      <p:ext uri="{BB962C8B-B14F-4D97-AF65-F5344CB8AC3E}">
        <p14:creationId xmlns:p14="http://schemas.microsoft.com/office/powerpoint/2010/main" val="165401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rgbClr val="A629E7">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7FAEE99-FCE7-BA93-AF4B-11790D44E792}"/>
              </a:ext>
            </a:extLst>
          </p:cNvPr>
          <p:cNvSpPr>
            <a:spLocks noGrp="1"/>
          </p:cNvSpPr>
          <p:nvPr>
            <p:ph type="title"/>
          </p:nvPr>
        </p:nvSpPr>
        <p:spPr>
          <a:xfrm>
            <a:off x="838200" y="365125"/>
            <a:ext cx="10515600" cy="1325563"/>
          </a:xfrm>
        </p:spPr>
        <p:txBody>
          <a:bodyPr>
            <a:normAutofit/>
          </a:bodyPr>
          <a:lstStyle/>
          <a:p>
            <a:r>
              <a:rPr lang="en-US" dirty="0"/>
              <a:t>The importance of victim receiving justice</a:t>
            </a:r>
          </a:p>
        </p:txBody>
      </p:sp>
      <p:graphicFrame>
        <p:nvGraphicFramePr>
          <p:cNvPr id="5" name="Content Placeholder 2">
            <a:extLst>
              <a:ext uri="{FF2B5EF4-FFF2-40B4-BE49-F238E27FC236}">
                <a16:creationId xmlns:a16="http://schemas.microsoft.com/office/drawing/2014/main" id="{BCE8DF05-39DB-5A3B-C605-D735A6B2BC06}"/>
              </a:ext>
            </a:extLst>
          </p:cNvPr>
          <p:cNvGraphicFramePr>
            <a:graphicFrameLocks noGrp="1"/>
          </p:cNvGraphicFramePr>
          <p:nvPr>
            <p:ph idx="1"/>
            <p:extLst>
              <p:ext uri="{D42A27DB-BD31-4B8C-83A1-F6EECF244321}">
                <p14:modId xmlns:p14="http://schemas.microsoft.com/office/powerpoint/2010/main" val="1724271237"/>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68259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A4696-ADB3-CC05-1D60-8BCC2694BC18}"/>
              </a:ext>
            </a:extLst>
          </p:cNvPr>
          <p:cNvSpPr>
            <a:spLocks noGrp="1"/>
          </p:cNvSpPr>
          <p:nvPr>
            <p:ph type="title"/>
          </p:nvPr>
        </p:nvSpPr>
        <p:spPr/>
        <p:txBody>
          <a:bodyPr/>
          <a:lstStyle/>
          <a:p>
            <a:r>
              <a:rPr lang="en-US" dirty="0"/>
              <a:t>Jimmy Saville- victims coming forward after seeing other victims come forward</a:t>
            </a:r>
          </a:p>
        </p:txBody>
      </p:sp>
      <p:sp>
        <p:nvSpPr>
          <p:cNvPr id="3" name="Content Placeholder 2">
            <a:extLst>
              <a:ext uri="{FF2B5EF4-FFF2-40B4-BE49-F238E27FC236}">
                <a16:creationId xmlns:a16="http://schemas.microsoft.com/office/drawing/2014/main" id="{3C18D756-9F4B-E8F7-B3D3-95F53E8B2577}"/>
              </a:ext>
            </a:extLst>
          </p:cNvPr>
          <p:cNvSpPr>
            <a:spLocks noGrp="1"/>
          </p:cNvSpPr>
          <p:nvPr>
            <p:ph idx="1"/>
          </p:nvPr>
        </p:nvSpPr>
        <p:spPr/>
        <p:txBody>
          <a:bodyPr>
            <a:normAutofit fontScale="92500"/>
          </a:bodyPr>
          <a:lstStyle/>
          <a:p>
            <a:r>
              <a:rPr lang="en-US" sz="1800" b="1" dirty="0">
                <a:latin typeface="Century Gothic" panose="020B0502020202020204" pitchFamily="34" charset="0"/>
              </a:rPr>
              <a:t>Indecent assaults on children and adults</a:t>
            </a:r>
          </a:p>
          <a:p>
            <a:r>
              <a:rPr lang="en-US" sz="1800" b="1" dirty="0">
                <a:latin typeface="Century Gothic" panose="020B0502020202020204" pitchFamily="34" charset="0"/>
              </a:rPr>
              <a:t>Child and sexual assaults including males</a:t>
            </a:r>
          </a:p>
          <a:p>
            <a:r>
              <a:rPr lang="en-US" sz="1800" b="1" dirty="0">
                <a:latin typeface="Century Gothic" panose="020B0502020202020204" pitchFamily="34" charset="0"/>
              </a:rPr>
              <a:t>More victims come forward after he died, ‘fear’ too scared as thought no one would believe them</a:t>
            </a:r>
          </a:p>
          <a:p>
            <a:r>
              <a:rPr lang="en-GB" sz="1800" b="1" i="0" u="none" strike="noStrike" dirty="0">
                <a:solidFill>
                  <a:srgbClr val="202124"/>
                </a:solidFill>
                <a:effectLst/>
                <a:latin typeface="Century Gothic" panose="020B0502020202020204" pitchFamily="34" charset="0"/>
              </a:rPr>
              <a:t>29 October 2011- he died- did not receive his punishment- died in his sleep</a:t>
            </a:r>
          </a:p>
          <a:p>
            <a:r>
              <a:rPr lang="en-GB" sz="1800" b="1" dirty="0">
                <a:solidFill>
                  <a:srgbClr val="202124"/>
                </a:solidFill>
                <a:latin typeface="Century Gothic" panose="020B0502020202020204" pitchFamily="34" charset="0"/>
              </a:rPr>
              <a:t>Police did not follow up cases of victims in 1960’s, victims lost faith in police and CJS</a:t>
            </a:r>
          </a:p>
          <a:p>
            <a:r>
              <a:rPr lang="en-GB" sz="1800" b="1" i="0" u="none" strike="noStrike" dirty="0">
                <a:solidFill>
                  <a:srgbClr val="202124"/>
                </a:solidFill>
                <a:effectLst/>
                <a:latin typeface="Century Gothic" panose="020B0502020202020204" pitchFamily="34" charset="0"/>
              </a:rPr>
              <a:t>Victims dismissed- evidence mishandled</a:t>
            </a:r>
          </a:p>
          <a:p>
            <a:r>
              <a:rPr lang="en-GB" sz="1800" b="1" i="0" u="none" strike="noStrike" dirty="0">
                <a:solidFill>
                  <a:srgbClr val="202124"/>
                </a:solidFill>
                <a:effectLst/>
                <a:latin typeface="Century Gothic" panose="020B0502020202020204" pitchFamily="34" charset="0"/>
              </a:rPr>
              <a:t>More believed to be victims of sexual abuse by Saville but not come forward due to lack of faith</a:t>
            </a:r>
            <a:br>
              <a:rPr lang="en-GB" sz="1800" b="1" i="0" u="none" strike="noStrike" dirty="0">
                <a:solidFill>
                  <a:srgbClr val="202124"/>
                </a:solidFill>
                <a:effectLst/>
                <a:latin typeface="Century Gothic" panose="020B0502020202020204" pitchFamily="34" charset="0"/>
              </a:rPr>
            </a:br>
            <a:endParaRPr lang="en-GB" sz="1800" b="1" i="0" u="none" strike="noStrike" dirty="0">
              <a:solidFill>
                <a:srgbClr val="202124"/>
              </a:solidFill>
              <a:effectLst/>
              <a:latin typeface="Century Gothic" panose="020B0502020202020204" pitchFamily="34" charset="0"/>
            </a:endParaRPr>
          </a:p>
          <a:p>
            <a:pPr algn="l"/>
            <a:r>
              <a:rPr lang="en-GB" sz="1800" b="1" i="0" u="none" strike="noStrike" dirty="0">
                <a:solidFill>
                  <a:srgbClr val="202124"/>
                </a:solidFill>
                <a:effectLst/>
                <a:latin typeface="Century Gothic" panose="020B0502020202020204" pitchFamily="34" charset="0"/>
              </a:rPr>
              <a:t>On 6 February 2015 he was found guilty of nine indecent assaults and two rapes, with victims' ages ranging from 11 to 18 and having occurred between 1973 and 1988. While he worked at the same hospital Savile groomed kids and assaulted hospital patients and staff. </a:t>
            </a:r>
            <a:endParaRPr lang="en-US" dirty="0"/>
          </a:p>
        </p:txBody>
      </p:sp>
    </p:spTree>
    <p:extLst>
      <p:ext uri="{BB962C8B-B14F-4D97-AF65-F5344CB8AC3E}">
        <p14:creationId xmlns:p14="http://schemas.microsoft.com/office/powerpoint/2010/main" val="4260755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Freeform: Shape 103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FCFC86-399C-15D6-E6F9-9CC8A4319A6A}"/>
              </a:ext>
            </a:extLst>
          </p:cNvPr>
          <p:cNvSpPr>
            <a:spLocks noGrp="1"/>
          </p:cNvSpPr>
          <p:nvPr>
            <p:ph type="title"/>
          </p:nvPr>
        </p:nvSpPr>
        <p:spPr>
          <a:xfrm>
            <a:off x="783162" y="1679196"/>
            <a:ext cx="3888526" cy="2315287"/>
          </a:xfrm>
        </p:spPr>
        <p:txBody>
          <a:bodyPr>
            <a:normAutofit fontScale="90000"/>
          </a:bodyPr>
          <a:lstStyle/>
          <a:p>
            <a:r>
              <a:rPr lang="en-US" sz="3100" dirty="0"/>
              <a:t>Jeffrey Epstein- Abuse of power</a:t>
            </a:r>
            <a:br>
              <a:rPr lang="en-US" sz="1300" dirty="0"/>
            </a:br>
            <a:br>
              <a:rPr lang="en-US" sz="1300" dirty="0"/>
            </a:br>
            <a:br>
              <a:rPr lang="en-US" sz="2000" dirty="0"/>
            </a:br>
            <a:br>
              <a:rPr lang="en-US" sz="2000" dirty="0"/>
            </a:br>
            <a:br>
              <a:rPr lang="en-US" sz="2000" dirty="0"/>
            </a:br>
            <a:r>
              <a:rPr lang="en-US" sz="2000" b="1" dirty="0"/>
              <a:t>Documentary on Netflix – ‘filthy rich’- American sex offender and financier, who used his power and money to pray on vulnerable children.</a:t>
            </a:r>
          </a:p>
        </p:txBody>
      </p:sp>
      <p:sp>
        <p:nvSpPr>
          <p:cNvPr id="3" name="Content Placeholder 2">
            <a:extLst>
              <a:ext uri="{FF2B5EF4-FFF2-40B4-BE49-F238E27FC236}">
                <a16:creationId xmlns:a16="http://schemas.microsoft.com/office/drawing/2014/main" id="{4617BA06-6CC8-D4ED-77C0-B2804943DEA7}"/>
              </a:ext>
            </a:extLst>
          </p:cNvPr>
          <p:cNvSpPr>
            <a:spLocks noGrp="1"/>
          </p:cNvSpPr>
          <p:nvPr>
            <p:ph idx="1"/>
          </p:nvPr>
        </p:nvSpPr>
        <p:spPr>
          <a:xfrm>
            <a:off x="1347537" y="4463716"/>
            <a:ext cx="5510464" cy="3461142"/>
          </a:xfrm>
        </p:spPr>
        <p:txBody>
          <a:bodyPr>
            <a:normAutofit/>
          </a:bodyPr>
          <a:lstStyle/>
          <a:p>
            <a:pPr marL="0" indent="0">
              <a:buNone/>
            </a:pPr>
            <a:endParaRPr lang="en-GB" sz="2000" dirty="0">
              <a:latin typeface="ReithSans"/>
            </a:endParaRPr>
          </a:p>
          <a:p>
            <a:pPr marL="0" indent="0">
              <a:buNone/>
            </a:pPr>
            <a:r>
              <a:rPr lang="en-US" sz="2000" dirty="0"/>
              <a:t>https://</a:t>
            </a:r>
            <a:r>
              <a:rPr lang="en-US" sz="2000" dirty="0" err="1"/>
              <a:t>www.bbc.co.uk</a:t>
            </a:r>
            <a:r>
              <a:rPr lang="en-US" sz="2000" dirty="0"/>
              <a:t>/news/world-us-canada-48913377</a:t>
            </a:r>
          </a:p>
        </p:txBody>
      </p:sp>
      <p:pic>
        <p:nvPicPr>
          <p:cNvPr id="1026" name="Picture 2" descr="A close up of a person&#10;&#10;Description automatically generated with medium confidence">
            <a:extLst>
              <a:ext uri="{FF2B5EF4-FFF2-40B4-BE49-F238E27FC236}">
                <a16:creationId xmlns:a16="http://schemas.microsoft.com/office/drawing/2014/main" id="{E40AFE3D-CFEF-68FE-B7BA-EF646C1CD5C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69116" y="643467"/>
            <a:ext cx="4199907" cy="5599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81852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EC393DE-1394-4E5E-8479-8B46B8EE7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33334BC-A5C9-4E98-B2FE-3FB7AD4D0E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5FC68-889E-58C7-464B-4DCA43417A54}"/>
              </a:ext>
            </a:extLst>
          </p:cNvPr>
          <p:cNvSpPr>
            <a:spLocks noGrp="1"/>
          </p:cNvSpPr>
          <p:nvPr>
            <p:ph type="title"/>
          </p:nvPr>
        </p:nvSpPr>
        <p:spPr>
          <a:xfrm>
            <a:off x="838200" y="713312"/>
            <a:ext cx="3200400" cy="5431376"/>
          </a:xfrm>
        </p:spPr>
        <p:txBody>
          <a:bodyPr>
            <a:normAutofit/>
          </a:bodyPr>
          <a:lstStyle/>
          <a:p>
            <a:r>
              <a:rPr lang="en-US" dirty="0">
                <a:solidFill>
                  <a:srgbClr val="A629E7"/>
                </a:solidFill>
              </a:rPr>
              <a:t>What impact does crime have on victims</a:t>
            </a:r>
          </a:p>
        </p:txBody>
      </p:sp>
      <p:sp useBgFill="1">
        <p:nvSpPr>
          <p:cNvPr id="13" name="Freeform: Shape 12">
            <a:extLst>
              <a:ext uri="{FF2B5EF4-FFF2-40B4-BE49-F238E27FC236}">
                <a16:creationId xmlns:a16="http://schemas.microsoft.com/office/drawing/2014/main" id="{F7BB91D9-FCCF-4464-A06C-903EF4F37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4081" y="-3482"/>
            <a:ext cx="8047921" cy="6861482"/>
          </a:xfrm>
          <a:custGeom>
            <a:avLst/>
            <a:gdLst>
              <a:gd name="connsiteX0" fmla="*/ 58769 w 8047921"/>
              <a:gd name="connsiteY0" fmla="*/ 4239616 h 6861482"/>
              <a:gd name="connsiteX1" fmla="*/ 58894 w 8047921"/>
              <a:gd name="connsiteY1" fmla="*/ 4240495 h 6861482"/>
              <a:gd name="connsiteX2" fmla="*/ 59045 w 8047921"/>
              <a:gd name="connsiteY2" fmla="*/ 4241609 h 6861482"/>
              <a:gd name="connsiteX3" fmla="*/ 527473 w 8047921"/>
              <a:gd name="connsiteY3" fmla="*/ 0 h 6861482"/>
              <a:gd name="connsiteX4" fmla="*/ 8047921 w 8047921"/>
              <a:gd name="connsiteY4" fmla="*/ 0 h 6861482"/>
              <a:gd name="connsiteX5" fmla="*/ 8047921 w 8047921"/>
              <a:gd name="connsiteY5" fmla="*/ 6861482 h 6861482"/>
              <a:gd name="connsiteX6" fmla="*/ 1319860 w 8047921"/>
              <a:gd name="connsiteY6" fmla="*/ 6861482 h 6861482"/>
              <a:gd name="connsiteX7" fmla="*/ 1297994 w 8047921"/>
              <a:gd name="connsiteY7" fmla="*/ 6831011 h 6861482"/>
              <a:gd name="connsiteX8" fmla="*/ 1024504 w 8047921"/>
              <a:gd name="connsiteY8" fmla="*/ 6405892 h 6861482"/>
              <a:gd name="connsiteX9" fmla="*/ 843366 w 8047921"/>
              <a:gd name="connsiteY9" fmla="*/ 6082357 h 6861482"/>
              <a:gd name="connsiteX10" fmla="*/ 690198 w 8047921"/>
              <a:gd name="connsiteY10" fmla="*/ 5793573 h 6861482"/>
              <a:gd name="connsiteX11" fmla="*/ 777021 w 8047921"/>
              <a:gd name="connsiteY11" fmla="*/ 5729320 h 6861482"/>
              <a:gd name="connsiteX12" fmla="*/ 670606 w 8047921"/>
              <a:gd name="connsiteY12" fmla="*/ 5463560 h 6861482"/>
              <a:gd name="connsiteX13" fmla="*/ 332307 w 8047921"/>
              <a:gd name="connsiteY13" fmla="*/ 4640688 h 6861482"/>
              <a:gd name="connsiteX14" fmla="*/ 178764 w 8047921"/>
              <a:gd name="connsiteY14" fmla="*/ 4440302 h 6861482"/>
              <a:gd name="connsiteX15" fmla="*/ 102405 w 8047921"/>
              <a:gd name="connsiteY15" fmla="*/ 4371063 h 6861482"/>
              <a:gd name="connsiteX16" fmla="*/ 82464 w 8047921"/>
              <a:gd name="connsiteY16" fmla="*/ 4327380 h 6861482"/>
              <a:gd name="connsiteX17" fmla="*/ 72595 w 8047921"/>
              <a:gd name="connsiteY17" fmla="*/ 4327380 h 6861482"/>
              <a:gd name="connsiteX18" fmla="*/ 71105 w 8047921"/>
              <a:gd name="connsiteY18" fmla="*/ 4319440 h 6861482"/>
              <a:gd name="connsiteX19" fmla="*/ 63234 w 8047921"/>
              <a:gd name="connsiteY19" fmla="*/ 4265601 h 6861482"/>
              <a:gd name="connsiteX20" fmla="*/ 58391 w 8047921"/>
              <a:gd name="connsiteY20" fmla="*/ 4236887 h 6861482"/>
              <a:gd name="connsiteX21" fmla="*/ 58769 w 8047921"/>
              <a:gd name="connsiteY21" fmla="*/ 4239616 h 6861482"/>
              <a:gd name="connsiteX22" fmla="*/ 57161 w 8047921"/>
              <a:gd name="connsiteY22" fmla="*/ 4228245 h 6861482"/>
              <a:gd name="connsiteX23" fmla="*/ 55444 w 8047921"/>
              <a:gd name="connsiteY23" fmla="*/ 4216187 h 6861482"/>
              <a:gd name="connsiteX24" fmla="*/ 57173 w 8047921"/>
              <a:gd name="connsiteY24" fmla="*/ 4216187 h 6861482"/>
              <a:gd name="connsiteX25" fmla="*/ 46978 w 8047921"/>
              <a:gd name="connsiteY25" fmla="*/ 4153970 h 6861482"/>
              <a:gd name="connsiteX26" fmla="*/ 23198 w 8047921"/>
              <a:gd name="connsiteY26" fmla="*/ 4042035 h 6861482"/>
              <a:gd name="connsiteX27" fmla="*/ 12577 w 8047921"/>
              <a:gd name="connsiteY27" fmla="*/ 4017890 h 6861482"/>
              <a:gd name="connsiteX28" fmla="*/ 144506 w 8047921"/>
              <a:gd name="connsiteY28" fmla="*/ 3860429 h 6861482"/>
              <a:gd name="connsiteX29" fmla="*/ 22695 w 8047921"/>
              <a:gd name="connsiteY29" fmla="*/ 3800021 h 6861482"/>
              <a:gd name="connsiteX30" fmla="*/ 24220 w 8047921"/>
              <a:gd name="connsiteY30" fmla="*/ 3771718 h 6861482"/>
              <a:gd name="connsiteX31" fmla="*/ 27584 w 8047921"/>
              <a:gd name="connsiteY31" fmla="*/ 3757935 h 6861482"/>
              <a:gd name="connsiteX32" fmla="*/ 33375 w 8047921"/>
              <a:gd name="connsiteY32" fmla="*/ 3747325 h 6861482"/>
              <a:gd name="connsiteX33" fmla="*/ 77078 w 8047921"/>
              <a:gd name="connsiteY33" fmla="*/ 3705028 h 6861482"/>
              <a:gd name="connsiteX34" fmla="*/ 31331 w 8047921"/>
              <a:gd name="connsiteY34" fmla="*/ 3445525 h 6861482"/>
              <a:gd name="connsiteX35" fmla="*/ 3341 w 8047921"/>
              <a:gd name="connsiteY35" fmla="*/ 3405686 h 6861482"/>
              <a:gd name="connsiteX36" fmla="*/ 0 w 8047921"/>
              <a:gd name="connsiteY36" fmla="*/ 3393684 h 6861482"/>
              <a:gd name="connsiteX37" fmla="*/ 5588 w 8047921"/>
              <a:gd name="connsiteY37" fmla="*/ 3363918 h 6861482"/>
              <a:gd name="connsiteX38" fmla="*/ 28563 w 8047921"/>
              <a:gd name="connsiteY38" fmla="*/ 3279721 h 6861482"/>
              <a:gd name="connsiteX39" fmla="*/ 31618 w 8047921"/>
              <a:gd name="connsiteY39" fmla="*/ 3274732 h 6861482"/>
              <a:gd name="connsiteX40" fmla="*/ 54143 w 8047921"/>
              <a:gd name="connsiteY40" fmla="*/ 3204655 h 6861482"/>
              <a:gd name="connsiteX41" fmla="*/ 54066 w 8047921"/>
              <a:gd name="connsiteY41" fmla="*/ 3198166 h 6861482"/>
              <a:gd name="connsiteX42" fmla="*/ 59893 w 8047921"/>
              <a:gd name="connsiteY42" fmla="*/ 3181568 h 6861482"/>
              <a:gd name="connsiteX43" fmla="*/ 182871 w 8047921"/>
              <a:gd name="connsiteY43" fmla="*/ 3024678 h 6861482"/>
              <a:gd name="connsiteX44" fmla="*/ 305944 w 8047921"/>
              <a:gd name="connsiteY44" fmla="*/ 2810127 h 6861482"/>
              <a:gd name="connsiteX45" fmla="*/ 326259 w 8047921"/>
              <a:gd name="connsiteY45" fmla="*/ 2596949 h 6861482"/>
              <a:gd name="connsiteX46" fmla="*/ 556280 w 8047921"/>
              <a:gd name="connsiteY46" fmla="*/ 2524080 h 6861482"/>
              <a:gd name="connsiteX47" fmla="*/ 358274 w 8047921"/>
              <a:gd name="connsiteY47" fmla="*/ 2014028 h 6861482"/>
              <a:gd name="connsiteX48" fmla="*/ 340119 w 8047921"/>
              <a:gd name="connsiteY48" fmla="*/ 1914129 h 6861482"/>
              <a:gd name="connsiteX49" fmla="*/ 478258 w 8047921"/>
              <a:gd name="connsiteY49" fmla="*/ 1606217 h 6861482"/>
              <a:gd name="connsiteX50" fmla="*/ 500664 w 8047921"/>
              <a:gd name="connsiteY50" fmla="*/ 1556554 h 6861482"/>
              <a:gd name="connsiteX51" fmla="*/ 551219 w 8047921"/>
              <a:gd name="connsiteY51" fmla="*/ 1459414 h 6861482"/>
              <a:gd name="connsiteX52" fmla="*/ 687152 w 8047921"/>
              <a:gd name="connsiteY52" fmla="*/ 1466109 h 6861482"/>
              <a:gd name="connsiteX53" fmla="*/ 619370 w 8047921"/>
              <a:gd name="connsiteY53" fmla="*/ 1372761 h 6861482"/>
              <a:gd name="connsiteX54" fmla="*/ 491520 w 8047921"/>
              <a:gd name="connsiteY54" fmla="*/ 1080052 h 6861482"/>
              <a:gd name="connsiteX55" fmla="*/ 589761 w 8047921"/>
              <a:gd name="connsiteY55" fmla="*/ 854014 h 6861482"/>
              <a:gd name="connsiteX56" fmla="*/ 617929 w 8047921"/>
              <a:gd name="connsiteY56" fmla="*/ 821285 h 6861482"/>
              <a:gd name="connsiteX57" fmla="*/ 583503 w 8047921"/>
              <a:gd name="connsiteY57" fmla="*/ 760897 h 6861482"/>
              <a:gd name="connsiteX58" fmla="*/ 515241 w 8047921"/>
              <a:gd name="connsiteY58" fmla="*/ 560313 h 6861482"/>
              <a:gd name="connsiteX59" fmla="*/ 480798 w 8047921"/>
              <a:gd name="connsiteY59" fmla="*/ 423850 h 6861482"/>
              <a:gd name="connsiteX60" fmla="*/ 436755 w 8047921"/>
              <a:gd name="connsiteY60" fmla="*/ 361124 h 6861482"/>
              <a:gd name="connsiteX61" fmla="*/ 428051 w 8047921"/>
              <a:gd name="connsiteY61" fmla="*/ 314763 h 6861482"/>
              <a:gd name="connsiteX62" fmla="*/ 457954 w 8047921"/>
              <a:gd name="connsiteY62" fmla="*/ 104693 h 6861482"/>
              <a:gd name="connsiteX63" fmla="*/ 472694 w 8047921"/>
              <a:gd name="connsiteY63" fmla="*/ 52392 h 6861482"/>
              <a:gd name="connsiteX64" fmla="*/ 512572 w 8047921"/>
              <a:gd name="connsiteY64" fmla="*/ 23688 h 6861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8047921" h="6861482">
                <a:moveTo>
                  <a:pt x="58769" y="4239616"/>
                </a:moveTo>
                <a:lnTo>
                  <a:pt x="58894" y="4240495"/>
                </a:lnTo>
                <a:cubicBezTo>
                  <a:pt x="59164" y="4242428"/>
                  <a:pt x="59171" y="4242505"/>
                  <a:pt x="59045" y="4241609"/>
                </a:cubicBezTo>
                <a:close/>
                <a:moveTo>
                  <a:pt x="527473" y="0"/>
                </a:moveTo>
                <a:lnTo>
                  <a:pt x="8047921" y="0"/>
                </a:lnTo>
                <a:lnTo>
                  <a:pt x="8047921" y="6861482"/>
                </a:lnTo>
                <a:lnTo>
                  <a:pt x="1319860" y="6861482"/>
                </a:lnTo>
                <a:lnTo>
                  <a:pt x="1297994" y="6831011"/>
                </a:lnTo>
                <a:cubicBezTo>
                  <a:pt x="1121436" y="6580901"/>
                  <a:pt x="1026069" y="6413841"/>
                  <a:pt x="1024504" y="6405892"/>
                </a:cubicBezTo>
                <a:cubicBezTo>
                  <a:pt x="995790" y="6256850"/>
                  <a:pt x="915502" y="6175982"/>
                  <a:pt x="843366" y="6082357"/>
                </a:cubicBezTo>
                <a:cubicBezTo>
                  <a:pt x="780556" y="6000311"/>
                  <a:pt x="713540" y="5913360"/>
                  <a:pt x="690198" y="5793573"/>
                </a:cubicBezTo>
                <a:cubicBezTo>
                  <a:pt x="659374" y="5634705"/>
                  <a:pt x="756440" y="5782527"/>
                  <a:pt x="777021" y="5729320"/>
                </a:cubicBezTo>
                <a:cubicBezTo>
                  <a:pt x="741019" y="5642157"/>
                  <a:pt x="683667" y="5556007"/>
                  <a:pt x="670606" y="5463560"/>
                </a:cubicBezTo>
                <a:cubicBezTo>
                  <a:pt x="624014" y="5129308"/>
                  <a:pt x="509280" y="4866180"/>
                  <a:pt x="332307" y="4640688"/>
                </a:cubicBezTo>
                <a:cubicBezTo>
                  <a:pt x="281557" y="4575550"/>
                  <a:pt x="249914" y="4473150"/>
                  <a:pt x="178764" y="4440302"/>
                </a:cubicBezTo>
                <a:cubicBezTo>
                  <a:pt x="144180" y="4424583"/>
                  <a:pt x="119969" y="4400506"/>
                  <a:pt x="102405" y="4371063"/>
                </a:cubicBezTo>
                <a:lnTo>
                  <a:pt x="82464" y="4327380"/>
                </a:lnTo>
                <a:lnTo>
                  <a:pt x="72595" y="4327380"/>
                </a:lnTo>
                <a:lnTo>
                  <a:pt x="71105" y="4319440"/>
                </a:lnTo>
                <a:cubicBezTo>
                  <a:pt x="68098" y="4300784"/>
                  <a:pt x="63569" y="4267782"/>
                  <a:pt x="63234" y="4265601"/>
                </a:cubicBezTo>
                <a:cubicBezTo>
                  <a:pt x="56185" y="4219786"/>
                  <a:pt x="57328" y="4229054"/>
                  <a:pt x="58391" y="4236887"/>
                </a:cubicBezTo>
                <a:lnTo>
                  <a:pt x="58769" y="4239616"/>
                </a:lnTo>
                <a:lnTo>
                  <a:pt x="57161" y="4228245"/>
                </a:lnTo>
                <a:lnTo>
                  <a:pt x="55444" y="4216187"/>
                </a:lnTo>
                <a:lnTo>
                  <a:pt x="57173" y="4216187"/>
                </a:lnTo>
                <a:lnTo>
                  <a:pt x="46978" y="4153970"/>
                </a:lnTo>
                <a:cubicBezTo>
                  <a:pt x="41098" y="4115040"/>
                  <a:pt x="34414" y="4076730"/>
                  <a:pt x="23198" y="4042035"/>
                </a:cubicBezTo>
                <a:lnTo>
                  <a:pt x="12577" y="4017890"/>
                </a:lnTo>
                <a:lnTo>
                  <a:pt x="144506" y="3860429"/>
                </a:lnTo>
                <a:cubicBezTo>
                  <a:pt x="103351" y="3777846"/>
                  <a:pt x="58276" y="3834526"/>
                  <a:pt x="22695" y="3800021"/>
                </a:cubicBezTo>
                <a:cubicBezTo>
                  <a:pt x="23786" y="3791627"/>
                  <a:pt x="23716" y="3781009"/>
                  <a:pt x="24220" y="3771718"/>
                </a:cubicBezTo>
                <a:lnTo>
                  <a:pt x="27584" y="3757935"/>
                </a:lnTo>
                <a:lnTo>
                  <a:pt x="33375" y="3747325"/>
                </a:lnTo>
                <a:lnTo>
                  <a:pt x="77078" y="3705028"/>
                </a:lnTo>
                <a:cubicBezTo>
                  <a:pt x="173055" y="3608961"/>
                  <a:pt x="158512" y="3588143"/>
                  <a:pt x="31331" y="3445525"/>
                </a:cubicBezTo>
                <a:cubicBezTo>
                  <a:pt x="18649" y="3431228"/>
                  <a:pt x="9488" y="3418102"/>
                  <a:pt x="3341" y="3405686"/>
                </a:cubicBezTo>
                <a:lnTo>
                  <a:pt x="0" y="3393684"/>
                </a:lnTo>
                <a:lnTo>
                  <a:pt x="5588" y="3363918"/>
                </a:lnTo>
                <a:lnTo>
                  <a:pt x="28563" y="3279721"/>
                </a:lnTo>
                <a:lnTo>
                  <a:pt x="31618" y="3274732"/>
                </a:lnTo>
                <a:cubicBezTo>
                  <a:pt x="41998" y="3256804"/>
                  <a:pt x="51127" y="3236251"/>
                  <a:pt x="54143" y="3204655"/>
                </a:cubicBezTo>
                <a:lnTo>
                  <a:pt x="54066" y="3198166"/>
                </a:lnTo>
                <a:lnTo>
                  <a:pt x="59893" y="3181568"/>
                </a:lnTo>
                <a:cubicBezTo>
                  <a:pt x="95562" y="3088781"/>
                  <a:pt x="138958" y="3020054"/>
                  <a:pt x="182871" y="3024678"/>
                </a:cubicBezTo>
                <a:cubicBezTo>
                  <a:pt x="138662" y="2798901"/>
                  <a:pt x="138662" y="2798901"/>
                  <a:pt x="305944" y="2810127"/>
                </a:cubicBezTo>
                <a:cubicBezTo>
                  <a:pt x="246290" y="2658988"/>
                  <a:pt x="247386" y="2624324"/>
                  <a:pt x="326259" y="2596949"/>
                </a:cubicBezTo>
                <a:cubicBezTo>
                  <a:pt x="402195" y="2570407"/>
                  <a:pt x="485357" y="2575904"/>
                  <a:pt x="556280" y="2524080"/>
                </a:cubicBezTo>
                <a:cubicBezTo>
                  <a:pt x="498302" y="2335317"/>
                  <a:pt x="486850" y="2130710"/>
                  <a:pt x="358274" y="2014028"/>
                </a:cubicBezTo>
                <a:cubicBezTo>
                  <a:pt x="338015" y="1995898"/>
                  <a:pt x="325730" y="1940125"/>
                  <a:pt x="340119" y="1914129"/>
                </a:cubicBezTo>
                <a:cubicBezTo>
                  <a:pt x="391157" y="1817105"/>
                  <a:pt x="329468" y="1592503"/>
                  <a:pt x="478258" y="1606217"/>
                </a:cubicBezTo>
                <a:cubicBezTo>
                  <a:pt x="496627" y="1607581"/>
                  <a:pt x="514137" y="1590108"/>
                  <a:pt x="500664" y="1556554"/>
                </a:cubicBezTo>
                <a:cubicBezTo>
                  <a:pt x="454384" y="1442049"/>
                  <a:pt x="514266" y="1463610"/>
                  <a:pt x="551219" y="1459414"/>
                </a:cubicBezTo>
                <a:cubicBezTo>
                  <a:pt x="595940" y="1454776"/>
                  <a:pt x="644530" y="1511622"/>
                  <a:pt x="687152" y="1466109"/>
                </a:cubicBezTo>
                <a:cubicBezTo>
                  <a:pt x="679388" y="1405223"/>
                  <a:pt x="643786" y="1397333"/>
                  <a:pt x="619370" y="1372761"/>
                </a:cubicBezTo>
                <a:cubicBezTo>
                  <a:pt x="548020" y="1300280"/>
                  <a:pt x="490448" y="1221065"/>
                  <a:pt x="491520" y="1080052"/>
                </a:cubicBezTo>
                <a:cubicBezTo>
                  <a:pt x="492222" y="966113"/>
                  <a:pt x="487698" y="864105"/>
                  <a:pt x="589761" y="854014"/>
                </a:cubicBezTo>
                <a:cubicBezTo>
                  <a:pt x="605798" y="852486"/>
                  <a:pt x="614435" y="839840"/>
                  <a:pt x="617929" y="821285"/>
                </a:cubicBezTo>
                <a:cubicBezTo>
                  <a:pt x="606975" y="799992"/>
                  <a:pt x="596528" y="778040"/>
                  <a:pt x="583503" y="760897"/>
                </a:cubicBezTo>
                <a:cubicBezTo>
                  <a:pt x="539748" y="704450"/>
                  <a:pt x="526482" y="633687"/>
                  <a:pt x="515241" y="560313"/>
                </a:cubicBezTo>
                <a:cubicBezTo>
                  <a:pt x="508001" y="513531"/>
                  <a:pt x="499292" y="467166"/>
                  <a:pt x="480798" y="423850"/>
                </a:cubicBezTo>
                <a:cubicBezTo>
                  <a:pt x="469533" y="397046"/>
                  <a:pt x="455191" y="375704"/>
                  <a:pt x="436755" y="361124"/>
                </a:cubicBezTo>
                <a:cubicBezTo>
                  <a:pt x="420701" y="347903"/>
                  <a:pt x="416284" y="334407"/>
                  <a:pt x="428051" y="314763"/>
                </a:cubicBezTo>
                <a:cubicBezTo>
                  <a:pt x="461326" y="258432"/>
                  <a:pt x="476043" y="191375"/>
                  <a:pt x="457954" y="104693"/>
                </a:cubicBezTo>
                <a:cubicBezTo>
                  <a:pt x="452484" y="78523"/>
                  <a:pt x="457495" y="58007"/>
                  <a:pt x="472694" y="52392"/>
                </a:cubicBezTo>
                <a:cubicBezTo>
                  <a:pt x="488509" y="46345"/>
                  <a:pt x="501512" y="36363"/>
                  <a:pt x="512572" y="2368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85478692-BE80-2BC8-4604-A48B269AD568}"/>
              </a:ext>
            </a:extLst>
          </p:cNvPr>
          <p:cNvGraphicFramePr>
            <a:graphicFrameLocks noGrp="1"/>
          </p:cNvGraphicFramePr>
          <p:nvPr>
            <p:ph idx="1"/>
            <p:extLst>
              <p:ext uri="{D42A27DB-BD31-4B8C-83A1-F6EECF244321}">
                <p14:modId xmlns:p14="http://schemas.microsoft.com/office/powerpoint/2010/main" val="102673683"/>
              </p:ext>
            </p:extLst>
          </p:nvPr>
        </p:nvGraphicFramePr>
        <p:xfrm>
          <a:off x="5550568" y="713312"/>
          <a:ext cx="5803231" cy="54949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49068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A629E7"/>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715FCB5-46FD-FEC8-CC74-1B6E421DACEB}"/>
              </a:ext>
            </a:extLst>
          </p:cNvPr>
          <p:cNvSpPr>
            <a:spLocks noGrp="1"/>
          </p:cNvSpPr>
          <p:nvPr>
            <p:ph type="title"/>
          </p:nvPr>
        </p:nvSpPr>
        <p:spPr>
          <a:xfrm>
            <a:off x="838200" y="713312"/>
            <a:ext cx="3461084" cy="5431376"/>
          </a:xfrm>
        </p:spPr>
        <p:txBody>
          <a:bodyPr>
            <a:normAutofit/>
          </a:bodyPr>
          <a:lstStyle/>
          <a:p>
            <a:r>
              <a:rPr lang="en-US">
                <a:solidFill>
                  <a:srgbClr val="FFFFFF"/>
                </a:solidFill>
              </a:rPr>
              <a:t>The Code of Practice in Wales and England</a:t>
            </a:r>
          </a:p>
        </p:txBody>
      </p:sp>
      <p:sp>
        <p:nvSpPr>
          <p:cNvPr id="3" name="Content Placeholder 2">
            <a:extLst>
              <a:ext uri="{FF2B5EF4-FFF2-40B4-BE49-F238E27FC236}">
                <a16:creationId xmlns:a16="http://schemas.microsoft.com/office/drawing/2014/main" id="{E6815906-CA1B-B4C1-76BE-5CF795BED3CE}"/>
              </a:ext>
            </a:extLst>
          </p:cNvPr>
          <p:cNvSpPr>
            <a:spLocks noGrp="1"/>
          </p:cNvSpPr>
          <p:nvPr>
            <p:ph idx="1"/>
          </p:nvPr>
        </p:nvSpPr>
        <p:spPr>
          <a:xfrm>
            <a:off x="6095999" y="713313"/>
            <a:ext cx="5257801" cy="5431376"/>
          </a:xfrm>
        </p:spPr>
        <p:txBody>
          <a:bodyPr anchor="ctr">
            <a:normAutofit/>
          </a:bodyPr>
          <a:lstStyle/>
          <a:p>
            <a:r>
              <a:rPr lang="en-GB" sz="2000" b="0" i="0" u="none" strike="noStrike">
                <a:effectLst/>
                <a:latin typeface="GDS Transport"/>
              </a:rPr>
              <a:t>The Victims' Code focuses on victims' rights and sets out the minimum standard that organisations must provide to victims of crime.</a:t>
            </a:r>
            <a:endParaRPr lang="en-US" sz="2000"/>
          </a:p>
        </p:txBody>
      </p:sp>
      <p:sp>
        <p:nvSpPr>
          <p:cNvPr id="4" name="TextBox 3">
            <a:extLst>
              <a:ext uri="{FF2B5EF4-FFF2-40B4-BE49-F238E27FC236}">
                <a16:creationId xmlns:a16="http://schemas.microsoft.com/office/drawing/2014/main" id="{80F6B131-9717-A79F-5048-65D5AB64F9F8}"/>
              </a:ext>
            </a:extLst>
          </p:cNvPr>
          <p:cNvSpPr txBox="1"/>
          <p:nvPr/>
        </p:nvSpPr>
        <p:spPr>
          <a:xfrm>
            <a:off x="7928658" y="5995686"/>
            <a:ext cx="2855269" cy="369332"/>
          </a:xfrm>
          <a:prstGeom prst="rect">
            <a:avLst/>
          </a:prstGeom>
          <a:noFill/>
        </p:spPr>
        <p:txBody>
          <a:bodyPr wrap="none" rtlCol="0">
            <a:spAutoFit/>
          </a:bodyPr>
          <a:lstStyle/>
          <a:p>
            <a:r>
              <a:rPr lang="en-US" dirty="0"/>
              <a:t>Ministry of Justice (2021)</a:t>
            </a:r>
          </a:p>
        </p:txBody>
      </p:sp>
    </p:spTree>
    <p:extLst>
      <p:ext uri="{BB962C8B-B14F-4D97-AF65-F5344CB8AC3E}">
        <p14:creationId xmlns:p14="http://schemas.microsoft.com/office/powerpoint/2010/main" val="40532935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0BFD1-4485-2A39-30D3-9BEC4C4F8D0C}"/>
              </a:ext>
            </a:extLst>
          </p:cNvPr>
          <p:cNvSpPr>
            <a:spLocks noGrp="1"/>
          </p:cNvSpPr>
          <p:nvPr>
            <p:ph type="title"/>
          </p:nvPr>
        </p:nvSpPr>
        <p:spPr/>
        <p:txBody>
          <a:bodyPr/>
          <a:lstStyle/>
          <a:p>
            <a:r>
              <a:rPr lang="en-US" dirty="0"/>
              <a:t>Task: Search who is a ‘victim’ under the Victims code?</a:t>
            </a:r>
          </a:p>
        </p:txBody>
      </p:sp>
      <p:sp>
        <p:nvSpPr>
          <p:cNvPr id="3" name="Content Placeholder 2">
            <a:extLst>
              <a:ext uri="{FF2B5EF4-FFF2-40B4-BE49-F238E27FC236}">
                <a16:creationId xmlns:a16="http://schemas.microsoft.com/office/drawing/2014/main" id="{D1A10395-ED0E-31A2-1FA2-2AEB2464300C}"/>
              </a:ext>
            </a:extLst>
          </p:cNvPr>
          <p:cNvSpPr>
            <a:spLocks noGrp="1"/>
          </p:cNvSpPr>
          <p:nvPr>
            <p:ph idx="1"/>
          </p:nvPr>
        </p:nvSpPr>
        <p:spPr/>
        <p:txBody>
          <a:bodyPr/>
          <a:lstStyle/>
          <a:p>
            <a:pPr marL="0" indent="0">
              <a:buNone/>
            </a:pPr>
            <a:endParaRPr lang="en-US" dirty="0"/>
          </a:p>
        </p:txBody>
      </p:sp>
    </p:spTree>
    <p:extLst>
      <p:ext uri="{BB962C8B-B14F-4D97-AF65-F5344CB8AC3E}">
        <p14:creationId xmlns:p14="http://schemas.microsoft.com/office/powerpoint/2010/main" val="9263149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2BE8A-DF17-EA24-E189-C0D01E70CB35}"/>
              </a:ext>
            </a:extLst>
          </p:cNvPr>
          <p:cNvSpPr>
            <a:spLocks noGrp="1"/>
          </p:cNvSpPr>
          <p:nvPr>
            <p:ph type="title"/>
          </p:nvPr>
        </p:nvSpPr>
        <p:spPr/>
        <p:txBody>
          <a:bodyPr/>
          <a:lstStyle/>
          <a:p>
            <a:r>
              <a:rPr lang="en-US" dirty="0"/>
              <a:t>Who is a victim under the code?</a:t>
            </a:r>
          </a:p>
        </p:txBody>
      </p:sp>
      <p:sp>
        <p:nvSpPr>
          <p:cNvPr id="3" name="Content Placeholder 2">
            <a:extLst>
              <a:ext uri="{FF2B5EF4-FFF2-40B4-BE49-F238E27FC236}">
                <a16:creationId xmlns:a16="http://schemas.microsoft.com/office/drawing/2014/main" id="{281D7BF4-50BB-8B8F-FD14-227B12D3A0C1}"/>
              </a:ext>
            </a:extLst>
          </p:cNvPr>
          <p:cNvSpPr>
            <a:spLocks noGrp="1"/>
          </p:cNvSpPr>
          <p:nvPr>
            <p:ph idx="1"/>
          </p:nvPr>
        </p:nvSpPr>
        <p:spPr/>
        <p:txBody>
          <a:bodyPr>
            <a:normAutofit fontScale="62500" lnSpcReduction="20000"/>
          </a:bodyPr>
          <a:lstStyle/>
          <a:p>
            <a:pPr algn="l"/>
            <a:r>
              <a:rPr lang="en-GB" b="1" i="0" u="none" strike="noStrike" dirty="0">
                <a:solidFill>
                  <a:srgbClr val="0B0C0C"/>
                </a:solidFill>
                <a:effectLst/>
                <a:latin typeface="GDS Transport"/>
              </a:rPr>
              <a:t>Who is a ‘victim’ under this Code?</a:t>
            </a:r>
          </a:p>
          <a:p>
            <a:pPr algn="l"/>
            <a:r>
              <a:rPr lang="en-GB" b="0" i="0" u="none" strike="noStrike" dirty="0">
                <a:solidFill>
                  <a:srgbClr val="0B0C0C"/>
                </a:solidFill>
                <a:effectLst/>
                <a:latin typeface="GDS Transport"/>
              </a:rPr>
              <a:t>This Code acknowledges that the terms ‘complainant’ and ‘survivor’ are often used in the criminal justice system to describe a person who has made a criminal allegation to the police. However, for the purpose of this Code, the definition of a ‘victim’ is:</a:t>
            </a:r>
          </a:p>
          <a:p>
            <a:pPr algn="l">
              <a:buFont typeface="Arial" panose="020B0604020202020204" pitchFamily="34" charset="0"/>
              <a:buChar char="•"/>
            </a:pPr>
            <a:r>
              <a:rPr lang="en-GB" b="0" i="0" u="none" strike="noStrike" dirty="0">
                <a:solidFill>
                  <a:srgbClr val="0B0C0C"/>
                </a:solidFill>
                <a:effectLst/>
                <a:latin typeface="GDS Transport"/>
              </a:rPr>
              <a:t>a person who has suffered harm, including physical, mental or emotional harm or economic loss which was directly caused by a criminal offence</a:t>
            </a:r>
          </a:p>
          <a:p>
            <a:pPr algn="l">
              <a:buFont typeface="Arial" panose="020B0604020202020204" pitchFamily="34" charset="0"/>
              <a:buChar char="•"/>
            </a:pPr>
            <a:r>
              <a:rPr lang="en-GB" b="0" i="0" u="none" strike="noStrike" dirty="0">
                <a:solidFill>
                  <a:srgbClr val="0B0C0C"/>
                </a:solidFill>
                <a:effectLst/>
                <a:latin typeface="GDS Transport"/>
              </a:rPr>
              <a:t>a close relative (or a nominated family spokesperson) of a person whose death was directly caused by a criminal offence.</a:t>
            </a:r>
          </a:p>
          <a:p>
            <a:pPr algn="l"/>
            <a:r>
              <a:rPr lang="en-GB" b="0" i="0" u="none" strike="noStrike" dirty="0">
                <a:solidFill>
                  <a:srgbClr val="0B0C0C"/>
                </a:solidFill>
                <a:effectLst/>
                <a:latin typeface="GDS Transport"/>
              </a:rPr>
              <a:t>You can also receive Rights under this Code if you are:</a:t>
            </a:r>
          </a:p>
          <a:p>
            <a:pPr algn="l">
              <a:buFont typeface="Arial" panose="020B0604020202020204" pitchFamily="34" charset="0"/>
              <a:buChar char="•"/>
            </a:pPr>
            <a:r>
              <a:rPr lang="en-GB" b="0" i="0" u="none" strike="noStrike" dirty="0">
                <a:solidFill>
                  <a:srgbClr val="0B0C0C"/>
                </a:solidFill>
                <a:effectLst/>
                <a:latin typeface="GDS Transport"/>
              </a:rPr>
              <a:t>a parent or guardian of the victim if the victim is under 18 years of age or</a:t>
            </a:r>
          </a:p>
          <a:p>
            <a:pPr algn="l">
              <a:buFont typeface="Arial" panose="020B0604020202020204" pitchFamily="34" charset="0"/>
              <a:buChar char="•"/>
            </a:pPr>
            <a:r>
              <a:rPr lang="en-GB" b="0" i="0" u="none" strike="noStrike" dirty="0">
                <a:solidFill>
                  <a:srgbClr val="0B0C0C"/>
                </a:solidFill>
                <a:effectLst/>
                <a:latin typeface="GDS Transport"/>
              </a:rPr>
              <a:t>a nominated family spokesperson if the victim has a mental impairment or has been so badly injured because of a criminal offence that they are unable to communicate or lacks the capacity to do so.</a:t>
            </a:r>
          </a:p>
          <a:p>
            <a:pPr algn="l"/>
            <a:r>
              <a:rPr lang="en-GB" b="0" i="0" u="none" strike="noStrike" dirty="0">
                <a:solidFill>
                  <a:srgbClr val="0B0C0C"/>
                </a:solidFill>
                <a:effectLst/>
                <a:latin typeface="GDS Transport"/>
              </a:rPr>
              <a:t>All service providers must have the victim’s best interests as their primary consideration and take the victim’s age, maturity, views, needs and concerns fully into account.</a:t>
            </a:r>
          </a:p>
          <a:p>
            <a:endParaRPr lang="en-US" dirty="0"/>
          </a:p>
        </p:txBody>
      </p:sp>
      <p:sp>
        <p:nvSpPr>
          <p:cNvPr id="4" name="TextBox 3">
            <a:extLst>
              <a:ext uri="{FF2B5EF4-FFF2-40B4-BE49-F238E27FC236}">
                <a16:creationId xmlns:a16="http://schemas.microsoft.com/office/drawing/2014/main" id="{C7B4F12F-5CC4-EDFA-EDF0-01473CFE287B}"/>
              </a:ext>
            </a:extLst>
          </p:cNvPr>
          <p:cNvSpPr txBox="1"/>
          <p:nvPr/>
        </p:nvSpPr>
        <p:spPr>
          <a:xfrm>
            <a:off x="7998106" y="6447099"/>
            <a:ext cx="2855269" cy="369332"/>
          </a:xfrm>
          <a:prstGeom prst="rect">
            <a:avLst/>
          </a:prstGeom>
          <a:noFill/>
        </p:spPr>
        <p:txBody>
          <a:bodyPr wrap="none" rtlCol="0">
            <a:spAutoFit/>
          </a:bodyPr>
          <a:lstStyle/>
          <a:p>
            <a:r>
              <a:rPr lang="en-US" dirty="0"/>
              <a:t>Ministry of Justice (2021)</a:t>
            </a:r>
          </a:p>
        </p:txBody>
      </p:sp>
    </p:spTree>
    <p:extLst>
      <p:ext uri="{BB962C8B-B14F-4D97-AF65-F5344CB8AC3E}">
        <p14:creationId xmlns:p14="http://schemas.microsoft.com/office/powerpoint/2010/main" val="33648976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8" name="Rectangle 17">
            <a:extLst>
              <a:ext uri="{FF2B5EF4-FFF2-40B4-BE49-F238E27FC236}">
                <a16:creationId xmlns:a16="http://schemas.microsoft.com/office/drawing/2014/main" id="{ED894347-C9A9-4BFD-8A6D-05A2B0CDD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284ED281-4082-46F9-86EE-D78901367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
            <a:ext cx="9379192" cy="4251280"/>
          </a:xfrm>
          <a:custGeom>
            <a:avLst/>
            <a:gdLst>
              <a:gd name="connsiteX0" fmla="*/ 9379192 w 9379192"/>
              <a:gd name="connsiteY0" fmla="*/ 3752527 h 3752527"/>
              <a:gd name="connsiteX1" fmla="*/ 3293459 w 9379192"/>
              <a:gd name="connsiteY1" fmla="*/ 3752527 h 3752527"/>
              <a:gd name="connsiteX2" fmla="*/ 3297156 w 9379192"/>
              <a:gd name="connsiteY2" fmla="*/ 3752055 h 3752527"/>
              <a:gd name="connsiteX3" fmla="*/ 3642095 w 9379192"/>
              <a:gd name="connsiteY3" fmla="*/ 3690141 h 3752527"/>
              <a:gd name="connsiteX4" fmla="*/ 2307659 w 9379192"/>
              <a:gd name="connsiteY4" fmla="*/ 3500267 h 3752527"/>
              <a:gd name="connsiteX5" fmla="*/ 2383194 w 9379192"/>
              <a:gd name="connsiteY5" fmla="*/ 3475501 h 3752527"/>
              <a:gd name="connsiteX6" fmla="*/ 2237161 w 9379192"/>
              <a:gd name="connsiteY6" fmla="*/ 3376437 h 3752527"/>
              <a:gd name="connsiteX7" fmla="*/ 1637924 w 9379192"/>
              <a:gd name="connsiteY7" fmla="*/ 3219585 h 3752527"/>
              <a:gd name="connsiteX8" fmla="*/ 2383194 w 9379192"/>
              <a:gd name="connsiteY8" fmla="*/ 2955415 h 3752527"/>
              <a:gd name="connsiteX9" fmla="*/ 1542249 w 9379192"/>
              <a:gd name="connsiteY9" fmla="*/ 2596307 h 3752527"/>
              <a:gd name="connsiteX10" fmla="*/ 1114221 w 9379192"/>
              <a:gd name="connsiteY10" fmla="*/ 2509625 h 3752527"/>
              <a:gd name="connsiteX11" fmla="*/ 2524191 w 9379192"/>
              <a:gd name="connsiteY11" fmla="*/ 2059708 h 3752527"/>
              <a:gd name="connsiteX12" fmla="*/ 238027 w 9379192"/>
              <a:gd name="connsiteY12" fmla="*/ 1836815 h 3752527"/>
              <a:gd name="connsiteX13" fmla="*/ 424343 w 9379192"/>
              <a:gd name="connsiteY13" fmla="*/ 1746006 h 3752527"/>
              <a:gd name="connsiteX14" fmla="*/ 1844384 w 9379192"/>
              <a:gd name="connsiteY14" fmla="*/ 1770772 h 3752527"/>
              <a:gd name="connsiteX15" fmla="*/ 2081058 w 9379192"/>
              <a:gd name="connsiteY15" fmla="*/ 1700602 h 3752527"/>
              <a:gd name="connsiteX16" fmla="*/ 1844384 w 9379192"/>
              <a:gd name="connsiteY16" fmla="*/ 1589154 h 3752527"/>
              <a:gd name="connsiteX17" fmla="*/ 922869 w 9379192"/>
              <a:gd name="connsiteY17" fmla="*/ 1506601 h 3752527"/>
              <a:gd name="connsiteX18" fmla="*/ 681160 w 9379192"/>
              <a:gd name="connsiteY18" fmla="*/ 1320855 h 3752527"/>
              <a:gd name="connsiteX19" fmla="*/ 273276 w 9379192"/>
              <a:gd name="connsiteY19" fmla="*/ 1106216 h 3752527"/>
              <a:gd name="connsiteX20" fmla="*/ 555269 w 9379192"/>
              <a:gd name="connsiteY20" fmla="*/ 928727 h 3752527"/>
              <a:gd name="connsiteX21" fmla="*/ 97029 w 9379192"/>
              <a:gd name="connsiteY21" fmla="*/ 664555 h 3752527"/>
              <a:gd name="connsiteX22" fmla="*/ 227955 w 9379192"/>
              <a:gd name="connsiteY22" fmla="*/ 317831 h 3752527"/>
              <a:gd name="connsiteX23" fmla="*/ 998402 w 9379192"/>
              <a:gd name="connsiteY23" fmla="*/ 235277 h 3752527"/>
              <a:gd name="connsiteX24" fmla="*/ 2030701 w 9379192"/>
              <a:gd name="connsiteY24" fmla="*/ 115575 h 3752527"/>
              <a:gd name="connsiteX25" fmla="*/ 3068036 w 9379192"/>
              <a:gd name="connsiteY25" fmla="*/ 12383 h 3752527"/>
              <a:gd name="connsiteX26" fmla="*/ 4105370 w 9379192"/>
              <a:gd name="connsiteY26" fmla="*/ 12383 h 3752527"/>
              <a:gd name="connsiteX27" fmla="*/ 4402472 w 9379192"/>
              <a:gd name="connsiteY27" fmla="*/ 20638 h 3752527"/>
              <a:gd name="connsiteX28" fmla="*/ 4407507 w 9379192"/>
              <a:gd name="connsiteY28" fmla="*/ 20638 h 3752527"/>
              <a:gd name="connsiteX29" fmla="*/ 5696622 w 9379192"/>
              <a:gd name="connsiteY29" fmla="*/ 57788 h 3752527"/>
              <a:gd name="connsiteX30" fmla="*/ 6175004 w 9379192"/>
              <a:gd name="connsiteY30" fmla="*/ 61915 h 3752527"/>
              <a:gd name="connsiteX31" fmla="*/ 7212339 w 9379192"/>
              <a:gd name="connsiteY31" fmla="*/ 66042 h 3752527"/>
              <a:gd name="connsiteX32" fmla="*/ 8244638 w 9379192"/>
              <a:gd name="connsiteY32" fmla="*/ 49532 h 3752527"/>
              <a:gd name="connsiteX33" fmla="*/ 9292044 w 9379192"/>
              <a:gd name="connsiteY33" fmla="*/ 0 h 3752527"/>
              <a:gd name="connsiteX34" fmla="*/ 9379192 w 9379192"/>
              <a:gd name="connsiteY34" fmla="*/ 2762 h 3752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9379192" h="3752527">
                <a:moveTo>
                  <a:pt x="9379192" y="3752527"/>
                </a:moveTo>
                <a:lnTo>
                  <a:pt x="3293459" y="3752527"/>
                </a:lnTo>
                <a:lnTo>
                  <a:pt x="3297156" y="3752055"/>
                </a:lnTo>
                <a:cubicBezTo>
                  <a:pt x="3412975" y="3736577"/>
                  <a:pt x="3551454" y="3714906"/>
                  <a:pt x="3642095" y="3690141"/>
                </a:cubicBezTo>
                <a:cubicBezTo>
                  <a:pt x="3380244" y="3686012"/>
                  <a:pt x="2347945" y="3529162"/>
                  <a:pt x="2307659" y="3500267"/>
                </a:cubicBezTo>
                <a:cubicBezTo>
                  <a:pt x="2327803" y="3492012"/>
                  <a:pt x="2358017" y="3483757"/>
                  <a:pt x="2383194" y="3475501"/>
                </a:cubicBezTo>
                <a:cubicBezTo>
                  <a:pt x="2327803" y="3450736"/>
                  <a:pt x="2282482" y="3421842"/>
                  <a:pt x="2237161" y="3376437"/>
                </a:cubicBezTo>
                <a:cubicBezTo>
                  <a:pt x="2091129" y="3223714"/>
                  <a:pt x="1844384" y="3277374"/>
                  <a:pt x="1637924" y="3219585"/>
                </a:cubicBezTo>
                <a:cubicBezTo>
                  <a:pt x="1768850" y="2897627"/>
                  <a:pt x="2116307" y="3017329"/>
                  <a:pt x="2383194" y="2955415"/>
                </a:cubicBezTo>
                <a:cubicBezTo>
                  <a:pt x="1683245" y="2765541"/>
                  <a:pt x="1819207" y="2666477"/>
                  <a:pt x="1542249" y="2596307"/>
                </a:cubicBezTo>
                <a:cubicBezTo>
                  <a:pt x="1194791" y="2509625"/>
                  <a:pt x="1114221" y="2509625"/>
                  <a:pt x="1114221" y="2509625"/>
                </a:cubicBezTo>
                <a:cubicBezTo>
                  <a:pt x="1522105" y="2245455"/>
                  <a:pt x="2010559" y="2530264"/>
                  <a:pt x="2524191" y="2059708"/>
                </a:cubicBezTo>
                <a:cubicBezTo>
                  <a:pt x="2030701" y="1993667"/>
                  <a:pt x="555269" y="1960645"/>
                  <a:pt x="238027" y="1836815"/>
                </a:cubicBezTo>
                <a:cubicBezTo>
                  <a:pt x="358880" y="1882219"/>
                  <a:pt x="368952" y="1746006"/>
                  <a:pt x="424343" y="1746006"/>
                </a:cubicBezTo>
                <a:cubicBezTo>
                  <a:pt x="892655" y="1741879"/>
                  <a:pt x="1371037" y="1820305"/>
                  <a:pt x="1844384" y="1770772"/>
                </a:cubicBezTo>
                <a:cubicBezTo>
                  <a:pt x="1929989" y="1766645"/>
                  <a:pt x="2065951" y="1803793"/>
                  <a:pt x="2081058" y="1700602"/>
                </a:cubicBezTo>
                <a:cubicBezTo>
                  <a:pt x="2096164" y="1572644"/>
                  <a:pt x="1919919" y="1601537"/>
                  <a:pt x="1844384" y="1589154"/>
                </a:cubicBezTo>
                <a:cubicBezTo>
                  <a:pt x="1537212" y="1547877"/>
                  <a:pt x="1235076" y="1531367"/>
                  <a:pt x="922869" y="1506601"/>
                </a:cubicBezTo>
                <a:cubicBezTo>
                  <a:pt x="791943" y="1494218"/>
                  <a:pt x="630804" y="1518984"/>
                  <a:pt x="681160" y="1320855"/>
                </a:cubicBezTo>
                <a:cubicBezTo>
                  <a:pt x="640874" y="1130983"/>
                  <a:pt x="399166" y="1197025"/>
                  <a:pt x="273276" y="1106216"/>
                </a:cubicBezTo>
                <a:cubicBezTo>
                  <a:pt x="333703" y="998897"/>
                  <a:pt x="504913" y="1073196"/>
                  <a:pt x="555269" y="928727"/>
                </a:cubicBezTo>
                <a:cubicBezTo>
                  <a:pt x="313560" y="974131"/>
                  <a:pt x="338738" y="660428"/>
                  <a:pt x="97029" y="664555"/>
                </a:cubicBezTo>
                <a:cubicBezTo>
                  <a:pt x="-104395" y="478810"/>
                  <a:pt x="41638" y="388001"/>
                  <a:pt x="227955" y="317831"/>
                </a:cubicBezTo>
                <a:cubicBezTo>
                  <a:pt x="469664" y="231150"/>
                  <a:pt x="736551" y="251788"/>
                  <a:pt x="998402" y="235277"/>
                </a:cubicBezTo>
                <a:cubicBezTo>
                  <a:pt x="1345860" y="198128"/>
                  <a:pt x="1678209" y="111447"/>
                  <a:pt x="2030701" y="115575"/>
                </a:cubicBezTo>
                <a:cubicBezTo>
                  <a:pt x="2363052" y="28893"/>
                  <a:pt x="2730650" y="123829"/>
                  <a:pt x="3068036" y="12383"/>
                </a:cubicBezTo>
                <a:cubicBezTo>
                  <a:pt x="3410457" y="12383"/>
                  <a:pt x="3757914" y="12383"/>
                  <a:pt x="4105370" y="12383"/>
                </a:cubicBezTo>
                <a:cubicBezTo>
                  <a:pt x="4206084" y="16510"/>
                  <a:pt x="4301759" y="16510"/>
                  <a:pt x="4402472" y="20638"/>
                </a:cubicBezTo>
                <a:cubicBezTo>
                  <a:pt x="4402472" y="20638"/>
                  <a:pt x="4407507" y="20638"/>
                  <a:pt x="4407507" y="20638"/>
                </a:cubicBezTo>
                <a:cubicBezTo>
                  <a:pt x="4840570" y="33022"/>
                  <a:pt x="5268596" y="41276"/>
                  <a:pt x="5696622" y="57788"/>
                </a:cubicBezTo>
                <a:cubicBezTo>
                  <a:pt x="5857761" y="57788"/>
                  <a:pt x="6013864" y="61915"/>
                  <a:pt x="6175004" y="61915"/>
                </a:cubicBezTo>
                <a:cubicBezTo>
                  <a:pt x="6517425" y="82553"/>
                  <a:pt x="6864883" y="94936"/>
                  <a:pt x="7212339" y="66042"/>
                </a:cubicBezTo>
                <a:cubicBezTo>
                  <a:pt x="7559796" y="90809"/>
                  <a:pt x="7897182" y="74298"/>
                  <a:pt x="8244638" y="49532"/>
                </a:cubicBezTo>
                <a:cubicBezTo>
                  <a:pt x="8597130" y="78426"/>
                  <a:pt x="8944587" y="37149"/>
                  <a:pt x="9292044" y="0"/>
                </a:cubicBezTo>
                <a:lnTo>
                  <a:pt x="9379192" y="2762"/>
                </a:lnTo>
                <a:close/>
              </a:path>
            </a:pathLst>
          </a:custGeom>
          <a:solidFill>
            <a:srgbClr val="A629E7">
              <a:alpha val="20000"/>
            </a:srgbClr>
          </a:solidFill>
          <a:ln w="32707" cap="flat">
            <a:noFill/>
            <a:prstDash val="solid"/>
            <a:miter/>
          </a:ln>
        </p:spPr>
        <p:txBody>
          <a:bodyPr wrap="square" rtlCol="0" anchor="ctr">
            <a:noAutofit/>
          </a:bodyPr>
          <a:lstStyle/>
          <a:p>
            <a:endParaRPr lang="en-US"/>
          </a:p>
        </p:txBody>
      </p:sp>
      <p:sp>
        <p:nvSpPr>
          <p:cNvPr id="22" name="Freeform: Shape 21">
            <a:extLst>
              <a:ext uri="{FF2B5EF4-FFF2-40B4-BE49-F238E27FC236}">
                <a16:creationId xmlns:a16="http://schemas.microsoft.com/office/drawing/2014/main" id="{5531D9B7-48AB-4407-A9E8-13391FCB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9902" flipV="1">
            <a:off x="5210629" y="4242714"/>
            <a:ext cx="7104297" cy="3137347"/>
          </a:xfrm>
          <a:custGeom>
            <a:avLst/>
            <a:gdLst>
              <a:gd name="connsiteX0" fmla="*/ 6772629 w 7104297"/>
              <a:gd name="connsiteY0" fmla="*/ 3137347 h 3137347"/>
              <a:gd name="connsiteX1" fmla="*/ 7104297 w 7104297"/>
              <a:gd name="connsiteY1" fmla="*/ 1081624 h 3137347"/>
              <a:gd name="connsiteX2" fmla="*/ 400225 w 7104297"/>
              <a:gd name="connsiteY2" fmla="*/ 0 h 3137347"/>
              <a:gd name="connsiteX3" fmla="*/ 277738 w 7104297"/>
              <a:gd name="connsiteY3" fmla="*/ 5048 h 3137347"/>
              <a:gd name="connsiteX4" fmla="*/ 0 w 7104297"/>
              <a:gd name="connsiteY4" fmla="*/ 23585 h 3137347"/>
              <a:gd name="connsiteX5" fmla="*/ 296410 w 7104297"/>
              <a:gd name="connsiteY5" fmla="*/ 136472 h 3137347"/>
              <a:gd name="connsiteX6" fmla="*/ 396403 w 7104297"/>
              <a:gd name="connsiteY6" fmla="*/ 445861 h 3137347"/>
              <a:gd name="connsiteX7" fmla="*/ 760665 w 7104297"/>
              <a:gd name="connsiteY7" fmla="*/ 621461 h 3137347"/>
              <a:gd name="connsiteX8" fmla="*/ 996368 w 7104297"/>
              <a:gd name="connsiteY8" fmla="*/ 684176 h 3137347"/>
              <a:gd name="connsiteX9" fmla="*/ 1535617 w 7104297"/>
              <a:gd name="connsiteY9" fmla="*/ 776157 h 3137347"/>
              <a:gd name="connsiteX10" fmla="*/ 1614185 w 7104297"/>
              <a:gd name="connsiteY10" fmla="*/ 926671 h 3137347"/>
              <a:gd name="connsiteX11" fmla="*/ 1682037 w 7104297"/>
              <a:gd name="connsiteY11" fmla="*/ 1093909 h 3137347"/>
              <a:gd name="connsiteX12" fmla="*/ 1824886 w 7104297"/>
              <a:gd name="connsiteY12" fmla="*/ 1202614 h 3137347"/>
              <a:gd name="connsiteX13" fmla="*/ 714243 w 7104297"/>
              <a:gd name="connsiteY13" fmla="*/ 1185890 h 3137347"/>
              <a:gd name="connsiteX14" fmla="*/ 1967733 w 7104297"/>
              <a:gd name="connsiteY14" fmla="*/ 1537090 h 3137347"/>
              <a:gd name="connsiteX15" fmla="*/ 1857026 w 7104297"/>
              <a:gd name="connsiteY15" fmla="*/ 1675062 h 3137347"/>
              <a:gd name="connsiteX16" fmla="*/ 2542697 w 7104297"/>
              <a:gd name="connsiteY16" fmla="*/ 1863205 h 3137347"/>
              <a:gd name="connsiteX17" fmla="*/ 2174863 w 7104297"/>
              <a:gd name="connsiteY17" fmla="*/ 1884109 h 3137347"/>
              <a:gd name="connsiteX18" fmla="*/ 4314015 w 7104297"/>
              <a:gd name="connsiteY18" fmla="*/ 2670128 h 3137347"/>
              <a:gd name="connsiteX19" fmla="*/ 5430784 w 7104297"/>
              <a:gd name="connsiteY19" fmla="*/ 2889725 h 3137347"/>
              <a:gd name="connsiteX20" fmla="*/ 6613344 w 7104297"/>
              <a:gd name="connsiteY20" fmla="*/ 3108822 h 3137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04297" h="3137347">
                <a:moveTo>
                  <a:pt x="6772629" y="3137347"/>
                </a:moveTo>
                <a:lnTo>
                  <a:pt x="7104297" y="1081624"/>
                </a:lnTo>
                <a:lnTo>
                  <a:pt x="400225" y="0"/>
                </a:lnTo>
                <a:lnTo>
                  <a:pt x="277738" y="5048"/>
                </a:lnTo>
                <a:cubicBezTo>
                  <a:pt x="185423" y="9801"/>
                  <a:pt x="92851" y="15745"/>
                  <a:pt x="0" y="23585"/>
                </a:cubicBezTo>
                <a:cubicBezTo>
                  <a:pt x="96424" y="149013"/>
                  <a:pt x="221416" y="44490"/>
                  <a:pt x="296410" y="136472"/>
                </a:cubicBezTo>
                <a:cubicBezTo>
                  <a:pt x="224986" y="328795"/>
                  <a:pt x="253557" y="433318"/>
                  <a:pt x="396403" y="445861"/>
                </a:cubicBezTo>
                <a:cubicBezTo>
                  <a:pt x="535682" y="458403"/>
                  <a:pt x="685672" y="391507"/>
                  <a:pt x="760665" y="621461"/>
                </a:cubicBezTo>
                <a:cubicBezTo>
                  <a:pt x="782093" y="692537"/>
                  <a:pt x="914229" y="671633"/>
                  <a:pt x="996368" y="684176"/>
                </a:cubicBezTo>
                <a:cubicBezTo>
                  <a:pt x="1174926" y="713442"/>
                  <a:pt x="1364202" y="684176"/>
                  <a:pt x="1535617" y="776157"/>
                </a:cubicBezTo>
                <a:cubicBezTo>
                  <a:pt x="1603471" y="809604"/>
                  <a:pt x="1649896" y="834690"/>
                  <a:pt x="1614185" y="926671"/>
                </a:cubicBezTo>
                <a:cubicBezTo>
                  <a:pt x="1578472" y="1022833"/>
                  <a:pt x="1624898" y="1056279"/>
                  <a:pt x="1682037" y="1093909"/>
                </a:cubicBezTo>
                <a:cubicBezTo>
                  <a:pt x="1724892" y="1123175"/>
                  <a:pt x="1789173" y="1114814"/>
                  <a:pt x="1824886" y="1202614"/>
                </a:cubicBezTo>
                <a:cubicBezTo>
                  <a:pt x="1449909" y="1190070"/>
                  <a:pt x="1085647" y="1118994"/>
                  <a:pt x="714243" y="1185890"/>
                </a:cubicBezTo>
                <a:cubicBezTo>
                  <a:pt x="1121358" y="1353128"/>
                  <a:pt x="1567759" y="1344765"/>
                  <a:pt x="1967733" y="1537090"/>
                </a:cubicBezTo>
                <a:cubicBezTo>
                  <a:pt x="1953448" y="1603986"/>
                  <a:pt x="1860597" y="1574718"/>
                  <a:pt x="1857026" y="1675062"/>
                </a:cubicBezTo>
                <a:cubicBezTo>
                  <a:pt x="2067727" y="1779586"/>
                  <a:pt x="2321284" y="1708508"/>
                  <a:pt x="2542697" y="1863205"/>
                </a:cubicBezTo>
                <a:cubicBezTo>
                  <a:pt x="2414134" y="1934281"/>
                  <a:pt x="2296285" y="1817213"/>
                  <a:pt x="2174863" y="1884109"/>
                </a:cubicBezTo>
                <a:cubicBezTo>
                  <a:pt x="2214147" y="1984452"/>
                  <a:pt x="3992607" y="2603233"/>
                  <a:pt x="4314015" y="2670128"/>
                </a:cubicBezTo>
                <a:cubicBezTo>
                  <a:pt x="4559090" y="2721868"/>
                  <a:pt x="4976921" y="2803592"/>
                  <a:pt x="5430784" y="2889725"/>
                </a:cubicBezTo>
                <a:cubicBezTo>
                  <a:pt x="5827914" y="2965093"/>
                  <a:pt x="6252633" y="3043836"/>
                  <a:pt x="6613344" y="3108822"/>
                </a:cubicBezTo>
                <a:close/>
              </a:path>
            </a:pathLst>
          </a:custGeom>
          <a:solidFill>
            <a:srgbClr val="A629E7">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5C6AFD3-F4C0-5A2C-21FC-B768BDEF180F}"/>
              </a:ext>
            </a:extLst>
          </p:cNvPr>
          <p:cNvSpPr>
            <a:spLocks noGrp="1"/>
          </p:cNvSpPr>
          <p:nvPr>
            <p:ph type="title"/>
          </p:nvPr>
        </p:nvSpPr>
        <p:spPr>
          <a:xfrm>
            <a:off x="838200" y="937845"/>
            <a:ext cx="6696453" cy="3643679"/>
          </a:xfrm>
        </p:spPr>
        <p:txBody>
          <a:bodyPr vert="horz" lIns="91440" tIns="45720" rIns="91440" bIns="45720" rtlCol="0" anchor="b">
            <a:normAutofit fontScale="90000"/>
          </a:bodyPr>
          <a:lstStyle/>
          <a:p>
            <a:r>
              <a:rPr lang="en-US" sz="4200" b="1" i="1" dirty="0"/>
              <a:t>Task; Find all the victims rights under the code</a:t>
            </a:r>
            <a:br>
              <a:rPr lang="en-US" sz="4200" b="1" i="1" dirty="0"/>
            </a:br>
            <a:br>
              <a:rPr lang="en-US" sz="4200" b="1" i="1" dirty="0"/>
            </a:br>
            <a:r>
              <a:rPr lang="en-US" sz="4200" b="1" i="1" dirty="0"/>
              <a:t>work in groups of 2/3 </a:t>
            </a:r>
            <a:br>
              <a:rPr lang="en-US" sz="4200" b="1" i="1" dirty="0"/>
            </a:br>
            <a:br>
              <a:rPr lang="en-US" sz="4200" b="1" i="1" dirty="0"/>
            </a:br>
            <a:br>
              <a:rPr lang="en-US" sz="4200" i="1" dirty="0"/>
            </a:br>
            <a:r>
              <a:rPr lang="en-US" sz="4200" i="1" dirty="0"/>
              <a:t> </a:t>
            </a:r>
            <a:br>
              <a:rPr lang="en-US" sz="4200" i="1" dirty="0"/>
            </a:br>
            <a:endParaRPr lang="en-US" sz="4200" i="1" dirty="0"/>
          </a:p>
        </p:txBody>
      </p:sp>
    </p:spTree>
    <p:extLst>
      <p:ext uri="{BB962C8B-B14F-4D97-AF65-F5344CB8AC3E}">
        <p14:creationId xmlns:p14="http://schemas.microsoft.com/office/powerpoint/2010/main" val="6139003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BA517-25B8-D438-CADF-1309966DE2C5}"/>
              </a:ext>
            </a:extLst>
          </p:cNvPr>
          <p:cNvSpPr>
            <a:spLocks noGrp="1"/>
          </p:cNvSpPr>
          <p:nvPr>
            <p:ph type="title"/>
          </p:nvPr>
        </p:nvSpPr>
        <p:spPr/>
        <p:txBody>
          <a:bodyPr/>
          <a:lstStyle/>
          <a:p>
            <a:r>
              <a:rPr lang="en-US" dirty="0"/>
              <a:t>Victims’ Rights </a:t>
            </a:r>
          </a:p>
        </p:txBody>
      </p:sp>
      <p:sp>
        <p:nvSpPr>
          <p:cNvPr id="3" name="Content Placeholder 2">
            <a:extLst>
              <a:ext uri="{FF2B5EF4-FFF2-40B4-BE49-F238E27FC236}">
                <a16:creationId xmlns:a16="http://schemas.microsoft.com/office/drawing/2014/main" id="{5842C656-2575-0DE9-FBCB-A9B64E67A8D7}"/>
              </a:ext>
            </a:extLst>
          </p:cNvPr>
          <p:cNvSpPr>
            <a:spLocks noGrp="1"/>
          </p:cNvSpPr>
          <p:nvPr>
            <p:ph idx="1"/>
          </p:nvPr>
        </p:nvSpPr>
        <p:spPr>
          <a:xfrm>
            <a:off x="444660" y="2527065"/>
            <a:ext cx="10515600" cy="4160520"/>
          </a:xfrm>
        </p:spPr>
        <p:txBody>
          <a:bodyPr>
            <a:normAutofit fontScale="40000" lnSpcReduction="20000"/>
          </a:bodyPr>
          <a:lstStyle/>
          <a:p>
            <a:r>
              <a:rPr lang="en-GB" sz="5500" b="1" i="0" u="none" strike="noStrike" dirty="0">
                <a:solidFill>
                  <a:srgbClr val="0B0C0C"/>
                </a:solidFill>
                <a:effectLst/>
                <a:latin typeface="Century Gothic" panose="020B0502020202020204" pitchFamily="34" charset="0"/>
              </a:rPr>
              <a:t>1. To be able to understand and to be understood</a:t>
            </a:r>
          </a:p>
          <a:p>
            <a:r>
              <a:rPr lang="en-GB" sz="5500" b="1" i="0" u="none" strike="noStrike" dirty="0">
                <a:solidFill>
                  <a:srgbClr val="0B0C0C"/>
                </a:solidFill>
                <a:effectLst/>
                <a:latin typeface="Century Gothic" panose="020B0502020202020204" pitchFamily="34" charset="0"/>
              </a:rPr>
              <a:t>2. To have the details of the crime recorded without unjustified delay</a:t>
            </a:r>
          </a:p>
          <a:p>
            <a:r>
              <a:rPr lang="en-GB" sz="5500" b="1" i="0" u="none" strike="noStrike" dirty="0">
                <a:solidFill>
                  <a:srgbClr val="0B0C0C"/>
                </a:solidFill>
                <a:effectLst/>
                <a:latin typeface="Century Gothic" panose="020B0502020202020204" pitchFamily="34" charset="0"/>
              </a:rPr>
              <a:t>3. To be provided with information when reporting the crime</a:t>
            </a:r>
          </a:p>
          <a:p>
            <a:r>
              <a:rPr lang="en-GB" sz="5500" b="1" i="0" u="none" strike="noStrike" dirty="0">
                <a:solidFill>
                  <a:srgbClr val="0B0C0C"/>
                </a:solidFill>
                <a:effectLst/>
                <a:latin typeface="Century Gothic" panose="020B0502020202020204" pitchFamily="34" charset="0"/>
              </a:rPr>
              <a:t>4. To be referred to services that support victims and have services and support tailored to your needs</a:t>
            </a:r>
          </a:p>
          <a:p>
            <a:r>
              <a:rPr lang="en-GB" sz="5500" b="1" i="0" u="none" strike="noStrike" dirty="0">
                <a:solidFill>
                  <a:srgbClr val="0B0C0C"/>
                </a:solidFill>
                <a:effectLst/>
                <a:latin typeface="Century Gothic" panose="020B0502020202020204" pitchFamily="34" charset="0"/>
              </a:rPr>
              <a:t>5. To be provided with information about compensation</a:t>
            </a:r>
          </a:p>
          <a:p>
            <a:r>
              <a:rPr lang="en-GB" sz="5500" b="1" i="0" u="none" strike="noStrike" dirty="0">
                <a:solidFill>
                  <a:srgbClr val="0B0C0C"/>
                </a:solidFill>
                <a:effectLst/>
                <a:latin typeface="Century Gothic" panose="020B0502020202020204" pitchFamily="34" charset="0"/>
              </a:rPr>
              <a:t>6. To be provided with information about the investigation and prosecution</a:t>
            </a:r>
          </a:p>
          <a:p>
            <a:endParaRPr lang="en-GB" b="1" i="0" u="none" strike="noStrike" dirty="0">
              <a:solidFill>
                <a:srgbClr val="0B0C0C"/>
              </a:solidFill>
              <a:effectLst/>
              <a:latin typeface="GDS Transport"/>
            </a:endParaRPr>
          </a:p>
          <a:p>
            <a:pPr marL="0" indent="0">
              <a:buNone/>
            </a:pPr>
            <a:r>
              <a:rPr lang="en-GB" b="1" i="0" u="none" strike="noStrike" dirty="0">
                <a:solidFill>
                  <a:srgbClr val="0B0C0C"/>
                </a:solidFill>
                <a:effectLst/>
                <a:latin typeface="GDS Transport"/>
              </a:rPr>
              <a:t> </a:t>
            </a:r>
          </a:p>
          <a:p>
            <a:endParaRPr lang="en-GB" b="1" i="0" u="none" strike="noStrike" dirty="0">
              <a:solidFill>
                <a:srgbClr val="0B0C0C"/>
              </a:solidFill>
              <a:effectLst/>
              <a:latin typeface="GDS Transport"/>
            </a:endParaRPr>
          </a:p>
          <a:p>
            <a:pPr marL="0" indent="0">
              <a:buNone/>
            </a:pPr>
            <a:r>
              <a:rPr lang="en-US" dirty="0"/>
              <a:t>Ministry of Justice (2022)</a:t>
            </a:r>
          </a:p>
          <a:p>
            <a:pPr marL="0" indent="0">
              <a:buNone/>
            </a:pPr>
            <a:endParaRPr lang="en-GB" b="1" i="0" u="none" strike="noStrike" dirty="0">
              <a:solidFill>
                <a:srgbClr val="0B0C0C"/>
              </a:solidFill>
              <a:effectLst/>
              <a:latin typeface="GDS Transport"/>
            </a:endParaRPr>
          </a:p>
          <a:p>
            <a:endParaRPr lang="en-GB" b="1" i="0" u="none" strike="noStrike" dirty="0">
              <a:solidFill>
                <a:srgbClr val="0B0C0C"/>
              </a:solidFill>
              <a:effectLst/>
              <a:latin typeface="GDS Transport"/>
            </a:endParaRPr>
          </a:p>
          <a:p>
            <a:endParaRPr lang="en-GB" b="1" i="0" u="none" strike="noStrike" dirty="0">
              <a:solidFill>
                <a:srgbClr val="0B0C0C"/>
              </a:solidFill>
              <a:effectLst/>
              <a:latin typeface="GDS Transport"/>
            </a:endParaRPr>
          </a:p>
          <a:p>
            <a:endParaRPr lang="en-GB" b="1" i="0" u="none" strike="noStrike" dirty="0">
              <a:solidFill>
                <a:srgbClr val="0B0C0C"/>
              </a:solidFill>
              <a:effectLst/>
              <a:latin typeface="GDS Transport"/>
            </a:endParaRPr>
          </a:p>
          <a:p>
            <a:endParaRPr lang="en-GB" b="1" i="0" u="none" strike="noStrike" dirty="0">
              <a:solidFill>
                <a:srgbClr val="0B0C0C"/>
              </a:solidFill>
              <a:effectLst/>
              <a:latin typeface="GDS Transport"/>
            </a:endParaRPr>
          </a:p>
          <a:p>
            <a:endParaRPr lang="en-US" dirty="0"/>
          </a:p>
        </p:txBody>
      </p:sp>
    </p:spTree>
    <p:extLst>
      <p:ext uri="{BB962C8B-B14F-4D97-AF65-F5344CB8AC3E}">
        <p14:creationId xmlns:p14="http://schemas.microsoft.com/office/powerpoint/2010/main" val="40041404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605EF-98D2-2E3E-56FF-7EC65578ED57}"/>
              </a:ext>
            </a:extLst>
          </p:cNvPr>
          <p:cNvSpPr>
            <a:spLocks noGrp="1"/>
          </p:cNvSpPr>
          <p:nvPr>
            <p:ph type="title"/>
          </p:nvPr>
        </p:nvSpPr>
        <p:spPr/>
        <p:txBody>
          <a:bodyPr/>
          <a:lstStyle/>
          <a:p>
            <a:r>
              <a:rPr lang="en-US" dirty="0"/>
              <a:t>Victims Rights’</a:t>
            </a:r>
          </a:p>
        </p:txBody>
      </p:sp>
      <p:sp>
        <p:nvSpPr>
          <p:cNvPr id="3" name="Content Placeholder 2">
            <a:extLst>
              <a:ext uri="{FF2B5EF4-FFF2-40B4-BE49-F238E27FC236}">
                <a16:creationId xmlns:a16="http://schemas.microsoft.com/office/drawing/2014/main" id="{904826C2-A179-3E53-A4C7-21E32CE47694}"/>
              </a:ext>
            </a:extLst>
          </p:cNvPr>
          <p:cNvSpPr>
            <a:spLocks noGrp="1"/>
          </p:cNvSpPr>
          <p:nvPr>
            <p:ph idx="1"/>
          </p:nvPr>
        </p:nvSpPr>
        <p:spPr/>
        <p:txBody>
          <a:bodyPr>
            <a:normAutofit fontScale="92500" lnSpcReduction="10000"/>
          </a:bodyPr>
          <a:lstStyle/>
          <a:p>
            <a:r>
              <a:rPr lang="en-GB" b="1" i="0" u="none" strike="noStrike" dirty="0">
                <a:solidFill>
                  <a:srgbClr val="0B0C0C"/>
                </a:solidFill>
                <a:effectLst/>
                <a:latin typeface="+mj-lt"/>
              </a:rPr>
              <a:t>7. To make a Victim Personal Statement</a:t>
            </a:r>
          </a:p>
          <a:p>
            <a:r>
              <a:rPr lang="en-GB" b="1" i="0" u="none" strike="noStrike" dirty="0">
                <a:solidFill>
                  <a:srgbClr val="0B0C0C"/>
                </a:solidFill>
                <a:effectLst/>
                <a:latin typeface="+mj-lt"/>
              </a:rPr>
              <a:t>8. To be given information about the trial, trial process and your role as a witness</a:t>
            </a:r>
          </a:p>
          <a:p>
            <a:r>
              <a:rPr lang="en-GB" b="1" i="0" u="none" strike="noStrike" dirty="0">
                <a:solidFill>
                  <a:srgbClr val="0B0C0C"/>
                </a:solidFill>
                <a:effectLst/>
                <a:latin typeface="+mj-lt"/>
              </a:rPr>
              <a:t>9. To be given information about the outcome of the case and any appeals</a:t>
            </a:r>
          </a:p>
          <a:p>
            <a:r>
              <a:rPr lang="en-GB" b="1" i="0" u="none" strike="noStrike" dirty="0">
                <a:solidFill>
                  <a:srgbClr val="0B0C0C"/>
                </a:solidFill>
                <a:effectLst/>
                <a:latin typeface="+mj-lt"/>
              </a:rPr>
              <a:t>10. To be paid expenses and have property returned</a:t>
            </a:r>
          </a:p>
          <a:p>
            <a:r>
              <a:rPr lang="en-GB" b="1" i="0" u="none" strike="noStrike" dirty="0">
                <a:solidFill>
                  <a:srgbClr val="0B0C0C"/>
                </a:solidFill>
                <a:effectLst/>
                <a:latin typeface="+mj-lt"/>
              </a:rPr>
              <a:t>11. To be given information about the offender following a conviction</a:t>
            </a:r>
          </a:p>
          <a:p>
            <a:r>
              <a:rPr lang="en-GB" b="1" i="0" u="none" strike="noStrike" dirty="0">
                <a:solidFill>
                  <a:srgbClr val="0B0C0C"/>
                </a:solidFill>
                <a:effectLst/>
                <a:latin typeface="+mj-lt"/>
              </a:rPr>
              <a:t>12. To make a complaint about your Rights not being met</a:t>
            </a:r>
          </a:p>
          <a:p>
            <a:endParaRPr lang="en-US" dirty="0"/>
          </a:p>
        </p:txBody>
      </p:sp>
      <p:sp>
        <p:nvSpPr>
          <p:cNvPr id="4" name="TextBox 3">
            <a:extLst>
              <a:ext uri="{FF2B5EF4-FFF2-40B4-BE49-F238E27FC236}">
                <a16:creationId xmlns:a16="http://schemas.microsoft.com/office/drawing/2014/main" id="{8110EE5E-E8E6-FE1C-7302-5F0206F8518E}"/>
              </a:ext>
            </a:extLst>
          </p:cNvPr>
          <p:cNvSpPr txBox="1"/>
          <p:nvPr/>
        </p:nvSpPr>
        <p:spPr>
          <a:xfrm>
            <a:off x="8854633" y="6435524"/>
            <a:ext cx="2940228" cy="369332"/>
          </a:xfrm>
          <a:prstGeom prst="rect">
            <a:avLst/>
          </a:prstGeom>
          <a:noFill/>
        </p:spPr>
        <p:txBody>
          <a:bodyPr wrap="none" rtlCol="0">
            <a:spAutoFit/>
          </a:bodyPr>
          <a:lstStyle/>
          <a:p>
            <a:r>
              <a:rPr lang="en-US" dirty="0"/>
              <a:t>Ministry of Justice (2022)</a:t>
            </a:r>
          </a:p>
        </p:txBody>
      </p:sp>
    </p:spTree>
    <p:extLst>
      <p:ext uri="{BB962C8B-B14F-4D97-AF65-F5344CB8AC3E}">
        <p14:creationId xmlns:p14="http://schemas.microsoft.com/office/powerpoint/2010/main" val="40658476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32BD4-600B-D959-ACA9-7280C355AFE6}"/>
              </a:ext>
            </a:extLst>
          </p:cNvPr>
          <p:cNvSpPr>
            <a:spLocks noGrp="1"/>
          </p:cNvSpPr>
          <p:nvPr>
            <p:ph type="title"/>
          </p:nvPr>
        </p:nvSpPr>
        <p:spPr/>
        <p:txBody>
          <a:bodyPr/>
          <a:lstStyle/>
          <a:p>
            <a:r>
              <a:rPr lang="en-US" dirty="0"/>
              <a:t>How should be victims be treated under the code</a:t>
            </a:r>
          </a:p>
        </p:txBody>
      </p:sp>
      <p:sp>
        <p:nvSpPr>
          <p:cNvPr id="3" name="Content Placeholder 2">
            <a:extLst>
              <a:ext uri="{FF2B5EF4-FFF2-40B4-BE49-F238E27FC236}">
                <a16:creationId xmlns:a16="http://schemas.microsoft.com/office/drawing/2014/main" id="{EDF9322D-7195-D7D7-A410-FEB3E0B15323}"/>
              </a:ext>
            </a:extLst>
          </p:cNvPr>
          <p:cNvSpPr>
            <a:spLocks noGrp="1"/>
          </p:cNvSpPr>
          <p:nvPr>
            <p:ph idx="1"/>
          </p:nvPr>
        </p:nvSpPr>
        <p:spPr/>
        <p:txBody>
          <a:bodyPr/>
          <a:lstStyle/>
          <a:p>
            <a:pPr algn="l">
              <a:buFont typeface="Arial" panose="020B0604020202020204" pitchFamily="34" charset="0"/>
              <a:buChar char="•"/>
            </a:pPr>
            <a:r>
              <a:rPr lang="en-GB" dirty="0">
                <a:solidFill>
                  <a:srgbClr val="0B0C0C"/>
                </a:solidFill>
                <a:latin typeface="GDS Transport"/>
              </a:rPr>
              <a:t>B</a:t>
            </a:r>
            <a:r>
              <a:rPr lang="en-GB" b="0" i="0" u="none" strike="noStrike" dirty="0">
                <a:solidFill>
                  <a:srgbClr val="0B0C0C"/>
                </a:solidFill>
                <a:effectLst/>
                <a:latin typeface="GDS Transport"/>
              </a:rPr>
              <a:t>e treated with respect, dignity, sensitivity, compassion and courtesy;</a:t>
            </a:r>
          </a:p>
          <a:p>
            <a:pPr algn="l">
              <a:buFont typeface="Arial" panose="020B0604020202020204" pitchFamily="34" charset="0"/>
              <a:buChar char="•"/>
            </a:pPr>
            <a:r>
              <a:rPr lang="en-GB" dirty="0">
                <a:solidFill>
                  <a:srgbClr val="0B0C0C"/>
                </a:solidFill>
                <a:latin typeface="GDS Transport"/>
              </a:rPr>
              <a:t>M</a:t>
            </a:r>
            <a:r>
              <a:rPr lang="en-GB" b="0" i="0" u="none" strike="noStrike" dirty="0">
                <a:solidFill>
                  <a:srgbClr val="0B0C0C"/>
                </a:solidFill>
                <a:effectLst/>
                <a:latin typeface="GDS Transport"/>
              </a:rPr>
              <a:t>ake informed choices that are fully respected;</a:t>
            </a:r>
          </a:p>
          <a:p>
            <a:pPr algn="l">
              <a:buFont typeface="Arial" panose="020B0604020202020204" pitchFamily="34" charset="0"/>
              <a:buChar char="•"/>
            </a:pPr>
            <a:r>
              <a:rPr lang="en-GB" dirty="0">
                <a:solidFill>
                  <a:srgbClr val="0B0C0C"/>
                </a:solidFill>
                <a:latin typeface="GDS Transport"/>
              </a:rPr>
              <a:t>H</a:t>
            </a:r>
            <a:r>
              <a:rPr lang="en-GB" b="0" i="0" u="none" strike="noStrike" dirty="0">
                <a:solidFill>
                  <a:srgbClr val="0B0C0C"/>
                </a:solidFill>
                <a:effectLst/>
                <a:latin typeface="GDS Transport"/>
              </a:rPr>
              <a:t>ave their privacy respected by service providers in accordance with their obligations under the relevant privacy and data protection laws; and</a:t>
            </a:r>
          </a:p>
          <a:p>
            <a:pPr algn="l">
              <a:buFont typeface="Arial" panose="020B0604020202020204" pitchFamily="34" charset="0"/>
              <a:buChar char="•"/>
            </a:pPr>
            <a:r>
              <a:rPr lang="en-GB" dirty="0">
                <a:solidFill>
                  <a:srgbClr val="0B0C0C"/>
                </a:solidFill>
                <a:latin typeface="GDS Transport"/>
              </a:rPr>
              <a:t>H</a:t>
            </a:r>
            <a:r>
              <a:rPr lang="en-GB" b="0" i="0" u="none" strike="noStrike" dirty="0">
                <a:solidFill>
                  <a:srgbClr val="0B0C0C"/>
                </a:solidFill>
                <a:effectLst/>
                <a:latin typeface="GDS Transport"/>
              </a:rPr>
              <a:t>ave services provided to assist them and </a:t>
            </a:r>
            <a:r>
              <a:rPr lang="en-GB" dirty="0">
                <a:solidFill>
                  <a:srgbClr val="0B0C0C"/>
                </a:solidFill>
                <a:latin typeface="GDS Transport"/>
              </a:rPr>
              <a:t>their </a:t>
            </a:r>
            <a:r>
              <a:rPr lang="en-GB" b="0" i="0" u="none" strike="noStrike" dirty="0">
                <a:solidFill>
                  <a:srgbClr val="0B0C0C"/>
                </a:solidFill>
                <a:effectLst/>
                <a:latin typeface="GDS Transport"/>
              </a:rPr>
              <a:t>family to understand and engage with the criminal justice process and that are offered in a professional manner, without discrimination of any kind.</a:t>
            </a:r>
          </a:p>
          <a:p>
            <a:endParaRPr lang="en-US" dirty="0"/>
          </a:p>
        </p:txBody>
      </p:sp>
      <p:sp>
        <p:nvSpPr>
          <p:cNvPr id="4" name="TextBox 3">
            <a:extLst>
              <a:ext uri="{FF2B5EF4-FFF2-40B4-BE49-F238E27FC236}">
                <a16:creationId xmlns:a16="http://schemas.microsoft.com/office/drawing/2014/main" id="{2EBEAD34-1A4C-6067-AF7A-76F86C661546}"/>
              </a:ext>
            </a:extLst>
          </p:cNvPr>
          <p:cNvSpPr txBox="1"/>
          <p:nvPr/>
        </p:nvSpPr>
        <p:spPr>
          <a:xfrm>
            <a:off x="9336731" y="6308209"/>
            <a:ext cx="2855269" cy="369332"/>
          </a:xfrm>
          <a:prstGeom prst="rect">
            <a:avLst/>
          </a:prstGeom>
          <a:noFill/>
        </p:spPr>
        <p:txBody>
          <a:bodyPr wrap="none" rtlCol="0">
            <a:spAutoFit/>
          </a:bodyPr>
          <a:lstStyle/>
          <a:p>
            <a:r>
              <a:rPr lang="en-US" dirty="0"/>
              <a:t>Ministry of Justice (2022)</a:t>
            </a:r>
          </a:p>
        </p:txBody>
      </p:sp>
    </p:spTree>
    <p:extLst>
      <p:ext uri="{BB962C8B-B14F-4D97-AF65-F5344CB8AC3E}">
        <p14:creationId xmlns:p14="http://schemas.microsoft.com/office/powerpoint/2010/main" val="41795555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3081" name="Rectangle 3080">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Freeform: Shape 3082">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7A11C9-C0B0-7630-EC9C-E88DFBF5EAD6}"/>
              </a:ext>
            </a:extLst>
          </p:cNvPr>
          <p:cNvSpPr>
            <a:spLocks noGrp="1"/>
          </p:cNvSpPr>
          <p:nvPr>
            <p:ph type="title"/>
          </p:nvPr>
        </p:nvSpPr>
        <p:spPr>
          <a:xfrm>
            <a:off x="330312" y="-456671"/>
            <a:ext cx="4620584" cy="4567137"/>
          </a:xfrm>
        </p:spPr>
        <p:txBody>
          <a:bodyPr vert="horz" lIns="91440" tIns="45720" rIns="91440" bIns="45720" rtlCol="0" anchor="b">
            <a:normAutofit/>
          </a:bodyPr>
          <a:lstStyle/>
          <a:p>
            <a:r>
              <a:rPr lang="en-US" sz="4400" b="0" i="1" u="none" strike="noStrike" dirty="0">
                <a:effectLst/>
              </a:rPr>
              <a:t>Man who murdered wife to be freed after first public parole hearing</a:t>
            </a:r>
            <a:br>
              <a:rPr lang="en-US" sz="4400" b="0" i="1" u="none" strike="noStrike" dirty="0">
                <a:effectLst/>
              </a:rPr>
            </a:br>
            <a:endParaRPr lang="en-US" sz="4400" i="1" dirty="0"/>
          </a:p>
        </p:txBody>
      </p:sp>
      <p:pic>
        <p:nvPicPr>
          <p:cNvPr id="3074" name="Picture 2" descr="Russell Causley and Carole Packman.">
            <a:extLst>
              <a:ext uri="{FF2B5EF4-FFF2-40B4-BE49-F238E27FC236}">
                <a16:creationId xmlns:a16="http://schemas.microsoft.com/office/drawing/2014/main" id="{324DABA0-697B-D100-7BE6-6E1C02CBCE4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606253" y="1946316"/>
            <a:ext cx="4942280" cy="29653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63ADE4D-B4CC-6006-BF57-639C59A76C00}"/>
              </a:ext>
            </a:extLst>
          </p:cNvPr>
          <p:cNvSpPr txBox="1"/>
          <p:nvPr/>
        </p:nvSpPr>
        <p:spPr>
          <a:xfrm>
            <a:off x="128455" y="4110466"/>
            <a:ext cx="6100762" cy="2554545"/>
          </a:xfrm>
          <a:prstGeom prst="rect">
            <a:avLst/>
          </a:prstGeom>
          <a:noFill/>
        </p:spPr>
        <p:txBody>
          <a:bodyPr wrap="square">
            <a:spAutoFit/>
          </a:bodyPr>
          <a:lstStyle/>
          <a:p>
            <a:r>
              <a:rPr lang="en-GB" sz="2000" dirty="0">
                <a:solidFill>
                  <a:srgbClr val="121212"/>
                </a:solidFill>
                <a:latin typeface="GuardianTextEgyptian"/>
              </a:rPr>
              <a:t>Russel Causley</a:t>
            </a:r>
            <a:r>
              <a:rPr lang="en-GB" sz="2000" i="0" u="none" strike="noStrike" dirty="0">
                <a:solidFill>
                  <a:srgbClr val="121212"/>
                </a:solidFill>
                <a:effectLst/>
                <a:latin typeface="GuardianTextEgyptian"/>
              </a:rPr>
              <a:t> convicted of killing his wife and never disclosing what he done with her body, will be released from prison in 2023, a panel has decided, following the </a:t>
            </a:r>
            <a:r>
              <a:rPr lang="en-GB" sz="2000" i="0" u="none" strike="noStrike" dirty="0">
                <a:effectLst/>
                <a:latin typeface="GuardianTextEgyptian"/>
                <a:hlinkClick r:id="rId3">
                  <a:extLst>
                    <a:ext uri="{A12FA001-AC4F-418D-AE19-62706E023703}">
                      <ahyp:hlinkClr xmlns:ahyp="http://schemas.microsoft.com/office/drawing/2018/hyperlinkcolor" val="tx"/>
                    </a:ext>
                  </a:extLst>
                </a:hlinkClick>
              </a:rPr>
              <a:t>first public parole hearing</a:t>
            </a:r>
            <a:r>
              <a:rPr lang="en-GB" sz="2000" i="0" u="none" strike="noStrike" dirty="0">
                <a:effectLst/>
                <a:latin typeface="GuardianTextEgyptian"/>
              </a:rPr>
              <a:t> in England and Wales</a:t>
            </a:r>
          </a:p>
          <a:p>
            <a:endParaRPr lang="en-GB" sz="2000" dirty="0">
              <a:latin typeface="GuardianTextEgyptian"/>
            </a:endParaRPr>
          </a:p>
          <a:p>
            <a:r>
              <a:rPr lang="en-GB" sz="2000" dirty="0">
                <a:latin typeface="GuardianTextEgyptian"/>
              </a:rPr>
              <a:t>Shows victims are fighting for more rights – first public parole as her daughter fought for more victim rights as she did not want her dad to be released back into society</a:t>
            </a:r>
            <a:endParaRPr lang="en-US" sz="2000" dirty="0"/>
          </a:p>
        </p:txBody>
      </p:sp>
      <p:sp>
        <p:nvSpPr>
          <p:cNvPr id="3" name="TextBox 2">
            <a:extLst>
              <a:ext uri="{FF2B5EF4-FFF2-40B4-BE49-F238E27FC236}">
                <a16:creationId xmlns:a16="http://schemas.microsoft.com/office/drawing/2014/main" id="{5CFF3288-C616-EA49-81DE-812B0380C2AF}"/>
              </a:ext>
            </a:extLst>
          </p:cNvPr>
          <p:cNvSpPr txBox="1"/>
          <p:nvPr/>
        </p:nvSpPr>
        <p:spPr>
          <a:xfrm>
            <a:off x="7760970" y="6389370"/>
            <a:ext cx="1906291" cy="369332"/>
          </a:xfrm>
          <a:prstGeom prst="rect">
            <a:avLst/>
          </a:prstGeom>
          <a:noFill/>
        </p:spPr>
        <p:txBody>
          <a:bodyPr wrap="none" rtlCol="0">
            <a:spAutoFit/>
          </a:bodyPr>
          <a:lstStyle/>
          <a:p>
            <a:r>
              <a:rPr lang="en-US" dirty="0"/>
              <a:t>Siddique (2023)</a:t>
            </a:r>
          </a:p>
        </p:txBody>
      </p:sp>
    </p:spTree>
    <p:extLst>
      <p:ext uri="{BB962C8B-B14F-4D97-AF65-F5344CB8AC3E}">
        <p14:creationId xmlns:p14="http://schemas.microsoft.com/office/powerpoint/2010/main" val="13020497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84EAC-B505-DF35-1445-8C4E3C4965F7}"/>
              </a:ext>
            </a:extLst>
          </p:cNvPr>
          <p:cNvSpPr>
            <a:spLocks noGrp="1"/>
          </p:cNvSpPr>
          <p:nvPr>
            <p:ph type="title"/>
          </p:nvPr>
        </p:nvSpPr>
        <p:spPr/>
        <p:txBody>
          <a:bodyPr/>
          <a:lstStyle/>
          <a:p>
            <a:r>
              <a:rPr lang="en-US" dirty="0"/>
              <a:t>Take a break </a:t>
            </a:r>
          </a:p>
        </p:txBody>
      </p:sp>
      <p:sp>
        <p:nvSpPr>
          <p:cNvPr id="3" name="Content Placeholder 2">
            <a:extLst>
              <a:ext uri="{FF2B5EF4-FFF2-40B4-BE49-F238E27FC236}">
                <a16:creationId xmlns:a16="http://schemas.microsoft.com/office/drawing/2014/main" id="{90955D53-AB92-FC7F-D347-C83D8D7398C0}"/>
              </a:ext>
            </a:extLst>
          </p:cNvPr>
          <p:cNvSpPr>
            <a:spLocks noGrp="1"/>
          </p:cNvSpPr>
          <p:nvPr>
            <p:ph idx="1"/>
          </p:nvPr>
        </p:nvSpPr>
        <p:spPr/>
        <p:txBody>
          <a:bodyPr/>
          <a:lstStyle/>
          <a:p>
            <a:r>
              <a:rPr lang="en-US" dirty="0"/>
              <a:t>10 minute break </a:t>
            </a:r>
          </a:p>
          <a:p>
            <a:r>
              <a:rPr lang="en-US" dirty="0"/>
              <a:t>Grab a coffee</a:t>
            </a:r>
          </a:p>
          <a:p>
            <a:r>
              <a:rPr lang="en-US" dirty="0"/>
              <a:t>Stretch the legs</a:t>
            </a:r>
          </a:p>
        </p:txBody>
      </p:sp>
    </p:spTree>
    <p:extLst>
      <p:ext uri="{BB962C8B-B14F-4D97-AF65-F5344CB8AC3E}">
        <p14:creationId xmlns:p14="http://schemas.microsoft.com/office/powerpoint/2010/main" val="34319177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81AE5-BD5A-D594-9DAD-56C666CE3693}"/>
              </a:ext>
            </a:extLst>
          </p:cNvPr>
          <p:cNvSpPr>
            <a:spLocks noGrp="1"/>
          </p:cNvSpPr>
          <p:nvPr>
            <p:ph type="title"/>
          </p:nvPr>
        </p:nvSpPr>
        <p:spPr/>
        <p:txBody>
          <a:bodyPr/>
          <a:lstStyle/>
          <a:p>
            <a:r>
              <a:rPr lang="en-US" dirty="0"/>
              <a:t>Task:</a:t>
            </a:r>
          </a:p>
        </p:txBody>
      </p:sp>
      <p:sp>
        <p:nvSpPr>
          <p:cNvPr id="3" name="Content Placeholder 2">
            <a:extLst>
              <a:ext uri="{FF2B5EF4-FFF2-40B4-BE49-F238E27FC236}">
                <a16:creationId xmlns:a16="http://schemas.microsoft.com/office/drawing/2014/main" id="{1C0A2B99-DF72-895E-F63E-A90259205AA7}"/>
              </a:ext>
            </a:extLst>
          </p:cNvPr>
          <p:cNvSpPr>
            <a:spLocks noGrp="1"/>
          </p:cNvSpPr>
          <p:nvPr>
            <p:ph idx="1"/>
          </p:nvPr>
        </p:nvSpPr>
        <p:spPr/>
        <p:txBody>
          <a:bodyPr/>
          <a:lstStyle/>
          <a:p>
            <a:r>
              <a:rPr lang="en-US" dirty="0"/>
              <a:t>Who can help victims </a:t>
            </a:r>
          </a:p>
          <a:p>
            <a:r>
              <a:rPr lang="en-US" dirty="0"/>
              <a:t>Think of services which are available </a:t>
            </a:r>
          </a:p>
          <a:p>
            <a:r>
              <a:rPr lang="en-US" dirty="0"/>
              <a:t>Discuss</a:t>
            </a:r>
          </a:p>
        </p:txBody>
      </p:sp>
    </p:spTree>
    <p:extLst>
      <p:ext uri="{BB962C8B-B14F-4D97-AF65-F5344CB8AC3E}">
        <p14:creationId xmlns:p14="http://schemas.microsoft.com/office/powerpoint/2010/main" val="10265098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8F0E1CE1-70C8-4C8D-B3DA-F8B9C4672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C5C0A179-8001-4BC8-A50B-D9598D1F4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9" name="Freeform: Shape 1038">
            <a:extLst>
              <a:ext uri="{FF2B5EF4-FFF2-40B4-BE49-F238E27FC236}">
                <a16:creationId xmlns:a16="http://schemas.microsoft.com/office/drawing/2014/main" id="{C0F36B17-8009-453B-9C49-36A9D6F9D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5765387 w 12192000"/>
              <a:gd name="connsiteY0" fmla="*/ 552984 h 6858000"/>
              <a:gd name="connsiteX1" fmla="*/ 5743549 w 12192000"/>
              <a:gd name="connsiteY1" fmla="*/ 567982 h 6858000"/>
              <a:gd name="connsiteX2" fmla="*/ 5865186 w 12192000"/>
              <a:gd name="connsiteY2" fmla="*/ 624212 h 6858000"/>
              <a:gd name="connsiteX3" fmla="*/ 5674970 w 12192000"/>
              <a:gd name="connsiteY3" fmla="*/ 594618 h 6858000"/>
              <a:gd name="connsiteX4" fmla="*/ 5671722 w 12192000"/>
              <a:gd name="connsiteY4" fmla="*/ 613739 h 6858000"/>
              <a:gd name="connsiteX5" fmla="*/ 5887746 w 12192000"/>
              <a:gd name="connsiteY5" fmla="*/ 686133 h 6858000"/>
              <a:gd name="connsiteX6" fmla="*/ 5868434 w 12192000"/>
              <a:gd name="connsiteY6" fmla="*/ 697289 h 6858000"/>
              <a:gd name="connsiteX7" fmla="*/ 5753657 w 12192000"/>
              <a:gd name="connsiteY7" fmla="*/ 669287 h 6858000"/>
              <a:gd name="connsiteX8" fmla="*/ 5730555 w 12192000"/>
              <a:gd name="connsiteY8" fmla="*/ 676572 h 6858000"/>
              <a:gd name="connsiteX9" fmla="*/ 5741924 w 12192000"/>
              <a:gd name="connsiteY9" fmla="*/ 710491 h 6858000"/>
              <a:gd name="connsiteX10" fmla="*/ 5791735 w 12192000"/>
              <a:gd name="connsiteY10" fmla="*/ 723695 h 6858000"/>
              <a:gd name="connsiteX11" fmla="*/ 5869339 w 12192000"/>
              <a:gd name="connsiteY11" fmla="*/ 803376 h 6858000"/>
              <a:gd name="connsiteX12" fmla="*/ 5751851 w 12192000"/>
              <a:gd name="connsiteY12" fmla="*/ 793813 h 6858000"/>
              <a:gd name="connsiteX13" fmla="*/ 5731096 w 12192000"/>
              <a:gd name="connsiteY13" fmla="*/ 813164 h 6858000"/>
              <a:gd name="connsiteX14" fmla="*/ 5723155 w 12192000"/>
              <a:gd name="connsiteY14" fmla="*/ 838206 h 6858000"/>
              <a:gd name="connsiteX15" fmla="*/ 5677677 w 12192000"/>
              <a:gd name="connsiteY15" fmla="*/ 858922 h 6858000"/>
              <a:gd name="connsiteX16" fmla="*/ 5749146 w 12192000"/>
              <a:gd name="connsiteY16" fmla="*/ 882143 h 6858000"/>
              <a:gd name="connsiteX17" fmla="*/ 5672804 w 12192000"/>
              <a:gd name="connsiteY17" fmla="*/ 882143 h 6858000"/>
              <a:gd name="connsiteX18" fmla="*/ 5626987 w 12192000"/>
              <a:gd name="connsiteY18" fmla="*/ 862565 h 6858000"/>
              <a:gd name="connsiteX19" fmla="*/ 5611575 w 12192000"/>
              <a:gd name="connsiteY19" fmla="*/ 860624 h 6858000"/>
              <a:gd name="connsiteX20" fmla="*/ 5629275 w 12192000"/>
              <a:gd name="connsiteY20" fmla="*/ 904875 h 6858000"/>
              <a:gd name="connsiteX21" fmla="*/ 5648325 w 12192000"/>
              <a:gd name="connsiteY21" fmla="*/ 981075 h 6858000"/>
              <a:gd name="connsiteX22" fmla="*/ 5646577 w 12192000"/>
              <a:gd name="connsiteY22" fmla="*/ 1001285 h 6858000"/>
              <a:gd name="connsiteX23" fmla="*/ 5653179 w 12192000"/>
              <a:gd name="connsiteY23" fmla="*/ 1004447 h 6858000"/>
              <a:gd name="connsiteX24" fmla="*/ 5710342 w 12192000"/>
              <a:gd name="connsiteY24" fmla="*/ 1041501 h 6858000"/>
              <a:gd name="connsiteX25" fmla="*/ 5685076 w 12192000"/>
              <a:gd name="connsiteY25" fmla="*/ 1084982 h 6858000"/>
              <a:gd name="connsiteX26" fmla="*/ 5788666 w 12192000"/>
              <a:gd name="connsiteY26" fmla="*/ 1132334 h 6858000"/>
              <a:gd name="connsiteX27" fmla="*/ 5814113 w 12192000"/>
              <a:gd name="connsiteY27" fmla="*/ 1179230 h 6858000"/>
              <a:gd name="connsiteX28" fmla="*/ 5782171 w 12192000"/>
              <a:gd name="connsiteY28" fmla="*/ 1175133 h 6858000"/>
              <a:gd name="connsiteX29" fmla="*/ 5754739 w 12192000"/>
              <a:gd name="connsiteY29" fmla="*/ 1184011 h 6858000"/>
              <a:gd name="connsiteX30" fmla="*/ 5766109 w 12192000"/>
              <a:gd name="connsiteY30" fmla="*/ 1243656 h 6858000"/>
              <a:gd name="connsiteX31" fmla="*/ 5912470 w 12192000"/>
              <a:gd name="connsiteY31" fmla="*/ 1320604 h 6858000"/>
              <a:gd name="connsiteX32" fmla="*/ 5925644 w 12192000"/>
              <a:gd name="connsiteY32" fmla="*/ 1345645 h 6858000"/>
              <a:gd name="connsiteX33" fmla="*/ 5908138 w 12192000"/>
              <a:gd name="connsiteY33" fmla="*/ 1363402 h 6858000"/>
              <a:gd name="connsiteX34" fmla="*/ 5860855 w 12192000"/>
              <a:gd name="connsiteY34" fmla="*/ 1372508 h 6858000"/>
              <a:gd name="connsiteX35" fmla="*/ 5927087 w 12192000"/>
              <a:gd name="connsiteY35" fmla="*/ 1457878 h 6858000"/>
              <a:gd name="connsiteX36" fmla="*/ 5951271 w 12192000"/>
              <a:gd name="connsiteY36" fmla="*/ 1481553 h 6858000"/>
              <a:gd name="connsiteX37" fmla="*/ 5992599 w 12192000"/>
              <a:gd name="connsiteY37" fmla="*/ 1518207 h 6858000"/>
              <a:gd name="connsiteX38" fmla="*/ 5993321 w 12192000"/>
              <a:gd name="connsiteY38" fmla="*/ 1529362 h 6858000"/>
              <a:gd name="connsiteX39" fmla="*/ 5937015 w 12192000"/>
              <a:gd name="connsiteY39" fmla="*/ 1568746 h 6858000"/>
              <a:gd name="connsiteX40" fmla="*/ 5835410 w 12192000"/>
              <a:gd name="connsiteY40" fmla="*/ 1558045 h 6858000"/>
              <a:gd name="connsiteX41" fmla="*/ 5985561 w 12192000"/>
              <a:gd name="connsiteY41" fmla="*/ 1616780 h 6858000"/>
              <a:gd name="connsiteX42" fmla="*/ 5499552 w 12192000"/>
              <a:gd name="connsiteY42" fmla="*/ 1476774 h 6858000"/>
              <a:gd name="connsiteX43" fmla="*/ 5530593 w 12192000"/>
              <a:gd name="connsiteY43" fmla="*/ 1513425 h 6858000"/>
              <a:gd name="connsiteX44" fmla="*/ 5700597 w 12192000"/>
              <a:gd name="connsiteY44" fmla="*/ 1609949 h 6858000"/>
              <a:gd name="connsiteX45" fmla="*/ 5748782 w 12192000"/>
              <a:gd name="connsiteY45" fmla="*/ 1670507 h 6858000"/>
              <a:gd name="connsiteX46" fmla="*/ 5799315 w 12192000"/>
              <a:gd name="connsiteY46" fmla="*/ 1703970 h 6858000"/>
              <a:gd name="connsiteX47" fmla="*/ 5870240 w 12192000"/>
              <a:gd name="connsiteY47" fmla="*/ 1703289 h 6858000"/>
              <a:gd name="connsiteX48" fmla="*/ 5920591 w 12192000"/>
              <a:gd name="connsiteY48" fmla="*/ 1754738 h 6858000"/>
              <a:gd name="connsiteX49" fmla="*/ 5868074 w 12192000"/>
              <a:gd name="connsiteY49" fmla="*/ 1765665 h 6858000"/>
              <a:gd name="connsiteX50" fmla="*/ 5806533 w 12192000"/>
              <a:gd name="connsiteY50" fmla="*/ 1757242 h 6858000"/>
              <a:gd name="connsiteX51" fmla="*/ 5673706 w 12192000"/>
              <a:gd name="connsiteY51" fmla="*/ 1759972 h 6858000"/>
              <a:gd name="connsiteX52" fmla="*/ 5597548 w 12192000"/>
              <a:gd name="connsiteY52" fmla="*/ 1769990 h 6858000"/>
              <a:gd name="connsiteX53" fmla="*/ 5422491 w 12192000"/>
              <a:gd name="connsiteY53" fmla="*/ 1752916 h 6858000"/>
              <a:gd name="connsiteX54" fmla="*/ 5432778 w 12192000"/>
              <a:gd name="connsiteY54" fmla="*/ 1796626 h 6858000"/>
              <a:gd name="connsiteX55" fmla="*/ 5426281 w 12192000"/>
              <a:gd name="connsiteY55" fmla="*/ 1834644 h 6858000"/>
              <a:gd name="connsiteX56" fmla="*/ 5423754 w 12192000"/>
              <a:gd name="connsiteY56" fmla="*/ 1917282 h 6858000"/>
              <a:gd name="connsiteX57" fmla="*/ 5425378 w 12192000"/>
              <a:gd name="connsiteY57" fmla="*/ 1930714 h 6858000"/>
              <a:gd name="connsiteX58" fmla="*/ 5386217 w 12192000"/>
              <a:gd name="connsiteY58" fmla="*/ 1939365 h 6858000"/>
              <a:gd name="connsiteX59" fmla="*/ 5619566 w 12192000"/>
              <a:gd name="connsiteY59" fmla="*/ 2111243 h 6858000"/>
              <a:gd name="connsiteX60" fmla="*/ 5463640 w 12192000"/>
              <a:gd name="connsiteY60" fmla="*/ 2067533 h 6858000"/>
              <a:gd name="connsiteX61" fmla="*/ 5442523 w 12192000"/>
              <a:gd name="connsiteY61" fmla="*/ 2139700 h 6858000"/>
              <a:gd name="connsiteX62" fmla="*/ 5515794 w 12192000"/>
              <a:gd name="connsiteY62" fmla="*/ 2203898 h 6858000"/>
              <a:gd name="connsiteX63" fmla="*/ 5542865 w 12192000"/>
              <a:gd name="connsiteY63" fmla="*/ 2330929 h 6858000"/>
              <a:gd name="connsiteX64" fmla="*/ 5529691 w 12192000"/>
              <a:gd name="connsiteY64" fmla="*/ 2447031 h 6858000"/>
              <a:gd name="connsiteX65" fmla="*/ 5498289 w 12192000"/>
              <a:gd name="connsiteY65" fmla="*/ 2483910 h 6858000"/>
              <a:gd name="connsiteX66" fmla="*/ 5452810 w 12192000"/>
              <a:gd name="connsiteY66" fmla="*/ 2550157 h 6858000"/>
              <a:gd name="connsiteX67" fmla="*/ 5424658 w 12192000"/>
              <a:gd name="connsiteY67" fmla="*/ 2591135 h 6858000"/>
              <a:gd name="connsiteX68" fmla="*/ 5326841 w 12192000"/>
              <a:gd name="connsiteY68" fmla="*/ 2575200 h 6858000"/>
              <a:gd name="connsiteX69" fmla="*/ 5457322 w 12192000"/>
              <a:gd name="connsiteY69" fmla="*/ 2679238 h 6858000"/>
              <a:gd name="connsiteX70" fmla="*/ 5351566 w 12192000"/>
              <a:gd name="connsiteY70" fmla="*/ 2666261 h 6858000"/>
              <a:gd name="connsiteX71" fmla="*/ 5317096 w 12192000"/>
              <a:gd name="connsiteY71" fmla="*/ 2673546 h 6858000"/>
              <a:gd name="connsiteX72" fmla="*/ 5336768 w 12192000"/>
              <a:gd name="connsiteY72" fmla="*/ 2707238 h 6858000"/>
              <a:gd name="connsiteX73" fmla="*/ 5414369 w 12192000"/>
              <a:gd name="connsiteY73" fmla="*/ 2764378 h 6858000"/>
              <a:gd name="connsiteX74" fmla="*/ 5574268 w 12192000"/>
              <a:gd name="connsiteY74" fmla="*/ 2919184 h 6858000"/>
              <a:gd name="connsiteX75" fmla="*/ 5419422 w 12192000"/>
              <a:gd name="connsiteY75" fmla="*/ 2848157 h 6858000"/>
              <a:gd name="connsiteX76" fmla="*/ 5582568 w 12192000"/>
              <a:gd name="connsiteY76" fmla="*/ 3007285 h 6858000"/>
              <a:gd name="connsiteX77" fmla="*/ 5618844 w 12192000"/>
              <a:gd name="connsiteY77" fmla="*/ 3060100 h 6858000"/>
              <a:gd name="connsiteX78" fmla="*/ 5692115 w 12192000"/>
              <a:gd name="connsiteY78" fmla="*/ 3191228 h 6858000"/>
              <a:gd name="connsiteX79" fmla="*/ 5688506 w 12192000"/>
              <a:gd name="connsiteY79" fmla="*/ 3206025 h 6858000"/>
              <a:gd name="connsiteX80" fmla="*/ 5603864 w 12192000"/>
              <a:gd name="connsiteY80" fmla="*/ 3184854 h 6858000"/>
              <a:gd name="connsiteX81" fmla="*/ 5713591 w 12192000"/>
              <a:gd name="connsiteY81" fmla="*/ 3295040 h 6858000"/>
              <a:gd name="connsiteX82" fmla="*/ 5826927 w 12192000"/>
              <a:gd name="connsiteY82" fmla="*/ 3379724 h 6858000"/>
              <a:gd name="connsiteX83" fmla="*/ 5746436 w 12192000"/>
              <a:gd name="connsiteY83" fmla="*/ 3366750 h 6858000"/>
              <a:gd name="connsiteX84" fmla="*/ 5635807 w 12192000"/>
              <a:gd name="connsiteY84" fmla="*/ 3318259 h 6858000"/>
              <a:gd name="connsiteX85" fmla="*/ 5597367 w 12192000"/>
              <a:gd name="connsiteY85" fmla="*/ 3336472 h 6858000"/>
              <a:gd name="connsiteX86" fmla="*/ 5702221 w 12192000"/>
              <a:gd name="connsiteY86" fmla="*/ 3416605 h 6858000"/>
              <a:gd name="connsiteX87" fmla="*/ 5762317 w 12192000"/>
              <a:gd name="connsiteY87" fmla="*/ 3453714 h 6858000"/>
              <a:gd name="connsiteX88" fmla="*/ 5786319 w 12192000"/>
              <a:gd name="connsiteY88" fmla="*/ 3482169 h 6858000"/>
              <a:gd name="connsiteX89" fmla="*/ 5854901 w 12192000"/>
              <a:gd name="connsiteY89" fmla="*/ 3583703 h 6858000"/>
              <a:gd name="connsiteX90" fmla="*/ 6056305 w 12192000"/>
              <a:gd name="connsiteY90" fmla="*/ 3694570 h 6858000"/>
              <a:gd name="connsiteX91" fmla="*/ 6244716 w 12192000"/>
              <a:gd name="connsiteY91" fmla="*/ 3832301 h 6858000"/>
              <a:gd name="connsiteX92" fmla="*/ 6391802 w 12192000"/>
              <a:gd name="connsiteY92" fmla="*/ 3918125 h 6858000"/>
              <a:gd name="connsiteX93" fmla="*/ 6763572 w 12192000"/>
              <a:gd name="connsiteY93" fmla="*/ 4028537 h 6858000"/>
              <a:gd name="connsiteX94" fmla="*/ 8173592 w 12192000"/>
              <a:gd name="connsiteY94" fmla="*/ 3279560 h 6858000"/>
              <a:gd name="connsiteX95" fmla="*/ 8191458 w 12192000"/>
              <a:gd name="connsiteY95" fmla="*/ 3257248 h 6858000"/>
              <a:gd name="connsiteX96" fmla="*/ 8259856 w 12192000"/>
              <a:gd name="connsiteY96" fmla="*/ 3173245 h 6858000"/>
              <a:gd name="connsiteX97" fmla="*/ 8317969 w 12192000"/>
              <a:gd name="connsiteY97" fmla="*/ 3097663 h 6858000"/>
              <a:gd name="connsiteX98" fmla="*/ 8287650 w 12192000"/>
              <a:gd name="connsiteY98" fmla="*/ 3072166 h 6858000"/>
              <a:gd name="connsiteX99" fmla="*/ 8328617 w 12192000"/>
              <a:gd name="connsiteY99" fmla="*/ 3000000 h 6858000"/>
              <a:gd name="connsiteX100" fmla="*/ 8458917 w 12192000"/>
              <a:gd name="connsiteY100" fmla="*/ 2777583 h 6858000"/>
              <a:gd name="connsiteX101" fmla="*/ 8516125 w 12192000"/>
              <a:gd name="connsiteY101" fmla="*/ 2728639 h 6858000"/>
              <a:gd name="connsiteX102" fmla="*/ 8585788 w 12192000"/>
              <a:gd name="connsiteY102" fmla="*/ 2605478 h 6858000"/>
              <a:gd name="connsiteX103" fmla="*/ 8595714 w 12192000"/>
              <a:gd name="connsiteY103" fmla="*/ 2577023 h 6858000"/>
              <a:gd name="connsiteX104" fmla="*/ 8581457 w 12192000"/>
              <a:gd name="connsiteY104" fmla="*/ 2540823 h 6858000"/>
              <a:gd name="connsiteX105" fmla="*/ 8570809 w 12192000"/>
              <a:gd name="connsiteY105" fmla="*/ 2504399 h 6858000"/>
              <a:gd name="connsiteX106" fmla="*/ 8584705 w 12192000"/>
              <a:gd name="connsiteY106" fmla="*/ 2493699 h 6858000"/>
              <a:gd name="connsiteX107" fmla="*/ 8674038 w 12192000"/>
              <a:gd name="connsiteY107" fmla="*/ 2475260 h 6858000"/>
              <a:gd name="connsiteX108" fmla="*/ 8622243 w 12192000"/>
              <a:gd name="connsiteY108" fmla="*/ 2406054 h 6858000"/>
              <a:gd name="connsiteX109" fmla="*/ 8530925 w 12192000"/>
              <a:gd name="connsiteY109" fmla="*/ 2302926 h 6858000"/>
              <a:gd name="connsiteX110" fmla="*/ 8489417 w 12192000"/>
              <a:gd name="connsiteY110" fmla="*/ 2229622 h 6858000"/>
              <a:gd name="connsiteX111" fmla="*/ 8484543 w 12192000"/>
              <a:gd name="connsiteY111" fmla="*/ 2164058 h 6858000"/>
              <a:gd name="connsiteX112" fmla="*/ 8402970 w 12192000"/>
              <a:gd name="connsiteY112" fmla="*/ 2125358 h 6858000"/>
              <a:gd name="connsiteX113" fmla="*/ 8479670 w 12192000"/>
              <a:gd name="connsiteY113" fmla="*/ 1986716 h 6858000"/>
              <a:gd name="connsiteX114" fmla="*/ 8487432 w 12192000"/>
              <a:gd name="connsiteY114" fmla="*/ 1958032 h 6858000"/>
              <a:gd name="connsiteX115" fmla="*/ 8441412 w 12192000"/>
              <a:gd name="connsiteY115" fmla="*/ 1855361 h 6858000"/>
              <a:gd name="connsiteX116" fmla="*/ 8433831 w 12192000"/>
              <a:gd name="connsiteY116" fmla="*/ 1838969 h 6858000"/>
              <a:gd name="connsiteX117" fmla="*/ 8416868 w 12192000"/>
              <a:gd name="connsiteY117" fmla="*/ 1806187 h 6858000"/>
              <a:gd name="connsiteX118" fmla="*/ 8368140 w 12192000"/>
              <a:gd name="connsiteY118" fmla="*/ 1798219 h 6858000"/>
              <a:gd name="connsiteX119" fmla="*/ 8393405 w 12192000"/>
              <a:gd name="connsiteY119" fmla="*/ 1774999 h 6858000"/>
              <a:gd name="connsiteX120" fmla="*/ 8442495 w 12192000"/>
              <a:gd name="connsiteY120" fmla="*/ 1696458 h 6858000"/>
              <a:gd name="connsiteX121" fmla="*/ 8409828 w 12192000"/>
              <a:gd name="connsiteY121" fmla="*/ 1621332 h 6858000"/>
              <a:gd name="connsiteX122" fmla="*/ 8407664 w 12192000"/>
              <a:gd name="connsiteY122" fmla="*/ 1579899 h 6858000"/>
              <a:gd name="connsiteX123" fmla="*/ 8462707 w 12192000"/>
              <a:gd name="connsiteY123" fmla="*/ 1526857 h 6858000"/>
              <a:gd name="connsiteX124" fmla="*/ 8504215 w 12192000"/>
              <a:gd name="connsiteY124" fmla="*/ 1505913 h 6858000"/>
              <a:gd name="connsiteX125" fmla="*/ 8523345 w 12192000"/>
              <a:gd name="connsiteY125" fmla="*/ 1475863 h 6858000"/>
              <a:gd name="connsiteX126" fmla="*/ 8500786 w 12192000"/>
              <a:gd name="connsiteY126" fmla="*/ 1450820 h 6858000"/>
              <a:gd name="connsiteX127" fmla="*/ 8400624 w 12192000"/>
              <a:gd name="connsiteY127" fmla="*/ 1391176 h 6858000"/>
              <a:gd name="connsiteX128" fmla="*/ 8454585 w 12192000"/>
              <a:gd name="connsiteY128" fmla="*/ 1341319 h 6858000"/>
              <a:gd name="connsiteX129" fmla="*/ 8172509 w 12192000"/>
              <a:gd name="connsiteY129" fmla="*/ 1106153 h 6858000"/>
              <a:gd name="connsiteX130" fmla="*/ 8138399 w 12192000"/>
              <a:gd name="connsiteY130" fmla="*/ 1070184 h 6858000"/>
              <a:gd name="connsiteX131" fmla="*/ 7957388 w 12192000"/>
              <a:gd name="connsiteY131" fmla="*/ 982992 h 6858000"/>
              <a:gd name="connsiteX132" fmla="*/ 7771142 w 12192000"/>
              <a:gd name="connsiteY132" fmla="*/ 921300 h 6858000"/>
              <a:gd name="connsiteX133" fmla="*/ 7900539 w 12192000"/>
              <a:gd name="connsiteY133" fmla="*/ 791082 h 6858000"/>
              <a:gd name="connsiteX134" fmla="*/ 7702923 w 12192000"/>
              <a:gd name="connsiteY134" fmla="*/ 760803 h 6858000"/>
              <a:gd name="connsiteX135" fmla="*/ 7683614 w 12192000"/>
              <a:gd name="connsiteY135" fmla="*/ 761714 h 6858000"/>
              <a:gd name="connsiteX136" fmla="*/ 7295600 w 12192000"/>
              <a:gd name="connsiteY136" fmla="*/ 741680 h 6858000"/>
              <a:gd name="connsiteX137" fmla="*/ 6739388 w 12192000"/>
              <a:gd name="connsiteY137" fmla="*/ 675206 h 6858000"/>
              <a:gd name="connsiteX138" fmla="*/ 6279006 w 12192000"/>
              <a:gd name="connsiteY138" fmla="*/ 635367 h 6858000"/>
              <a:gd name="connsiteX139" fmla="*/ 5788847 w 12192000"/>
              <a:gd name="connsiteY139" fmla="*/ 557964 h 6858000"/>
              <a:gd name="connsiteX140" fmla="*/ 5765387 w 12192000"/>
              <a:gd name="connsiteY140" fmla="*/ 552984 h 6858000"/>
              <a:gd name="connsiteX141" fmla="*/ 0 w 12192000"/>
              <a:gd name="connsiteY141" fmla="*/ 0 h 6858000"/>
              <a:gd name="connsiteX142" fmla="*/ 768106 w 12192000"/>
              <a:gd name="connsiteY142" fmla="*/ 0 h 6858000"/>
              <a:gd name="connsiteX143" fmla="*/ 767098 w 12192000"/>
              <a:gd name="connsiteY143" fmla="*/ 10118 h 6858000"/>
              <a:gd name="connsiteX144" fmla="*/ 756850 w 12192000"/>
              <a:gd name="connsiteY144" fmla="*/ 43654 h 6858000"/>
              <a:gd name="connsiteX145" fmla="*/ 768357 w 12192000"/>
              <a:gd name="connsiteY145" fmla="*/ 76852 h 6858000"/>
              <a:gd name="connsiteX146" fmla="*/ 882077 w 12192000"/>
              <a:gd name="connsiteY146" fmla="*/ 237315 h 6858000"/>
              <a:gd name="connsiteX147" fmla="*/ 761133 w 12192000"/>
              <a:gd name="connsiteY147" fmla="*/ 282106 h 6858000"/>
              <a:gd name="connsiteX148" fmla="*/ 753907 w 12192000"/>
              <a:gd name="connsiteY148" fmla="*/ 357988 h 6858000"/>
              <a:gd name="connsiteX149" fmla="*/ 692364 w 12192000"/>
              <a:gd name="connsiteY149" fmla="*/ 442830 h 6858000"/>
              <a:gd name="connsiteX150" fmla="*/ 556972 w 12192000"/>
              <a:gd name="connsiteY150" fmla="*/ 562188 h 6858000"/>
              <a:gd name="connsiteX151" fmla="*/ 480177 w 12192000"/>
              <a:gd name="connsiteY151" fmla="*/ 642286 h 6858000"/>
              <a:gd name="connsiteX152" fmla="*/ 612627 w 12192000"/>
              <a:gd name="connsiteY152" fmla="*/ 663627 h 6858000"/>
              <a:gd name="connsiteX153" fmla="*/ 633230 w 12192000"/>
              <a:gd name="connsiteY153" fmla="*/ 676011 h 6858000"/>
              <a:gd name="connsiteX154" fmla="*/ 617443 w 12192000"/>
              <a:gd name="connsiteY154" fmla="*/ 718168 h 6858000"/>
              <a:gd name="connsiteX155" fmla="*/ 596304 w 12192000"/>
              <a:gd name="connsiteY155" fmla="*/ 760064 h 6858000"/>
              <a:gd name="connsiteX156" fmla="*/ 611021 w 12192000"/>
              <a:gd name="connsiteY156" fmla="*/ 792998 h 6858000"/>
              <a:gd name="connsiteX157" fmla="*/ 714308 w 12192000"/>
              <a:gd name="connsiteY157" fmla="*/ 935543 h 6858000"/>
              <a:gd name="connsiteX158" fmla="*/ 799128 w 12192000"/>
              <a:gd name="connsiteY158" fmla="*/ 992190 h 6858000"/>
              <a:gd name="connsiteX159" fmla="*/ 992317 w 12192000"/>
              <a:gd name="connsiteY159" fmla="*/ 1249612 h 6858000"/>
              <a:gd name="connsiteX160" fmla="*/ 1053058 w 12192000"/>
              <a:gd name="connsiteY160" fmla="*/ 1333136 h 6858000"/>
              <a:gd name="connsiteX161" fmla="*/ 1008104 w 12192000"/>
              <a:gd name="connsiteY161" fmla="*/ 1362645 h 6858000"/>
              <a:gd name="connsiteX162" fmla="*/ 1094265 w 12192000"/>
              <a:gd name="connsiteY162" fmla="*/ 1450123 h 6858000"/>
              <a:gd name="connsiteX163" fmla="*/ 1195677 w 12192000"/>
              <a:gd name="connsiteY163" fmla="*/ 1547347 h 6858000"/>
              <a:gd name="connsiteX164" fmla="*/ 1222166 w 12192000"/>
              <a:gd name="connsiteY164" fmla="*/ 1573170 h 6858000"/>
              <a:gd name="connsiteX165" fmla="*/ 3312738 w 12192000"/>
              <a:gd name="connsiteY165" fmla="*/ 2440024 h 6858000"/>
              <a:gd name="connsiteX166" fmla="*/ 3863944 w 12192000"/>
              <a:gd name="connsiteY166" fmla="*/ 2312235 h 6858000"/>
              <a:gd name="connsiteX167" fmla="*/ 4082022 w 12192000"/>
              <a:gd name="connsiteY167" fmla="*/ 2212904 h 6858000"/>
              <a:gd name="connsiteX168" fmla="*/ 4361371 w 12192000"/>
              <a:gd name="connsiteY168" fmla="*/ 2053496 h 6858000"/>
              <a:gd name="connsiteX169" fmla="*/ 4659987 w 12192000"/>
              <a:gd name="connsiteY169" fmla="*/ 1925180 h 6858000"/>
              <a:gd name="connsiteX170" fmla="*/ 4761667 w 12192000"/>
              <a:gd name="connsiteY170" fmla="*/ 1807667 h 6858000"/>
              <a:gd name="connsiteX171" fmla="*/ 4797253 w 12192000"/>
              <a:gd name="connsiteY171" fmla="*/ 1774733 h 6858000"/>
              <a:gd name="connsiteX172" fmla="*/ 4886356 w 12192000"/>
              <a:gd name="connsiteY172" fmla="*/ 1731784 h 6858000"/>
              <a:gd name="connsiteX173" fmla="*/ 5041818 w 12192000"/>
              <a:gd name="connsiteY173" fmla="*/ 1639039 h 6858000"/>
              <a:gd name="connsiteX174" fmla="*/ 4984824 w 12192000"/>
              <a:gd name="connsiteY174" fmla="*/ 1617960 h 6858000"/>
              <a:gd name="connsiteX175" fmla="*/ 4820800 w 12192000"/>
              <a:gd name="connsiteY175" fmla="*/ 1674082 h 6858000"/>
              <a:gd name="connsiteX176" fmla="*/ 4701459 w 12192000"/>
              <a:gd name="connsiteY176" fmla="*/ 1689099 h 6858000"/>
              <a:gd name="connsiteX177" fmla="*/ 4869498 w 12192000"/>
              <a:gd name="connsiteY177" fmla="*/ 1591086 h 6858000"/>
              <a:gd name="connsiteX178" fmla="*/ 5032185 w 12192000"/>
              <a:gd name="connsiteY178" fmla="*/ 1463559 h 6858000"/>
              <a:gd name="connsiteX179" fmla="*/ 4906692 w 12192000"/>
              <a:gd name="connsiteY179" fmla="*/ 1488062 h 6858000"/>
              <a:gd name="connsiteX180" fmla="*/ 4901340 w 12192000"/>
              <a:gd name="connsiteY180" fmla="*/ 1470936 h 6858000"/>
              <a:gd name="connsiteX181" fmla="*/ 5009976 w 12192000"/>
              <a:gd name="connsiteY181" fmla="*/ 1319171 h 6858000"/>
              <a:gd name="connsiteX182" fmla="*/ 5063760 w 12192000"/>
              <a:gd name="connsiteY182" fmla="*/ 1258044 h 6858000"/>
              <a:gd name="connsiteX183" fmla="*/ 5305648 w 12192000"/>
              <a:gd name="connsiteY183" fmla="*/ 1073871 h 6858000"/>
              <a:gd name="connsiteX184" fmla="*/ 5076067 w 12192000"/>
              <a:gd name="connsiteY184" fmla="*/ 1156077 h 6858000"/>
              <a:gd name="connsiteX185" fmla="*/ 5313141 w 12192000"/>
              <a:gd name="connsiteY185" fmla="*/ 976907 h 6858000"/>
              <a:gd name="connsiteX186" fmla="*/ 5428196 w 12192000"/>
              <a:gd name="connsiteY186" fmla="*/ 910774 h 6858000"/>
              <a:gd name="connsiteX187" fmla="*/ 5457363 w 12192000"/>
              <a:gd name="connsiteY187" fmla="*/ 871779 h 6858000"/>
              <a:gd name="connsiteX188" fmla="*/ 5406256 w 12192000"/>
              <a:gd name="connsiteY188" fmla="*/ 863347 h 6858000"/>
              <a:gd name="connsiteX189" fmla="*/ 5249456 w 12192000"/>
              <a:gd name="connsiteY189" fmla="*/ 878367 h 6858000"/>
              <a:gd name="connsiteX190" fmla="*/ 5442914 w 12192000"/>
              <a:gd name="connsiteY190" fmla="*/ 757955 h 6858000"/>
              <a:gd name="connsiteX191" fmla="*/ 5297887 w 12192000"/>
              <a:gd name="connsiteY191" fmla="*/ 776398 h 6858000"/>
              <a:gd name="connsiteX192" fmla="*/ 5256146 w 12192000"/>
              <a:gd name="connsiteY192" fmla="*/ 728971 h 6858000"/>
              <a:gd name="connsiteX193" fmla="*/ 5188716 w 12192000"/>
              <a:gd name="connsiteY193" fmla="*/ 652298 h 6858000"/>
              <a:gd name="connsiteX194" fmla="*/ 5142160 w 12192000"/>
              <a:gd name="connsiteY194" fmla="*/ 609614 h 6858000"/>
              <a:gd name="connsiteX195" fmla="*/ 5122626 w 12192000"/>
              <a:gd name="connsiteY195" fmla="*/ 475239 h 6858000"/>
              <a:gd name="connsiteX196" fmla="*/ 5162763 w 12192000"/>
              <a:gd name="connsiteY196" fmla="*/ 328215 h 6858000"/>
              <a:gd name="connsiteX197" fmla="*/ 5271399 w 12192000"/>
              <a:gd name="connsiteY197" fmla="*/ 253914 h 6858000"/>
              <a:gd name="connsiteX198" fmla="*/ 5240091 w 12192000"/>
              <a:gd name="connsiteY198" fmla="*/ 170389 h 6858000"/>
              <a:gd name="connsiteX199" fmla="*/ 5008904 w 12192000"/>
              <a:gd name="connsiteY199" fmla="*/ 220979 h 6858000"/>
              <a:gd name="connsiteX200" fmla="*/ 5354881 w 12192000"/>
              <a:gd name="connsiteY200" fmla="*/ 22050 h 6858000"/>
              <a:gd name="connsiteX201" fmla="*/ 5296818 w 12192000"/>
              <a:gd name="connsiteY201" fmla="*/ 12038 h 6858000"/>
              <a:gd name="connsiteX202" fmla="*/ 5297018 w 12192000"/>
              <a:gd name="connsiteY202" fmla="*/ 3177 h 6858000"/>
              <a:gd name="connsiteX203" fmla="*/ 5298067 w 12192000"/>
              <a:gd name="connsiteY203" fmla="*/ 0 h 6858000"/>
              <a:gd name="connsiteX204" fmla="*/ 8958468 w 12192000"/>
              <a:gd name="connsiteY204" fmla="*/ 0 h 6858000"/>
              <a:gd name="connsiteX205" fmla="*/ 8936439 w 12192000"/>
              <a:gd name="connsiteY205" fmla="*/ 18562 h 6858000"/>
              <a:gd name="connsiteX206" fmla="*/ 8934304 w 12192000"/>
              <a:gd name="connsiteY206" fmla="*/ 46608 h 6858000"/>
              <a:gd name="connsiteX207" fmla="*/ 9027240 w 12192000"/>
              <a:gd name="connsiteY207" fmla="*/ 113638 h 6858000"/>
              <a:gd name="connsiteX208" fmla="*/ 8854734 w 12192000"/>
              <a:gd name="connsiteY208" fmla="*/ 193826 h 6858000"/>
              <a:gd name="connsiteX209" fmla="*/ 8815880 w 12192000"/>
              <a:gd name="connsiteY209" fmla="*/ 227493 h 6858000"/>
              <a:gd name="connsiteX210" fmla="*/ 8848828 w 12192000"/>
              <a:gd name="connsiteY210" fmla="*/ 267894 h 6858000"/>
              <a:gd name="connsiteX211" fmla="*/ 8920315 w 12192000"/>
              <a:gd name="connsiteY211" fmla="*/ 296052 h 6858000"/>
              <a:gd name="connsiteX212" fmla="*/ 9015115 w 12192000"/>
              <a:gd name="connsiteY212" fmla="*/ 367363 h 6858000"/>
              <a:gd name="connsiteX213" fmla="*/ 9011388 w 12192000"/>
              <a:gd name="connsiteY213" fmla="*/ 423067 h 6858000"/>
              <a:gd name="connsiteX214" fmla="*/ 8955127 w 12192000"/>
              <a:gd name="connsiteY214" fmla="*/ 524068 h 6858000"/>
              <a:gd name="connsiteX215" fmla="*/ 9039672 w 12192000"/>
              <a:gd name="connsiteY215" fmla="*/ 629661 h 6858000"/>
              <a:gd name="connsiteX216" fmla="*/ 9083187 w 12192000"/>
              <a:gd name="connsiteY216" fmla="*/ 660880 h 6858000"/>
              <a:gd name="connsiteX217" fmla="*/ 8999263 w 12192000"/>
              <a:gd name="connsiteY217" fmla="*/ 671592 h 6858000"/>
              <a:gd name="connsiteX218" fmla="*/ 8970048 w 12192000"/>
              <a:gd name="connsiteY218" fmla="*/ 715664 h 6858000"/>
              <a:gd name="connsiteX219" fmla="*/ 8956992 w 12192000"/>
              <a:gd name="connsiteY219" fmla="*/ 737702 h 6858000"/>
              <a:gd name="connsiteX220" fmla="*/ 8877733 w 12192000"/>
              <a:gd name="connsiteY220" fmla="*/ 875737 h 6858000"/>
              <a:gd name="connsiteX221" fmla="*/ 8891100 w 12192000"/>
              <a:gd name="connsiteY221" fmla="*/ 914300 h 6858000"/>
              <a:gd name="connsiteX222" fmla="*/ 9023199 w 12192000"/>
              <a:gd name="connsiteY222" fmla="*/ 1100695 h 6858000"/>
              <a:gd name="connsiteX223" fmla="*/ 8882708 w 12192000"/>
              <a:gd name="connsiteY223" fmla="*/ 1152725 h 6858000"/>
              <a:gd name="connsiteX224" fmla="*/ 8874315 w 12192000"/>
              <a:gd name="connsiteY224" fmla="*/ 1240870 h 6858000"/>
              <a:gd name="connsiteX225" fmla="*/ 8802826 w 12192000"/>
              <a:gd name="connsiteY225" fmla="*/ 1339424 h 6858000"/>
              <a:gd name="connsiteX226" fmla="*/ 8645552 w 12192000"/>
              <a:gd name="connsiteY226" fmla="*/ 1478072 h 6858000"/>
              <a:gd name="connsiteX227" fmla="*/ 8556347 w 12192000"/>
              <a:gd name="connsiteY227" fmla="*/ 1571114 h 6858000"/>
              <a:gd name="connsiteX228" fmla="*/ 8710202 w 12192000"/>
              <a:gd name="connsiteY228" fmla="*/ 1595904 h 6858000"/>
              <a:gd name="connsiteX229" fmla="*/ 8734135 w 12192000"/>
              <a:gd name="connsiteY229" fmla="*/ 1610290 h 6858000"/>
              <a:gd name="connsiteX230" fmla="*/ 8715797 w 12192000"/>
              <a:gd name="connsiteY230" fmla="*/ 1659260 h 6858000"/>
              <a:gd name="connsiteX231" fmla="*/ 8691242 w 12192000"/>
              <a:gd name="connsiteY231" fmla="*/ 1707927 h 6858000"/>
              <a:gd name="connsiteX232" fmla="*/ 8708337 w 12192000"/>
              <a:gd name="connsiteY232" fmla="*/ 1746183 h 6858000"/>
              <a:gd name="connsiteX233" fmla="*/ 8828316 w 12192000"/>
              <a:gd name="connsiteY233" fmla="*/ 1911765 h 6858000"/>
              <a:gd name="connsiteX234" fmla="*/ 8926844 w 12192000"/>
              <a:gd name="connsiteY234" fmla="*/ 1977567 h 6858000"/>
              <a:gd name="connsiteX235" fmla="*/ 9151255 w 12192000"/>
              <a:gd name="connsiteY235" fmla="*/ 2276592 h 6858000"/>
              <a:gd name="connsiteX236" fmla="*/ 9221812 w 12192000"/>
              <a:gd name="connsiteY236" fmla="*/ 2373614 h 6858000"/>
              <a:gd name="connsiteX237" fmla="*/ 9169593 w 12192000"/>
              <a:gd name="connsiteY237" fmla="*/ 2407892 h 6858000"/>
              <a:gd name="connsiteX238" fmla="*/ 9269679 w 12192000"/>
              <a:gd name="connsiteY238" fmla="*/ 2509507 h 6858000"/>
              <a:gd name="connsiteX239" fmla="*/ 9387480 w 12192000"/>
              <a:gd name="connsiteY239" fmla="*/ 2622444 h 6858000"/>
              <a:gd name="connsiteX240" fmla="*/ 9418250 w 12192000"/>
              <a:gd name="connsiteY240" fmla="*/ 2652440 h 6858000"/>
              <a:gd name="connsiteX241" fmla="*/ 11846684 w 12192000"/>
              <a:gd name="connsiteY241" fmla="*/ 3659389 h 6858000"/>
              <a:gd name="connsiteX242" fmla="*/ 12172890 w 12192000"/>
              <a:gd name="connsiteY242" fmla="*/ 3610878 h 6858000"/>
              <a:gd name="connsiteX243" fmla="*/ 12192000 w 12192000"/>
              <a:gd name="connsiteY243" fmla="*/ 3605403 h 6858000"/>
              <a:gd name="connsiteX244" fmla="*/ 12192000 w 12192000"/>
              <a:gd name="connsiteY244" fmla="*/ 6858000 h 6858000"/>
              <a:gd name="connsiteX245" fmla="*/ 2667892 w 12192000"/>
              <a:gd name="connsiteY245" fmla="*/ 6858000 h 6858000"/>
              <a:gd name="connsiteX246" fmla="*/ 2654380 w 12192000"/>
              <a:gd name="connsiteY246" fmla="*/ 6849405 h 6858000"/>
              <a:gd name="connsiteX247" fmla="*/ 2517472 w 12192000"/>
              <a:gd name="connsiteY247" fmla="*/ 6768410 h 6858000"/>
              <a:gd name="connsiteX248" fmla="*/ 2863768 w 12192000"/>
              <a:gd name="connsiteY248" fmla="*/ 6678867 h 6858000"/>
              <a:gd name="connsiteX249" fmla="*/ 3200332 w 12192000"/>
              <a:gd name="connsiteY249" fmla="*/ 6552312 h 6858000"/>
              <a:gd name="connsiteX250" fmla="*/ 3263755 w 12192000"/>
              <a:gd name="connsiteY250" fmla="*/ 6500106 h 6858000"/>
              <a:gd name="connsiteX251" fmla="*/ 3788234 w 12192000"/>
              <a:gd name="connsiteY251" fmla="*/ 6158777 h 6858000"/>
              <a:gd name="connsiteX252" fmla="*/ 3687901 w 12192000"/>
              <a:gd name="connsiteY252" fmla="*/ 6086412 h 6858000"/>
              <a:gd name="connsiteX253" fmla="*/ 3874137 w 12192000"/>
              <a:gd name="connsiteY253" fmla="*/ 5999841 h 6858000"/>
              <a:gd name="connsiteX254" fmla="*/ 3916083 w 12192000"/>
              <a:gd name="connsiteY254" fmla="*/ 5963494 h 6858000"/>
              <a:gd name="connsiteX255" fmla="*/ 3880513 w 12192000"/>
              <a:gd name="connsiteY255" fmla="*/ 5919878 h 6858000"/>
              <a:gd name="connsiteX256" fmla="*/ 3803335 w 12192000"/>
              <a:gd name="connsiteY256" fmla="*/ 5889479 h 6858000"/>
              <a:gd name="connsiteX257" fmla="*/ 3700990 w 12192000"/>
              <a:gd name="connsiteY257" fmla="*/ 5812491 h 6858000"/>
              <a:gd name="connsiteX258" fmla="*/ 3705014 w 12192000"/>
              <a:gd name="connsiteY258" fmla="*/ 5752353 h 6858000"/>
              <a:gd name="connsiteX259" fmla="*/ 3765753 w 12192000"/>
              <a:gd name="connsiteY259" fmla="*/ 5643313 h 6858000"/>
              <a:gd name="connsiteX260" fmla="*/ 3674479 w 12192000"/>
              <a:gd name="connsiteY260" fmla="*/ 5529315 h 6858000"/>
              <a:gd name="connsiteX261" fmla="*/ 3627501 w 12192000"/>
              <a:gd name="connsiteY261" fmla="*/ 5495612 h 6858000"/>
              <a:gd name="connsiteX262" fmla="*/ 3718104 w 12192000"/>
              <a:gd name="connsiteY262" fmla="*/ 5484048 h 6858000"/>
              <a:gd name="connsiteX263" fmla="*/ 3749644 w 12192000"/>
              <a:gd name="connsiteY263" fmla="*/ 5436467 h 6858000"/>
              <a:gd name="connsiteX264" fmla="*/ 3763740 w 12192000"/>
              <a:gd name="connsiteY264" fmla="*/ 5412675 h 6858000"/>
              <a:gd name="connsiteX265" fmla="*/ 3849307 w 12192000"/>
              <a:gd name="connsiteY265" fmla="*/ 5263654 h 6858000"/>
              <a:gd name="connsiteX266" fmla="*/ 3834876 w 12192000"/>
              <a:gd name="connsiteY266" fmla="*/ 5222021 h 6858000"/>
              <a:gd name="connsiteX267" fmla="*/ 3692263 w 12192000"/>
              <a:gd name="connsiteY267" fmla="*/ 5020790 h 6858000"/>
              <a:gd name="connsiteX268" fmla="*/ 3843936 w 12192000"/>
              <a:gd name="connsiteY268" fmla="*/ 4964619 h 6858000"/>
              <a:gd name="connsiteX269" fmla="*/ 3852997 w 12192000"/>
              <a:gd name="connsiteY269" fmla="*/ 4869458 h 6858000"/>
              <a:gd name="connsiteX270" fmla="*/ 3930177 w 12192000"/>
              <a:gd name="connsiteY270" fmla="*/ 4763060 h 6858000"/>
              <a:gd name="connsiteX271" fmla="*/ 4099968 w 12192000"/>
              <a:gd name="connsiteY271" fmla="*/ 4613376 h 6858000"/>
              <a:gd name="connsiteX272" fmla="*/ 4196274 w 12192000"/>
              <a:gd name="connsiteY272" fmla="*/ 4512928 h 6858000"/>
              <a:gd name="connsiteX273" fmla="*/ 4030173 w 12192000"/>
              <a:gd name="connsiteY273" fmla="*/ 4486165 h 6858000"/>
              <a:gd name="connsiteX274" fmla="*/ 4004335 w 12192000"/>
              <a:gd name="connsiteY274" fmla="*/ 4470634 h 6858000"/>
              <a:gd name="connsiteX275" fmla="*/ 4024133 w 12192000"/>
              <a:gd name="connsiteY275" fmla="*/ 4417767 h 6858000"/>
              <a:gd name="connsiteX276" fmla="*/ 4050642 w 12192000"/>
              <a:gd name="connsiteY276" fmla="*/ 4365226 h 6858000"/>
              <a:gd name="connsiteX277" fmla="*/ 4032186 w 12192000"/>
              <a:gd name="connsiteY277" fmla="*/ 4323924 h 6858000"/>
              <a:gd name="connsiteX278" fmla="*/ 3902658 w 12192000"/>
              <a:gd name="connsiteY278" fmla="*/ 4145163 h 6858000"/>
              <a:gd name="connsiteX279" fmla="*/ 3796288 w 12192000"/>
              <a:gd name="connsiteY279" fmla="*/ 4074123 h 6858000"/>
              <a:gd name="connsiteX280" fmla="*/ 3554015 w 12192000"/>
              <a:gd name="connsiteY280" fmla="*/ 3751298 h 6858000"/>
              <a:gd name="connsiteX281" fmla="*/ 3477841 w 12192000"/>
              <a:gd name="connsiteY281" fmla="*/ 3646554 h 6858000"/>
              <a:gd name="connsiteX282" fmla="*/ 3534217 w 12192000"/>
              <a:gd name="connsiteY282" fmla="*/ 3609547 h 6858000"/>
              <a:gd name="connsiteX283" fmla="*/ 3426164 w 12192000"/>
              <a:gd name="connsiteY283" fmla="*/ 3499844 h 6858000"/>
              <a:gd name="connsiteX284" fmla="*/ 3298987 w 12192000"/>
              <a:gd name="connsiteY284" fmla="*/ 3377918 h 6858000"/>
              <a:gd name="connsiteX285" fmla="*/ 3265768 w 12192000"/>
              <a:gd name="connsiteY285" fmla="*/ 3345534 h 6858000"/>
              <a:gd name="connsiteX286" fmla="*/ 698533 w 12192000"/>
              <a:gd name="connsiteY286" fmla="*/ 2257448 h 6858000"/>
              <a:gd name="connsiteX287" fmla="*/ 644044 w 12192000"/>
              <a:gd name="connsiteY287" fmla="*/ 2258439 h 6858000"/>
              <a:gd name="connsiteX288" fmla="*/ 121106 w 12192000"/>
              <a:gd name="connsiteY288" fmla="*/ 2359734 h 6858000"/>
              <a:gd name="connsiteX289" fmla="*/ 0 w 12192000"/>
              <a:gd name="connsiteY289" fmla="*/ 240215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Lst>
            <a:rect l="l" t="t" r="r" b="b"/>
            <a:pathLst>
              <a:path w="12192000" h="6858000">
                <a:moveTo>
                  <a:pt x="5765387" y="552984"/>
                </a:moveTo>
                <a:cubicBezTo>
                  <a:pt x="5757491" y="552728"/>
                  <a:pt x="5749866" y="555802"/>
                  <a:pt x="5743549" y="567982"/>
                </a:cubicBezTo>
                <a:cubicBezTo>
                  <a:pt x="5777117" y="600080"/>
                  <a:pt x="5819889" y="588014"/>
                  <a:pt x="5865186" y="624212"/>
                </a:cubicBezTo>
                <a:cubicBezTo>
                  <a:pt x="5791555" y="612828"/>
                  <a:pt x="5733261" y="603722"/>
                  <a:pt x="5674970" y="594618"/>
                </a:cubicBezTo>
                <a:cubicBezTo>
                  <a:pt x="5673886" y="600991"/>
                  <a:pt x="5672804" y="607366"/>
                  <a:pt x="5671722" y="613739"/>
                </a:cubicBezTo>
                <a:cubicBezTo>
                  <a:pt x="5746257" y="627171"/>
                  <a:pt x="5815197" y="661774"/>
                  <a:pt x="5887746" y="686133"/>
                </a:cubicBezTo>
                <a:cubicBezTo>
                  <a:pt x="5881068" y="701160"/>
                  <a:pt x="5874392" y="698199"/>
                  <a:pt x="5868434" y="697289"/>
                </a:cubicBezTo>
                <a:cubicBezTo>
                  <a:pt x="5829634" y="691369"/>
                  <a:pt x="5790832" y="685452"/>
                  <a:pt x="5753657" y="669287"/>
                </a:cubicBezTo>
                <a:cubicBezTo>
                  <a:pt x="5745355" y="665643"/>
                  <a:pt x="5735248" y="665643"/>
                  <a:pt x="5730555" y="676572"/>
                </a:cubicBezTo>
                <a:cubicBezTo>
                  <a:pt x="5723878" y="692053"/>
                  <a:pt x="5733442" y="702070"/>
                  <a:pt x="5741924" y="710491"/>
                </a:cubicBezTo>
                <a:cubicBezTo>
                  <a:pt x="5756724" y="725062"/>
                  <a:pt x="5774589" y="720965"/>
                  <a:pt x="5791735" y="723695"/>
                </a:cubicBezTo>
                <a:cubicBezTo>
                  <a:pt x="5837394" y="730753"/>
                  <a:pt x="5859232" y="752836"/>
                  <a:pt x="5869339" y="803376"/>
                </a:cubicBezTo>
                <a:cubicBezTo>
                  <a:pt x="5829273" y="782886"/>
                  <a:pt x="5790652" y="808156"/>
                  <a:pt x="5751851" y="793813"/>
                </a:cubicBezTo>
                <a:cubicBezTo>
                  <a:pt x="5741745" y="790172"/>
                  <a:pt x="5725683" y="795634"/>
                  <a:pt x="5731096" y="813164"/>
                </a:cubicBezTo>
                <a:cubicBezTo>
                  <a:pt x="5736150" y="829555"/>
                  <a:pt x="5752933" y="841392"/>
                  <a:pt x="5723155" y="838206"/>
                </a:cubicBezTo>
                <a:cubicBezTo>
                  <a:pt x="5701860" y="835929"/>
                  <a:pt x="5660171" y="854369"/>
                  <a:pt x="5677677" y="858922"/>
                </a:cubicBezTo>
                <a:cubicBezTo>
                  <a:pt x="5699694" y="864614"/>
                  <a:pt x="5721172" y="872810"/>
                  <a:pt x="5749146" y="882143"/>
                </a:cubicBezTo>
                <a:cubicBezTo>
                  <a:pt x="5718283" y="897394"/>
                  <a:pt x="5696085" y="894207"/>
                  <a:pt x="5672804" y="882143"/>
                </a:cubicBezTo>
                <a:cubicBezTo>
                  <a:pt x="5658728" y="874858"/>
                  <a:pt x="5642530" y="866776"/>
                  <a:pt x="5626987" y="862565"/>
                </a:cubicBezTo>
                <a:lnTo>
                  <a:pt x="5611575" y="860624"/>
                </a:lnTo>
                <a:lnTo>
                  <a:pt x="5629275" y="904875"/>
                </a:lnTo>
                <a:cubicBezTo>
                  <a:pt x="5636975" y="929899"/>
                  <a:pt x="5648325" y="981075"/>
                  <a:pt x="5648325" y="981075"/>
                </a:cubicBezTo>
                <a:lnTo>
                  <a:pt x="5646577" y="1001285"/>
                </a:lnTo>
                <a:lnTo>
                  <a:pt x="5653179" y="1004447"/>
                </a:lnTo>
                <a:cubicBezTo>
                  <a:pt x="5672649" y="1015232"/>
                  <a:pt x="5691732" y="1027443"/>
                  <a:pt x="5710342" y="1041501"/>
                </a:cubicBezTo>
                <a:cubicBezTo>
                  <a:pt x="5704025" y="1052200"/>
                  <a:pt x="5671903" y="1082706"/>
                  <a:pt x="5685076" y="1084982"/>
                </a:cubicBezTo>
                <a:cubicBezTo>
                  <a:pt x="5722072" y="1091584"/>
                  <a:pt x="5754918" y="1113894"/>
                  <a:pt x="5788666" y="1132334"/>
                </a:cubicBezTo>
                <a:cubicBezTo>
                  <a:pt x="5803286" y="1140301"/>
                  <a:pt x="5820971" y="1150775"/>
                  <a:pt x="5814113" y="1179230"/>
                </a:cubicBezTo>
                <a:cubicBezTo>
                  <a:pt x="5801661" y="1187198"/>
                  <a:pt x="5792457" y="1176043"/>
                  <a:pt x="5782171" y="1175133"/>
                </a:cubicBezTo>
                <a:cubicBezTo>
                  <a:pt x="5771703" y="1174223"/>
                  <a:pt x="5748241" y="1180140"/>
                  <a:pt x="5754739" y="1184011"/>
                </a:cubicBezTo>
                <a:cubicBezTo>
                  <a:pt x="5784336" y="1201540"/>
                  <a:pt x="5731096" y="1243656"/>
                  <a:pt x="5766109" y="1243656"/>
                </a:cubicBezTo>
                <a:cubicBezTo>
                  <a:pt x="5824761" y="1243883"/>
                  <a:pt x="5855983" y="1318554"/>
                  <a:pt x="5912470" y="1320604"/>
                </a:cubicBezTo>
                <a:cubicBezTo>
                  <a:pt x="5921493" y="1320830"/>
                  <a:pt x="5925825" y="1334034"/>
                  <a:pt x="5925644" y="1345645"/>
                </a:cubicBezTo>
                <a:cubicBezTo>
                  <a:pt x="5925644" y="1359532"/>
                  <a:pt x="5917343" y="1362036"/>
                  <a:pt x="5908138" y="1363402"/>
                </a:cubicBezTo>
                <a:cubicBezTo>
                  <a:pt x="5894061" y="1365450"/>
                  <a:pt x="5879444" y="1345645"/>
                  <a:pt x="5860855" y="1372508"/>
                </a:cubicBezTo>
                <a:cubicBezTo>
                  <a:pt x="5894242" y="1388215"/>
                  <a:pt x="5927629" y="1403924"/>
                  <a:pt x="5927087" y="1457878"/>
                </a:cubicBezTo>
                <a:cubicBezTo>
                  <a:pt x="5926908" y="1472447"/>
                  <a:pt x="5940804" y="1477911"/>
                  <a:pt x="5951271" y="1481553"/>
                </a:cubicBezTo>
                <a:cubicBezTo>
                  <a:pt x="5968597" y="1487473"/>
                  <a:pt x="5983213" y="1497945"/>
                  <a:pt x="5992599" y="1518207"/>
                </a:cubicBezTo>
                <a:cubicBezTo>
                  <a:pt x="5992418" y="1522076"/>
                  <a:pt x="5992238" y="1526174"/>
                  <a:pt x="5993321" y="1529362"/>
                </a:cubicBezTo>
                <a:cubicBezTo>
                  <a:pt x="5990253" y="1578306"/>
                  <a:pt x="5964988" y="1576939"/>
                  <a:pt x="5937015" y="1568746"/>
                </a:cubicBezTo>
                <a:cubicBezTo>
                  <a:pt x="5903627" y="1558728"/>
                  <a:pt x="5870601" y="1540515"/>
                  <a:pt x="5835410" y="1558045"/>
                </a:cubicBezTo>
                <a:cubicBezTo>
                  <a:pt x="5885040" y="1581493"/>
                  <a:pt x="5938999" y="1583315"/>
                  <a:pt x="5985561" y="1616780"/>
                </a:cubicBezTo>
                <a:cubicBezTo>
                  <a:pt x="5815197" y="1622927"/>
                  <a:pt x="5664684" y="1517295"/>
                  <a:pt x="5499552" y="1476774"/>
                </a:cubicBezTo>
                <a:cubicBezTo>
                  <a:pt x="5505146" y="1503863"/>
                  <a:pt x="5518501" y="1509327"/>
                  <a:pt x="5530593" y="1513425"/>
                </a:cubicBezTo>
                <a:cubicBezTo>
                  <a:pt x="5591592" y="1533915"/>
                  <a:pt x="5645011" y="1574665"/>
                  <a:pt x="5700597" y="1609949"/>
                </a:cubicBezTo>
                <a:cubicBezTo>
                  <a:pt x="5723516" y="1624519"/>
                  <a:pt x="5740121" y="1639091"/>
                  <a:pt x="5748782" y="1670507"/>
                </a:cubicBezTo>
                <a:cubicBezTo>
                  <a:pt x="5756544" y="1698963"/>
                  <a:pt x="5771522" y="1712167"/>
                  <a:pt x="5799315" y="1703970"/>
                </a:cubicBezTo>
                <a:cubicBezTo>
                  <a:pt x="5821873" y="1697141"/>
                  <a:pt x="5846597" y="1700783"/>
                  <a:pt x="5870240" y="1703289"/>
                </a:cubicBezTo>
                <a:cubicBezTo>
                  <a:pt x="5897491" y="1706020"/>
                  <a:pt x="5927991" y="1738119"/>
                  <a:pt x="5920591" y="1754738"/>
                </a:cubicBezTo>
                <a:cubicBezTo>
                  <a:pt x="5907958" y="1782967"/>
                  <a:pt x="5886844" y="1768852"/>
                  <a:pt x="5868074" y="1765665"/>
                </a:cubicBezTo>
                <a:cubicBezTo>
                  <a:pt x="5846778" y="1761795"/>
                  <a:pt x="5807256" y="1753826"/>
                  <a:pt x="5806533" y="1757242"/>
                </a:cubicBezTo>
                <a:cubicBezTo>
                  <a:pt x="5792636" y="1828042"/>
                  <a:pt x="5694821" y="1766350"/>
                  <a:pt x="5673706" y="1759972"/>
                </a:cubicBezTo>
                <a:cubicBezTo>
                  <a:pt x="5647358" y="1752006"/>
                  <a:pt x="5622635" y="1766576"/>
                  <a:pt x="5597548" y="1769990"/>
                </a:cubicBezTo>
                <a:cubicBezTo>
                  <a:pt x="5575169" y="1773177"/>
                  <a:pt x="5448658" y="1782967"/>
                  <a:pt x="5422491" y="1752916"/>
                </a:cubicBezTo>
                <a:cubicBezTo>
                  <a:pt x="5418882" y="1776364"/>
                  <a:pt x="5426460" y="1785926"/>
                  <a:pt x="5432778" y="1796626"/>
                </a:cubicBezTo>
                <a:cubicBezTo>
                  <a:pt x="5441620" y="1811878"/>
                  <a:pt x="5443065" y="1822578"/>
                  <a:pt x="5426281" y="1834644"/>
                </a:cubicBezTo>
                <a:cubicBezTo>
                  <a:pt x="5378455" y="1869248"/>
                  <a:pt x="5379178" y="1870385"/>
                  <a:pt x="5423754" y="1917282"/>
                </a:cubicBezTo>
                <a:cubicBezTo>
                  <a:pt x="5425921" y="1919330"/>
                  <a:pt x="5425017" y="1926161"/>
                  <a:pt x="5425378" y="1930714"/>
                </a:cubicBezTo>
                <a:cubicBezTo>
                  <a:pt x="5413647" y="1937998"/>
                  <a:pt x="5399932" y="1919786"/>
                  <a:pt x="5386217" y="1939365"/>
                </a:cubicBezTo>
                <a:cubicBezTo>
                  <a:pt x="5445952" y="2025417"/>
                  <a:pt x="5537091" y="2046587"/>
                  <a:pt x="5619566" y="2111243"/>
                </a:cubicBezTo>
                <a:cubicBezTo>
                  <a:pt x="5552792" y="2132642"/>
                  <a:pt x="5512726" y="2057972"/>
                  <a:pt x="5463640" y="2067533"/>
                </a:cubicBezTo>
                <a:cubicBezTo>
                  <a:pt x="5439094" y="2090982"/>
                  <a:pt x="5512005" y="2128545"/>
                  <a:pt x="5442523" y="2139700"/>
                </a:cubicBezTo>
                <a:cubicBezTo>
                  <a:pt x="5472663" y="2160188"/>
                  <a:pt x="5495041" y="2180220"/>
                  <a:pt x="5515794" y="2203898"/>
                </a:cubicBezTo>
                <a:cubicBezTo>
                  <a:pt x="5552792" y="2246241"/>
                  <a:pt x="5560010" y="2274014"/>
                  <a:pt x="5542865" y="2330929"/>
                </a:cubicBezTo>
                <a:cubicBezTo>
                  <a:pt x="5531676" y="2368264"/>
                  <a:pt x="5515253" y="2402640"/>
                  <a:pt x="5529691" y="2447031"/>
                </a:cubicBezTo>
                <a:cubicBezTo>
                  <a:pt x="5539796" y="2477537"/>
                  <a:pt x="5535826" y="2497570"/>
                  <a:pt x="5498289" y="2483910"/>
                </a:cubicBezTo>
                <a:cubicBezTo>
                  <a:pt x="5457864" y="2469340"/>
                  <a:pt x="5442704" y="2496659"/>
                  <a:pt x="5452810" y="2550157"/>
                </a:cubicBezTo>
                <a:cubicBezTo>
                  <a:pt x="5459307" y="2584534"/>
                  <a:pt x="5452449" y="2595005"/>
                  <a:pt x="5424658" y="2591135"/>
                </a:cubicBezTo>
                <a:cubicBezTo>
                  <a:pt x="5393976" y="2586810"/>
                  <a:pt x="5364740" y="2564271"/>
                  <a:pt x="5326841" y="2575200"/>
                </a:cubicBezTo>
                <a:cubicBezTo>
                  <a:pt x="5357159" y="2637577"/>
                  <a:pt x="5421950" y="2619820"/>
                  <a:pt x="5457322" y="2679238"/>
                </a:cubicBezTo>
                <a:cubicBezTo>
                  <a:pt x="5415093" y="2679464"/>
                  <a:pt x="5382787" y="2679238"/>
                  <a:pt x="5351566" y="2666261"/>
                </a:cubicBezTo>
                <a:cubicBezTo>
                  <a:pt x="5338571" y="2661024"/>
                  <a:pt x="5324314" y="2655562"/>
                  <a:pt x="5317096" y="2673546"/>
                </a:cubicBezTo>
                <a:cubicBezTo>
                  <a:pt x="5308613" y="2695173"/>
                  <a:pt x="5326119" y="2703369"/>
                  <a:pt x="5336768" y="2707238"/>
                </a:cubicBezTo>
                <a:cubicBezTo>
                  <a:pt x="5366726" y="2718166"/>
                  <a:pt x="5389645" y="2744118"/>
                  <a:pt x="5414369" y="2764378"/>
                </a:cubicBezTo>
                <a:cubicBezTo>
                  <a:pt x="5468692" y="2808772"/>
                  <a:pt x="5528248" y="2845879"/>
                  <a:pt x="5574268" y="2919184"/>
                </a:cubicBezTo>
                <a:cubicBezTo>
                  <a:pt x="5516335" y="2900516"/>
                  <a:pt x="5473203" y="2857035"/>
                  <a:pt x="5419422" y="2848157"/>
                </a:cubicBezTo>
                <a:cubicBezTo>
                  <a:pt x="5465985" y="2914859"/>
                  <a:pt x="5525902" y="2958795"/>
                  <a:pt x="5582568" y="3007285"/>
                </a:cubicBezTo>
                <a:cubicBezTo>
                  <a:pt x="5598811" y="3020945"/>
                  <a:pt x="5615234" y="3030279"/>
                  <a:pt x="5618844" y="3060100"/>
                </a:cubicBezTo>
                <a:cubicBezTo>
                  <a:pt x="5625883" y="3117925"/>
                  <a:pt x="5646997" y="3165732"/>
                  <a:pt x="5692115" y="3191228"/>
                </a:cubicBezTo>
                <a:cubicBezTo>
                  <a:pt x="5692475" y="3191457"/>
                  <a:pt x="5689949" y="3200109"/>
                  <a:pt x="5688506" y="3206025"/>
                </a:cubicBezTo>
                <a:cubicBezTo>
                  <a:pt x="5660893" y="3207848"/>
                  <a:pt x="5639057" y="3173699"/>
                  <a:pt x="5603864" y="3184854"/>
                </a:cubicBezTo>
                <a:cubicBezTo>
                  <a:pt x="5637613" y="3231295"/>
                  <a:pt x="5665767" y="3272957"/>
                  <a:pt x="5713591" y="3295040"/>
                </a:cubicBezTo>
                <a:cubicBezTo>
                  <a:pt x="5751851" y="3312567"/>
                  <a:pt x="5799134" y="3322812"/>
                  <a:pt x="5826927" y="3379724"/>
                </a:cubicBezTo>
                <a:cubicBezTo>
                  <a:pt x="5794623" y="3390881"/>
                  <a:pt x="5770619" y="3376768"/>
                  <a:pt x="5746436" y="3366750"/>
                </a:cubicBezTo>
                <a:cubicBezTo>
                  <a:pt x="5709440" y="3351269"/>
                  <a:pt x="5672804" y="3333741"/>
                  <a:pt x="5635807" y="3318259"/>
                </a:cubicBezTo>
                <a:cubicBezTo>
                  <a:pt x="5621731" y="3312340"/>
                  <a:pt x="5606392" y="3308241"/>
                  <a:pt x="5597367" y="3336472"/>
                </a:cubicBezTo>
                <a:cubicBezTo>
                  <a:pt x="5644471" y="3342391"/>
                  <a:pt x="5672624" y="3380636"/>
                  <a:pt x="5702221" y="3416605"/>
                </a:cubicBezTo>
                <a:cubicBezTo>
                  <a:pt x="5718825" y="3436867"/>
                  <a:pt x="5732361" y="3463958"/>
                  <a:pt x="5762317" y="3453714"/>
                </a:cubicBezTo>
                <a:cubicBezTo>
                  <a:pt x="5778019" y="3448251"/>
                  <a:pt x="5787944" y="3463501"/>
                  <a:pt x="5786319" y="3482169"/>
                </a:cubicBezTo>
                <a:cubicBezTo>
                  <a:pt x="5780365" y="3547962"/>
                  <a:pt x="5817001" y="3570954"/>
                  <a:pt x="5854901" y="3583703"/>
                </a:cubicBezTo>
                <a:cubicBezTo>
                  <a:pt x="5926728" y="3607607"/>
                  <a:pt x="5986464" y="3663836"/>
                  <a:pt x="6056305" y="3694570"/>
                </a:cubicBezTo>
                <a:cubicBezTo>
                  <a:pt x="6124163" y="3724393"/>
                  <a:pt x="6176680" y="3795192"/>
                  <a:pt x="6244716" y="3832301"/>
                </a:cubicBezTo>
                <a:cubicBezTo>
                  <a:pt x="6293986" y="3859164"/>
                  <a:pt x="6341089" y="3893766"/>
                  <a:pt x="6391802" y="3918125"/>
                </a:cubicBezTo>
                <a:cubicBezTo>
                  <a:pt x="6511814" y="3975722"/>
                  <a:pt x="6634174" y="4021935"/>
                  <a:pt x="6763572" y="4028537"/>
                </a:cubicBezTo>
                <a:cubicBezTo>
                  <a:pt x="6870411" y="4033774"/>
                  <a:pt x="7797129" y="4028766"/>
                  <a:pt x="8173592" y="3279560"/>
                </a:cubicBezTo>
                <a:cubicBezTo>
                  <a:pt x="8180811" y="3275916"/>
                  <a:pt x="8188931" y="3266355"/>
                  <a:pt x="8191458" y="3257248"/>
                </a:cubicBezTo>
                <a:cubicBezTo>
                  <a:pt x="8203550" y="3214677"/>
                  <a:pt x="8233147" y="3196237"/>
                  <a:pt x="8259856" y="3173245"/>
                </a:cubicBezTo>
                <a:cubicBezTo>
                  <a:pt x="8283318" y="3152983"/>
                  <a:pt x="8308224" y="3131812"/>
                  <a:pt x="8317969" y="3097663"/>
                </a:cubicBezTo>
                <a:cubicBezTo>
                  <a:pt x="8330783" y="3052133"/>
                  <a:pt x="8294328" y="3089468"/>
                  <a:pt x="8287650" y="3072166"/>
                </a:cubicBezTo>
                <a:cubicBezTo>
                  <a:pt x="8301546" y="3048491"/>
                  <a:pt x="8323023" y="3026863"/>
                  <a:pt x="8328617" y="3000000"/>
                </a:cubicBezTo>
                <a:cubicBezTo>
                  <a:pt x="8349009" y="2903020"/>
                  <a:pt x="8393045" y="2832447"/>
                  <a:pt x="8458917" y="2777583"/>
                </a:cubicBezTo>
                <a:cubicBezTo>
                  <a:pt x="8477866" y="2761875"/>
                  <a:pt x="8490318" y="2733190"/>
                  <a:pt x="8516125" y="2728639"/>
                </a:cubicBezTo>
                <a:cubicBezTo>
                  <a:pt x="8573515" y="2718621"/>
                  <a:pt x="8555468" y="2640309"/>
                  <a:pt x="8585788" y="2605478"/>
                </a:cubicBezTo>
                <a:cubicBezTo>
                  <a:pt x="8591563" y="2598874"/>
                  <a:pt x="8596796" y="2585900"/>
                  <a:pt x="8595714" y="2577023"/>
                </a:cubicBezTo>
                <a:cubicBezTo>
                  <a:pt x="8594091" y="2564271"/>
                  <a:pt x="8587232" y="2552206"/>
                  <a:pt x="8581457" y="2540823"/>
                </a:cubicBezTo>
                <a:cubicBezTo>
                  <a:pt x="8575501" y="2529441"/>
                  <a:pt x="8566478" y="2519424"/>
                  <a:pt x="8570809" y="2504399"/>
                </a:cubicBezTo>
                <a:cubicBezTo>
                  <a:pt x="8572612" y="2498253"/>
                  <a:pt x="8571351" y="2476854"/>
                  <a:pt x="8584705" y="2493699"/>
                </a:cubicBezTo>
                <a:cubicBezTo>
                  <a:pt x="8621340" y="2539914"/>
                  <a:pt x="8642637" y="2496205"/>
                  <a:pt x="8674038" y="2475260"/>
                </a:cubicBezTo>
                <a:cubicBezTo>
                  <a:pt x="8648772" y="2453632"/>
                  <a:pt x="8626033" y="2438380"/>
                  <a:pt x="8622243" y="2406054"/>
                </a:cubicBezTo>
                <a:cubicBezTo>
                  <a:pt x="8614483" y="2339351"/>
                  <a:pt x="8581278" y="2308846"/>
                  <a:pt x="8530925" y="2302926"/>
                </a:cubicBezTo>
                <a:cubicBezTo>
                  <a:pt x="8549513" y="2238501"/>
                  <a:pt x="8549513" y="2238501"/>
                  <a:pt x="8489417" y="2229622"/>
                </a:cubicBezTo>
                <a:cubicBezTo>
                  <a:pt x="8512517" y="2188645"/>
                  <a:pt x="8512517" y="2178173"/>
                  <a:pt x="8484543" y="2164058"/>
                </a:cubicBezTo>
                <a:cubicBezTo>
                  <a:pt x="8457653" y="2150626"/>
                  <a:pt x="8427876" y="2146073"/>
                  <a:pt x="8402970" y="2125358"/>
                </a:cubicBezTo>
                <a:cubicBezTo>
                  <a:pt x="8425891" y="2072997"/>
                  <a:pt x="8432387" y="2012214"/>
                  <a:pt x="8479670" y="1986716"/>
                </a:cubicBezTo>
                <a:cubicBezTo>
                  <a:pt x="8487070" y="1982846"/>
                  <a:pt x="8492123" y="1967138"/>
                  <a:pt x="8487432" y="1958032"/>
                </a:cubicBezTo>
                <a:cubicBezTo>
                  <a:pt x="8470286" y="1925023"/>
                  <a:pt x="8494830" y="1862417"/>
                  <a:pt x="8441412" y="1855361"/>
                </a:cubicBezTo>
                <a:cubicBezTo>
                  <a:pt x="8434733" y="1854678"/>
                  <a:pt x="8428597" y="1847847"/>
                  <a:pt x="8433831" y="1838969"/>
                </a:cubicBezTo>
                <a:cubicBezTo>
                  <a:pt x="8451879" y="1808009"/>
                  <a:pt x="8430041" y="1810057"/>
                  <a:pt x="8416868" y="1806187"/>
                </a:cubicBezTo>
                <a:cubicBezTo>
                  <a:pt x="8400985" y="1801408"/>
                  <a:pt x="8382938" y="1815066"/>
                  <a:pt x="8368140" y="1798219"/>
                </a:cubicBezTo>
                <a:cubicBezTo>
                  <a:pt x="8371569" y="1780462"/>
                  <a:pt x="8384382" y="1780689"/>
                  <a:pt x="8393405" y="1774999"/>
                </a:cubicBezTo>
                <a:cubicBezTo>
                  <a:pt x="8419754" y="1758607"/>
                  <a:pt x="8441231" y="1739030"/>
                  <a:pt x="8442495" y="1696458"/>
                </a:cubicBezTo>
                <a:cubicBezTo>
                  <a:pt x="8443396" y="1662083"/>
                  <a:pt x="8446284" y="1631805"/>
                  <a:pt x="8409828" y="1621332"/>
                </a:cubicBezTo>
                <a:cubicBezTo>
                  <a:pt x="8394669" y="1617006"/>
                  <a:pt x="8399001" y="1592193"/>
                  <a:pt x="8407664" y="1579899"/>
                </a:cubicBezTo>
                <a:cubicBezTo>
                  <a:pt x="8423184" y="1558045"/>
                  <a:pt x="8435996" y="1528906"/>
                  <a:pt x="8462707" y="1526857"/>
                </a:cubicBezTo>
                <a:cubicBezTo>
                  <a:pt x="8478949" y="1525492"/>
                  <a:pt x="8491402" y="1516384"/>
                  <a:pt x="8504215" y="1505913"/>
                </a:cubicBezTo>
                <a:cubicBezTo>
                  <a:pt x="8513419" y="1498398"/>
                  <a:pt x="8524428" y="1492025"/>
                  <a:pt x="8523345" y="1475863"/>
                </a:cubicBezTo>
                <a:cubicBezTo>
                  <a:pt x="8522262" y="1460382"/>
                  <a:pt x="8511615" y="1454008"/>
                  <a:pt x="8500786" y="1450820"/>
                </a:cubicBezTo>
                <a:cubicBezTo>
                  <a:pt x="8464691" y="1440577"/>
                  <a:pt x="8430764" y="1425551"/>
                  <a:pt x="8400624" y="1391176"/>
                </a:cubicBezTo>
                <a:cubicBezTo>
                  <a:pt x="8420657" y="1372963"/>
                  <a:pt x="8439787" y="1359759"/>
                  <a:pt x="8454585" y="1341319"/>
                </a:cubicBezTo>
                <a:cubicBezTo>
                  <a:pt x="8490318" y="1296701"/>
                  <a:pt x="8187668" y="1156238"/>
                  <a:pt x="8172509" y="1106153"/>
                </a:cubicBezTo>
                <a:cubicBezTo>
                  <a:pt x="8167817" y="1090673"/>
                  <a:pt x="8151755" y="1074738"/>
                  <a:pt x="8138399" y="1070184"/>
                </a:cubicBezTo>
                <a:cubicBezTo>
                  <a:pt x="8075777" y="1048785"/>
                  <a:pt x="8021456" y="1000749"/>
                  <a:pt x="7957388" y="982992"/>
                </a:cubicBezTo>
                <a:cubicBezTo>
                  <a:pt x="7896929" y="966147"/>
                  <a:pt x="7837375" y="943608"/>
                  <a:pt x="7771142" y="921300"/>
                </a:cubicBezTo>
                <a:cubicBezTo>
                  <a:pt x="7811747" y="865296"/>
                  <a:pt x="7883756" y="871899"/>
                  <a:pt x="7900539" y="791082"/>
                </a:cubicBezTo>
                <a:cubicBezTo>
                  <a:pt x="7835028" y="770137"/>
                  <a:pt x="7766090" y="794042"/>
                  <a:pt x="7702923" y="760803"/>
                </a:cubicBezTo>
                <a:cubicBezTo>
                  <a:pt x="7697509" y="757845"/>
                  <a:pt x="7690109" y="760803"/>
                  <a:pt x="7683614" y="761714"/>
                </a:cubicBezTo>
                <a:cubicBezTo>
                  <a:pt x="7553493" y="779471"/>
                  <a:pt x="7423915" y="763991"/>
                  <a:pt x="7295600" y="741680"/>
                </a:cubicBezTo>
                <a:cubicBezTo>
                  <a:pt x="7110798" y="709810"/>
                  <a:pt x="6925273" y="689548"/>
                  <a:pt x="6739388" y="675206"/>
                </a:cubicBezTo>
                <a:cubicBezTo>
                  <a:pt x="6585807" y="663367"/>
                  <a:pt x="6431866" y="658132"/>
                  <a:pt x="6279006" y="635367"/>
                </a:cubicBezTo>
                <a:cubicBezTo>
                  <a:pt x="6115501" y="611009"/>
                  <a:pt x="5952175" y="583462"/>
                  <a:pt x="5788847" y="557964"/>
                </a:cubicBezTo>
                <a:cubicBezTo>
                  <a:pt x="5781448" y="556825"/>
                  <a:pt x="5773282" y="553240"/>
                  <a:pt x="5765387" y="552984"/>
                </a:cubicBezTo>
                <a:close/>
                <a:moveTo>
                  <a:pt x="0" y="0"/>
                </a:moveTo>
                <a:lnTo>
                  <a:pt x="768106" y="0"/>
                </a:lnTo>
                <a:lnTo>
                  <a:pt x="767098" y="10118"/>
                </a:lnTo>
                <a:cubicBezTo>
                  <a:pt x="765697" y="22412"/>
                  <a:pt x="763205" y="34103"/>
                  <a:pt x="756850" y="43654"/>
                </a:cubicBezTo>
                <a:cubicBezTo>
                  <a:pt x="749894" y="54193"/>
                  <a:pt x="757386" y="72374"/>
                  <a:pt x="768357" y="76852"/>
                </a:cubicBezTo>
                <a:cubicBezTo>
                  <a:pt x="838462" y="106364"/>
                  <a:pt x="848094" y="176713"/>
                  <a:pt x="882077" y="237315"/>
                </a:cubicBezTo>
                <a:cubicBezTo>
                  <a:pt x="845150" y="261290"/>
                  <a:pt x="801001" y="266560"/>
                  <a:pt x="761133" y="282106"/>
                </a:cubicBezTo>
                <a:cubicBezTo>
                  <a:pt x="719657" y="298442"/>
                  <a:pt x="719657" y="310562"/>
                  <a:pt x="753907" y="357988"/>
                </a:cubicBezTo>
                <a:cubicBezTo>
                  <a:pt x="664804" y="368265"/>
                  <a:pt x="664804" y="368265"/>
                  <a:pt x="692364" y="442830"/>
                </a:cubicBezTo>
                <a:cubicBezTo>
                  <a:pt x="617709" y="449681"/>
                  <a:pt x="568477" y="484987"/>
                  <a:pt x="556972" y="562188"/>
                </a:cubicBezTo>
                <a:cubicBezTo>
                  <a:pt x="551352" y="599602"/>
                  <a:pt x="517637" y="617254"/>
                  <a:pt x="480177" y="642286"/>
                </a:cubicBezTo>
                <a:cubicBezTo>
                  <a:pt x="526734" y="666528"/>
                  <a:pt x="558310" y="717115"/>
                  <a:pt x="612627" y="663627"/>
                </a:cubicBezTo>
                <a:cubicBezTo>
                  <a:pt x="632427" y="644130"/>
                  <a:pt x="630557" y="668898"/>
                  <a:pt x="633230" y="676011"/>
                </a:cubicBezTo>
                <a:cubicBezTo>
                  <a:pt x="639651" y="693400"/>
                  <a:pt x="626274" y="704995"/>
                  <a:pt x="617443" y="718168"/>
                </a:cubicBezTo>
                <a:cubicBezTo>
                  <a:pt x="608881" y="731343"/>
                  <a:pt x="598711" y="745306"/>
                  <a:pt x="596304" y="760064"/>
                </a:cubicBezTo>
                <a:cubicBezTo>
                  <a:pt x="594700" y="770339"/>
                  <a:pt x="602459" y="785355"/>
                  <a:pt x="611021" y="792998"/>
                </a:cubicBezTo>
                <a:cubicBezTo>
                  <a:pt x="655975" y="833311"/>
                  <a:pt x="629217" y="923949"/>
                  <a:pt x="714308" y="935543"/>
                </a:cubicBezTo>
                <a:cubicBezTo>
                  <a:pt x="752570" y="940811"/>
                  <a:pt x="771032" y="974010"/>
                  <a:pt x="799128" y="992190"/>
                </a:cubicBezTo>
                <a:cubicBezTo>
                  <a:pt x="896793" y="1055689"/>
                  <a:pt x="962082" y="1137368"/>
                  <a:pt x="992317" y="1249612"/>
                </a:cubicBezTo>
                <a:cubicBezTo>
                  <a:pt x="1000611" y="1280703"/>
                  <a:pt x="1032454" y="1305735"/>
                  <a:pt x="1053058" y="1333136"/>
                </a:cubicBezTo>
                <a:cubicBezTo>
                  <a:pt x="1043156" y="1353160"/>
                  <a:pt x="989106" y="1309949"/>
                  <a:pt x="1008104" y="1362645"/>
                </a:cubicBezTo>
                <a:cubicBezTo>
                  <a:pt x="1022553" y="1402169"/>
                  <a:pt x="1059480" y="1426672"/>
                  <a:pt x="1094265" y="1450123"/>
                </a:cubicBezTo>
                <a:cubicBezTo>
                  <a:pt x="1133866" y="1476733"/>
                  <a:pt x="1177749" y="1498075"/>
                  <a:pt x="1195677" y="1547347"/>
                </a:cubicBezTo>
                <a:cubicBezTo>
                  <a:pt x="1199423" y="1557887"/>
                  <a:pt x="1211463" y="1568953"/>
                  <a:pt x="1222166" y="1573170"/>
                </a:cubicBezTo>
                <a:cubicBezTo>
                  <a:pt x="1780331" y="2440289"/>
                  <a:pt x="3154333" y="2446085"/>
                  <a:pt x="3312738" y="2440024"/>
                </a:cubicBezTo>
                <a:cubicBezTo>
                  <a:pt x="3504591" y="2432384"/>
                  <a:pt x="3686008" y="2378897"/>
                  <a:pt x="3863944" y="2312235"/>
                </a:cubicBezTo>
                <a:cubicBezTo>
                  <a:pt x="3939135" y="2284043"/>
                  <a:pt x="4008972" y="2243995"/>
                  <a:pt x="4082022" y="2212904"/>
                </a:cubicBezTo>
                <a:cubicBezTo>
                  <a:pt x="4182897" y="2169955"/>
                  <a:pt x="4260761" y="2088012"/>
                  <a:pt x="4361371" y="2053496"/>
                </a:cubicBezTo>
                <a:cubicBezTo>
                  <a:pt x="4464921" y="2017925"/>
                  <a:pt x="4553490" y="1952846"/>
                  <a:pt x="4659987" y="1925180"/>
                </a:cubicBezTo>
                <a:cubicBezTo>
                  <a:pt x="4716177" y="1910425"/>
                  <a:pt x="4770494" y="1883815"/>
                  <a:pt x="4761667" y="1807667"/>
                </a:cubicBezTo>
                <a:cubicBezTo>
                  <a:pt x="4759257" y="1786061"/>
                  <a:pt x="4773973" y="1768410"/>
                  <a:pt x="4797253" y="1774733"/>
                </a:cubicBezTo>
                <a:cubicBezTo>
                  <a:pt x="4841669" y="1786589"/>
                  <a:pt x="4861738" y="1755234"/>
                  <a:pt x="4886356" y="1731784"/>
                </a:cubicBezTo>
                <a:cubicBezTo>
                  <a:pt x="4930237" y="1690154"/>
                  <a:pt x="4971978" y="1645890"/>
                  <a:pt x="5041818" y="1639039"/>
                </a:cubicBezTo>
                <a:cubicBezTo>
                  <a:pt x="5028440" y="1606365"/>
                  <a:pt x="5005695" y="1611110"/>
                  <a:pt x="4984824" y="1617960"/>
                </a:cubicBezTo>
                <a:cubicBezTo>
                  <a:pt x="4929971" y="1635878"/>
                  <a:pt x="4875653" y="1656165"/>
                  <a:pt x="4820800" y="1674082"/>
                </a:cubicBezTo>
                <a:cubicBezTo>
                  <a:pt x="4784945" y="1685677"/>
                  <a:pt x="4749356" y="1702012"/>
                  <a:pt x="4701459" y="1689099"/>
                </a:cubicBezTo>
                <a:cubicBezTo>
                  <a:pt x="4742668" y="1623230"/>
                  <a:pt x="4812771" y="1611373"/>
                  <a:pt x="4869498" y="1591086"/>
                </a:cubicBezTo>
                <a:cubicBezTo>
                  <a:pt x="4940404" y="1565528"/>
                  <a:pt x="4982147" y="1517309"/>
                  <a:pt x="5032185" y="1463559"/>
                </a:cubicBezTo>
                <a:cubicBezTo>
                  <a:pt x="4980006" y="1450649"/>
                  <a:pt x="4947630" y="1490172"/>
                  <a:pt x="4906692" y="1488062"/>
                </a:cubicBezTo>
                <a:cubicBezTo>
                  <a:pt x="4904550" y="1481215"/>
                  <a:pt x="4900805" y="1471202"/>
                  <a:pt x="4901340" y="1470936"/>
                </a:cubicBezTo>
                <a:cubicBezTo>
                  <a:pt x="4968234" y="1441427"/>
                  <a:pt x="4999539" y="1386097"/>
                  <a:pt x="5009976" y="1319171"/>
                </a:cubicBezTo>
                <a:cubicBezTo>
                  <a:pt x="5015328" y="1284656"/>
                  <a:pt x="5039677" y="1273853"/>
                  <a:pt x="5063760" y="1258044"/>
                </a:cubicBezTo>
                <a:cubicBezTo>
                  <a:pt x="5147777" y="1201922"/>
                  <a:pt x="5236613" y="1151071"/>
                  <a:pt x="5305648" y="1073871"/>
                </a:cubicBezTo>
                <a:cubicBezTo>
                  <a:pt x="5225910" y="1084147"/>
                  <a:pt x="5161960" y="1134471"/>
                  <a:pt x="5076067" y="1156077"/>
                </a:cubicBezTo>
                <a:cubicBezTo>
                  <a:pt x="5144298" y="1071235"/>
                  <a:pt x="5232600" y="1028288"/>
                  <a:pt x="5313141" y="976907"/>
                </a:cubicBezTo>
                <a:cubicBezTo>
                  <a:pt x="5349798" y="953458"/>
                  <a:pt x="5383779" y="923421"/>
                  <a:pt x="5428196" y="910774"/>
                </a:cubicBezTo>
                <a:cubicBezTo>
                  <a:pt x="5443985" y="906295"/>
                  <a:pt x="5469939" y="896809"/>
                  <a:pt x="5457363" y="871779"/>
                </a:cubicBezTo>
                <a:cubicBezTo>
                  <a:pt x="5446661" y="850965"/>
                  <a:pt x="5425523" y="857286"/>
                  <a:pt x="5406256" y="863347"/>
                </a:cubicBezTo>
                <a:cubicBezTo>
                  <a:pt x="5359965" y="878367"/>
                  <a:pt x="5312069" y="878629"/>
                  <a:pt x="5249456" y="878367"/>
                </a:cubicBezTo>
                <a:cubicBezTo>
                  <a:pt x="5301901" y="809597"/>
                  <a:pt x="5397963" y="830149"/>
                  <a:pt x="5442914" y="757955"/>
                </a:cubicBezTo>
                <a:cubicBezTo>
                  <a:pt x="5386723" y="745306"/>
                  <a:pt x="5343376" y="771392"/>
                  <a:pt x="5297887" y="776398"/>
                </a:cubicBezTo>
                <a:cubicBezTo>
                  <a:pt x="5256683" y="780877"/>
                  <a:pt x="5246513" y="768758"/>
                  <a:pt x="5256146" y="728971"/>
                </a:cubicBezTo>
                <a:cubicBezTo>
                  <a:pt x="5271129" y="667053"/>
                  <a:pt x="5248653" y="635435"/>
                  <a:pt x="5188716" y="652298"/>
                </a:cubicBezTo>
                <a:cubicBezTo>
                  <a:pt x="5133062" y="668107"/>
                  <a:pt x="5127175" y="644922"/>
                  <a:pt x="5142160" y="609614"/>
                </a:cubicBezTo>
                <a:cubicBezTo>
                  <a:pt x="5163564" y="558237"/>
                  <a:pt x="5139216" y="518450"/>
                  <a:pt x="5122626" y="475239"/>
                </a:cubicBezTo>
                <a:cubicBezTo>
                  <a:pt x="5097205" y="409367"/>
                  <a:pt x="5107908" y="377223"/>
                  <a:pt x="5162763" y="328215"/>
                </a:cubicBezTo>
                <a:cubicBezTo>
                  <a:pt x="5193532" y="300811"/>
                  <a:pt x="5226711" y="277627"/>
                  <a:pt x="5271399" y="253914"/>
                </a:cubicBezTo>
                <a:cubicBezTo>
                  <a:pt x="5168381" y="241003"/>
                  <a:pt x="5276483" y="197528"/>
                  <a:pt x="5240091" y="170389"/>
                </a:cubicBezTo>
                <a:cubicBezTo>
                  <a:pt x="5167310" y="159323"/>
                  <a:pt x="5107908" y="245745"/>
                  <a:pt x="5008904" y="220979"/>
                </a:cubicBezTo>
                <a:cubicBezTo>
                  <a:pt x="5131187" y="146147"/>
                  <a:pt x="5266315" y="121645"/>
                  <a:pt x="5354881" y="22050"/>
                </a:cubicBezTo>
                <a:cubicBezTo>
                  <a:pt x="5334546" y="-611"/>
                  <a:pt x="5314210" y="20468"/>
                  <a:pt x="5296818" y="12038"/>
                </a:cubicBezTo>
                <a:cubicBezTo>
                  <a:pt x="5297085" y="9403"/>
                  <a:pt x="5296884" y="6109"/>
                  <a:pt x="5297018" y="3177"/>
                </a:cubicBezTo>
                <a:lnTo>
                  <a:pt x="5298067" y="0"/>
                </a:lnTo>
                <a:lnTo>
                  <a:pt x="8958468" y="0"/>
                </a:lnTo>
                <a:lnTo>
                  <a:pt x="8936439" y="18562"/>
                </a:lnTo>
                <a:cubicBezTo>
                  <a:pt x="8928025" y="29598"/>
                  <a:pt x="8926611" y="39110"/>
                  <a:pt x="8934304" y="46608"/>
                </a:cubicBezTo>
                <a:cubicBezTo>
                  <a:pt x="8959791" y="71400"/>
                  <a:pt x="8992737" y="89152"/>
                  <a:pt x="9027240" y="113638"/>
                </a:cubicBezTo>
                <a:cubicBezTo>
                  <a:pt x="8975330" y="159853"/>
                  <a:pt x="8916899" y="180054"/>
                  <a:pt x="8854734" y="193826"/>
                </a:cubicBezTo>
                <a:cubicBezTo>
                  <a:pt x="8836083" y="198111"/>
                  <a:pt x="8817746" y="206680"/>
                  <a:pt x="8815880" y="227493"/>
                </a:cubicBezTo>
                <a:cubicBezTo>
                  <a:pt x="8814017" y="249223"/>
                  <a:pt x="8832977" y="257791"/>
                  <a:pt x="8848828" y="267894"/>
                </a:cubicBezTo>
                <a:cubicBezTo>
                  <a:pt x="8870895" y="281971"/>
                  <a:pt x="8892342" y="294216"/>
                  <a:pt x="8920315" y="296052"/>
                </a:cubicBezTo>
                <a:cubicBezTo>
                  <a:pt x="8966319" y="298806"/>
                  <a:pt x="8988385" y="337982"/>
                  <a:pt x="9015115" y="367363"/>
                </a:cubicBezTo>
                <a:cubicBezTo>
                  <a:pt x="9030034" y="383892"/>
                  <a:pt x="9037496" y="417251"/>
                  <a:pt x="9011388" y="423067"/>
                </a:cubicBezTo>
                <a:cubicBezTo>
                  <a:pt x="8948601" y="437148"/>
                  <a:pt x="8953575" y="477853"/>
                  <a:pt x="8955127" y="524068"/>
                </a:cubicBezTo>
                <a:cubicBezTo>
                  <a:pt x="8957303" y="581304"/>
                  <a:pt x="8994292" y="607624"/>
                  <a:pt x="9039672" y="629661"/>
                </a:cubicBezTo>
                <a:cubicBezTo>
                  <a:pt x="9055213" y="637312"/>
                  <a:pt x="9077279" y="637006"/>
                  <a:pt x="9083187" y="660880"/>
                </a:cubicBezTo>
                <a:cubicBezTo>
                  <a:pt x="9057699" y="683528"/>
                  <a:pt x="9026617" y="665166"/>
                  <a:pt x="8999263" y="671592"/>
                </a:cubicBezTo>
                <a:cubicBezTo>
                  <a:pt x="8976575" y="676794"/>
                  <a:pt x="8938965" y="674041"/>
                  <a:pt x="8970048" y="715664"/>
                </a:cubicBezTo>
                <a:cubicBezTo>
                  <a:pt x="8979063" y="727601"/>
                  <a:pt x="8968494" y="736784"/>
                  <a:pt x="8956992" y="737702"/>
                </a:cubicBezTo>
                <a:cubicBezTo>
                  <a:pt x="8864991" y="747189"/>
                  <a:pt x="8907262" y="831359"/>
                  <a:pt x="8877733" y="875737"/>
                </a:cubicBezTo>
                <a:cubicBezTo>
                  <a:pt x="8869654" y="887979"/>
                  <a:pt x="8878357" y="909097"/>
                  <a:pt x="8891100" y="914300"/>
                </a:cubicBezTo>
                <a:cubicBezTo>
                  <a:pt x="8972534" y="948581"/>
                  <a:pt x="8983724" y="1030299"/>
                  <a:pt x="9023199" y="1100695"/>
                </a:cubicBezTo>
                <a:cubicBezTo>
                  <a:pt x="8980304" y="1128545"/>
                  <a:pt x="8929020" y="1134666"/>
                  <a:pt x="8882708" y="1152725"/>
                </a:cubicBezTo>
                <a:cubicBezTo>
                  <a:pt x="8834530" y="1171701"/>
                  <a:pt x="8834530" y="1185780"/>
                  <a:pt x="8874315" y="1240870"/>
                </a:cubicBezTo>
                <a:cubicBezTo>
                  <a:pt x="8770812" y="1252808"/>
                  <a:pt x="8770812" y="1252808"/>
                  <a:pt x="8802826" y="1339424"/>
                </a:cubicBezTo>
                <a:cubicBezTo>
                  <a:pt x="8716105" y="1347382"/>
                  <a:pt x="8658917" y="1388394"/>
                  <a:pt x="8645552" y="1478072"/>
                </a:cubicBezTo>
                <a:cubicBezTo>
                  <a:pt x="8639024" y="1521532"/>
                  <a:pt x="8599861" y="1542037"/>
                  <a:pt x="8556347" y="1571114"/>
                </a:cubicBezTo>
                <a:cubicBezTo>
                  <a:pt x="8610428" y="1599274"/>
                  <a:pt x="8647106" y="1658037"/>
                  <a:pt x="8710202" y="1595904"/>
                </a:cubicBezTo>
                <a:cubicBezTo>
                  <a:pt x="8733202" y="1573257"/>
                  <a:pt x="8731030" y="1602027"/>
                  <a:pt x="8734135" y="1610290"/>
                </a:cubicBezTo>
                <a:cubicBezTo>
                  <a:pt x="8741594" y="1630489"/>
                  <a:pt x="8726054" y="1643958"/>
                  <a:pt x="8715797" y="1659260"/>
                </a:cubicBezTo>
                <a:cubicBezTo>
                  <a:pt x="8705851" y="1674564"/>
                  <a:pt x="8694038" y="1690784"/>
                  <a:pt x="8691242" y="1707927"/>
                </a:cubicBezTo>
                <a:cubicBezTo>
                  <a:pt x="8689378" y="1719862"/>
                  <a:pt x="8698391" y="1737306"/>
                  <a:pt x="8708337" y="1746183"/>
                </a:cubicBezTo>
                <a:cubicBezTo>
                  <a:pt x="8760556" y="1793011"/>
                  <a:pt x="8729474" y="1898297"/>
                  <a:pt x="8828316" y="1911765"/>
                </a:cubicBezTo>
                <a:cubicBezTo>
                  <a:pt x="8872762" y="1917884"/>
                  <a:pt x="8894207" y="1956449"/>
                  <a:pt x="8926844" y="1977567"/>
                </a:cubicBezTo>
                <a:cubicBezTo>
                  <a:pt x="9040293" y="2051328"/>
                  <a:pt x="9116134" y="2146208"/>
                  <a:pt x="9151255" y="2276592"/>
                </a:cubicBezTo>
                <a:cubicBezTo>
                  <a:pt x="9160890" y="2312707"/>
                  <a:pt x="9197879" y="2341785"/>
                  <a:pt x="9221812" y="2373614"/>
                </a:cubicBezTo>
                <a:cubicBezTo>
                  <a:pt x="9210310" y="2396875"/>
                  <a:pt x="9147525" y="2346680"/>
                  <a:pt x="9169593" y="2407892"/>
                </a:cubicBezTo>
                <a:cubicBezTo>
                  <a:pt x="9186377" y="2453803"/>
                  <a:pt x="9229272" y="2482267"/>
                  <a:pt x="9269679" y="2509507"/>
                </a:cubicBezTo>
                <a:cubicBezTo>
                  <a:pt x="9315680" y="2540419"/>
                  <a:pt x="9366654" y="2565210"/>
                  <a:pt x="9387480" y="2622444"/>
                </a:cubicBezTo>
                <a:cubicBezTo>
                  <a:pt x="9391832" y="2634687"/>
                  <a:pt x="9405817" y="2647542"/>
                  <a:pt x="9418250" y="2652440"/>
                </a:cubicBezTo>
                <a:cubicBezTo>
                  <a:pt x="10066621" y="3659697"/>
                  <a:pt x="11662679" y="3666430"/>
                  <a:pt x="11846684" y="3659389"/>
                </a:cubicBezTo>
                <a:cubicBezTo>
                  <a:pt x="11958113" y="3654952"/>
                  <a:pt x="12066512" y="3637200"/>
                  <a:pt x="12172890" y="3610878"/>
                </a:cubicBezTo>
                <a:lnTo>
                  <a:pt x="12192000" y="3605403"/>
                </a:lnTo>
                <a:lnTo>
                  <a:pt x="12192000" y="6858000"/>
                </a:lnTo>
                <a:lnTo>
                  <a:pt x="2667892" y="6858000"/>
                </a:lnTo>
                <a:lnTo>
                  <a:pt x="2654380" y="6849405"/>
                </a:lnTo>
                <a:cubicBezTo>
                  <a:pt x="2607569" y="6826978"/>
                  <a:pt x="2555222" y="6809052"/>
                  <a:pt x="2517472" y="6768410"/>
                </a:cubicBezTo>
                <a:cubicBezTo>
                  <a:pt x="2640621" y="6736030"/>
                  <a:pt x="2751355" y="6703317"/>
                  <a:pt x="2863768" y="6678867"/>
                </a:cubicBezTo>
                <a:cubicBezTo>
                  <a:pt x="2982893" y="6653093"/>
                  <a:pt x="3083895" y="6583373"/>
                  <a:pt x="3200332" y="6552312"/>
                </a:cubicBezTo>
                <a:cubicBezTo>
                  <a:pt x="3225166" y="6545703"/>
                  <a:pt x="3255030" y="6522574"/>
                  <a:pt x="3263755" y="6500106"/>
                </a:cubicBezTo>
                <a:cubicBezTo>
                  <a:pt x="3291941" y="6427411"/>
                  <a:pt x="3854674" y="6223537"/>
                  <a:pt x="3788234" y="6158777"/>
                </a:cubicBezTo>
                <a:cubicBezTo>
                  <a:pt x="3760718" y="6132011"/>
                  <a:pt x="3725150" y="6112847"/>
                  <a:pt x="3687901" y="6086412"/>
                </a:cubicBezTo>
                <a:cubicBezTo>
                  <a:pt x="3743942" y="6036518"/>
                  <a:pt x="3807024" y="6014710"/>
                  <a:pt x="3874137" y="5999841"/>
                </a:cubicBezTo>
                <a:cubicBezTo>
                  <a:pt x="3894273" y="5995216"/>
                  <a:pt x="3914069" y="5985964"/>
                  <a:pt x="3916083" y="5963494"/>
                </a:cubicBezTo>
                <a:cubicBezTo>
                  <a:pt x="3918095" y="5940035"/>
                  <a:pt x="3897626" y="5930785"/>
                  <a:pt x="3880513" y="5919878"/>
                </a:cubicBezTo>
                <a:cubicBezTo>
                  <a:pt x="3856689" y="5904680"/>
                  <a:pt x="3833535" y="5891460"/>
                  <a:pt x="3803335" y="5889479"/>
                </a:cubicBezTo>
                <a:cubicBezTo>
                  <a:pt x="3753670" y="5886505"/>
                  <a:pt x="3729848" y="5844211"/>
                  <a:pt x="3700990" y="5812491"/>
                </a:cubicBezTo>
                <a:cubicBezTo>
                  <a:pt x="3684884" y="5794647"/>
                  <a:pt x="3676828" y="5758633"/>
                  <a:pt x="3705014" y="5752353"/>
                </a:cubicBezTo>
                <a:cubicBezTo>
                  <a:pt x="3772798" y="5737152"/>
                  <a:pt x="3767428" y="5693207"/>
                  <a:pt x="3765753" y="5643313"/>
                </a:cubicBezTo>
                <a:cubicBezTo>
                  <a:pt x="3763404" y="5581522"/>
                  <a:pt x="3723470" y="5553107"/>
                  <a:pt x="3674479" y="5529315"/>
                </a:cubicBezTo>
                <a:cubicBezTo>
                  <a:pt x="3657701" y="5521056"/>
                  <a:pt x="3633878" y="5521386"/>
                  <a:pt x="3627501" y="5495612"/>
                </a:cubicBezTo>
                <a:cubicBezTo>
                  <a:pt x="3655017" y="5471161"/>
                  <a:pt x="3688572" y="5490985"/>
                  <a:pt x="3718104" y="5484048"/>
                </a:cubicBezTo>
                <a:cubicBezTo>
                  <a:pt x="3742598" y="5478431"/>
                  <a:pt x="3783202" y="5481403"/>
                  <a:pt x="3749644" y="5436467"/>
                </a:cubicBezTo>
                <a:cubicBezTo>
                  <a:pt x="3739912" y="5423580"/>
                  <a:pt x="3751322" y="5413666"/>
                  <a:pt x="3763740" y="5412675"/>
                </a:cubicBezTo>
                <a:cubicBezTo>
                  <a:pt x="3863064" y="5402433"/>
                  <a:pt x="3817428" y="5311564"/>
                  <a:pt x="3849307" y="5263654"/>
                </a:cubicBezTo>
                <a:cubicBezTo>
                  <a:pt x="3858030" y="5250437"/>
                  <a:pt x="3848634" y="5227638"/>
                  <a:pt x="3834876" y="5222021"/>
                </a:cubicBezTo>
                <a:cubicBezTo>
                  <a:pt x="3746960" y="5185011"/>
                  <a:pt x="3734880" y="5096789"/>
                  <a:pt x="3692263" y="5020790"/>
                </a:cubicBezTo>
                <a:cubicBezTo>
                  <a:pt x="3738572" y="4990724"/>
                  <a:pt x="3793938" y="4984115"/>
                  <a:pt x="3843936" y="4964619"/>
                </a:cubicBezTo>
                <a:cubicBezTo>
                  <a:pt x="3895949" y="4944132"/>
                  <a:pt x="3895949" y="4928933"/>
                  <a:pt x="3852997" y="4869458"/>
                </a:cubicBezTo>
                <a:cubicBezTo>
                  <a:pt x="3964739" y="4856569"/>
                  <a:pt x="3964739" y="4856569"/>
                  <a:pt x="3930177" y="4763060"/>
                </a:cubicBezTo>
                <a:cubicBezTo>
                  <a:pt x="4023800" y="4754468"/>
                  <a:pt x="4085540" y="4710192"/>
                  <a:pt x="4099968" y="4613376"/>
                </a:cubicBezTo>
                <a:cubicBezTo>
                  <a:pt x="4107016" y="4566456"/>
                  <a:pt x="4149296" y="4544320"/>
                  <a:pt x="4196274" y="4512928"/>
                </a:cubicBezTo>
                <a:cubicBezTo>
                  <a:pt x="4137888" y="4482527"/>
                  <a:pt x="4098290" y="4419087"/>
                  <a:pt x="4030173" y="4486165"/>
                </a:cubicBezTo>
                <a:cubicBezTo>
                  <a:pt x="4005342" y="4510615"/>
                  <a:pt x="4007687" y="4479555"/>
                  <a:pt x="4004335" y="4470634"/>
                </a:cubicBezTo>
                <a:cubicBezTo>
                  <a:pt x="3996282" y="4448827"/>
                  <a:pt x="4013059" y="4434287"/>
                  <a:pt x="4024133" y="4417767"/>
                </a:cubicBezTo>
                <a:cubicBezTo>
                  <a:pt x="4034870" y="4401245"/>
                  <a:pt x="4047624" y="4383734"/>
                  <a:pt x="4050642" y="4365226"/>
                </a:cubicBezTo>
                <a:cubicBezTo>
                  <a:pt x="4052655" y="4352340"/>
                  <a:pt x="4042924" y="4333509"/>
                  <a:pt x="4032186" y="4323924"/>
                </a:cubicBezTo>
                <a:cubicBezTo>
                  <a:pt x="3975811" y="4273370"/>
                  <a:pt x="4009367" y="4159704"/>
                  <a:pt x="3902658" y="4145163"/>
                </a:cubicBezTo>
                <a:cubicBezTo>
                  <a:pt x="3854674" y="4138557"/>
                  <a:pt x="3831522" y="4096923"/>
                  <a:pt x="3796288" y="4074123"/>
                </a:cubicBezTo>
                <a:cubicBezTo>
                  <a:pt x="3673808" y="3994492"/>
                  <a:pt x="3591931" y="3892060"/>
                  <a:pt x="3554015" y="3751298"/>
                </a:cubicBezTo>
                <a:cubicBezTo>
                  <a:pt x="3543613" y="3712308"/>
                  <a:pt x="3503679" y="3680917"/>
                  <a:pt x="3477841" y="3646554"/>
                </a:cubicBezTo>
                <a:cubicBezTo>
                  <a:pt x="3490259" y="3621441"/>
                  <a:pt x="3558041" y="3675631"/>
                  <a:pt x="3534217" y="3609547"/>
                </a:cubicBezTo>
                <a:cubicBezTo>
                  <a:pt x="3516097" y="3559982"/>
                  <a:pt x="3469788" y="3529253"/>
                  <a:pt x="3426164" y="3499844"/>
                </a:cubicBezTo>
                <a:cubicBezTo>
                  <a:pt x="3376502" y="3466472"/>
                  <a:pt x="3321470" y="3439708"/>
                  <a:pt x="3298987" y="3377918"/>
                </a:cubicBezTo>
                <a:cubicBezTo>
                  <a:pt x="3294289" y="3364700"/>
                  <a:pt x="3279190" y="3350823"/>
                  <a:pt x="3265768" y="3345534"/>
                </a:cubicBezTo>
                <a:cubicBezTo>
                  <a:pt x="2609539" y="2326070"/>
                  <a:pt x="1054085" y="2255965"/>
                  <a:pt x="698533" y="2257448"/>
                </a:cubicBezTo>
                <a:cubicBezTo>
                  <a:pt x="674830" y="2257546"/>
                  <a:pt x="656459" y="2257963"/>
                  <a:pt x="644044" y="2258439"/>
                </a:cubicBezTo>
                <a:cubicBezTo>
                  <a:pt x="463596" y="2265625"/>
                  <a:pt x="290510" y="2305151"/>
                  <a:pt x="121106" y="2359734"/>
                </a:cubicBezTo>
                <a:lnTo>
                  <a:pt x="0" y="240215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AC58FA-AEB8-2FE6-3D77-675701C3D723}"/>
              </a:ext>
            </a:extLst>
          </p:cNvPr>
          <p:cNvSpPr>
            <a:spLocks noGrp="1"/>
          </p:cNvSpPr>
          <p:nvPr>
            <p:ph type="title"/>
          </p:nvPr>
        </p:nvSpPr>
        <p:spPr>
          <a:xfrm>
            <a:off x="3184309" y="1436262"/>
            <a:ext cx="8182030" cy="845854"/>
          </a:xfrm>
        </p:spPr>
        <p:txBody>
          <a:bodyPr anchor="b">
            <a:normAutofit fontScale="90000"/>
          </a:bodyPr>
          <a:lstStyle/>
          <a:p>
            <a:r>
              <a:rPr lang="en-US" dirty="0"/>
              <a:t>Victim Support</a:t>
            </a:r>
            <a:br>
              <a:rPr lang="en-US" dirty="0"/>
            </a:br>
            <a:br>
              <a:rPr lang="en-GB" b="1" i="0" u="none" strike="noStrike" dirty="0">
                <a:solidFill>
                  <a:srgbClr val="4A4A4A"/>
                </a:solidFill>
                <a:effectLst/>
                <a:latin typeface="Trebuchet MS" panose="020B0703020202090204" pitchFamily="34" charset="0"/>
              </a:rPr>
            </a:br>
            <a:r>
              <a:rPr lang="en-GB" b="1" i="0" u="none" strike="noStrike" dirty="0">
                <a:solidFill>
                  <a:srgbClr val="4A4A4A"/>
                </a:solidFill>
                <a:effectLst/>
                <a:latin typeface="Trebuchet MS" panose="020B0703020202090204" pitchFamily="34" charset="0"/>
              </a:rPr>
              <a:t>Independent and confidential</a:t>
            </a:r>
            <a:endParaRPr lang="en-US" dirty="0"/>
          </a:p>
        </p:txBody>
      </p:sp>
      <p:pic>
        <p:nvPicPr>
          <p:cNvPr id="1032" name="Picture 8">
            <a:extLst>
              <a:ext uri="{FF2B5EF4-FFF2-40B4-BE49-F238E27FC236}">
                <a16:creationId xmlns:a16="http://schemas.microsoft.com/office/drawing/2014/main" id="{B579B57F-E254-D838-9AAA-563180D161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4678" y="1891495"/>
            <a:ext cx="4226363" cy="219551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8788E55-4A72-13BD-28A1-3F5C72E9D974}"/>
              </a:ext>
            </a:extLst>
          </p:cNvPr>
          <p:cNvSpPr txBox="1"/>
          <p:nvPr/>
        </p:nvSpPr>
        <p:spPr>
          <a:xfrm>
            <a:off x="3751008" y="2838852"/>
            <a:ext cx="8437944" cy="923330"/>
          </a:xfrm>
          <a:prstGeom prst="rect">
            <a:avLst/>
          </a:prstGeom>
          <a:noFill/>
        </p:spPr>
        <p:txBody>
          <a:bodyPr wrap="square">
            <a:spAutoFit/>
          </a:bodyPr>
          <a:lstStyle/>
          <a:p>
            <a:pPr algn="l"/>
            <a:r>
              <a:rPr lang="en-GB" b="1" i="0" u="none" strike="noStrike" dirty="0">
                <a:solidFill>
                  <a:srgbClr val="4A4A4A"/>
                </a:solidFill>
                <a:effectLst/>
                <a:latin typeface="Trebuchet MS" panose="020B0703020202090204" pitchFamily="34" charset="0"/>
              </a:rPr>
              <a:t>Who are they -</a:t>
            </a:r>
          </a:p>
          <a:p>
            <a:pPr algn="l"/>
            <a:r>
              <a:rPr lang="en-GB" b="0" i="0" u="none" strike="noStrike" dirty="0">
                <a:solidFill>
                  <a:srgbClr val="4A4A4A"/>
                </a:solidFill>
                <a:effectLst/>
                <a:latin typeface="Trebuchet MS" panose="020B0703020202090204" pitchFamily="34" charset="0"/>
              </a:rPr>
              <a:t>Victim Support is an independent charity dedicated to supporting victims of crime and traumatic incidents in England and Wales.</a:t>
            </a:r>
          </a:p>
        </p:txBody>
      </p:sp>
      <p:sp>
        <p:nvSpPr>
          <p:cNvPr id="11" name="TextBox 10">
            <a:extLst>
              <a:ext uri="{FF2B5EF4-FFF2-40B4-BE49-F238E27FC236}">
                <a16:creationId xmlns:a16="http://schemas.microsoft.com/office/drawing/2014/main" id="{791A3818-6CFE-1A95-D101-B178114AB732}"/>
              </a:ext>
            </a:extLst>
          </p:cNvPr>
          <p:cNvSpPr txBox="1"/>
          <p:nvPr/>
        </p:nvSpPr>
        <p:spPr>
          <a:xfrm>
            <a:off x="3751008" y="4542126"/>
            <a:ext cx="6180880" cy="1200329"/>
          </a:xfrm>
          <a:prstGeom prst="rect">
            <a:avLst/>
          </a:prstGeom>
          <a:noFill/>
        </p:spPr>
        <p:txBody>
          <a:bodyPr wrap="square">
            <a:spAutoFit/>
          </a:bodyPr>
          <a:lstStyle/>
          <a:p>
            <a:pPr algn="l"/>
            <a:r>
              <a:rPr lang="en-GB" b="1" i="0" u="none" strike="noStrike" dirty="0">
                <a:solidFill>
                  <a:srgbClr val="4A4A4A"/>
                </a:solidFill>
                <a:effectLst/>
                <a:latin typeface="Trebuchet MS" panose="020B0703020202090204" pitchFamily="34" charset="0"/>
              </a:rPr>
              <a:t>What do they do - </a:t>
            </a:r>
          </a:p>
          <a:p>
            <a:pPr algn="l"/>
            <a:r>
              <a:rPr lang="en-GB" dirty="0">
                <a:solidFill>
                  <a:srgbClr val="4A4A4A"/>
                </a:solidFill>
                <a:latin typeface="Trebuchet MS" panose="020B0703020202090204" pitchFamily="34" charset="0"/>
              </a:rPr>
              <a:t>P</a:t>
            </a:r>
            <a:r>
              <a:rPr lang="en-GB" b="0" i="0" u="none" strike="noStrike" dirty="0">
                <a:solidFill>
                  <a:srgbClr val="4A4A4A"/>
                </a:solidFill>
                <a:effectLst/>
                <a:latin typeface="Trebuchet MS" panose="020B0703020202090204" pitchFamily="34" charset="0"/>
              </a:rPr>
              <a:t>rovide specialist help to support people to cope and move on to the point where they feel they are back on track with their lives.</a:t>
            </a:r>
          </a:p>
        </p:txBody>
      </p:sp>
      <p:pic>
        <p:nvPicPr>
          <p:cNvPr id="1034" name="Picture 10">
            <a:extLst>
              <a:ext uri="{FF2B5EF4-FFF2-40B4-BE49-F238E27FC236}">
                <a16:creationId xmlns:a16="http://schemas.microsoft.com/office/drawing/2014/main" id="{8F85F9DA-972A-49B9-37C9-30431BF81A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359" y="4268570"/>
            <a:ext cx="3334702" cy="17474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33841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CE67E-95A3-9120-04A1-863A3D4B2DFA}"/>
              </a:ext>
            </a:extLst>
          </p:cNvPr>
          <p:cNvSpPr>
            <a:spLocks noGrp="1"/>
          </p:cNvSpPr>
          <p:nvPr>
            <p:ph type="title"/>
          </p:nvPr>
        </p:nvSpPr>
        <p:spPr/>
        <p:txBody>
          <a:bodyPr/>
          <a:lstStyle/>
          <a:p>
            <a:r>
              <a:rPr lang="en-US" dirty="0"/>
              <a:t>Victim Support – how they can help</a:t>
            </a:r>
          </a:p>
        </p:txBody>
      </p:sp>
      <p:sp>
        <p:nvSpPr>
          <p:cNvPr id="3" name="Content Placeholder 2">
            <a:extLst>
              <a:ext uri="{FF2B5EF4-FFF2-40B4-BE49-F238E27FC236}">
                <a16:creationId xmlns:a16="http://schemas.microsoft.com/office/drawing/2014/main" id="{A74157F6-19E0-4539-6C37-7EAFD7BACDFD}"/>
              </a:ext>
            </a:extLst>
          </p:cNvPr>
          <p:cNvSpPr>
            <a:spLocks noGrp="1"/>
          </p:cNvSpPr>
          <p:nvPr>
            <p:ph idx="1"/>
          </p:nvPr>
        </p:nvSpPr>
        <p:spPr>
          <a:xfrm>
            <a:off x="838200" y="1876926"/>
            <a:ext cx="10515600" cy="4295274"/>
          </a:xfrm>
        </p:spPr>
        <p:txBody>
          <a:bodyPr>
            <a:normAutofit/>
          </a:bodyPr>
          <a:lstStyle/>
          <a:p>
            <a:pPr algn="l"/>
            <a:r>
              <a:rPr lang="en-GB" b="0" i="0" u="none" strike="noStrike" dirty="0">
                <a:effectLst/>
                <a:latin typeface="Trebuchet MS" panose="020B0703020202090204" pitchFamily="34" charset="0"/>
              </a:rPr>
              <a:t>help anyone affected by crime. Not only those who experience it directly, but also their friends, family and any other people involved</a:t>
            </a:r>
            <a:r>
              <a:rPr lang="en-GB" dirty="0">
                <a:latin typeface="Trebuchet MS" panose="020B0703020202090204" pitchFamily="34" charset="0"/>
              </a:rPr>
              <a:t> including witnesses </a:t>
            </a:r>
            <a:endParaRPr lang="en-GB" b="0" i="0" u="none" strike="noStrike" dirty="0">
              <a:effectLst/>
              <a:latin typeface="Trebuchet MS" panose="020B0703020202090204" pitchFamily="34" charset="0"/>
            </a:endParaRPr>
          </a:p>
          <a:p>
            <a:pPr algn="l"/>
            <a:r>
              <a:rPr lang="en-GB" b="0" i="0" u="none" strike="noStrike" dirty="0">
                <a:effectLst/>
                <a:latin typeface="Trebuchet MS" panose="020B0703020202090204" pitchFamily="34" charset="0"/>
              </a:rPr>
              <a:t>It doesn’t matter when the crime took place or reported to police support is available.</a:t>
            </a:r>
          </a:p>
          <a:p>
            <a:pPr algn="l"/>
            <a:r>
              <a:rPr lang="en-GB" b="0" i="0" u="none" strike="noStrike" dirty="0">
                <a:effectLst/>
                <a:latin typeface="Trebuchet MS" panose="020B0703020202090204" pitchFamily="34" charset="0"/>
              </a:rPr>
              <a:t>They’re independent from the police, and support is free and confidential.</a:t>
            </a:r>
          </a:p>
          <a:p>
            <a:endParaRPr lang="en-US" dirty="0"/>
          </a:p>
        </p:txBody>
      </p:sp>
    </p:spTree>
    <p:extLst>
      <p:ext uri="{BB962C8B-B14F-4D97-AF65-F5344CB8AC3E}">
        <p14:creationId xmlns:p14="http://schemas.microsoft.com/office/powerpoint/2010/main" val="40033150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88498-13D0-DF14-7BE0-586029708378}"/>
              </a:ext>
            </a:extLst>
          </p:cNvPr>
          <p:cNvSpPr>
            <a:spLocks noGrp="1"/>
          </p:cNvSpPr>
          <p:nvPr>
            <p:ph type="title"/>
          </p:nvPr>
        </p:nvSpPr>
        <p:spPr/>
        <p:txBody>
          <a:bodyPr/>
          <a:lstStyle/>
          <a:p>
            <a:r>
              <a:rPr lang="en-US" dirty="0"/>
              <a:t>They can also help with:</a:t>
            </a:r>
          </a:p>
        </p:txBody>
      </p:sp>
      <p:sp>
        <p:nvSpPr>
          <p:cNvPr id="3" name="Content Placeholder 2">
            <a:extLst>
              <a:ext uri="{FF2B5EF4-FFF2-40B4-BE49-F238E27FC236}">
                <a16:creationId xmlns:a16="http://schemas.microsoft.com/office/drawing/2014/main" id="{B919A004-52D4-45F5-017E-2DC114AA2B85}"/>
              </a:ext>
            </a:extLst>
          </p:cNvPr>
          <p:cNvSpPr>
            <a:spLocks noGrp="1"/>
          </p:cNvSpPr>
          <p:nvPr>
            <p:ph idx="1"/>
          </p:nvPr>
        </p:nvSpPr>
        <p:spPr/>
        <p:txBody>
          <a:bodyPr>
            <a:normAutofit/>
          </a:bodyPr>
          <a:lstStyle/>
          <a:p>
            <a:pPr algn="l">
              <a:buFont typeface="Arial" panose="020B0604020202020204" pitchFamily="34" charset="0"/>
              <a:buChar char="•"/>
            </a:pPr>
            <a:r>
              <a:rPr lang="en-GB" dirty="0">
                <a:latin typeface="Trebuchet MS" panose="020B0703020202090204" pitchFamily="34" charset="0"/>
              </a:rPr>
              <a:t>F</a:t>
            </a:r>
            <a:r>
              <a:rPr lang="en-GB" b="0" i="0" u="none" strike="noStrike" dirty="0">
                <a:effectLst/>
                <a:latin typeface="Trebuchet MS" panose="020B0703020202090204" pitchFamily="34" charset="0"/>
              </a:rPr>
              <a:t>illing out forms.</a:t>
            </a:r>
          </a:p>
          <a:p>
            <a:pPr algn="l">
              <a:buFont typeface="Arial" panose="020B0604020202020204" pitchFamily="34" charset="0"/>
              <a:buChar char="•"/>
            </a:pPr>
            <a:r>
              <a:rPr lang="en-GB" dirty="0">
                <a:latin typeface="Trebuchet MS" panose="020B0703020202090204" pitchFamily="34" charset="0"/>
              </a:rPr>
              <a:t>G</a:t>
            </a:r>
            <a:r>
              <a:rPr lang="en-GB" b="0" i="0" u="none" strike="noStrike" dirty="0">
                <a:effectLst/>
                <a:latin typeface="Trebuchet MS" panose="020B0703020202090204" pitchFamily="34" charset="0"/>
              </a:rPr>
              <a:t>etting broken doors and windows fixed.</a:t>
            </a:r>
          </a:p>
          <a:p>
            <a:pPr algn="l">
              <a:buFont typeface="Arial" panose="020B0604020202020204" pitchFamily="34" charset="0"/>
              <a:buChar char="•"/>
            </a:pPr>
            <a:r>
              <a:rPr lang="en-GB" dirty="0">
                <a:latin typeface="Trebuchet MS" panose="020B0703020202090204" pitchFamily="34" charset="0"/>
              </a:rPr>
              <a:t>I</a:t>
            </a:r>
            <a:r>
              <a:rPr lang="en-GB" b="0" i="0" u="none" strike="noStrike" dirty="0">
                <a:effectLst/>
                <a:latin typeface="Trebuchet MS" panose="020B0703020202090204" pitchFamily="34" charset="0"/>
              </a:rPr>
              <a:t>nstalling burglar alarms.</a:t>
            </a:r>
          </a:p>
          <a:p>
            <a:pPr algn="l">
              <a:buFont typeface="Arial" panose="020B0604020202020204" pitchFamily="34" charset="0"/>
              <a:buChar char="•"/>
            </a:pPr>
            <a:r>
              <a:rPr lang="en-GB" dirty="0">
                <a:latin typeface="Trebuchet MS" panose="020B0703020202090204" pitchFamily="34" charset="0"/>
              </a:rPr>
              <a:t>G</a:t>
            </a:r>
            <a:r>
              <a:rPr lang="en-GB" b="0" i="0" u="none" strike="noStrike" dirty="0">
                <a:effectLst/>
                <a:latin typeface="Trebuchet MS" panose="020B0703020202090204" pitchFamily="34" charset="0"/>
              </a:rPr>
              <a:t>etting medical treatment</a:t>
            </a:r>
          </a:p>
          <a:p>
            <a:pPr algn="l">
              <a:buFont typeface="Arial" panose="020B0604020202020204" pitchFamily="34" charset="0"/>
              <a:buChar char="•"/>
            </a:pPr>
            <a:r>
              <a:rPr lang="en-GB" dirty="0">
                <a:latin typeface="Trebuchet MS" panose="020B0703020202090204" pitchFamily="34" charset="0"/>
              </a:rPr>
              <a:t>G</a:t>
            </a:r>
            <a:r>
              <a:rPr lang="en-GB" b="0" i="0" u="none" strike="noStrike" dirty="0">
                <a:effectLst/>
                <a:latin typeface="Trebuchet MS" panose="020B0703020202090204" pitchFamily="34" charset="0"/>
              </a:rPr>
              <a:t>etting rehoused</a:t>
            </a:r>
          </a:p>
          <a:p>
            <a:pPr algn="l">
              <a:buFont typeface="Arial" panose="020B0604020202020204" pitchFamily="34" charset="0"/>
              <a:buChar char="•"/>
            </a:pPr>
            <a:r>
              <a:rPr lang="en-GB" dirty="0">
                <a:latin typeface="Trebuchet MS" panose="020B0703020202090204" pitchFamily="34" charset="0"/>
              </a:rPr>
              <a:t>D</a:t>
            </a:r>
            <a:r>
              <a:rPr lang="en-GB" b="0" i="0" u="none" strike="noStrike" dirty="0">
                <a:effectLst/>
                <a:latin typeface="Trebuchet MS" panose="020B0703020202090204" pitchFamily="34" charset="0"/>
              </a:rPr>
              <a:t>ealing with the criminal justice system if case goes to trial.</a:t>
            </a:r>
          </a:p>
          <a:p>
            <a:endParaRPr lang="en-US" dirty="0"/>
          </a:p>
        </p:txBody>
      </p:sp>
    </p:spTree>
    <p:extLst>
      <p:ext uri="{BB962C8B-B14F-4D97-AF65-F5344CB8AC3E}">
        <p14:creationId xmlns:p14="http://schemas.microsoft.com/office/powerpoint/2010/main" val="22392076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37672-F499-4D3E-EC9B-433B192E9E5F}"/>
              </a:ext>
            </a:extLst>
          </p:cNvPr>
          <p:cNvSpPr>
            <a:spLocks noGrp="1"/>
          </p:cNvSpPr>
          <p:nvPr>
            <p:ph type="title"/>
          </p:nvPr>
        </p:nvSpPr>
        <p:spPr/>
        <p:txBody>
          <a:bodyPr/>
          <a:lstStyle/>
          <a:p>
            <a:r>
              <a:rPr lang="en-US" dirty="0"/>
              <a:t>Victim Contact Scheme</a:t>
            </a:r>
          </a:p>
        </p:txBody>
      </p:sp>
      <p:sp>
        <p:nvSpPr>
          <p:cNvPr id="3" name="Content Placeholder 2">
            <a:extLst>
              <a:ext uri="{FF2B5EF4-FFF2-40B4-BE49-F238E27FC236}">
                <a16:creationId xmlns:a16="http://schemas.microsoft.com/office/drawing/2014/main" id="{6BF239A6-EBFD-CD80-0064-8510483C29D4}"/>
              </a:ext>
            </a:extLst>
          </p:cNvPr>
          <p:cNvSpPr>
            <a:spLocks noGrp="1"/>
          </p:cNvSpPr>
          <p:nvPr>
            <p:ph idx="1"/>
          </p:nvPr>
        </p:nvSpPr>
        <p:spPr>
          <a:xfrm>
            <a:off x="838200" y="1690688"/>
            <a:ext cx="10515600" cy="4481512"/>
          </a:xfrm>
        </p:spPr>
        <p:txBody>
          <a:bodyPr>
            <a:normAutofit fontScale="70000" lnSpcReduction="20000"/>
          </a:bodyPr>
          <a:lstStyle/>
          <a:p>
            <a:r>
              <a:rPr lang="en-GB" b="1" dirty="0">
                <a:effectLst/>
                <a:latin typeface="GDS Transport"/>
              </a:rPr>
              <a:t>Victim Contact Scheme</a:t>
            </a:r>
          </a:p>
          <a:p>
            <a:r>
              <a:rPr lang="en-GB" b="0" dirty="0">
                <a:effectLst/>
                <a:latin typeface="GDS Transport"/>
              </a:rPr>
              <a:t>You’ll be asked if you want to join the Victim Contact Scheme if -</a:t>
            </a:r>
          </a:p>
          <a:p>
            <a:pPr>
              <a:buFont typeface="Arial" panose="020B0604020202020204" pitchFamily="34" charset="0"/>
              <a:buChar char="•"/>
            </a:pPr>
            <a:r>
              <a:rPr lang="en-GB" b="0" dirty="0">
                <a:effectLst/>
                <a:latin typeface="GDS Transport"/>
              </a:rPr>
              <a:t>you’re the victim of a violent or sexual crime</a:t>
            </a:r>
          </a:p>
          <a:p>
            <a:pPr>
              <a:buFont typeface="Arial" panose="020B0604020202020204" pitchFamily="34" charset="0"/>
              <a:buChar char="•"/>
            </a:pPr>
            <a:r>
              <a:rPr lang="en-GB" b="0" dirty="0">
                <a:effectLst/>
                <a:latin typeface="GDS Transport"/>
              </a:rPr>
              <a:t>the offender is sentenced to 12 months or more</a:t>
            </a:r>
          </a:p>
          <a:p>
            <a:r>
              <a:rPr lang="en-GB" b="1" dirty="0">
                <a:effectLst/>
                <a:latin typeface="GDS Transport"/>
              </a:rPr>
              <a:t>If you qualify you are given a Victim Liaison Officer who -</a:t>
            </a:r>
          </a:p>
          <a:p>
            <a:pPr>
              <a:buFont typeface="Arial" panose="020B0604020202020204" pitchFamily="34" charset="0"/>
              <a:buChar char="•"/>
            </a:pPr>
            <a:r>
              <a:rPr lang="en-GB" b="0" dirty="0">
                <a:effectLst/>
                <a:latin typeface="GDS Transport"/>
              </a:rPr>
              <a:t>Informs you if details of the offender - how long the offender will be in prison for / any changes to their sentence </a:t>
            </a:r>
          </a:p>
          <a:p>
            <a:pPr>
              <a:buFont typeface="Arial" panose="020B0604020202020204" pitchFamily="34" charset="0"/>
              <a:buChar char="•"/>
            </a:pPr>
            <a:r>
              <a:rPr lang="en-GB" b="0" dirty="0">
                <a:effectLst/>
                <a:latin typeface="GDS Transport"/>
              </a:rPr>
              <a:t>when an offender is up for parole, victims have the right to make another victim statement</a:t>
            </a:r>
          </a:p>
          <a:p>
            <a:pPr>
              <a:buFont typeface="Arial" panose="020B0604020202020204" pitchFamily="34" charset="0"/>
              <a:buChar char="•"/>
            </a:pPr>
            <a:r>
              <a:rPr lang="en-GB" b="0" dirty="0">
                <a:effectLst/>
                <a:latin typeface="GDS Transport"/>
              </a:rPr>
              <a:t>Victims can apply for a </a:t>
            </a:r>
            <a:r>
              <a:rPr lang="en-GB" b="0" u="sng" dirty="0">
                <a:effectLst/>
                <a:latin typeface="GDS Transport"/>
              </a:rPr>
              <a:t>‘</a:t>
            </a:r>
            <a:r>
              <a:rPr lang="en-GB" b="0" u="sng" dirty="0">
                <a:effectLst/>
                <a:latin typeface="GDS Transport"/>
                <a:hlinkClick r:id="rId2">
                  <a:extLst>
                    <a:ext uri="{A12FA001-AC4F-418D-AE19-62706E023703}">
                      <ahyp:hlinkClr xmlns:ahyp="http://schemas.microsoft.com/office/drawing/2018/hyperlinkcolor" val="tx"/>
                    </a:ext>
                  </a:extLst>
                </a:hlinkClick>
              </a:rPr>
              <a:t>licence condition</a:t>
            </a:r>
            <a:r>
              <a:rPr lang="en-GB" b="0" dirty="0">
                <a:effectLst/>
                <a:latin typeface="GDS Transport"/>
              </a:rPr>
              <a:t>’ - these stop the offender doing certain things when they’re released, such as contacting you</a:t>
            </a:r>
          </a:p>
          <a:p>
            <a:pPr>
              <a:buFont typeface="Arial" panose="020B0604020202020204" pitchFamily="34" charset="0"/>
              <a:buChar char="•"/>
            </a:pPr>
            <a:r>
              <a:rPr lang="en-GB" b="0" dirty="0">
                <a:effectLst/>
                <a:latin typeface="GDS Transport"/>
              </a:rPr>
              <a:t>Officer gives you information such as when offenders will be released</a:t>
            </a:r>
          </a:p>
          <a:p>
            <a:pPr>
              <a:buFont typeface="Arial" panose="020B0604020202020204" pitchFamily="34" charset="0"/>
              <a:buChar char="•"/>
            </a:pPr>
            <a:r>
              <a:rPr lang="en-GB" b="0" dirty="0">
                <a:effectLst/>
                <a:latin typeface="GDS Transport"/>
              </a:rPr>
              <a:t>They also help with chal</a:t>
            </a:r>
            <a:r>
              <a:rPr lang="en-GB" dirty="0">
                <a:latin typeface="GDS Transport"/>
              </a:rPr>
              <a:t>lenging a parole decision if the Parole Board decides of the offender is safe to release.</a:t>
            </a:r>
            <a:endParaRPr lang="en-GB" b="0" dirty="0">
              <a:effectLst/>
              <a:latin typeface="GDS Transport"/>
            </a:endParaRPr>
          </a:p>
          <a:p>
            <a:endParaRPr lang="en-US" dirty="0"/>
          </a:p>
        </p:txBody>
      </p:sp>
    </p:spTree>
    <p:extLst>
      <p:ext uri="{BB962C8B-B14F-4D97-AF65-F5344CB8AC3E}">
        <p14:creationId xmlns:p14="http://schemas.microsoft.com/office/powerpoint/2010/main" val="6762179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B2A24-4C1D-C2B8-D347-0BB3A27F067E}"/>
              </a:ext>
            </a:extLst>
          </p:cNvPr>
          <p:cNvSpPr>
            <a:spLocks noGrp="1"/>
          </p:cNvSpPr>
          <p:nvPr>
            <p:ph type="title"/>
          </p:nvPr>
        </p:nvSpPr>
        <p:spPr/>
        <p:txBody>
          <a:bodyPr/>
          <a:lstStyle/>
          <a:p>
            <a:r>
              <a:rPr lang="en-US" dirty="0"/>
              <a:t>Restorative Justice Scheme</a:t>
            </a:r>
          </a:p>
        </p:txBody>
      </p:sp>
      <p:sp>
        <p:nvSpPr>
          <p:cNvPr id="3" name="Content Placeholder 2">
            <a:extLst>
              <a:ext uri="{FF2B5EF4-FFF2-40B4-BE49-F238E27FC236}">
                <a16:creationId xmlns:a16="http://schemas.microsoft.com/office/drawing/2014/main" id="{2CFD3683-09EE-7B76-E9B6-510FFE7F942C}"/>
              </a:ext>
            </a:extLst>
          </p:cNvPr>
          <p:cNvSpPr>
            <a:spLocks noGrp="1"/>
          </p:cNvSpPr>
          <p:nvPr>
            <p:ph idx="1"/>
          </p:nvPr>
        </p:nvSpPr>
        <p:spPr/>
        <p:txBody>
          <a:bodyPr>
            <a:normAutofit fontScale="92500" lnSpcReduction="10000"/>
          </a:bodyPr>
          <a:lstStyle/>
          <a:p>
            <a:pPr algn="l"/>
            <a:r>
              <a:rPr lang="en-GB" b="0" i="0" u="none" strike="noStrike" dirty="0">
                <a:effectLst/>
                <a:latin typeface="Lato" panose="020F0502020204030204" pitchFamily="34" charset="0"/>
              </a:rPr>
              <a:t>Restorative justice (RJ) has been defined as:</a:t>
            </a:r>
          </a:p>
          <a:p>
            <a:pPr algn="l"/>
            <a:r>
              <a:rPr lang="en-GB" b="0" i="0" u="none" strike="noStrike" dirty="0">
                <a:effectLst/>
                <a:latin typeface="Lato" panose="020F0502020204030204" pitchFamily="34" charset="0"/>
              </a:rPr>
              <a:t> ‘a process through which parties with a stake in a specific offence collectively resolve how to deal with the aftermath of the offence and its implications for the future. RJ can take the form of victim-offender mediation either through direct contact between the offender and victim or indirect communication involving third parties. It can also involve restitution or reparation where this is agreed between offenders and their victims’</a:t>
            </a:r>
            <a:r>
              <a:rPr lang="en-GB" b="0" i="0" u="none" strike="noStrike" dirty="0">
                <a:solidFill>
                  <a:srgbClr val="444444"/>
                </a:solidFill>
                <a:effectLst/>
                <a:latin typeface="Lato" panose="020F0502020204030204" pitchFamily="34" charset="0"/>
              </a:rPr>
              <a:t>.</a:t>
            </a:r>
          </a:p>
          <a:p>
            <a:pPr marL="0" indent="0">
              <a:buNone/>
            </a:pPr>
            <a:br>
              <a:rPr lang="en-GB" dirty="0"/>
            </a:br>
            <a:endParaRPr lang="en-US" dirty="0"/>
          </a:p>
        </p:txBody>
      </p:sp>
      <p:sp>
        <p:nvSpPr>
          <p:cNvPr id="4" name="TextBox 3">
            <a:extLst>
              <a:ext uri="{FF2B5EF4-FFF2-40B4-BE49-F238E27FC236}">
                <a16:creationId xmlns:a16="http://schemas.microsoft.com/office/drawing/2014/main" id="{66B8066F-EBCA-61A6-2430-43A7D2A96FF6}"/>
              </a:ext>
            </a:extLst>
          </p:cNvPr>
          <p:cNvSpPr txBox="1"/>
          <p:nvPr/>
        </p:nvSpPr>
        <p:spPr>
          <a:xfrm>
            <a:off x="9572263" y="6366076"/>
            <a:ext cx="1370888" cy="369332"/>
          </a:xfrm>
          <a:prstGeom prst="rect">
            <a:avLst/>
          </a:prstGeom>
          <a:noFill/>
        </p:spPr>
        <p:txBody>
          <a:bodyPr wrap="none" rtlCol="0">
            <a:spAutoFit/>
          </a:bodyPr>
          <a:lstStyle/>
          <a:p>
            <a:r>
              <a:rPr lang="en-US" dirty="0"/>
              <a:t>CPS (2019)</a:t>
            </a:r>
          </a:p>
        </p:txBody>
      </p:sp>
    </p:spTree>
    <p:extLst>
      <p:ext uri="{BB962C8B-B14F-4D97-AF65-F5344CB8AC3E}">
        <p14:creationId xmlns:p14="http://schemas.microsoft.com/office/powerpoint/2010/main" val="38333281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60C12-A8FE-B054-0182-9D70CAF69F98}"/>
              </a:ext>
            </a:extLst>
          </p:cNvPr>
          <p:cNvSpPr>
            <a:spLocks noGrp="1"/>
          </p:cNvSpPr>
          <p:nvPr>
            <p:ph type="title"/>
          </p:nvPr>
        </p:nvSpPr>
        <p:spPr/>
        <p:txBody>
          <a:bodyPr/>
          <a:lstStyle/>
          <a:p>
            <a:r>
              <a:rPr lang="en-US" dirty="0"/>
              <a:t>Restorative Justice</a:t>
            </a:r>
          </a:p>
        </p:txBody>
      </p:sp>
      <p:sp>
        <p:nvSpPr>
          <p:cNvPr id="3" name="Content Placeholder 2">
            <a:extLst>
              <a:ext uri="{FF2B5EF4-FFF2-40B4-BE49-F238E27FC236}">
                <a16:creationId xmlns:a16="http://schemas.microsoft.com/office/drawing/2014/main" id="{77FAB59B-C69A-96FB-1E98-E679767BE313}"/>
              </a:ext>
            </a:extLst>
          </p:cNvPr>
          <p:cNvSpPr>
            <a:spLocks noGrp="1"/>
          </p:cNvSpPr>
          <p:nvPr>
            <p:ph idx="1"/>
          </p:nvPr>
        </p:nvSpPr>
        <p:spPr/>
        <p:txBody>
          <a:bodyPr>
            <a:normAutofit fontScale="92500"/>
          </a:bodyPr>
          <a:lstStyle/>
          <a:p>
            <a:pPr algn="l"/>
            <a:r>
              <a:rPr lang="en-GB" b="0" i="0" u="none" strike="noStrike" dirty="0">
                <a:effectLst/>
                <a:latin typeface="Lato" panose="020F0502020204030203" pitchFamily="34" charset="0"/>
              </a:rPr>
              <a:t>The aims of RJ are commonly stated to be:</a:t>
            </a:r>
          </a:p>
          <a:p>
            <a:pPr algn="l">
              <a:buFont typeface="Arial" panose="020B0604020202020204" pitchFamily="34" charset="0"/>
              <a:buChar char="•"/>
            </a:pPr>
            <a:r>
              <a:rPr lang="en-GB" b="0" i="0" u="none" strike="noStrike" dirty="0">
                <a:effectLst/>
                <a:latin typeface="Lato" panose="020F0502020204030203" pitchFamily="34" charset="0"/>
              </a:rPr>
              <a:t>Victim satisfaction: To reduce the fear of the victim and ensure they feel 'paid back' for the harm that has been done to them.</a:t>
            </a:r>
          </a:p>
          <a:p>
            <a:pPr algn="l">
              <a:buFont typeface="Arial" panose="020B0604020202020204" pitchFamily="34" charset="0"/>
              <a:buChar char="•"/>
            </a:pPr>
            <a:r>
              <a:rPr lang="en-GB" b="0" i="0" u="none" strike="noStrike" dirty="0">
                <a:effectLst/>
                <a:latin typeface="Lato" panose="020F0502020204030203" pitchFamily="34" charset="0"/>
              </a:rPr>
              <a:t>Engagement with the perpetrator: To ensure that they are aware of the consequences of their actions, have the opportunity to make reparation, and agree a plan for their restoration in the community.</a:t>
            </a:r>
          </a:p>
          <a:p>
            <a:pPr algn="l">
              <a:buFont typeface="Arial" panose="020B0604020202020204" pitchFamily="34" charset="0"/>
              <a:buChar char="•"/>
            </a:pPr>
            <a:r>
              <a:rPr lang="en-GB" b="0" i="0" u="none" strike="noStrike" dirty="0">
                <a:effectLst/>
                <a:latin typeface="Lato" panose="020F0502020204030203" pitchFamily="34" charset="0"/>
              </a:rPr>
              <a:t>Creation of community capital: To increase public confidence in the criminal justice system and other agencies with a responsibility for delivering a response to anti-social behaviour.</a:t>
            </a:r>
          </a:p>
          <a:p>
            <a:endParaRPr lang="en-US" dirty="0"/>
          </a:p>
        </p:txBody>
      </p:sp>
      <p:sp>
        <p:nvSpPr>
          <p:cNvPr id="4" name="TextBox 3">
            <a:extLst>
              <a:ext uri="{FF2B5EF4-FFF2-40B4-BE49-F238E27FC236}">
                <a16:creationId xmlns:a16="http://schemas.microsoft.com/office/drawing/2014/main" id="{978603E8-0666-8C41-DA99-AFDEB24346BB}"/>
              </a:ext>
            </a:extLst>
          </p:cNvPr>
          <p:cNvSpPr txBox="1"/>
          <p:nvPr/>
        </p:nvSpPr>
        <p:spPr>
          <a:xfrm>
            <a:off x="8750461" y="6308209"/>
            <a:ext cx="1370888" cy="369332"/>
          </a:xfrm>
          <a:prstGeom prst="rect">
            <a:avLst/>
          </a:prstGeom>
          <a:noFill/>
        </p:spPr>
        <p:txBody>
          <a:bodyPr wrap="none" rtlCol="0">
            <a:spAutoFit/>
          </a:bodyPr>
          <a:lstStyle/>
          <a:p>
            <a:r>
              <a:rPr lang="en-US" dirty="0"/>
              <a:t>CPS (2019)</a:t>
            </a:r>
          </a:p>
        </p:txBody>
      </p:sp>
    </p:spTree>
    <p:extLst>
      <p:ext uri="{BB962C8B-B14F-4D97-AF65-F5344CB8AC3E}">
        <p14:creationId xmlns:p14="http://schemas.microsoft.com/office/powerpoint/2010/main" val="32708039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2C29C-8CE0-E8EE-B60D-2690D208023B}"/>
              </a:ext>
            </a:extLst>
          </p:cNvPr>
          <p:cNvSpPr>
            <a:spLocks noGrp="1"/>
          </p:cNvSpPr>
          <p:nvPr>
            <p:ph type="title"/>
          </p:nvPr>
        </p:nvSpPr>
        <p:spPr/>
        <p:txBody>
          <a:bodyPr/>
          <a:lstStyle/>
          <a:p>
            <a:r>
              <a:rPr lang="en-US" dirty="0"/>
              <a:t>Legislation</a:t>
            </a:r>
          </a:p>
        </p:txBody>
      </p:sp>
      <p:sp>
        <p:nvSpPr>
          <p:cNvPr id="3" name="Content Placeholder 2">
            <a:extLst>
              <a:ext uri="{FF2B5EF4-FFF2-40B4-BE49-F238E27FC236}">
                <a16:creationId xmlns:a16="http://schemas.microsoft.com/office/drawing/2014/main" id="{FF50049F-82AD-D881-C52A-5BD9E59B9AA7}"/>
              </a:ext>
            </a:extLst>
          </p:cNvPr>
          <p:cNvSpPr>
            <a:spLocks noGrp="1"/>
          </p:cNvSpPr>
          <p:nvPr>
            <p:ph idx="1"/>
          </p:nvPr>
        </p:nvSpPr>
        <p:spPr/>
        <p:txBody>
          <a:bodyPr/>
          <a:lstStyle/>
          <a:p>
            <a:r>
              <a:rPr lang="en-GB" b="0" i="0" u="none" strike="noStrike" dirty="0">
                <a:effectLst/>
                <a:latin typeface="Lato" panose="020F0502020204030203" pitchFamily="34" charset="0"/>
              </a:rPr>
              <a:t>Sections 7.1 and 7.2 of the </a:t>
            </a:r>
            <a:r>
              <a:rPr lang="en-GB" b="0" i="0" u="none" strike="noStrike" dirty="0">
                <a:effectLst/>
                <a:latin typeface="Lato" panose="020F0502020204030203" pitchFamily="34" charset="0"/>
                <a:hlinkClick r:id="rId2">
                  <a:extLst>
                    <a:ext uri="{A12FA001-AC4F-418D-AE19-62706E023703}">
                      <ahyp:hlinkClr xmlns:ahyp="http://schemas.microsoft.com/office/drawing/2018/hyperlinkcolor" val="tx"/>
                    </a:ext>
                  </a:extLst>
                </a:hlinkClick>
              </a:rPr>
              <a:t>Code for Crown Prosecutors</a:t>
            </a:r>
            <a:r>
              <a:rPr lang="en-GB" b="0" i="0" u="none" strike="noStrike" dirty="0">
                <a:effectLst/>
                <a:latin typeface="Lato" panose="020F0502020204030203" pitchFamily="34" charset="0"/>
              </a:rPr>
              <a:t> provide guidance to Prosecutors on alternatives to prosecution for adults and youths, including conditional cautions. Also, section 7 of the </a:t>
            </a:r>
            <a:r>
              <a:rPr lang="en-GB" b="0" i="0" u="none" strike="noStrike" dirty="0">
                <a:effectLst/>
                <a:latin typeface="Lato" panose="020F0502020204030203" pitchFamily="34" charset="0"/>
                <a:hlinkClick r:id="rId3">
                  <a:extLst>
                    <a:ext uri="{A12FA001-AC4F-418D-AE19-62706E023703}">
                      <ahyp:hlinkClr xmlns:ahyp="http://schemas.microsoft.com/office/drawing/2018/hyperlinkcolor" val="tx"/>
                    </a:ext>
                  </a:extLst>
                </a:hlinkClick>
              </a:rPr>
              <a:t>Victim’s Code (October 2015)</a:t>
            </a:r>
            <a:r>
              <a:rPr lang="en-GB" b="0" i="0" u="none" strike="noStrike" dirty="0">
                <a:effectLst/>
                <a:latin typeface="Lato" panose="020F0502020204030203" pitchFamily="34" charset="0"/>
              </a:rPr>
              <a:t> contains a detailed explanation of RJ with the intention of raising awareness of RJ amongst victims of crime.</a:t>
            </a:r>
            <a:endParaRPr lang="en-US" dirty="0"/>
          </a:p>
        </p:txBody>
      </p:sp>
      <p:sp>
        <p:nvSpPr>
          <p:cNvPr id="4" name="TextBox 3">
            <a:extLst>
              <a:ext uri="{FF2B5EF4-FFF2-40B4-BE49-F238E27FC236}">
                <a16:creationId xmlns:a16="http://schemas.microsoft.com/office/drawing/2014/main" id="{6412D666-FD6F-D233-1044-1027DC3BB19C}"/>
              </a:ext>
            </a:extLst>
          </p:cNvPr>
          <p:cNvSpPr txBox="1"/>
          <p:nvPr/>
        </p:nvSpPr>
        <p:spPr>
          <a:xfrm>
            <a:off x="9016678" y="6342927"/>
            <a:ext cx="1370888" cy="369332"/>
          </a:xfrm>
          <a:prstGeom prst="rect">
            <a:avLst/>
          </a:prstGeom>
          <a:noFill/>
        </p:spPr>
        <p:txBody>
          <a:bodyPr wrap="none" rtlCol="0">
            <a:spAutoFit/>
          </a:bodyPr>
          <a:lstStyle/>
          <a:p>
            <a:r>
              <a:rPr lang="en-US" dirty="0"/>
              <a:t>CPS (2019)</a:t>
            </a:r>
          </a:p>
        </p:txBody>
      </p:sp>
    </p:spTree>
    <p:extLst>
      <p:ext uri="{BB962C8B-B14F-4D97-AF65-F5344CB8AC3E}">
        <p14:creationId xmlns:p14="http://schemas.microsoft.com/office/powerpoint/2010/main" val="10786153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E6B00-54BC-A4F8-F2FF-265F4BD23E27}"/>
              </a:ext>
            </a:extLst>
          </p:cNvPr>
          <p:cNvSpPr>
            <a:spLocks noGrp="1"/>
          </p:cNvSpPr>
          <p:nvPr>
            <p:ph type="title"/>
          </p:nvPr>
        </p:nvSpPr>
        <p:spPr/>
        <p:txBody>
          <a:bodyPr/>
          <a:lstStyle/>
          <a:p>
            <a:r>
              <a:rPr lang="en-US" dirty="0"/>
              <a:t>Restorative Justice Scheme</a:t>
            </a:r>
          </a:p>
        </p:txBody>
      </p:sp>
      <p:graphicFrame>
        <p:nvGraphicFramePr>
          <p:cNvPr id="8" name="Content Placeholder 2">
            <a:extLst>
              <a:ext uri="{FF2B5EF4-FFF2-40B4-BE49-F238E27FC236}">
                <a16:creationId xmlns:a16="http://schemas.microsoft.com/office/drawing/2014/main" id="{AE10FF57-2ECF-085A-36C8-BED138B2A02F}"/>
              </a:ext>
            </a:extLst>
          </p:cNvPr>
          <p:cNvGraphicFramePr>
            <a:graphicFrameLocks noGrp="1"/>
          </p:cNvGraphicFramePr>
          <p:nvPr>
            <p:ph idx="1"/>
            <p:extLst>
              <p:ext uri="{D42A27DB-BD31-4B8C-83A1-F6EECF244321}">
                <p14:modId xmlns:p14="http://schemas.microsoft.com/office/powerpoint/2010/main" val="4075307635"/>
              </p:ext>
            </p:extLst>
          </p:nvPr>
        </p:nvGraphicFramePr>
        <p:xfrm>
          <a:off x="838200" y="1520613"/>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3D7B6F8B-5E31-D1A7-E62D-01B5D0CAA2FC}"/>
              </a:ext>
            </a:extLst>
          </p:cNvPr>
          <p:cNvSpPr txBox="1"/>
          <p:nvPr/>
        </p:nvSpPr>
        <p:spPr>
          <a:xfrm>
            <a:off x="9282896" y="6366076"/>
            <a:ext cx="1370888" cy="369332"/>
          </a:xfrm>
          <a:prstGeom prst="rect">
            <a:avLst/>
          </a:prstGeom>
          <a:noFill/>
        </p:spPr>
        <p:txBody>
          <a:bodyPr wrap="none" rtlCol="0">
            <a:spAutoFit/>
          </a:bodyPr>
          <a:lstStyle/>
          <a:p>
            <a:r>
              <a:rPr lang="en-US" dirty="0"/>
              <a:t>CPS (2019)</a:t>
            </a:r>
          </a:p>
        </p:txBody>
      </p:sp>
      <p:sp>
        <p:nvSpPr>
          <p:cNvPr id="10" name="TextBox 9">
            <a:extLst>
              <a:ext uri="{FF2B5EF4-FFF2-40B4-BE49-F238E27FC236}">
                <a16:creationId xmlns:a16="http://schemas.microsoft.com/office/drawing/2014/main" id="{2E4CCB33-142A-B8BE-77D4-C72AD05E617B}"/>
              </a:ext>
            </a:extLst>
          </p:cNvPr>
          <p:cNvSpPr txBox="1"/>
          <p:nvPr/>
        </p:nvSpPr>
        <p:spPr>
          <a:xfrm>
            <a:off x="1693333" y="5219468"/>
            <a:ext cx="6096000" cy="923330"/>
          </a:xfrm>
          <a:prstGeom prst="rect">
            <a:avLst/>
          </a:prstGeom>
          <a:noFill/>
        </p:spPr>
        <p:txBody>
          <a:bodyPr wrap="square">
            <a:spAutoFit/>
          </a:bodyPr>
          <a:lstStyle/>
          <a:p>
            <a:r>
              <a:rPr lang="en-US" dirty="0"/>
              <a:t>https://</a:t>
            </a:r>
            <a:r>
              <a:rPr lang="en-US" dirty="0" err="1"/>
              <a:t>www.youtube.com</a:t>
            </a:r>
            <a:r>
              <a:rPr lang="en-US" dirty="0"/>
              <a:t>/</a:t>
            </a:r>
            <a:r>
              <a:rPr lang="en-US" dirty="0" err="1"/>
              <a:t>watch?v</a:t>
            </a:r>
            <a:r>
              <a:rPr lang="en-US" dirty="0"/>
              <a:t>=KLPZy2wW-x8&amp;pp=ygUTcmVzdG9yYXRpdmUganVzdGljZQ%3D%3D</a:t>
            </a:r>
          </a:p>
        </p:txBody>
      </p:sp>
    </p:spTree>
    <p:extLst>
      <p:ext uri="{BB962C8B-B14F-4D97-AF65-F5344CB8AC3E}">
        <p14:creationId xmlns:p14="http://schemas.microsoft.com/office/powerpoint/2010/main" val="86330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6680A-8785-886C-9AD2-1102976E53A4}"/>
              </a:ext>
            </a:extLst>
          </p:cNvPr>
          <p:cNvSpPr>
            <a:spLocks noGrp="1"/>
          </p:cNvSpPr>
          <p:nvPr>
            <p:ph type="title"/>
          </p:nvPr>
        </p:nvSpPr>
        <p:spPr>
          <a:xfrm>
            <a:off x="838200" y="967008"/>
            <a:ext cx="10515600" cy="1325563"/>
          </a:xfrm>
        </p:spPr>
        <p:txBody>
          <a:bodyPr>
            <a:normAutofit fontScale="90000"/>
          </a:bodyPr>
          <a:lstStyle/>
          <a:p>
            <a:r>
              <a:rPr lang="en-GB" dirty="0">
                <a:effectLst/>
              </a:rPr>
              <a:t>There are various types of RJ processes in operation in the UK. These include:</a:t>
            </a:r>
            <a:br>
              <a:rPr lang="en-GB" dirty="0">
                <a:effectLst/>
              </a:rPr>
            </a:br>
            <a:br>
              <a:rPr lang="en-GB" dirty="0">
                <a:effectLst/>
              </a:rPr>
            </a:br>
            <a:br>
              <a:rPr lang="en-GB" dirty="0">
                <a:effectLst/>
              </a:rPr>
            </a:br>
            <a:endParaRPr lang="en-US" dirty="0"/>
          </a:p>
        </p:txBody>
      </p:sp>
      <p:sp>
        <p:nvSpPr>
          <p:cNvPr id="3" name="Content Placeholder 2">
            <a:extLst>
              <a:ext uri="{FF2B5EF4-FFF2-40B4-BE49-F238E27FC236}">
                <a16:creationId xmlns:a16="http://schemas.microsoft.com/office/drawing/2014/main" id="{F893C9F4-4F5F-AD7B-9816-E44108DC67AF}"/>
              </a:ext>
            </a:extLst>
          </p:cNvPr>
          <p:cNvSpPr>
            <a:spLocks noGrp="1"/>
          </p:cNvSpPr>
          <p:nvPr>
            <p:ph idx="1"/>
          </p:nvPr>
        </p:nvSpPr>
        <p:spPr/>
        <p:txBody>
          <a:bodyPr>
            <a:normAutofit/>
          </a:bodyPr>
          <a:lstStyle/>
          <a:p>
            <a:r>
              <a:rPr lang="en-GB" sz="2000" b="0" i="0" u="none" strike="noStrike" dirty="0">
                <a:effectLst/>
                <a:latin typeface="Lato" panose="020F0502020204030203" pitchFamily="34" charset="0"/>
              </a:rPr>
              <a:t>Direct or indirect restorative justice processes: The victim and offender, guided by a facilitator, communicate with one another. </a:t>
            </a:r>
          </a:p>
          <a:p>
            <a:r>
              <a:rPr lang="en-GB" sz="2000" b="0" i="0" u="none" strike="noStrike" dirty="0">
                <a:effectLst/>
                <a:latin typeface="Lato" panose="020F0502020204030203" pitchFamily="34" charset="0"/>
              </a:rPr>
              <a:t>Community conferencing: This is a large-scale conference particularly useful at resolving anti-social behaviour. These conferences can deal with a large number of participants including local community members, several victims and perpetrators. </a:t>
            </a:r>
          </a:p>
          <a:p>
            <a:r>
              <a:rPr lang="en-GB" sz="2000" b="0" i="0" u="none" strike="noStrike" dirty="0">
                <a:effectLst/>
                <a:latin typeface="Lato" panose="020F0502020204030203" pitchFamily="34" charset="0"/>
              </a:rPr>
              <a:t>Referral Order panels: Young people who receive a court Referral Order attend a panel meeting to discuss their offence and the factors that may have contributed to their offending behaviour. </a:t>
            </a:r>
          </a:p>
          <a:p>
            <a:r>
              <a:rPr lang="en-GB" sz="2000" b="0" i="0" u="none" strike="noStrike" dirty="0">
                <a:effectLst/>
                <a:latin typeface="Lato" panose="020F0502020204030203" pitchFamily="34" charset="0"/>
              </a:rPr>
              <a:t>Mediation: Mediation is a process in which an impartial third party - the mediator - helps people in dispute work out an agreement. The people in dispute work out the agreement rather than the mediator, who runs the meeting</a:t>
            </a:r>
            <a:r>
              <a:rPr lang="en-GB" sz="1400" b="0" i="0" u="none" strike="noStrike" dirty="0">
                <a:effectLst/>
                <a:latin typeface="Lato" panose="020F0502020204030203" pitchFamily="34" charset="0"/>
              </a:rPr>
              <a:t>.</a:t>
            </a:r>
            <a:endParaRPr lang="en-US" sz="2000" dirty="0"/>
          </a:p>
        </p:txBody>
      </p:sp>
      <p:sp>
        <p:nvSpPr>
          <p:cNvPr id="4" name="TextBox 3">
            <a:extLst>
              <a:ext uri="{FF2B5EF4-FFF2-40B4-BE49-F238E27FC236}">
                <a16:creationId xmlns:a16="http://schemas.microsoft.com/office/drawing/2014/main" id="{8B8D70E7-E146-1AE1-29D0-6F1BBA8D434E}"/>
              </a:ext>
            </a:extLst>
          </p:cNvPr>
          <p:cNvSpPr txBox="1"/>
          <p:nvPr/>
        </p:nvSpPr>
        <p:spPr>
          <a:xfrm>
            <a:off x="8935656" y="6493397"/>
            <a:ext cx="1370888" cy="369332"/>
          </a:xfrm>
          <a:prstGeom prst="rect">
            <a:avLst/>
          </a:prstGeom>
          <a:noFill/>
        </p:spPr>
        <p:txBody>
          <a:bodyPr wrap="none" rtlCol="0">
            <a:spAutoFit/>
          </a:bodyPr>
          <a:lstStyle/>
          <a:p>
            <a:r>
              <a:rPr lang="en-US" dirty="0"/>
              <a:t>CPS (2019)</a:t>
            </a:r>
          </a:p>
        </p:txBody>
      </p:sp>
    </p:spTree>
    <p:extLst>
      <p:ext uri="{BB962C8B-B14F-4D97-AF65-F5344CB8AC3E}">
        <p14:creationId xmlns:p14="http://schemas.microsoft.com/office/powerpoint/2010/main" val="6296713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ACE15-8006-B9DA-BDF3-39722BD4D4B6}"/>
              </a:ext>
            </a:extLst>
          </p:cNvPr>
          <p:cNvSpPr>
            <a:spLocks noGrp="1"/>
          </p:cNvSpPr>
          <p:nvPr>
            <p:ph type="title"/>
          </p:nvPr>
        </p:nvSpPr>
        <p:spPr/>
        <p:txBody>
          <a:bodyPr/>
          <a:lstStyle/>
          <a:p>
            <a:r>
              <a:rPr lang="en-US" dirty="0"/>
              <a:t>Victim and witness services</a:t>
            </a:r>
          </a:p>
        </p:txBody>
      </p:sp>
      <p:sp>
        <p:nvSpPr>
          <p:cNvPr id="5" name="Content Placeholder 4">
            <a:extLst>
              <a:ext uri="{FF2B5EF4-FFF2-40B4-BE49-F238E27FC236}">
                <a16:creationId xmlns:a16="http://schemas.microsoft.com/office/drawing/2014/main" id="{BA6CA113-049C-2526-BAFE-3ED03945226E}"/>
              </a:ext>
            </a:extLst>
          </p:cNvPr>
          <p:cNvSpPr>
            <a:spLocks noGrp="1"/>
          </p:cNvSpPr>
          <p:nvPr>
            <p:ph idx="1"/>
          </p:nvPr>
        </p:nvSpPr>
        <p:spPr/>
        <p:txBody>
          <a:bodyPr/>
          <a:lstStyle/>
          <a:p>
            <a:r>
              <a:rPr lang="en-US" sz="2000" b="1" dirty="0"/>
              <a:t>National Domestic Abuse Helpline:</a:t>
            </a:r>
          </a:p>
          <a:p>
            <a:r>
              <a:rPr lang="en-US" sz="2000" b="1" dirty="0"/>
              <a:t>Women’s Aid </a:t>
            </a:r>
          </a:p>
          <a:p>
            <a:r>
              <a:rPr lang="en-US" sz="2000" b="1" dirty="0"/>
              <a:t>Men’s Advice Line- The helpline for male victims of domestic abuse</a:t>
            </a:r>
          </a:p>
          <a:p>
            <a:r>
              <a:rPr lang="en-GB" sz="2000" b="1" i="0" u="none" strike="noStrike" dirty="0">
                <a:effectLst/>
                <a:latin typeface="GDS Transport"/>
              </a:rPr>
              <a:t>NAPAC (National Association for People Abused in Childhood)</a:t>
            </a:r>
          </a:p>
          <a:p>
            <a:r>
              <a:rPr lang="en-GB" sz="2000" b="1" i="0" u="none" strike="noStrike" dirty="0">
                <a:solidFill>
                  <a:srgbClr val="0B0C0C"/>
                </a:solidFill>
                <a:effectLst/>
                <a:latin typeface="GDS Transport"/>
              </a:rPr>
              <a:t>Sexual Assault Referral Centres (SARCs)</a:t>
            </a:r>
          </a:p>
          <a:p>
            <a:endParaRPr lang="en-GB" sz="2000" b="1" i="0" u="none" strike="noStrike" dirty="0">
              <a:effectLst/>
              <a:latin typeface="GDS Transport"/>
            </a:endParaRPr>
          </a:p>
          <a:p>
            <a:r>
              <a:rPr lang="en-US" dirty="0"/>
              <a:t>Task- go intro groups and search up one and then discuss back to the class</a:t>
            </a:r>
          </a:p>
          <a:p>
            <a:r>
              <a:rPr lang="en-US" dirty="0"/>
              <a:t>10 minutes</a:t>
            </a:r>
          </a:p>
        </p:txBody>
      </p:sp>
    </p:spTree>
    <p:extLst>
      <p:ext uri="{BB962C8B-B14F-4D97-AF65-F5344CB8AC3E}">
        <p14:creationId xmlns:p14="http://schemas.microsoft.com/office/powerpoint/2010/main" val="30843471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AEAD8-D40F-EB57-7602-25DC8B82727A}"/>
              </a:ext>
            </a:extLst>
          </p:cNvPr>
          <p:cNvSpPr>
            <a:spLocks noGrp="1"/>
          </p:cNvSpPr>
          <p:nvPr>
            <p:ph type="title"/>
          </p:nvPr>
        </p:nvSpPr>
        <p:spPr/>
        <p:txBody>
          <a:bodyPr/>
          <a:lstStyle/>
          <a:p>
            <a:r>
              <a:rPr lang="en-US" dirty="0"/>
              <a:t>National Domestic Abuse Helpline</a:t>
            </a:r>
          </a:p>
        </p:txBody>
      </p:sp>
      <p:sp>
        <p:nvSpPr>
          <p:cNvPr id="3" name="Content Placeholder 2">
            <a:extLst>
              <a:ext uri="{FF2B5EF4-FFF2-40B4-BE49-F238E27FC236}">
                <a16:creationId xmlns:a16="http://schemas.microsoft.com/office/drawing/2014/main" id="{3E759771-2347-7CBE-92A1-8CB35DAD6928}"/>
              </a:ext>
            </a:extLst>
          </p:cNvPr>
          <p:cNvSpPr>
            <a:spLocks noGrp="1"/>
          </p:cNvSpPr>
          <p:nvPr>
            <p:ph idx="1"/>
          </p:nvPr>
        </p:nvSpPr>
        <p:spPr/>
        <p:txBody>
          <a:bodyPr/>
          <a:lstStyle/>
          <a:p>
            <a:r>
              <a:rPr lang="en-GB" dirty="0"/>
              <a:t>Can arrange safe time for victim to contact them</a:t>
            </a:r>
          </a:p>
          <a:p>
            <a:r>
              <a:rPr lang="en-GB" dirty="0"/>
              <a:t>Can help change setting and safety on devices to avoid harassment and stalking- cyber abuse</a:t>
            </a:r>
          </a:p>
          <a:p>
            <a:r>
              <a:rPr lang="en-GB" dirty="0"/>
              <a:t>Refer to other organisations to support victims with housing money- help protect their family </a:t>
            </a:r>
          </a:p>
          <a:p>
            <a:r>
              <a:rPr lang="en-GB" dirty="0"/>
              <a:t>Offer emotional and practical support and guidance</a:t>
            </a:r>
          </a:p>
        </p:txBody>
      </p:sp>
      <p:sp>
        <p:nvSpPr>
          <p:cNvPr id="4" name="TextBox 3">
            <a:extLst>
              <a:ext uri="{FF2B5EF4-FFF2-40B4-BE49-F238E27FC236}">
                <a16:creationId xmlns:a16="http://schemas.microsoft.com/office/drawing/2014/main" id="{4D553F4D-D64E-26A8-20CB-D63E851858CE}"/>
              </a:ext>
            </a:extLst>
          </p:cNvPr>
          <p:cNvSpPr txBox="1"/>
          <p:nvPr/>
        </p:nvSpPr>
        <p:spPr>
          <a:xfrm>
            <a:off x="7546694" y="6389225"/>
            <a:ext cx="1741182" cy="369332"/>
          </a:xfrm>
          <a:prstGeom prst="rect">
            <a:avLst/>
          </a:prstGeom>
          <a:noFill/>
        </p:spPr>
        <p:txBody>
          <a:bodyPr wrap="none" rtlCol="0">
            <a:spAutoFit/>
          </a:bodyPr>
          <a:lstStyle/>
          <a:p>
            <a:r>
              <a:rPr lang="en-US" dirty="0"/>
              <a:t>Refuge (2022)</a:t>
            </a:r>
          </a:p>
        </p:txBody>
      </p:sp>
    </p:spTree>
    <p:extLst>
      <p:ext uri="{BB962C8B-B14F-4D97-AF65-F5344CB8AC3E}">
        <p14:creationId xmlns:p14="http://schemas.microsoft.com/office/powerpoint/2010/main" val="35854543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EC393DE-1394-4E5E-8479-8B46B8EE7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33334BC-A5C9-4E98-B2FE-3FB7AD4D0E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067FED-B2C5-6696-D2D5-1E1EDD948CCD}"/>
              </a:ext>
            </a:extLst>
          </p:cNvPr>
          <p:cNvSpPr>
            <a:spLocks noGrp="1"/>
          </p:cNvSpPr>
          <p:nvPr>
            <p:ph type="title"/>
          </p:nvPr>
        </p:nvSpPr>
        <p:spPr>
          <a:xfrm>
            <a:off x="838200" y="713312"/>
            <a:ext cx="3200400" cy="5431376"/>
          </a:xfrm>
        </p:spPr>
        <p:txBody>
          <a:bodyPr>
            <a:normAutofit/>
          </a:bodyPr>
          <a:lstStyle/>
          <a:p>
            <a:r>
              <a:rPr lang="en-US" dirty="0">
                <a:solidFill>
                  <a:srgbClr val="A629E7"/>
                </a:solidFill>
              </a:rPr>
              <a:t>Women's Aid</a:t>
            </a:r>
          </a:p>
        </p:txBody>
      </p:sp>
      <p:sp useBgFill="1">
        <p:nvSpPr>
          <p:cNvPr id="14" name="Freeform: Shape 13">
            <a:extLst>
              <a:ext uri="{FF2B5EF4-FFF2-40B4-BE49-F238E27FC236}">
                <a16:creationId xmlns:a16="http://schemas.microsoft.com/office/drawing/2014/main" id="{F7BB91D9-FCCF-4464-A06C-903EF4F37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4081" y="-3482"/>
            <a:ext cx="8047921" cy="6861482"/>
          </a:xfrm>
          <a:custGeom>
            <a:avLst/>
            <a:gdLst>
              <a:gd name="connsiteX0" fmla="*/ 58769 w 8047921"/>
              <a:gd name="connsiteY0" fmla="*/ 4239616 h 6861482"/>
              <a:gd name="connsiteX1" fmla="*/ 58894 w 8047921"/>
              <a:gd name="connsiteY1" fmla="*/ 4240495 h 6861482"/>
              <a:gd name="connsiteX2" fmla="*/ 59045 w 8047921"/>
              <a:gd name="connsiteY2" fmla="*/ 4241609 h 6861482"/>
              <a:gd name="connsiteX3" fmla="*/ 527473 w 8047921"/>
              <a:gd name="connsiteY3" fmla="*/ 0 h 6861482"/>
              <a:gd name="connsiteX4" fmla="*/ 8047921 w 8047921"/>
              <a:gd name="connsiteY4" fmla="*/ 0 h 6861482"/>
              <a:gd name="connsiteX5" fmla="*/ 8047921 w 8047921"/>
              <a:gd name="connsiteY5" fmla="*/ 6861482 h 6861482"/>
              <a:gd name="connsiteX6" fmla="*/ 1319860 w 8047921"/>
              <a:gd name="connsiteY6" fmla="*/ 6861482 h 6861482"/>
              <a:gd name="connsiteX7" fmla="*/ 1297994 w 8047921"/>
              <a:gd name="connsiteY7" fmla="*/ 6831011 h 6861482"/>
              <a:gd name="connsiteX8" fmla="*/ 1024504 w 8047921"/>
              <a:gd name="connsiteY8" fmla="*/ 6405892 h 6861482"/>
              <a:gd name="connsiteX9" fmla="*/ 843366 w 8047921"/>
              <a:gd name="connsiteY9" fmla="*/ 6082357 h 6861482"/>
              <a:gd name="connsiteX10" fmla="*/ 690198 w 8047921"/>
              <a:gd name="connsiteY10" fmla="*/ 5793573 h 6861482"/>
              <a:gd name="connsiteX11" fmla="*/ 777021 w 8047921"/>
              <a:gd name="connsiteY11" fmla="*/ 5729320 h 6861482"/>
              <a:gd name="connsiteX12" fmla="*/ 670606 w 8047921"/>
              <a:gd name="connsiteY12" fmla="*/ 5463560 h 6861482"/>
              <a:gd name="connsiteX13" fmla="*/ 332307 w 8047921"/>
              <a:gd name="connsiteY13" fmla="*/ 4640688 h 6861482"/>
              <a:gd name="connsiteX14" fmla="*/ 178764 w 8047921"/>
              <a:gd name="connsiteY14" fmla="*/ 4440302 h 6861482"/>
              <a:gd name="connsiteX15" fmla="*/ 102405 w 8047921"/>
              <a:gd name="connsiteY15" fmla="*/ 4371063 h 6861482"/>
              <a:gd name="connsiteX16" fmla="*/ 82464 w 8047921"/>
              <a:gd name="connsiteY16" fmla="*/ 4327380 h 6861482"/>
              <a:gd name="connsiteX17" fmla="*/ 72595 w 8047921"/>
              <a:gd name="connsiteY17" fmla="*/ 4327380 h 6861482"/>
              <a:gd name="connsiteX18" fmla="*/ 71105 w 8047921"/>
              <a:gd name="connsiteY18" fmla="*/ 4319440 h 6861482"/>
              <a:gd name="connsiteX19" fmla="*/ 63234 w 8047921"/>
              <a:gd name="connsiteY19" fmla="*/ 4265601 h 6861482"/>
              <a:gd name="connsiteX20" fmla="*/ 58391 w 8047921"/>
              <a:gd name="connsiteY20" fmla="*/ 4236887 h 6861482"/>
              <a:gd name="connsiteX21" fmla="*/ 58769 w 8047921"/>
              <a:gd name="connsiteY21" fmla="*/ 4239616 h 6861482"/>
              <a:gd name="connsiteX22" fmla="*/ 57161 w 8047921"/>
              <a:gd name="connsiteY22" fmla="*/ 4228245 h 6861482"/>
              <a:gd name="connsiteX23" fmla="*/ 55444 w 8047921"/>
              <a:gd name="connsiteY23" fmla="*/ 4216187 h 6861482"/>
              <a:gd name="connsiteX24" fmla="*/ 57173 w 8047921"/>
              <a:gd name="connsiteY24" fmla="*/ 4216187 h 6861482"/>
              <a:gd name="connsiteX25" fmla="*/ 46978 w 8047921"/>
              <a:gd name="connsiteY25" fmla="*/ 4153970 h 6861482"/>
              <a:gd name="connsiteX26" fmla="*/ 23198 w 8047921"/>
              <a:gd name="connsiteY26" fmla="*/ 4042035 h 6861482"/>
              <a:gd name="connsiteX27" fmla="*/ 12577 w 8047921"/>
              <a:gd name="connsiteY27" fmla="*/ 4017890 h 6861482"/>
              <a:gd name="connsiteX28" fmla="*/ 144506 w 8047921"/>
              <a:gd name="connsiteY28" fmla="*/ 3860429 h 6861482"/>
              <a:gd name="connsiteX29" fmla="*/ 22695 w 8047921"/>
              <a:gd name="connsiteY29" fmla="*/ 3800021 h 6861482"/>
              <a:gd name="connsiteX30" fmla="*/ 24220 w 8047921"/>
              <a:gd name="connsiteY30" fmla="*/ 3771718 h 6861482"/>
              <a:gd name="connsiteX31" fmla="*/ 27584 w 8047921"/>
              <a:gd name="connsiteY31" fmla="*/ 3757935 h 6861482"/>
              <a:gd name="connsiteX32" fmla="*/ 33375 w 8047921"/>
              <a:gd name="connsiteY32" fmla="*/ 3747325 h 6861482"/>
              <a:gd name="connsiteX33" fmla="*/ 77078 w 8047921"/>
              <a:gd name="connsiteY33" fmla="*/ 3705028 h 6861482"/>
              <a:gd name="connsiteX34" fmla="*/ 31331 w 8047921"/>
              <a:gd name="connsiteY34" fmla="*/ 3445525 h 6861482"/>
              <a:gd name="connsiteX35" fmla="*/ 3341 w 8047921"/>
              <a:gd name="connsiteY35" fmla="*/ 3405686 h 6861482"/>
              <a:gd name="connsiteX36" fmla="*/ 0 w 8047921"/>
              <a:gd name="connsiteY36" fmla="*/ 3393684 h 6861482"/>
              <a:gd name="connsiteX37" fmla="*/ 5588 w 8047921"/>
              <a:gd name="connsiteY37" fmla="*/ 3363918 h 6861482"/>
              <a:gd name="connsiteX38" fmla="*/ 28563 w 8047921"/>
              <a:gd name="connsiteY38" fmla="*/ 3279721 h 6861482"/>
              <a:gd name="connsiteX39" fmla="*/ 31618 w 8047921"/>
              <a:gd name="connsiteY39" fmla="*/ 3274732 h 6861482"/>
              <a:gd name="connsiteX40" fmla="*/ 54143 w 8047921"/>
              <a:gd name="connsiteY40" fmla="*/ 3204655 h 6861482"/>
              <a:gd name="connsiteX41" fmla="*/ 54066 w 8047921"/>
              <a:gd name="connsiteY41" fmla="*/ 3198166 h 6861482"/>
              <a:gd name="connsiteX42" fmla="*/ 59893 w 8047921"/>
              <a:gd name="connsiteY42" fmla="*/ 3181568 h 6861482"/>
              <a:gd name="connsiteX43" fmla="*/ 182871 w 8047921"/>
              <a:gd name="connsiteY43" fmla="*/ 3024678 h 6861482"/>
              <a:gd name="connsiteX44" fmla="*/ 305944 w 8047921"/>
              <a:gd name="connsiteY44" fmla="*/ 2810127 h 6861482"/>
              <a:gd name="connsiteX45" fmla="*/ 326259 w 8047921"/>
              <a:gd name="connsiteY45" fmla="*/ 2596949 h 6861482"/>
              <a:gd name="connsiteX46" fmla="*/ 556280 w 8047921"/>
              <a:gd name="connsiteY46" fmla="*/ 2524080 h 6861482"/>
              <a:gd name="connsiteX47" fmla="*/ 358274 w 8047921"/>
              <a:gd name="connsiteY47" fmla="*/ 2014028 h 6861482"/>
              <a:gd name="connsiteX48" fmla="*/ 340119 w 8047921"/>
              <a:gd name="connsiteY48" fmla="*/ 1914129 h 6861482"/>
              <a:gd name="connsiteX49" fmla="*/ 478258 w 8047921"/>
              <a:gd name="connsiteY49" fmla="*/ 1606217 h 6861482"/>
              <a:gd name="connsiteX50" fmla="*/ 500664 w 8047921"/>
              <a:gd name="connsiteY50" fmla="*/ 1556554 h 6861482"/>
              <a:gd name="connsiteX51" fmla="*/ 551219 w 8047921"/>
              <a:gd name="connsiteY51" fmla="*/ 1459414 h 6861482"/>
              <a:gd name="connsiteX52" fmla="*/ 687152 w 8047921"/>
              <a:gd name="connsiteY52" fmla="*/ 1466109 h 6861482"/>
              <a:gd name="connsiteX53" fmla="*/ 619370 w 8047921"/>
              <a:gd name="connsiteY53" fmla="*/ 1372761 h 6861482"/>
              <a:gd name="connsiteX54" fmla="*/ 491520 w 8047921"/>
              <a:gd name="connsiteY54" fmla="*/ 1080052 h 6861482"/>
              <a:gd name="connsiteX55" fmla="*/ 589761 w 8047921"/>
              <a:gd name="connsiteY55" fmla="*/ 854014 h 6861482"/>
              <a:gd name="connsiteX56" fmla="*/ 617929 w 8047921"/>
              <a:gd name="connsiteY56" fmla="*/ 821285 h 6861482"/>
              <a:gd name="connsiteX57" fmla="*/ 583503 w 8047921"/>
              <a:gd name="connsiteY57" fmla="*/ 760897 h 6861482"/>
              <a:gd name="connsiteX58" fmla="*/ 515241 w 8047921"/>
              <a:gd name="connsiteY58" fmla="*/ 560313 h 6861482"/>
              <a:gd name="connsiteX59" fmla="*/ 480798 w 8047921"/>
              <a:gd name="connsiteY59" fmla="*/ 423850 h 6861482"/>
              <a:gd name="connsiteX60" fmla="*/ 436755 w 8047921"/>
              <a:gd name="connsiteY60" fmla="*/ 361124 h 6861482"/>
              <a:gd name="connsiteX61" fmla="*/ 428051 w 8047921"/>
              <a:gd name="connsiteY61" fmla="*/ 314763 h 6861482"/>
              <a:gd name="connsiteX62" fmla="*/ 457954 w 8047921"/>
              <a:gd name="connsiteY62" fmla="*/ 104693 h 6861482"/>
              <a:gd name="connsiteX63" fmla="*/ 472694 w 8047921"/>
              <a:gd name="connsiteY63" fmla="*/ 52392 h 6861482"/>
              <a:gd name="connsiteX64" fmla="*/ 512572 w 8047921"/>
              <a:gd name="connsiteY64" fmla="*/ 23688 h 6861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8047921" h="6861482">
                <a:moveTo>
                  <a:pt x="58769" y="4239616"/>
                </a:moveTo>
                <a:lnTo>
                  <a:pt x="58894" y="4240495"/>
                </a:lnTo>
                <a:cubicBezTo>
                  <a:pt x="59164" y="4242428"/>
                  <a:pt x="59171" y="4242505"/>
                  <a:pt x="59045" y="4241609"/>
                </a:cubicBezTo>
                <a:close/>
                <a:moveTo>
                  <a:pt x="527473" y="0"/>
                </a:moveTo>
                <a:lnTo>
                  <a:pt x="8047921" y="0"/>
                </a:lnTo>
                <a:lnTo>
                  <a:pt x="8047921" y="6861482"/>
                </a:lnTo>
                <a:lnTo>
                  <a:pt x="1319860" y="6861482"/>
                </a:lnTo>
                <a:lnTo>
                  <a:pt x="1297994" y="6831011"/>
                </a:lnTo>
                <a:cubicBezTo>
                  <a:pt x="1121436" y="6580901"/>
                  <a:pt x="1026069" y="6413841"/>
                  <a:pt x="1024504" y="6405892"/>
                </a:cubicBezTo>
                <a:cubicBezTo>
                  <a:pt x="995790" y="6256850"/>
                  <a:pt x="915502" y="6175982"/>
                  <a:pt x="843366" y="6082357"/>
                </a:cubicBezTo>
                <a:cubicBezTo>
                  <a:pt x="780556" y="6000311"/>
                  <a:pt x="713540" y="5913360"/>
                  <a:pt x="690198" y="5793573"/>
                </a:cubicBezTo>
                <a:cubicBezTo>
                  <a:pt x="659374" y="5634705"/>
                  <a:pt x="756440" y="5782527"/>
                  <a:pt x="777021" y="5729320"/>
                </a:cubicBezTo>
                <a:cubicBezTo>
                  <a:pt x="741019" y="5642157"/>
                  <a:pt x="683667" y="5556007"/>
                  <a:pt x="670606" y="5463560"/>
                </a:cubicBezTo>
                <a:cubicBezTo>
                  <a:pt x="624014" y="5129308"/>
                  <a:pt x="509280" y="4866180"/>
                  <a:pt x="332307" y="4640688"/>
                </a:cubicBezTo>
                <a:cubicBezTo>
                  <a:pt x="281557" y="4575550"/>
                  <a:pt x="249914" y="4473150"/>
                  <a:pt x="178764" y="4440302"/>
                </a:cubicBezTo>
                <a:cubicBezTo>
                  <a:pt x="144180" y="4424583"/>
                  <a:pt x="119969" y="4400506"/>
                  <a:pt x="102405" y="4371063"/>
                </a:cubicBezTo>
                <a:lnTo>
                  <a:pt x="82464" y="4327380"/>
                </a:lnTo>
                <a:lnTo>
                  <a:pt x="72595" y="4327380"/>
                </a:lnTo>
                <a:lnTo>
                  <a:pt x="71105" y="4319440"/>
                </a:lnTo>
                <a:cubicBezTo>
                  <a:pt x="68098" y="4300784"/>
                  <a:pt x="63569" y="4267782"/>
                  <a:pt x="63234" y="4265601"/>
                </a:cubicBezTo>
                <a:cubicBezTo>
                  <a:pt x="56185" y="4219786"/>
                  <a:pt x="57328" y="4229054"/>
                  <a:pt x="58391" y="4236887"/>
                </a:cubicBezTo>
                <a:lnTo>
                  <a:pt x="58769" y="4239616"/>
                </a:lnTo>
                <a:lnTo>
                  <a:pt x="57161" y="4228245"/>
                </a:lnTo>
                <a:lnTo>
                  <a:pt x="55444" y="4216187"/>
                </a:lnTo>
                <a:lnTo>
                  <a:pt x="57173" y="4216187"/>
                </a:lnTo>
                <a:lnTo>
                  <a:pt x="46978" y="4153970"/>
                </a:lnTo>
                <a:cubicBezTo>
                  <a:pt x="41098" y="4115040"/>
                  <a:pt x="34414" y="4076730"/>
                  <a:pt x="23198" y="4042035"/>
                </a:cubicBezTo>
                <a:lnTo>
                  <a:pt x="12577" y="4017890"/>
                </a:lnTo>
                <a:lnTo>
                  <a:pt x="144506" y="3860429"/>
                </a:lnTo>
                <a:cubicBezTo>
                  <a:pt x="103351" y="3777846"/>
                  <a:pt x="58276" y="3834526"/>
                  <a:pt x="22695" y="3800021"/>
                </a:cubicBezTo>
                <a:cubicBezTo>
                  <a:pt x="23786" y="3791627"/>
                  <a:pt x="23716" y="3781009"/>
                  <a:pt x="24220" y="3771718"/>
                </a:cubicBezTo>
                <a:lnTo>
                  <a:pt x="27584" y="3757935"/>
                </a:lnTo>
                <a:lnTo>
                  <a:pt x="33375" y="3747325"/>
                </a:lnTo>
                <a:lnTo>
                  <a:pt x="77078" y="3705028"/>
                </a:lnTo>
                <a:cubicBezTo>
                  <a:pt x="173055" y="3608961"/>
                  <a:pt x="158512" y="3588143"/>
                  <a:pt x="31331" y="3445525"/>
                </a:cubicBezTo>
                <a:cubicBezTo>
                  <a:pt x="18649" y="3431228"/>
                  <a:pt x="9488" y="3418102"/>
                  <a:pt x="3341" y="3405686"/>
                </a:cubicBezTo>
                <a:lnTo>
                  <a:pt x="0" y="3393684"/>
                </a:lnTo>
                <a:lnTo>
                  <a:pt x="5588" y="3363918"/>
                </a:lnTo>
                <a:lnTo>
                  <a:pt x="28563" y="3279721"/>
                </a:lnTo>
                <a:lnTo>
                  <a:pt x="31618" y="3274732"/>
                </a:lnTo>
                <a:cubicBezTo>
                  <a:pt x="41998" y="3256804"/>
                  <a:pt x="51127" y="3236251"/>
                  <a:pt x="54143" y="3204655"/>
                </a:cubicBezTo>
                <a:lnTo>
                  <a:pt x="54066" y="3198166"/>
                </a:lnTo>
                <a:lnTo>
                  <a:pt x="59893" y="3181568"/>
                </a:lnTo>
                <a:cubicBezTo>
                  <a:pt x="95562" y="3088781"/>
                  <a:pt x="138958" y="3020054"/>
                  <a:pt x="182871" y="3024678"/>
                </a:cubicBezTo>
                <a:cubicBezTo>
                  <a:pt x="138662" y="2798901"/>
                  <a:pt x="138662" y="2798901"/>
                  <a:pt x="305944" y="2810127"/>
                </a:cubicBezTo>
                <a:cubicBezTo>
                  <a:pt x="246290" y="2658988"/>
                  <a:pt x="247386" y="2624324"/>
                  <a:pt x="326259" y="2596949"/>
                </a:cubicBezTo>
                <a:cubicBezTo>
                  <a:pt x="402195" y="2570407"/>
                  <a:pt x="485357" y="2575904"/>
                  <a:pt x="556280" y="2524080"/>
                </a:cubicBezTo>
                <a:cubicBezTo>
                  <a:pt x="498302" y="2335317"/>
                  <a:pt x="486850" y="2130710"/>
                  <a:pt x="358274" y="2014028"/>
                </a:cubicBezTo>
                <a:cubicBezTo>
                  <a:pt x="338015" y="1995898"/>
                  <a:pt x="325730" y="1940125"/>
                  <a:pt x="340119" y="1914129"/>
                </a:cubicBezTo>
                <a:cubicBezTo>
                  <a:pt x="391157" y="1817105"/>
                  <a:pt x="329468" y="1592503"/>
                  <a:pt x="478258" y="1606217"/>
                </a:cubicBezTo>
                <a:cubicBezTo>
                  <a:pt x="496627" y="1607581"/>
                  <a:pt x="514137" y="1590108"/>
                  <a:pt x="500664" y="1556554"/>
                </a:cubicBezTo>
                <a:cubicBezTo>
                  <a:pt x="454384" y="1442049"/>
                  <a:pt x="514266" y="1463610"/>
                  <a:pt x="551219" y="1459414"/>
                </a:cubicBezTo>
                <a:cubicBezTo>
                  <a:pt x="595940" y="1454776"/>
                  <a:pt x="644530" y="1511622"/>
                  <a:pt x="687152" y="1466109"/>
                </a:cubicBezTo>
                <a:cubicBezTo>
                  <a:pt x="679388" y="1405223"/>
                  <a:pt x="643786" y="1397333"/>
                  <a:pt x="619370" y="1372761"/>
                </a:cubicBezTo>
                <a:cubicBezTo>
                  <a:pt x="548020" y="1300280"/>
                  <a:pt x="490448" y="1221065"/>
                  <a:pt x="491520" y="1080052"/>
                </a:cubicBezTo>
                <a:cubicBezTo>
                  <a:pt x="492222" y="966113"/>
                  <a:pt x="487698" y="864105"/>
                  <a:pt x="589761" y="854014"/>
                </a:cubicBezTo>
                <a:cubicBezTo>
                  <a:pt x="605798" y="852486"/>
                  <a:pt x="614435" y="839840"/>
                  <a:pt x="617929" y="821285"/>
                </a:cubicBezTo>
                <a:cubicBezTo>
                  <a:pt x="606975" y="799992"/>
                  <a:pt x="596528" y="778040"/>
                  <a:pt x="583503" y="760897"/>
                </a:cubicBezTo>
                <a:cubicBezTo>
                  <a:pt x="539748" y="704450"/>
                  <a:pt x="526482" y="633687"/>
                  <a:pt x="515241" y="560313"/>
                </a:cubicBezTo>
                <a:cubicBezTo>
                  <a:pt x="508001" y="513531"/>
                  <a:pt x="499292" y="467166"/>
                  <a:pt x="480798" y="423850"/>
                </a:cubicBezTo>
                <a:cubicBezTo>
                  <a:pt x="469533" y="397046"/>
                  <a:pt x="455191" y="375704"/>
                  <a:pt x="436755" y="361124"/>
                </a:cubicBezTo>
                <a:cubicBezTo>
                  <a:pt x="420701" y="347903"/>
                  <a:pt x="416284" y="334407"/>
                  <a:pt x="428051" y="314763"/>
                </a:cubicBezTo>
                <a:cubicBezTo>
                  <a:pt x="461326" y="258432"/>
                  <a:pt x="476043" y="191375"/>
                  <a:pt x="457954" y="104693"/>
                </a:cubicBezTo>
                <a:cubicBezTo>
                  <a:pt x="452484" y="78523"/>
                  <a:pt x="457495" y="58007"/>
                  <a:pt x="472694" y="52392"/>
                </a:cubicBezTo>
                <a:cubicBezTo>
                  <a:pt x="488509" y="46345"/>
                  <a:pt x="501512" y="36363"/>
                  <a:pt x="512572" y="2368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1">
            <a:extLst>
              <a:ext uri="{FF2B5EF4-FFF2-40B4-BE49-F238E27FC236}">
                <a16:creationId xmlns:a16="http://schemas.microsoft.com/office/drawing/2014/main" id="{942CFF45-97CF-C6BF-95AB-F4AB3EE4111D}"/>
              </a:ext>
            </a:extLst>
          </p:cNvPr>
          <p:cNvSpPr>
            <a:spLocks noChangeArrowheads="1"/>
          </p:cNvSpPr>
          <p:nvPr/>
        </p:nvSpPr>
        <p:spPr bwMode="auto">
          <a:xfrm>
            <a:off x="0" y="-1700778"/>
            <a:ext cx="8168640" cy="39702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76176"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ts val="600"/>
              </a:spcAft>
              <a:buClrTx/>
              <a:buSzTx/>
              <a:buFontTx/>
              <a:buNone/>
              <a:tabLst/>
            </a:pPr>
            <a:r>
              <a:rPr kumimoji="0" lang="en-US" altLang="en-US" sz="23200" b="0" i="0" u="none" strike="noStrike" cap="none" normalizeH="0" baseline="0" dirty="0">
                <a:ln>
                  <a:noFill/>
                </a:ln>
                <a:solidFill>
                  <a:srgbClr val="2D7D9E"/>
                </a:solidFill>
                <a:effectLst/>
                <a:latin typeface="Open Sans" panose="020B0606030504020204" pitchFamily="34" charset="0"/>
              </a:rPr>
              <a:t>         </a:t>
            </a:r>
            <a:endParaRPr kumimoji="0" lang="en-US" altLang="en-US" sz="1200" b="0" i="0" u="none" strike="noStrike" cap="none" normalizeH="0" baseline="0">
              <a:ln>
                <a:noFill/>
              </a:ln>
              <a:solidFill>
                <a:srgbClr val="000000"/>
              </a:solidFill>
              <a:effectLst/>
              <a:latin typeface="Open Sans" panose="020B0606030504020204" pitchFamily="34" charset="0"/>
            </a:endParaRPr>
          </a:p>
          <a:p>
            <a:pPr marL="0" marR="0" lvl="0" indent="0" algn="l" defTabSz="914400" rtl="0" eaLnBrk="0" fontAlgn="base" latinLnBrk="0" hangingPunct="0">
              <a:spcBef>
                <a:spcPct val="0"/>
              </a:spcBef>
              <a:spcAft>
                <a:spcPts val="600"/>
              </a:spcAft>
              <a:buClrTx/>
              <a:buSzTx/>
              <a:buFontTx/>
              <a:buNone/>
              <a:tabLst/>
            </a:pPr>
            <a:endParaRPr kumimoji="0" lang="en-US" altLang="en-US" sz="1600" b="0" i="0" u="none" strike="noStrike" cap="none" normalizeH="0" baseline="0">
              <a:ln>
                <a:noFill/>
              </a:ln>
              <a:solidFill>
                <a:srgbClr val="000000"/>
              </a:solidFill>
              <a:effectLst/>
              <a:latin typeface="Open Sans" panose="020B0606030504020204" pitchFamily="34" charset="0"/>
            </a:endParaRPr>
          </a:p>
        </p:txBody>
      </p:sp>
      <p:graphicFrame>
        <p:nvGraphicFramePr>
          <p:cNvPr id="6" name="Content Placeholder 2">
            <a:extLst>
              <a:ext uri="{FF2B5EF4-FFF2-40B4-BE49-F238E27FC236}">
                <a16:creationId xmlns:a16="http://schemas.microsoft.com/office/drawing/2014/main" id="{BD5A751E-4406-EC55-BB20-9C31F184C9E9}"/>
              </a:ext>
            </a:extLst>
          </p:cNvPr>
          <p:cNvGraphicFramePr>
            <a:graphicFrameLocks noGrp="1"/>
          </p:cNvGraphicFramePr>
          <p:nvPr>
            <p:ph idx="1"/>
            <p:extLst>
              <p:ext uri="{D42A27DB-BD31-4B8C-83A1-F6EECF244321}">
                <p14:modId xmlns:p14="http://schemas.microsoft.com/office/powerpoint/2010/main" val="3875018382"/>
              </p:ext>
            </p:extLst>
          </p:nvPr>
        </p:nvGraphicFramePr>
        <p:xfrm>
          <a:off x="5550568" y="252664"/>
          <a:ext cx="5803231" cy="52457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8226CE9-E68B-537A-F2E9-E85372E946D0}"/>
              </a:ext>
            </a:extLst>
          </p:cNvPr>
          <p:cNvSpPr txBox="1"/>
          <p:nvPr/>
        </p:nvSpPr>
        <p:spPr>
          <a:xfrm>
            <a:off x="577879" y="6114229"/>
            <a:ext cx="11074543" cy="646331"/>
          </a:xfrm>
          <a:prstGeom prst="rect">
            <a:avLst/>
          </a:prstGeom>
          <a:noFill/>
        </p:spPr>
        <p:txBody>
          <a:bodyPr wrap="square" rtlCol="0">
            <a:spAutoFit/>
          </a:bodyPr>
          <a:lstStyle/>
          <a:p>
            <a:r>
              <a:rPr lang="en-US" dirty="0"/>
              <a:t>Women can also speak to other women who are going through same or are survivors in order reassure them that they can leave – Any issues with this?</a:t>
            </a:r>
          </a:p>
        </p:txBody>
      </p:sp>
    </p:spTree>
    <p:extLst>
      <p:ext uri="{BB962C8B-B14F-4D97-AF65-F5344CB8AC3E}">
        <p14:creationId xmlns:p14="http://schemas.microsoft.com/office/powerpoint/2010/main" val="7483019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F1A81-3533-9370-F940-F92167A819B2}"/>
              </a:ext>
            </a:extLst>
          </p:cNvPr>
          <p:cNvSpPr>
            <a:spLocks noGrp="1"/>
          </p:cNvSpPr>
          <p:nvPr>
            <p:ph type="title"/>
          </p:nvPr>
        </p:nvSpPr>
        <p:spPr/>
        <p:txBody>
          <a:bodyPr/>
          <a:lstStyle/>
          <a:p>
            <a:r>
              <a:rPr lang="en-US" dirty="0"/>
              <a:t>Men’s Advice Line</a:t>
            </a:r>
          </a:p>
        </p:txBody>
      </p:sp>
      <p:sp>
        <p:nvSpPr>
          <p:cNvPr id="3" name="Content Placeholder 2">
            <a:extLst>
              <a:ext uri="{FF2B5EF4-FFF2-40B4-BE49-F238E27FC236}">
                <a16:creationId xmlns:a16="http://schemas.microsoft.com/office/drawing/2014/main" id="{06C79500-8418-6446-C45B-ACF79B05371C}"/>
              </a:ext>
            </a:extLst>
          </p:cNvPr>
          <p:cNvSpPr>
            <a:spLocks noGrp="1"/>
          </p:cNvSpPr>
          <p:nvPr>
            <p:ph idx="1"/>
          </p:nvPr>
        </p:nvSpPr>
        <p:spPr/>
        <p:txBody>
          <a:bodyPr/>
          <a:lstStyle/>
          <a:p>
            <a:r>
              <a:rPr lang="en-US" dirty="0"/>
              <a:t>Helpline for men who suffer with domestic abuse</a:t>
            </a:r>
          </a:p>
          <a:p>
            <a:r>
              <a:rPr lang="en-US" dirty="0"/>
              <a:t>Legal information and support for victims </a:t>
            </a:r>
          </a:p>
          <a:p>
            <a:r>
              <a:rPr lang="en-US" dirty="0"/>
              <a:t>‘its not your fault, there is help, there is hope’</a:t>
            </a:r>
          </a:p>
        </p:txBody>
      </p:sp>
      <p:sp>
        <p:nvSpPr>
          <p:cNvPr id="4" name="TextBox 3">
            <a:extLst>
              <a:ext uri="{FF2B5EF4-FFF2-40B4-BE49-F238E27FC236}">
                <a16:creationId xmlns:a16="http://schemas.microsoft.com/office/drawing/2014/main" id="{150F51A1-AD64-796A-80C5-C36FFAB1C53D}"/>
              </a:ext>
            </a:extLst>
          </p:cNvPr>
          <p:cNvSpPr txBox="1"/>
          <p:nvPr/>
        </p:nvSpPr>
        <p:spPr>
          <a:xfrm>
            <a:off x="8218025" y="5802868"/>
            <a:ext cx="1846980" cy="369332"/>
          </a:xfrm>
          <a:prstGeom prst="rect">
            <a:avLst/>
          </a:prstGeom>
          <a:noFill/>
        </p:spPr>
        <p:txBody>
          <a:bodyPr wrap="none" rtlCol="0">
            <a:spAutoFit/>
          </a:bodyPr>
          <a:lstStyle/>
          <a:p>
            <a:r>
              <a:rPr lang="en-US" dirty="0"/>
              <a:t>Respect (2022)</a:t>
            </a:r>
          </a:p>
        </p:txBody>
      </p:sp>
    </p:spTree>
    <p:extLst>
      <p:ext uri="{BB962C8B-B14F-4D97-AF65-F5344CB8AC3E}">
        <p14:creationId xmlns:p14="http://schemas.microsoft.com/office/powerpoint/2010/main" val="12706406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A0ECB-90AA-905D-2C96-6BD7B28BE0A5}"/>
              </a:ext>
            </a:extLst>
          </p:cNvPr>
          <p:cNvSpPr>
            <a:spLocks noGrp="1"/>
          </p:cNvSpPr>
          <p:nvPr>
            <p:ph type="title"/>
          </p:nvPr>
        </p:nvSpPr>
        <p:spPr/>
        <p:txBody>
          <a:bodyPr/>
          <a:lstStyle/>
          <a:p>
            <a:r>
              <a:rPr lang="en-US" dirty="0"/>
              <a:t>National Association for People Abused in Childhood </a:t>
            </a:r>
          </a:p>
        </p:txBody>
      </p:sp>
      <p:pic>
        <p:nvPicPr>
          <p:cNvPr id="5122" name="Picture 2" descr="Impact report graphic">
            <a:extLst>
              <a:ext uri="{FF2B5EF4-FFF2-40B4-BE49-F238E27FC236}">
                <a16:creationId xmlns:a16="http://schemas.microsoft.com/office/drawing/2014/main" id="{63423196-F0D8-9843-DCFB-83C91648D65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35163" y="2011363"/>
            <a:ext cx="8321674" cy="416083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B8F53A2-B0C1-9F85-58FC-9EEB91C99CBC}"/>
              </a:ext>
            </a:extLst>
          </p:cNvPr>
          <p:cNvSpPr txBox="1"/>
          <p:nvPr/>
        </p:nvSpPr>
        <p:spPr>
          <a:xfrm>
            <a:off x="9630251" y="6446054"/>
            <a:ext cx="1723549" cy="369332"/>
          </a:xfrm>
          <a:prstGeom prst="rect">
            <a:avLst/>
          </a:prstGeom>
          <a:noFill/>
        </p:spPr>
        <p:txBody>
          <a:bodyPr wrap="none" rtlCol="0">
            <a:spAutoFit/>
          </a:bodyPr>
          <a:lstStyle/>
          <a:p>
            <a:r>
              <a:rPr lang="en-US" dirty="0" err="1"/>
              <a:t>Napac</a:t>
            </a:r>
            <a:r>
              <a:rPr lang="en-US" dirty="0"/>
              <a:t> (2022)</a:t>
            </a:r>
          </a:p>
        </p:txBody>
      </p:sp>
    </p:spTree>
    <p:extLst>
      <p:ext uri="{BB962C8B-B14F-4D97-AF65-F5344CB8AC3E}">
        <p14:creationId xmlns:p14="http://schemas.microsoft.com/office/powerpoint/2010/main" val="33369379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A629E7"/>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B32B6A33-7852-851A-E31F-41F9E2613899}"/>
              </a:ext>
            </a:extLst>
          </p:cNvPr>
          <p:cNvSpPr>
            <a:spLocks noGrp="1"/>
          </p:cNvSpPr>
          <p:nvPr>
            <p:ph type="title"/>
          </p:nvPr>
        </p:nvSpPr>
        <p:spPr>
          <a:xfrm>
            <a:off x="838200" y="713312"/>
            <a:ext cx="3461084" cy="5431376"/>
          </a:xfrm>
        </p:spPr>
        <p:txBody>
          <a:bodyPr>
            <a:normAutofit/>
          </a:bodyPr>
          <a:lstStyle/>
          <a:p>
            <a:r>
              <a:rPr lang="en-US">
                <a:solidFill>
                  <a:srgbClr val="FFFFFF"/>
                </a:solidFill>
              </a:rPr>
              <a:t>SARC’S</a:t>
            </a:r>
          </a:p>
        </p:txBody>
      </p:sp>
      <p:sp>
        <p:nvSpPr>
          <p:cNvPr id="3" name="Content Placeholder 2">
            <a:extLst>
              <a:ext uri="{FF2B5EF4-FFF2-40B4-BE49-F238E27FC236}">
                <a16:creationId xmlns:a16="http://schemas.microsoft.com/office/drawing/2014/main" id="{5F2C9F50-744C-15F1-686F-4E153B80095E}"/>
              </a:ext>
            </a:extLst>
          </p:cNvPr>
          <p:cNvSpPr>
            <a:spLocks noGrp="1"/>
          </p:cNvSpPr>
          <p:nvPr>
            <p:ph idx="1"/>
          </p:nvPr>
        </p:nvSpPr>
        <p:spPr>
          <a:xfrm>
            <a:off x="6095999" y="713313"/>
            <a:ext cx="5257801" cy="5431376"/>
          </a:xfrm>
        </p:spPr>
        <p:txBody>
          <a:bodyPr anchor="ctr">
            <a:normAutofit/>
          </a:bodyPr>
          <a:lstStyle/>
          <a:p>
            <a:r>
              <a:rPr lang="en-GB" sz="2000" b="0" i="0" u="none" strike="noStrike" dirty="0">
                <a:effectLst/>
                <a:latin typeface="Frutiger W01"/>
              </a:rPr>
              <a:t>Sexual assault referral centres (SARCs) offer medical, practical and emotional support to anyone who has been raped sexually assaulted or abused. They have specially trained doctors, nurses and support workers to care for you. Help is available 24 hours a day.</a:t>
            </a:r>
            <a:endParaRPr lang="en-US" sz="2000" dirty="0"/>
          </a:p>
        </p:txBody>
      </p:sp>
      <p:sp>
        <p:nvSpPr>
          <p:cNvPr id="4" name="TextBox 3">
            <a:extLst>
              <a:ext uri="{FF2B5EF4-FFF2-40B4-BE49-F238E27FC236}">
                <a16:creationId xmlns:a16="http://schemas.microsoft.com/office/drawing/2014/main" id="{21A53B88-0E26-D01F-01D9-3DF775873AA1}"/>
              </a:ext>
            </a:extLst>
          </p:cNvPr>
          <p:cNvSpPr txBox="1"/>
          <p:nvPr/>
        </p:nvSpPr>
        <p:spPr>
          <a:xfrm>
            <a:off x="9567333" y="6350000"/>
            <a:ext cx="1375698" cy="369332"/>
          </a:xfrm>
          <a:prstGeom prst="rect">
            <a:avLst/>
          </a:prstGeom>
          <a:noFill/>
        </p:spPr>
        <p:txBody>
          <a:bodyPr wrap="none" rtlCol="0">
            <a:spAutoFit/>
          </a:bodyPr>
          <a:lstStyle/>
          <a:p>
            <a:r>
              <a:rPr lang="en-US" dirty="0"/>
              <a:t>NHS (2023)</a:t>
            </a:r>
          </a:p>
        </p:txBody>
      </p:sp>
    </p:spTree>
    <p:extLst>
      <p:ext uri="{BB962C8B-B14F-4D97-AF65-F5344CB8AC3E}">
        <p14:creationId xmlns:p14="http://schemas.microsoft.com/office/powerpoint/2010/main" val="41463656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61CA1-4545-3864-4013-0A8039AE5BC8}"/>
              </a:ext>
            </a:extLst>
          </p:cNvPr>
          <p:cNvSpPr>
            <a:spLocks noGrp="1"/>
          </p:cNvSpPr>
          <p:nvPr>
            <p:ph type="title"/>
          </p:nvPr>
        </p:nvSpPr>
        <p:spPr/>
        <p:txBody>
          <a:bodyPr/>
          <a:lstStyle/>
          <a:p>
            <a:r>
              <a:rPr lang="en-US" dirty="0"/>
              <a:t>Role of Victims Commissioner </a:t>
            </a:r>
          </a:p>
        </p:txBody>
      </p:sp>
      <p:sp>
        <p:nvSpPr>
          <p:cNvPr id="3" name="Content Placeholder 2">
            <a:extLst>
              <a:ext uri="{FF2B5EF4-FFF2-40B4-BE49-F238E27FC236}">
                <a16:creationId xmlns:a16="http://schemas.microsoft.com/office/drawing/2014/main" id="{BE4B6B02-47C1-17D9-600D-D925BC282DA8}"/>
              </a:ext>
            </a:extLst>
          </p:cNvPr>
          <p:cNvSpPr>
            <a:spLocks noGrp="1"/>
          </p:cNvSpPr>
          <p:nvPr>
            <p:ph idx="1"/>
          </p:nvPr>
        </p:nvSpPr>
        <p:spPr/>
        <p:txBody>
          <a:bodyPr/>
          <a:lstStyle/>
          <a:p>
            <a:r>
              <a:rPr lang="en-GB" b="0" i="0" u="none" strike="noStrike" dirty="0">
                <a:solidFill>
                  <a:srgbClr val="202124"/>
                </a:solidFill>
                <a:effectLst/>
                <a:latin typeface="arial" panose="020B0604020202020204" pitchFamily="34" charset="0"/>
              </a:rPr>
              <a:t>The role of the Victims' Commissioner is to promote the interests of victims and witnesses, encourage good practice in their treatment, and regularly review the Code of Practice for Victims which sets out the services victims can expect to receive. </a:t>
            </a:r>
          </a:p>
          <a:p>
            <a:r>
              <a:rPr lang="en-GB" b="0" i="0" dirty="0">
                <a:solidFill>
                  <a:srgbClr val="0B0C0C"/>
                </a:solidFill>
                <a:effectLst/>
                <a:latin typeface="PT Sans" panose="020B0503020203020204" pitchFamily="34" charset="0"/>
              </a:rPr>
              <a:t>Baroness Newlove</a:t>
            </a:r>
          </a:p>
          <a:p>
            <a:pPr marL="0" indent="0">
              <a:buNone/>
            </a:pPr>
            <a:r>
              <a:rPr lang="en-GB" dirty="0">
                <a:solidFill>
                  <a:srgbClr val="0B0C0C"/>
                </a:solidFill>
                <a:latin typeface="PT Sans" panose="020B0503020203020204" pitchFamily="34" charset="0"/>
              </a:rPr>
              <a:t>S</a:t>
            </a:r>
            <a:r>
              <a:rPr lang="en-GB" b="0" i="0" dirty="0">
                <a:solidFill>
                  <a:srgbClr val="0B0C0C"/>
                </a:solidFill>
                <a:effectLst/>
                <a:latin typeface="PT Sans" panose="020B0503020203020204" pitchFamily="34" charset="0"/>
              </a:rPr>
              <a:t>urvey (2021/22) revealed 71% dissatisfied with the police response to the crime; 34% would not report a crime again.</a:t>
            </a:r>
          </a:p>
          <a:p>
            <a:endParaRPr lang="en-GB" b="0" i="0" dirty="0">
              <a:solidFill>
                <a:srgbClr val="0B0C0C"/>
              </a:solidFill>
              <a:effectLst/>
              <a:latin typeface="PT Sans" panose="020B0503020203020204" pitchFamily="34" charset="0"/>
            </a:endParaRPr>
          </a:p>
          <a:p>
            <a:endParaRPr lang="en-US" dirty="0"/>
          </a:p>
        </p:txBody>
      </p:sp>
    </p:spTree>
    <p:extLst>
      <p:ext uri="{BB962C8B-B14F-4D97-AF65-F5344CB8AC3E}">
        <p14:creationId xmlns:p14="http://schemas.microsoft.com/office/powerpoint/2010/main" val="24307190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906E16B-0528-45AC-195F-88B7F4CEC628}"/>
              </a:ext>
            </a:extLst>
          </p:cNvPr>
          <p:cNvSpPr>
            <a:spLocks noGrp="1"/>
          </p:cNvSpPr>
          <p:nvPr>
            <p:ph type="title"/>
          </p:nvPr>
        </p:nvSpPr>
        <p:spPr>
          <a:xfrm>
            <a:off x="838200" y="643466"/>
            <a:ext cx="4724399" cy="2663613"/>
          </a:xfrm>
        </p:spPr>
        <p:txBody>
          <a:bodyPr>
            <a:normAutofit/>
          </a:bodyPr>
          <a:lstStyle/>
          <a:p>
            <a:r>
              <a:rPr lang="en-US" dirty="0"/>
              <a:t>Any questions?</a:t>
            </a:r>
          </a:p>
        </p:txBody>
      </p:sp>
      <p:pic>
        <p:nvPicPr>
          <p:cNvPr id="7" name="Graphic 6" descr="Question mark">
            <a:extLst>
              <a:ext uri="{FF2B5EF4-FFF2-40B4-BE49-F238E27FC236}">
                <a16:creationId xmlns:a16="http://schemas.microsoft.com/office/drawing/2014/main" id="{0F2C0E96-00A0-7EF7-B752-A3506BF61C2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19152721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B7FCD-8560-8574-22ED-4E80772B8502}"/>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8FBDBED2-0B1D-78E1-D4ED-8AC26175782B}"/>
              </a:ext>
            </a:extLst>
          </p:cNvPr>
          <p:cNvSpPr>
            <a:spLocks noGrp="1"/>
          </p:cNvSpPr>
          <p:nvPr>
            <p:ph idx="1"/>
          </p:nvPr>
        </p:nvSpPr>
        <p:spPr/>
        <p:txBody>
          <a:bodyPr>
            <a:normAutofit/>
          </a:bodyPr>
          <a:lstStyle/>
          <a:p>
            <a:r>
              <a:rPr lang="en-US" sz="1600" dirty="0">
                <a:hlinkClick r:id="rId2"/>
              </a:rPr>
              <a:t>https://www.nhs.uk/live-well/sexual-health/help-after-rape-and-sexual-assault/</a:t>
            </a:r>
            <a:endParaRPr lang="en-US" sz="1600" dirty="0"/>
          </a:p>
          <a:p>
            <a:r>
              <a:rPr lang="en-US" sz="1600" dirty="0">
                <a:hlinkClick r:id="rId3"/>
              </a:rPr>
              <a:t>https://www.cps.gov.uk/legal-guidance/restorative-justice</a:t>
            </a:r>
            <a:r>
              <a:rPr lang="en-US" sz="1600" dirty="0"/>
              <a:t> </a:t>
            </a:r>
          </a:p>
          <a:p>
            <a:r>
              <a:rPr lang="en-US" sz="1600" dirty="0">
                <a:hlinkClick r:id="rId4"/>
              </a:rPr>
              <a:t>https://www.gov.uk/guidance/victim-and-witness-services</a:t>
            </a:r>
            <a:endParaRPr lang="en-US" sz="1600" dirty="0"/>
          </a:p>
          <a:p>
            <a:r>
              <a:rPr lang="en-US" sz="1600" dirty="0"/>
              <a:t> </a:t>
            </a:r>
            <a:r>
              <a:rPr lang="en-US" sz="1600" dirty="0">
                <a:hlinkClick r:id="rId5"/>
              </a:rPr>
              <a:t>https://www.nationaldahelpline.org.uk/en/Your-rights-and-options</a:t>
            </a:r>
            <a:endParaRPr lang="en-US" sz="1600" dirty="0"/>
          </a:p>
          <a:p>
            <a:r>
              <a:rPr lang="en-US" sz="1600" dirty="0">
                <a:hlinkClick r:id="rId6"/>
              </a:rPr>
              <a:t>https://www.womensaid.org.uk</a:t>
            </a:r>
            <a:endParaRPr lang="en-US" sz="1600" dirty="0"/>
          </a:p>
          <a:p>
            <a:r>
              <a:rPr lang="en-US" sz="1600" dirty="0">
                <a:hlinkClick r:id="rId7"/>
              </a:rPr>
              <a:t>https://mensadviceline.org.uk</a:t>
            </a:r>
            <a:endParaRPr lang="en-US" sz="1600" dirty="0"/>
          </a:p>
          <a:p>
            <a:r>
              <a:rPr lang="en-US" sz="1600" dirty="0">
                <a:hlinkClick r:id="rId8"/>
              </a:rPr>
              <a:t>https://www.gov.uk/government/publications/the-code-of-practice-for-victims-of-crime</a:t>
            </a:r>
            <a:endParaRPr lang="en-US" sz="1600" dirty="0"/>
          </a:p>
          <a:p>
            <a:r>
              <a:rPr lang="en-US" sz="1600" dirty="0">
                <a:hlinkClick r:id="rId9"/>
              </a:rPr>
              <a:t>https://victimschoice.org.uk/</a:t>
            </a:r>
            <a:endParaRPr lang="en-US" sz="1600" dirty="0"/>
          </a:p>
          <a:p>
            <a:r>
              <a:rPr lang="en-US" sz="1600" dirty="0">
                <a:hlinkClick r:id="rId10"/>
              </a:rPr>
              <a:t>https://www.bbc.co.uk/news/world-us-canada-48913377</a:t>
            </a:r>
            <a:endParaRPr lang="en-US" sz="1600" dirty="0"/>
          </a:p>
          <a:p>
            <a:r>
              <a:rPr lang="en-US" sz="1600" dirty="0"/>
              <a:t>https://</a:t>
            </a:r>
            <a:r>
              <a:rPr lang="en-US" sz="1600" dirty="0" err="1"/>
              <a:t>www.theguardian.com</a:t>
            </a:r>
            <a:r>
              <a:rPr lang="en-US" sz="1600" dirty="0"/>
              <a:t>/society/2023/</a:t>
            </a:r>
            <a:r>
              <a:rPr lang="en-US" sz="1600" dirty="0" err="1"/>
              <a:t>jan</a:t>
            </a:r>
            <a:r>
              <a:rPr lang="en-US" sz="1600" dirty="0"/>
              <a:t>/05/man-who-murdered-wife-to-be-freed-after-first-public-parole-hearing-russell-causley-carole-packman</a:t>
            </a:r>
          </a:p>
          <a:p>
            <a:endParaRPr lang="en-US" sz="1600" dirty="0"/>
          </a:p>
          <a:p>
            <a:endParaRPr lang="en-US" sz="1600" dirty="0"/>
          </a:p>
          <a:p>
            <a:endParaRPr lang="en-US" sz="1600" dirty="0"/>
          </a:p>
          <a:p>
            <a:endParaRPr lang="en-US" sz="1600" dirty="0"/>
          </a:p>
        </p:txBody>
      </p:sp>
    </p:spTree>
    <p:extLst>
      <p:ext uri="{BB962C8B-B14F-4D97-AF65-F5344CB8AC3E}">
        <p14:creationId xmlns:p14="http://schemas.microsoft.com/office/powerpoint/2010/main" val="412244312"/>
      </p:ext>
    </p:extLst>
  </p:cSld>
  <p:clrMapOvr>
    <a:masterClrMapping/>
  </p:clrMapOvr>
</p:sld>
</file>

<file path=ppt/theme/theme1.xml><?xml version="1.0" encoding="utf-8"?>
<a:theme xmlns:a="http://schemas.openxmlformats.org/drawingml/2006/main" name="BrushVTI">
  <a:themeElements>
    <a:clrScheme name="AnalogousFromDarkSeedLeftStep">
      <a:dk1>
        <a:srgbClr val="000000"/>
      </a:dk1>
      <a:lt1>
        <a:srgbClr val="FFFFFF"/>
      </a:lt1>
      <a:dk2>
        <a:srgbClr val="1B2830"/>
      </a:dk2>
      <a:lt2>
        <a:srgbClr val="F1F3F0"/>
      </a:lt2>
      <a:accent1>
        <a:srgbClr val="A629E7"/>
      </a:accent1>
      <a:accent2>
        <a:srgbClr val="592FD9"/>
      </a:accent2>
      <a:accent3>
        <a:srgbClr val="294AE7"/>
      </a:accent3>
      <a:accent4>
        <a:srgbClr val="1787D5"/>
      </a:accent4>
      <a:accent5>
        <a:srgbClr val="22BFBE"/>
      </a:accent5>
      <a:accent6>
        <a:srgbClr val="16C67B"/>
      </a:accent6>
      <a:hlink>
        <a:srgbClr val="3897A9"/>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7206</TotalTime>
  <Words>2739</Words>
  <Application>Microsoft Office PowerPoint</Application>
  <PresentationFormat>Widescreen</PresentationFormat>
  <Paragraphs>237</Paragraphs>
  <Slides>43</Slides>
  <Notes>4</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43</vt:i4>
      </vt:variant>
    </vt:vector>
  </HeadingPairs>
  <TitlesOfParts>
    <vt:vector size="57" baseType="lpstr">
      <vt:lpstr>Frutiger W01</vt:lpstr>
      <vt:lpstr>GDS Transport</vt:lpstr>
      <vt:lpstr>GuardianTextEgyptian</vt:lpstr>
      <vt:lpstr>ReithSans</vt:lpstr>
      <vt:lpstr>Arial</vt:lpstr>
      <vt:lpstr>Arial</vt:lpstr>
      <vt:lpstr>Calibri</vt:lpstr>
      <vt:lpstr>Century Gothic</vt:lpstr>
      <vt:lpstr>Lato</vt:lpstr>
      <vt:lpstr>Open Sans</vt:lpstr>
      <vt:lpstr>PT Sans</vt:lpstr>
      <vt:lpstr>Times New Roman</vt:lpstr>
      <vt:lpstr>Trebuchet MS</vt:lpstr>
      <vt:lpstr>BrushVTI</vt:lpstr>
      <vt:lpstr>Victims Rights and Services</vt:lpstr>
      <vt:lpstr>Assignment 1</vt:lpstr>
      <vt:lpstr>Task last week:</vt:lpstr>
      <vt:lpstr>Aim:</vt:lpstr>
      <vt:lpstr>Objectives:</vt:lpstr>
      <vt:lpstr>Warnings and Feelings​</vt:lpstr>
      <vt:lpstr>Victim: Definition- recap</vt:lpstr>
      <vt:lpstr>Why is a victim important within the CJS</vt:lpstr>
      <vt:lpstr>Victims of Crime </vt:lpstr>
      <vt:lpstr>Task:</vt:lpstr>
      <vt:lpstr>Why is it important that victims receive justice</vt:lpstr>
      <vt:lpstr>The importance of victim receiving justice</vt:lpstr>
      <vt:lpstr>Jimmy Saville- victims coming forward after seeing other victims come forward</vt:lpstr>
      <vt:lpstr>Jeffrey Epstein- Abuse of power     Documentary on Netflix – ‘filthy rich’- American sex offender and financier, who used his power and money to pray on vulnerable children.</vt:lpstr>
      <vt:lpstr>What impact does crime have on victims</vt:lpstr>
      <vt:lpstr>The Code of Practice in Wales and England</vt:lpstr>
      <vt:lpstr>Task: Search who is a ‘victim’ under the Victims code?</vt:lpstr>
      <vt:lpstr>Who is a victim under the code?</vt:lpstr>
      <vt:lpstr>Task; Find all the victims rights under the code  work in groups of 2/3      </vt:lpstr>
      <vt:lpstr>Victims’ Rights </vt:lpstr>
      <vt:lpstr>Victims Rights’</vt:lpstr>
      <vt:lpstr>How should be victims be treated under the code</vt:lpstr>
      <vt:lpstr>Man who murdered wife to be freed after first public parole hearing </vt:lpstr>
      <vt:lpstr>Take a break </vt:lpstr>
      <vt:lpstr>Task:</vt:lpstr>
      <vt:lpstr>Victim Support  Independent and confidential</vt:lpstr>
      <vt:lpstr>Victim Support – how they can help</vt:lpstr>
      <vt:lpstr>They can also help with:</vt:lpstr>
      <vt:lpstr>Victim Contact Scheme</vt:lpstr>
      <vt:lpstr>Restorative Justice Scheme</vt:lpstr>
      <vt:lpstr>Restorative Justice</vt:lpstr>
      <vt:lpstr>Legislation</vt:lpstr>
      <vt:lpstr>Restorative Justice Scheme</vt:lpstr>
      <vt:lpstr>There are various types of RJ processes in operation in the UK. These include:   </vt:lpstr>
      <vt:lpstr>Victim and witness services</vt:lpstr>
      <vt:lpstr>National Domestic Abuse Helpline</vt:lpstr>
      <vt:lpstr>Women's Aid</vt:lpstr>
      <vt:lpstr>Men’s Advice Line</vt:lpstr>
      <vt:lpstr>National Association for People Abused in Childhood </vt:lpstr>
      <vt:lpstr>SARC’S</vt:lpstr>
      <vt:lpstr>Role of Victims Commissioner </vt:lpstr>
      <vt:lpstr>Any questions?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Victims Rights and Services</dc:title>
  <dc:creator>Keira Bowen</dc:creator>
  <cp:lastModifiedBy>Jane Davies</cp:lastModifiedBy>
  <cp:revision>10</cp:revision>
  <dcterms:created xsi:type="dcterms:W3CDTF">2023-02-04T19:17:41Z</dcterms:created>
  <dcterms:modified xsi:type="dcterms:W3CDTF">2024-02-11T20:31:17Z</dcterms:modified>
</cp:coreProperties>
</file>