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60BF-5017-C92A-EC2D-D6B73FF1F7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F62FE4-A6B7-B465-C80D-F98A7FF0D2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BD645-7001-63C7-E488-ADB03EC3C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C5FDB-CE84-28C2-1F15-5E334B239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387E7-6F4D-2DF2-AEA4-36BEBF11A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931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22AD4-E4D6-D797-98EF-F42547F53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7B6BC-A32F-DFAB-8FB8-459282DBC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5AE06A-893B-F95B-88BE-B7E83657A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11464-51E0-6206-ECFE-A9CE6AC06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BEA8F-EBE0-E551-3D79-B8EFF8859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13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55291-F52D-6D35-B71C-47985835B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777A6-8BE6-7B78-1D54-C3DBF6837D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7B376-6295-1DFE-6504-C4F169532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2CEC2-1630-4C47-90B6-ECFBE3BCD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B734B2-0CC4-14BB-5872-71A755803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261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8CA51-DDF1-5A0A-65C2-BB7B33FA7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83BCF-679B-C16C-466C-DA6873DB91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1D389-3A57-85C8-2ACC-62212A3F5B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B30E3F-83F5-8070-7808-34CE7DEDD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68EA32-F7D8-0487-4B65-AD8E006FF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D7D4F9-AE7D-2799-33CC-C1DA77318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92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42EAB-8E42-2D24-06DA-CEC837BE2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5CD714-3AA4-7930-0E55-FB827863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2C893A-3CE0-6748-A7C2-A07702F48E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76F79B-5192-0929-DFE0-6313B47AEF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EDDE70-2254-75E9-54E8-82BEDDF3FA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48FAEC-8308-9983-8E0B-659203D4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C2F4C1-5A03-6015-A224-F3DCEADDF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DBBFE0-75AD-2D4F-7262-AF3482744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251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C66EC-57FB-1B84-7ADD-33D76F88A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9CE170-E1AB-4868-01EB-DC5B70B0B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2ED1F0-798A-FEFA-9854-291BD5F19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FCE778-12DC-DF60-43EE-4FC1EAF90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602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5996DA-13CD-129F-47F7-03EEE2C11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5CE1AE-ACCD-6E55-2446-2ED51F82C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8EA42F-5BC3-CBF3-EF6C-4F83C7CF1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413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ABB5E-B4AC-6C80-77B2-8BAE55080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DBFEB-DF69-6814-712A-2B0B19DDC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609229-0D98-F72C-89B0-ADD000CFFD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9B10A7-7E8C-8490-E61A-6C2D612A8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C52F72-66B3-E5A5-8B90-4BBDF4C5C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CD8D4C-10DC-E944-A78E-39540D72D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076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89D3F-C29C-8816-6539-CDB4E2996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BB7C71-DBC7-3967-D40B-AA3D95661D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ED78B0-7B0A-C3CE-FDD8-8B52DBCFCC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38A70F-63D7-760F-788D-7BB7F6C3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BCF462-F372-0BBC-0507-6022720F0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22FCB6-5E21-415B-D8B9-FC1F3E53D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438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40789-AFAF-0C74-801C-8F865167F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49936A-BFE9-7B64-45E5-938690E856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B61C3-56DB-E542-CB80-BA3E7FC53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1AF080-95FB-F9B1-4737-AF722BDDB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9FA063-D0EE-9E30-F347-8673CEB61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4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A1DEB5-B8C7-7D93-3E07-E809A341CD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9B67ED-A002-4550-33DF-9D1263D181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39560-CD2D-B26B-FDF1-E280F8D5B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45CF0-4C0D-E85F-0624-4AE66E4FE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BDC6D-1E6E-F4AB-E746-54E950A57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722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9F2C95-CC95-2880-7E69-D6C244C97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7D275B-B93E-B56C-DC0E-3634B05DF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F72EC-29C7-BE99-E082-5734C03257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215182-4417-FD40-8802-4407EC435F5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2597B-044A-DBCD-4F30-BF967C13B4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8F94B-AB43-855B-10B1-2C961F64E7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CEA8C4-2876-9E45-A6AB-C2808C7850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233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ingertips.phe.org.uk/profile/neurological-conditions" TargetMode="External" /><Relationship Id="rId2" Type="http://schemas.openxmlformats.org/officeDocument/2006/relationships/hyperlink" Target="https://www.who.int/publications/i/item/9789240058857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doi.org/10.1136/jnnp-2015-31298" TargetMode="External" /><Relationship Id="rId5" Type="http://schemas.openxmlformats.org/officeDocument/2006/relationships/hyperlink" Target="https://doi.org/10.1007/s00415-021-10831-1" TargetMode="External" /><Relationship Id="rId4" Type="http://schemas.openxmlformats.org/officeDocument/2006/relationships/hyperlink" Target="https://doi.org/10.1016/j.mayocp.2017.12.015" TargetMode="Externa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rsuk.org/reports/state-of-caring-report-2024" TargetMode="External" /><Relationship Id="rId2" Type="http://schemas.openxmlformats.org/officeDocument/2006/relationships/hyperlink" Target="https://doi.org/10.1212/WNL.0000000000007020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gov.uk/government/publications/major-conditions-strategy-neurological-conditions" TargetMode="External" /><Relationship Id="rId5" Type="http://schemas.openxmlformats.org/officeDocument/2006/relationships/hyperlink" Target="https://doi.org/10.1016/j.clinthera.2020.05.001" TargetMode="External" /><Relationship Id="rId4" Type="http://schemas.openxmlformats.org/officeDocument/2006/relationships/hyperlink" Target="https://doi.org/10.1016/S1474-4422(20)30405-3" TargetMode="Externa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S1474-4422(22)00184-8" TargetMode="External" /><Relationship Id="rId7" Type="http://schemas.openxmlformats.org/officeDocument/2006/relationships/hyperlink" Target="https://doi.org/10.1002/mds.28464" TargetMode="External" /><Relationship Id="rId2" Type="http://schemas.openxmlformats.org/officeDocument/2006/relationships/hyperlink" Target="https://doi.org/10.1016/S1474-4422(20)30287-0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parkinsonnet.nl/guidelines" TargetMode="External" /><Relationship Id="rId5" Type="http://schemas.openxmlformats.org/officeDocument/2006/relationships/hyperlink" Target="https://doi.org/10.1016/S0140-6736(14)61393-3" TargetMode="External" /><Relationship Id="rId4" Type="http://schemas.openxmlformats.org/officeDocument/2006/relationships/hyperlink" Target="https://doi.org/10.1002/mds.28072" TargetMode="External" 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personalisedcare/social-prescribing" TargetMode="External" /><Relationship Id="rId3" Type="http://schemas.openxmlformats.org/officeDocument/2006/relationships/hyperlink" Target="https://www.parkinsonnet.nl/guidelines" TargetMode="External" /><Relationship Id="rId7" Type="http://schemas.openxmlformats.org/officeDocument/2006/relationships/hyperlink" Target="https://www.england.nhs.uk/personalisedcare" TargetMode="External" /><Relationship Id="rId2" Type="http://schemas.openxmlformats.org/officeDocument/2006/relationships/hyperlink" Target="https://doi.org/10.1016/S0140-6736(14)61393-3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digital.nhs.uk/data-and-information/publications" TargetMode="External" /><Relationship Id="rId11" Type="http://schemas.openxmlformats.org/officeDocument/2006/relationships/hyperlink" Target="https://www.nice.org.uk/guidance/qs164" TargetMode="External" /><Relationship Id="rId5" Type="http://schemas.openxmlformats.org/officeDocument/2006/relationships/hyperlink" Target="https://www.nao.org.uk/reports/health-and-social-care-integration" TargetMode="External" /><Relationship Id="rId10" Type="http://schemas.openxmlformats.org/officeDocument/2006/relationships/hyperlink" Target="https://www.nice.org.uk/guidance/ng71" TargetMode="External" /><Relationship Id="rId4" Type="http://schemas.openxmlformats.org/officeDocument/2006/relationships/hyperlink" Target="https://doi.org/10.1002/mds.28464" TargetMode="External" /><Relationship Id="rId9" Type="http://schemas.openxmlformats.org/officeDocument/2006/relationships/hyperlink" Target="https://www.england.nhs.uk/publication/long-term-conditions-care-model" TargetMode="External" 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tins.2018.12.007" TargetMode="External" /><Relationship Id="rId3" Type="http://schemas.openxmlformats.org/officeDocument/2006/relationships/hyperlink" Target="https://www.parkinsons.org.uk" TargetMode="External" /><Relationship Id="rId7" Type="http://schemas.openxmlformats.org/officeDocument/2006/relationships/hyperlink" Target="https://doi.org/10.1093/nutrit/nuaa150" TargetMode="External" /><Relationship Id="rId2" Type="http://schemas.openxmlformats.org/officeDocument/2006/relationships/hyperlink" Target="https://www.nmc.org.uk/standards/cod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fingertips.phe.org.uk/profile/neurological-conditions" TargetMode="External" /><Relationship Id="rId11" Type="http://schemas.openxmlformats.org/officeDocument/2006/relationships/hyperlink" Target="https://www.ucl.ac.uk/news/2018/may/medical-costs-parkinsons-higher" TargetMode="External" /><Relationship Id="rId5" Type="http://schemas.openxmlformats.org/officeDocument/2006/relationships/hyperlink" Target="https://doi.org/10.1002/mds.27670" TargetMode="External" /><Relationship Id="rId10" Type="http://schemas.openxmlformats.org/officeDocument/2006/relationships/hyperlink" Target="https://www.ucl.ac.uk/news" TargetMode="External" /><Relationship Id="rId4" Type="http://schemas.openxmlformats.org/officeDocument/2006/relationships/hyperlink" Target="https://www.parkinsons.org.uk/statistics" TargetMode="External" /><Relationship Id="rId9" Type="http://schemas.openxmlformats.org/officeDocument/2006/relationships/hyperlink" Target="https://doi.org/10.1002/mdc3.132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BAA65-0F20-EFBE-7466-479805AC0D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4886" y="0"/>
            <a:ext cx="11817113" cy="2396021"/>
          </a:xfrm>
        </p:spPr>
        <p:txBody>
          <a:bodyPr>
            <a:normAutofit fontScale="90000"/>
          </a:bodyPr>
          <a:lstStyle/>
          <a:p>
            <a:r>
              <a:rPr lang="en-IN" dirty="0"/>
              <a:t>Parkinson’s Disease: A Comprehensive Approach for Health and Social Care Professionals In UK.</a:t>
            </a: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C85F6D7-5482-4A11-CA66-56A4FC490F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5305" y="2249325"/>
            <a:ext cx="11201809" cy="146696"/>
          </a:xfrm>
        </p:spPr>
        <p:txBody>
          <a:bodyPr>
            <a:noAutofit/>
          </a:bodyPr>
          <a:lstStyle/>
          <a:p>
            <a:r>
              <a:rPr lang="en-IN" sz="3200" b="1" dirty="0"/>
              <a:t>Collaborative care strategies to support patient wellbeing</a:t>
            </a:r>
            <a:endParaRPr lang="en-US" sz="32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F43470-A163-ACAA-AD3F-E63F17F31E0E}"/>
              </a:ext>
            </a:extLst>
          </p:cNvPr>
          <p:cNvSpPr txBox="1"/>
          <p:nvPr/>
        </p:nvSpPr>
        <p:spPr>
          <a:xfrm>
            <a:off x="3406995" y="3003584"/>
            <a:ext cx="5504738" cy="23630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D529D2-1078-4126-FA76-785290680D5E}"/>
              </a:ext>
            </a:extLst>
          </p:cNvPr>
          <p:cNvSpPr txBox="1"/>
          <p:nvPr/>
        </p:nvSpPr>
        <p:spPr>
          <a:xfrm>
            <a:off x="374886" y="3429627"/>
            <a:ext cx="486946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>
                <a:latin typeface="Arial"/>
              </a:defRPr>
            </a:pPr>
            <a:r>
              <a:rPr lang="en-IN" sz="2000" b="1" dirty="0"/>
              <a:t>Module</a:t>
            </a:r>
            <a:r>
              <a:rPr lang="en-IN" b="1" dirty="0"/>
              <a:t> </a:t>
            </a:r>
            <a:r>
              <a:rPr lang="en-IN" sz="2000" b="1" dirty="0"/>
              <a:t>Code</a:t>
            </a:r>
            <a:r>
              <a:rPr lang="en-IN" b="1" dirty="0"/>
              <a:t> </a:t>
            </a:r>
            <a:r>
              <a:rPr lang="en-IN" sz="1800" b="1" dirty="0">
                <a:solidFill>
                  <a:schemeClr val="tx1"/>
                </a:solidFill>
              </a:rPr>
              <a:t>: LCSH 7003</a:t>
            </a:r>
          </a:p>
          <a:p>
            <a:pPr>
              <a:defRPr sz="2400">
                <a:latin typeface="Arial"/>
              </a:defRPr>
            </a:pPr>
            <a:r>
              <a:rPr lang="en-IN" sz="1800" b="1" dirty="0">
                <a:solidFill>
                  <a:schemeClr val="tx1"/>
                </a:solidFill>
              </a:rPr>
              <a:t>Module Title: Community Care and Management of Longer-term Conditions </a:t>
            </a:r>
          </a:p>
          <a:p>
            <a:pPr>
              <a:defRPr sz="2400">
                <a:latin typeface="Arial"/>
              </a:defRPr>
            </a:pPr>
            <a:r>
              <a:rPr lang="en-IN" sz="1800" b="1" dirty="0">
                <a:solidFill>
                  <a:schemeClr val="tx1"/>
                </a:solidFill>
              </a:rPr>
              <a:t>Lecturer : Dr </a:t>
            </a:r>
            <a:r>
              <a:rPr lang="en-IN" sz="1800" b="1" dirty="0" err="1">
                <a:solidFill>
                  <a:schemeClr val="tx1"/>
                </a:solidFill>
              </a:rPr>
              <a:t>Aishat</a:t>
            </a:r>
            <a:r>
              <a:rPr lang="en-IN" sz="1800" b="1" dirty="0">
                <a:solidFill>
                  <a:schemeClr val="tx1"/>
                </a:solidFill>
              </a:rPr>
              <a:t> </a:t>
            </a:r>
            <a:r>
              <a:rPr lang="en-IN" sz="1800" b="1" dirty="0" err="1">
                <a:solidFill>
                  <a:schemeClr val="tx1"/>
                </a:solidFill>
              </a:rPr>
              <a:t>Bakre</a:t>
            </a:r>
            <a:r>
              <a:rPr lang="en-IN" b="1" dirty="0"/>
              <a:t>.</a:t>
            </a:r>
            <a:endParaRPr lang="en-IN" sz="1800" b="1" dirty="0">
              <a:solidFill>
                <a:schemeClr val="tx1"/>
              </a:solidFill>
            </a:endParaRPr>
          </a:p>
          <a:p>
            <a:pPr>
              <a:defRPr sz="2400">
                <a:latin typeface="Arial"/>
              </a:defRPr>
            </a:pPr>
            <a:r>
              <a:rPr lang="en-IN" sz="1800" b="1" dirty="0">
                <a:solidFill>
                  <a:schemeClr val="tx1"/>
                </a:solidFill>
              </a:rPr>
              <a:t>Student’s Name : </a:t>
            </a:r>
            <a:r>
              <a:rPr lang="en-IN" sz="1800" b="1" dirty="0" err="1">
                <a:solidFill>
                  <a:schemeClr val="tx1"/>
                </a:solidFill>
              </a:rPr>
              <a:t>Jaimin</a:t>
            </a:r>
            <a:r>
              <a:rPr lang="en-IN" sz="1800" b="1" dirty="0">
                <a:solidFill>
                  <a:schemeClr val="tx1"/>
                </a:solidFill>
              </a:rPr>
              <a:t> </a:t>
            </a:r>
            <a:r>
              <a:rPr lang="en-IN" sz="1800" b="1" dirty="0" err="1">
                <a:solidFill>
                  <a:schemeClr val="tx1"/>
                </a:solidFill>
              </a:rPr>
              <a:t>Jadav</a:t>
            </a:r>
            <a:r>
              <a:rPr lang="en-IN" sz="1800" b="1" dirty="0">
                <a:solidFill>
                  <a:schemeClr val="tx1"/>
                </a:solidFill>
              </a:rPr>
              <a:t>.</a:t>
            </a:r>
            <a:endParaRPr lang="en-IN" b="1" baseline="30000" dirty="0">
              <a:solidFill>
                <a:schemeClr val="tx1"/>
              </a:solidFill>
            </a:endParaRPr>
          </a:p>
          <a:p>
            <a:pPr>
              <a:defRPr sz="2400">
                <a:latin typeface="Arial"/>
              </a:defRPr>
            </a:pPr>
            <a:r>
              <a:rPr lang="en-IN" b="1" baseline="30000" dirty="0">
                <a:solidFill>
                  <a:schemeClr val="tx1"/>
                </a:solidFill>
              </a:rPr>
              <a:t>Student Number – 2437156</a:t>
            </a:r>
            <a:r>
              <a:rPr lang="en-IN" b="1" baseline="30000" dirty="0"/>
              <a:t>.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25C5C7-22A7-5BF1-43DD-A366E8C97493}"/>
              </a:ext>
            </a:extLst>
          </p:cNvPr>
          <p:cNvSpPr txBox="1"/>
          <p:nvPr/>
        </p:nvSpPr>
        <p:spPr>
          <a:xfrm>
            <a:off x="5179562" y="242902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522C235-7CC3-2BF5-5C6B-71222FCB01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4021" y="2694730"/>
            <a:ext cx="5863732" cy="390123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071F106-CF81-7F66-CA28-99CD41B27E5A}"/>
              </a:ext>
            </a:extLst>
          </p:cNvPr>
          <p:cNvSpPr txBox="1"/>
          <p:nvPr/>
        </p:nvSpPr>
        <p:spPr>
          <a:xfrm>
            <a:off x="5342150" y="6535484"/>
            <a:ext cx="12530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https://www.researchgate.net</a:t>
            </a:r>
          </a:p>
        </p:txBody>
      </p:sp>
    </p:spTree>
    <p:extLst>
      <p:ext uri="{BB962C8B-B14F-4D97-AF65-F5344CB8AC3E}">
        <p14:creationId xmlns:p14="http://schemas.microsoft.com/office/powerpoint/2010/main" val="3329451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84585-2404-C024-738E-C39CBACF4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0694"/>
            <a:ext cx="5794460" cy="6699081"/>
          </a:xfrm>
        </p:spPr>
        <p:txBody>
          <a:bodyPr>
            <a:normAutofit fontScale="92500" lnSpcReduction="20000"/>
          </a:bodyPr>
          <a:lstStyle/>
          <a:p>
            <a:r>
              <a:rPr lang="en-IN" b="1" dirty="0"/>
              <a:t>Definition</a:t>
            </a:r>
            <a:r>
              <a:rPr lang="en-IN" dirty="0"/>
              <a:t>:
Parkinson’s disease (PD) is a progressive neurodegenerative disorder caused by the loss of dopaminergic neurons in the substantia </a:t>
            </a:r>
            <a:r>
              <a:rPr lang="en-IN" dirty="0" err="1"/>
              <a:t>nigra</a:t>
            </a:r>
            <a:r>
              <a:rPr lang="en-IN" dirty="0"/>
              <a:t>, leading to motor and non-motor dysfunction (NICE, 2017).
Symptoms: Motor: bradykinesia, resting tremor, rigidity, postural instability.
Non-motor: depression, cognitive impairment, sleep disturbances, constipation (NICE, 2017; Parkinson’s UK, 2025).
</a:t>
            </a:r>
            <a:r>
              <a:rPr lang="en-IN" b="1" dirty="0"/>
              <a:t>Aetiology</a:t>
            </a:r>
            <a:r>
              <a:rPr lang="en-IN" dirty="0"/>
              <a:t>:
Exact cause is unknown but involves a combination of genetic mutations (e.g. SNCA, LRRK2) and environmental factors such as pesticide exposure, head injury, and ageing (</a:t>
            </a:r>
            <a:r>
              <a:rPr lang="en-IN" dirty="0" err="1"/>
              <a:t>Kalia</a:t>
            </a:r>
            <a:r>
              <a:rPr lang="en-IN" dirty="0"/>
              <a:t> &amp; Lang, 2015).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9CE63A-13FC-C9B7-4116-E85A81E2B4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4460" y="88225"/>
            <a:ext cx="6564610" cy="64274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B717E3-58E5-EC84-DFA6-0440F8E83652}"/>
              </a:ext>
            </a:extLst>
          </p:cNvPr>
          <p:cNvSpPr txBox="1"/>
          <p:nvPr/>
        </p:nvSpPr>
        <p:spPr>
          <a:xfrm>
            <a:off x="2522750" y="6515711"/>
            <a:ext cx="10044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https://www.biorender.com/template/progression-of-parkinsons-disease-in-the-substantia-nigra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71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B5998-70D2-25F7-942C-A8BBC14BC8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22" y="244492"/>
            <a:ext cx="5757785" cy="5696663"/>
          </a:xfrm>
        </p:spPr>
        <p:txBody>
          <a:bodyPr>
            <a:normAutofit fontScale="92500" lnSpcReduction="10000"/>
          </a:bodyPr>
          <a:lstStyle/>
          <a:p>
            <a:r>
              <a:rPr lang="en-IN" b="1" dirty="0"/>
              <a:t>Prevalence in the UK and Worldwide</a:t>
            </a:r>
          </a:p>
          <a:p>
            <a:r>
              <a:rPr lang="en-IN" dirty="0"/>
              <a:t>
Around 166,000 people live with PD in the UK, projected to rise by 18% by 2025 (Parkinson’s UK, 2025).
Approximately 1 in 30 people will develop PD during their lifetime (Public Health England, 2023).
Global prevalence exceeds 10 million people, increasing with population ageing (GBD Neurology Collaborators, 2022).
Median age at diagnosis ≈ 69 years; 59% are male (Parkinson’s UK, 2025).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EA7DD7-FB31-A02D-6D17-60A3EE4AD9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1282" y="0"/>
            <a:ext cx="6560718" cy="64423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CF359B-E332-7FEA-CFC5-44C4BC363208}"/>
              </a:ext>
            </a:extLst>
          </p:cNvPr>
          <p:cNvSpPr txBox="1"/>
          <p:nvPr/>
        </p:nvSpPr>
        <p:spPr>
          <a:xfrm>
            <a:off x="5216236" y="6442364"/>
            <a:ext cx="7191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https://parkinsonsuk.hsj.co.uk/estimated-number-people-parkinsons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49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30EE9-12B1-4BF0-9D56-B1651F863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7169" y="2864716"/>
            <a:ext cx="11622741" cy="4188877"/>
          </a:xfrm>
        </p:spPr>
        <p:txBody>
          <a:bodyPr>
            <a:normAutofit/>
          </a:bodyPr>
          <a:lstStyle/>
          <a:p>
            <a:r>
              <a:rPr lang="en-IN" b="1" dirty="0"/>
              <a:t>Economic and Social Burden.</a:t>
            </a:r>
            <a:r>
              <a:rPr lang="en-IN" dirty="0"/>
              <a:t>
PD costs the UK economy over £1.5 billion annually, including health, social, and informal care (Parkinson’s UK, 2023).
Individual household costs: approx. £16,500/year loss due to reduced income and higher care costs (UCL, 2018).
Carers often experience physical strain, social isolation and mental health decline (Carers UK, 2024).
1 in 3 people with PD are of working age, highlighting workforce implications (Parkinson’s UK, 2025).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9B74EC-0621-819A-20C7-87E0129981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84692"/>
            <a:ext cx="12285722" cy="31494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2D86F4-70D7-867E-249E-965FB68714B2}"/>
              </a:ext>
            </a:extLst>
          </p:cNvPr>
          <p:cNvSpPr txBox="1"/>
          <p:nvPr/>
        </p:nvSpPr>
        <p:spPr>
          <a:xfrm>
            <a:off x="9128107" y="2864716"/>
            <a:ext cx="5309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https://parkinsonseurope.org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779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668F2-D970-831A-5F5D-6F1D1DCAC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1"/>
            <a:ext cx="5085434" cy="6637958"/>
          </a:xfrm>
        </p:spPr>
        <p:txBody>
          <a:bodyPr>
            <a:normAutofit fontScale="85000" lnSpcReduction="10000"/>
          </a:bodyPr>
          <a:lstStyle/>
          <a:p>
            <a:r>
              <a:rPr lang="en-IN" b="1" dirty="0"/>
              <a:t>Diagnosis and Initial Assessment </a:t>
            </a:r>
            <a:r>
              <a:rPr lang="en-IN" dirty="0"/>
              <a:t>
Referral: Anyone suspected of PD should be referred without delay to a specialist in movement disorders (NICE, 2017).
Assessment: Clinical evaluation of bradykinesia + rigidity/tremor; history of symptom progression (NICE, 2017).
Tools: Unified Parkinson’s Disease Rating Scale (UPDRS), </a:t>
            </a:r>
            <a:r>
              <a:rPr lang="en-IN" dirty="0" err="1"/>
              <a:t>Hoehn</a:t>
            </a:r>
            <a:r>
              <a:rPr lang="en-IN" dirty="0"/>
              <a:t> &amp; </a:t>
            </a:r>
            <a:r>
              <a:rPr lang="en-IN" dirty="0" err="1"/>
              <a:t>Yahr</a:t>
            </a:r>
            <a:r>
              <a:rPr lang="en-IN" dirty="0"/>
              <a:t> staging.
Investigations: </a:t>
            </a:r>
            <a:r>
              <a:rPr lang="en-IN" dirty="0" err="1"/>
              <a:t>DaTscan</a:t>
            </a:r>
            <a:r>
              <a:rPr lang="en-IN" dirty="0"/>
              <a:t> may support diagnosis where uncertainty exists (Saeed et al., 2021).
Holistic assessment: Includes cognition, mental health, falls risk, speech and swallowing (NICE, 2017).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66D925-23EF-A99F-2705-D851A79212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112" y="-4179"/>
            <a:ext cx="7232888" cy="64928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3E1DAA-EEEB-DD68-3129-5A471AB887E0}"/>
              </a:ext>
            </a:extLst>
          </p:cNvPr>
          <p:cNvSpPr txBox="1"/>
          <p:nvPr/>
        </p:nvSpPr>
        <p:spPr>
          <a:xfrm>
            <a:off x="7349426" y="6488668"/>
            <a:ext cx="12515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https://www.movementdisorders.org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314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38802-BA20-6058-2AF1-4F43E78C5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9732"/>
            <a:ext cx="4584225" cy="7110557"/>
          </a:xfrm>
        </p:spPr>
        <p:txBody>
          <a:bodyPr>
            <a:normAutofit fontScale="85000" lnSpcReduction="20000"/>
          </a:bodyPr>
          <a:lstStyle/>
          <a:p>
            <a:r>
              <a:rPr lang="en-IN" b="1" dirty="0"/>
              <a:t>Management and Frameworks </a:t>
            </a:r>
            <a:r>
              <a:rPr lang="en-IN" dirty="0"/>
              <a:t>
UK Guidance: NICE NG71 (2017) and Quality Standard QS164 (2018).
Frameworks:
Long-Term Conditions (LTC) Model – holistic, MDT-based management (NHS England, 2021).
Comprehensive Model of Personalised Care (CMPC) – six evidence-based components (NHS England, 2019).
Practice Implementation:
Neurology nurses lead care coordination.
Allied health professionals (AHPs) support physiotherapy, OT, and speech therapy.
Regular multidisciplinary review every 6–12 months (NICE, 2017).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D4FC71-91D1-120F-B1EB-458B14BCE6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2471" y="0"/>
            <a:ext cx="7857700" cy="63103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D4F239-44FF-0C05-6A42-F30283625EFD}"/>
              </a:ext>
            </a:extLst>
          </p:cNvPr>
          <p:cNvSpPr txBox="1"/>
          <p:nvPr/>
        </p:nvSpPr>
        <p:spPr>
          <a:xfrm>
            <a:off x="4339732" y="6310314"/>
            <a:ext cx="8569443" cy="657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https://neupsykey.com/nonpharmacologic-multidisciplinary-approach-to-the-treatment-of-parkinsons-disease/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86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8E938-5E50-ECEF-320D-189A3EDE2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2663"/>
            <a:ext cx="3031701" cy="6715337"/>
          </a:xfrm>
        </p:spPr>
        <p:txBody>
          <a:bodyPr>
            <a:normAutofit fontScale="62500" lnSpcReduction="20000"/>
          </a:bodyPr>
          <a:lstStyle/>
          <a:p>
            <a:r>
              <a:rPr lang="en-IN" b="1" dirty="0"/>
              <a:t>Treatment Options in the UK</a:t>
            </a:r>
            <a:r>
              <a:rPr lang="en-IN" dirty="0"/>
              <a:t>
</a:t>
            </a:r>
            <a:r>
              <a:rPr lang="en-IN" b="1" dirty="0"/>
              <a:t>Pharmacological</a:t>
            </a:r>
            <a:r>
              <a:rPr lang="en-IN" dirty="0"/>
              <a:t>:
Levodopa – gold standard for motor symptom control.
Dopamine agonists and MAO-B inhibitors as early or adjunct therapy (NICE, 2017).
Advanced therapies: Deep Brain Stimulation (DBS), </a:t>
            </a:r>
            <a:r>
              <a:rPr lang="en-IN" dirty="0" err="1"/>
              <a:t>apomorphine</a:t>
            </a:r>
            <a:r>
              <a:rPr lang="en-IN" dirty="0"/>
              <a:t> infusion, levodopa-</a:t>
            </a:r>
            <a:r>
              <a:rPr lang="en-IN" dirty="0" err="1"/>
              <a:t>carbidopa</a:t>
            </a:r>
            <a:r>
              <a:rPr lang="en-IN" dirty="0"/>
              <a:t> intestinal gel (</a:t>
            </a:r>
            <a:r>
              <a:rPr lang="en-IN" dirty="0" err="1"/>
              <a:t>Athanasiou</a:t>
            </a:r>
            <a:r>
              <a:rPr lang="en-IN" dirty="0"/>
              <a:t> et al., 2022).
</a:t>
            </a:r>
            <a:r>
              <a:rPr lang="en-IN" b="1" dirty="0"/>
              <a:t>Non-Pharmacological</a:t>
            </a:r>
            <a:r>
              <a:rPr lang="en-IN" dirty="0"/>
              <a:t>:
Physiotherapy – improves mobility and balance (</a:t>
            </a:r>
            <a:r>
              <a:rPr lang="en-IN" dirty="0" err="1"/>
              <a:t>Keus</a:t>
            </a:r>
            <a:r>
              <a:rPr lang="en-IN" dirty="0"/>
              <a:t> et al., 2019).
Occupational therapy – enhances ADLs and home safety.
Speech therapy (LSVT LOUD), dietitian input and psychological support.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8E7B91-E2BE-9314-C297-188D2C7A17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7841" y="0"/>
            <a:ext cx="4254159" cy="62712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24759C6-ED4B-AB36-7379-C71659612F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696" y="0"/>
            <a:ext cx="4580150" cy="627121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850202-9235-AC56-0680-B5492020742C}"/>
              </a:ext>
            </a:extLst>
          </p:cNvPr>
          <p:cNvSpPr txBox="1"/>
          <p:nvPr/>
        </p:nvSpPr>
        <p:spPr>
          <a:xfrm>
            <a:off x="3194696" y="6271219"/>
            <a:ext cx="979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https://www.mangiarellirehabilitation.com/blog/parkinsons-disease-infographic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141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B84C8-7AC2-4BB5-74D2-93F3B3F4C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24" y="-1"/>
            <a:ext cx="4785116" cy="5977829"/>
          </a:xfrm>
        </p:spPr>
        <p:txBody>
          <a:bodyPr>
            <a:normAutofit fontScale="92500"/>
          </a:bodyPr>
          <a:lstStyle/>
          <a:p>
            <a:r>
              <a:rPr lang="en-IN" b="1" dirty="0"/>
              <a:t>Comorbidities and Associated Conditions</a:t>
            </a:r>
            <a:r>
              <a:rPr lang="en-IN" dirty="0"/>
              <a:t>
Cognitive decline and dementia (PD dementia).
Depression and anxiety (common in &gt;40% of cases).
Orthostatic hypotension, sleep disorders, constipation (Chaudhuri et al., 2021).
Falls and fractures, osteoporosis.
Diabetes and cardiovascular disease increase morbidity (Hu et al., 2020).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675C86-0488-C7D6-D16E-227BB869B2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4578" y="0"/>
            <a:ext cx="7337422" cy="655397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011329-2BC0-9FC2-59F1-1F23C5E6A1C0}"/>
              </a:ext>
            </a:extLst>
          </p:cNvPr>
          <p:cNvSpPr txBox="1"/>
          <p:nvPr/>
        </p:nvSpPr>
        <p:spPr>
          <a:xfrm>
            <a:off x="7652599" y="6553971"/>
            <a:ext cx="6307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https://www.mdpi.com/2075-4426/15/5/172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4404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B9EB8-0718-5836-9A3D-FFEFDE371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1"/>
            <a:ext cx="5415497" cy="4523103"/>
          </a:xfrm>
        </p:spPr>
        <p:txBody>
          <a:bodyPr>
            <a:normAutofit/>
          </a:bodyPr>
          <a:lstStyle/>
          <a:p>
            <a:r>
              <a:rPr lang="en-IN" b="1" dirty="0"/>
              <a:t>Prevention and Risk Reduction</a:t>
            </a:r>
            <a:r>
              <a:rPr lang="en-IN" dirty="0"/>
              <a:t> 
No confirmed prevention, but lifestyle factors may reduce risk:
Regular physical activity and aerobic exercise (</a:t>
            </a:r>
            <a:r>
              <a:rPr lang="en-IN" dirty="0" err="1"/>
              <a:t>Ahlskog</a:t>
            </a:r>
            <a:r>
              <a:rPr lang="en-IN" dirty="0"/>
              <a:t>, 2018).
Avoidance of pesticides and toxins (</a:t>
            </a:r>
            <a:r>
              <a:rPr lang="en-IN" dirty="0" err="1"/>
              <a:t>Bellou</a:t>
            </a:r>
            <a:r>
              <a:rPr lang="en-IN" dirty="0"/>
              <a:t> et al., 2016).
Diet rich in antioxidants and vitamin D (Rees et al., 2022).
Early detection of prodromal symptoms (REM sleep disorder, </a:t>
            </a:r>
            <a:r>
              <a:rPr lang="en-IN" dirty="0" err="1"/>
              <a:t>hyposmia</a:t>
            </a:r>
            <a:r>
              <a:rPr lang="en-IN" dirty="0"/>
              <a:t>) allows early intervention (</a:t>
            </a:r>
            <a:r>
              <a:rPr lang="en-IN" dirty="0" err="1"/>
              <a:t>Postuma</a:t>
            </a:r>
            <a:r>
              <a:rPr lang="en-IN" dirty="0"/>
              <a:t> et al., 2019).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676205-DA5B-EE77-AED4-B704DB6B7C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9925" y="140492"/>
            <a:ext cx="6761561" cy="6142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34A551-9CAC-7DC7-BA2C-556666D13376}"/>
              </a:ext>
            </a:extLst>
          </p:cNvPr>
          <p:cNvSpPr txBox="1"/>
          <p:nvPr/>
        </p:nvSpPr>
        <p:spPr>
          <a:xfrm>
            <a:off x="5118439" y="245958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F1562C-36B7-F35A-B7B4-0FA6FED112D5}"/>
              </a:ext>
            </a:extLst>
          </p:cNvPr>
          <p:cNvSpPr txBox="1"/>
          <p:nvPr/>
        </p:nvSpPr>
        <p:spPr>
          <a:xfrm>
            <a:off x="7658710" y="6289647"/>
            <a:ext cx="48935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https://share.google/I3uBYSNHTApBOGKFv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469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55028-FC6C-5767-0A59-1523339C1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01" y="0"/>
            <a:ext cx="6203168" cy="6242610"/>
          </a:xfrm>
        </p:spPr>
        <p:txBody>
          <a:bodyPr>
            <a:normAutofit lnSpcReduction="10000"/>
          </a:bodyPr>
          <a:lstStyle/>
          <a:p>
            <a:r>
              <a:rPr lang="en-IN" b="1" dirty="0"/>
              <a:t>Co-productive Care: Skills, Values &amp; Behaviours</a:t>
            </a:r>
            <a:r>
              <a:rPr lang="en-IN" dirty="0"/>
              <a:t>
Skills: Communication, active listening, motivational interviewing, holistic assessment, teamwork (NHS, 2021).
Values: Empathy, respect, person-</a:t>
            </a:r>
            <a:r>
              <a:rPr lang="en-IN" dirty="0" err="1"/>
              <a:t>centredness</a:t>
            </a:r>
            <a:r>
              <a:rPr lang="en-IN" dirty="0"/>
              <a:t>, dignity, inclusion (NMC, 2018).
Behaviours: Shared decision-making, promoting autonomy, partnership with carers, continuity of care (Coulter et al., 2021).
Co-production enables patients and carers to be active partners in their care and decision processes.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CB0E36-611D-8B4F-13D4-D34A4830D5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4030" y="0"/>
            <a:ext cx="5676198" cy="62426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B71A94-A47E-A5F6-C865-BE9688CA319E}"/>
              </a:ext>
            </a:extLst>
          </p:cNvPr>
          <p:cNvSpPr txBox="1"/>
          <p:nvPr/>
        </p:nvSpPr>
        <p:spPr>
          <a:xfrm>
            <a:off x="6754295" y="6488668"/>
            <a:ext cx="4575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https://share.google/onzTQWotEuysJ4Vzs</a:t>
            </a:r>
          </a:p>
        </p:txBody>
      </p:sp>
    </p:spTree>
    <p:extLst>
      <p:ext uri="{BB962C8B-B14F-4D97-AF65-F5344CB8AC3E}">
        <p14:creationId xmlns:p14="http://schemas.microsoft.com/office/powerpoint/2010/main" val="1886502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911F3-B412-1F2B-0741-9D9B4BBEB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770011" cy="4351338"/>
          </a:xfrm>
        </p:spPr>
        <p:txBody>
          <a:bodyPr>
            <a:normAutofit fontScale="77500" lnSpcReduction="20000"/>
          </a:bodyPr>
          <a:lstStyle/>
          <a:p>
            <a:r>
              <a:rPr lang="en-IN" b="1" dirty="0"/>
              <a:t>Personalised Care &amp; Recommendations</a:t>
            </a:r>
            <a:r>
              <a:rPr lang="en-IN" dirty="0"/>
              <a:t>
Comprehensive Model of Personalised Care (CMPC) Components:
Shared decision-making – discuss treatment and goals.
Personalised care planning – holistic and reviewed regularly.
Choice, voice and control – adapt care delivery to patient preference.
Social prescribing – connect to community PD exercise or support groups.
Self-management support – empower patients via education and digital tools.
Personalised workforce – upskill nurses/AHPs in PD care (NHS England, 2019).
Recommendations:
Embed NICE NG71 and CMPC in all PD pathways.
Early therapy referral and education on self-management.
Expand access to PD nurse specialists and social prescribing networks.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660180-C6B6-8811-7621-89B83AB2AC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4438" y="-85572"/>
            <a:ext cx="6699080" cy="65401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18A050-A608-68B6-386A-14872664B24D}"/>
              </a:ext>
            </a:extLst>
          </p:cNvPr>
          <p:cNvSpPr txBox="1"/>
          <p:nvPr/>
        </p:nvSpPr>
        <p:spPr>
          <a:xfrm rot="10800000" flipV="1">
            <a:off x="6768761" y="6488668"/>
            <a:ext cx="61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https://www.happyhealthylives.uk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7850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6CA1F-AEF0-63BD-4577-AC715BBCE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58329"/>
            <a:ext cx="10515600" cy="1346318"/>
          </a:xfrm>
        </p:spPr>
        <p:txBody>
          <a:bodyPr/>
          <a:lstStyle/>
          <a:p>
            <a:r>
              <a:rPr lang="en-IN" b="1" dirty="0"/>
              <a:t>References:-</a:t>
            </a:r>
            <a:endParaRPr lang="en-US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1AE801E-6397-A469-5ED2-33B46B2DC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23205"/>
            <a:ext cx="12835828" cy="6205939"/>
          </a:xfrm>
        </p:spPr>
        <p:txBody>
          <a:bodyPr>
            <a:normAutofit lnSpcReduction="10000"/>
          </a:bodyPr>
          <a:lstStyle/>
          <a:p>
            <a:r>
              <a:rPr lang="en-IN" dirty="0"/>
              <a:t>World Health Organization (WHO) (2022) Neurological disorders: Public health challenges. Geneva: WHO. Available at: </a:t>
            </a:r>
            <a:r>
              <a:rPr lang="en-IN" dirty="0">
                <a:hlinkClick r:id="rId2"/>
              </a:rPr>
              <a:t>https://www.who.int/publications/i/item/9789240058857</a:t>
            </a:r>
            <a:endParaRPr lang="en-IN" dirty="0"/>
          </a:p>
          <a:p>
            <a:r>
              <a:rPr lang="en-IN" dirty="0"/>
              <a:t>Public Health England (2023) Long-term neurological conditions profile: Parkinson’s disease. London: PHE. Available at: </a:t>
            </a:r>
            <a:r>
              <a:rPr lang="en-IN" dirty="0">
                <a:hlinkClick r:id="rId3"/>
              </a:rPr>
              <a:t>https://fingertips.phe.org.uk/profile/neurological-conditions</a:t>
            </a:r>
            <a:endParaRPr lang="en-IN" dirty="0"/>
          </a:p>
          <a:p>
            <a:r>
              <a:rPr lang="en-IN" dirty="0" err="1"/>
              <a:t>Ahlskog</a:t>
            </a:r>
            <a:r>
              <a:rPr lang="en-IN" dirty="0"/>
              <a:t>, J.E. (2018) ‘Aerobic exercise: Evidence for a direct brain effect to slow Parkinson’s disease progression’, Mayo Clinic Proceedings, 93(3), pp. 360–372. Available at: </a:t>
            </a:r>
            <a:r>
              <a:rPr lang="en-IN" dirty="0">
                <a:hlinkClick r:id="rId4"/>
              </a:rPr>
              <a:t>https://doi.org/10.1016/j.mayocp.2017.12.015</a:t>
            </a:r>
            <a:r>
              <a:rPr lang="en-IN" dirty="0"/>
              <a:t>
</a:t>
            </a:r>
            <a:r>
              <a:rPr lang="en-IN" dirty="0" err="1"/>
              <a:t>Athanasiou</a:t>
            </a:r>
            <a:r>
              <a:rPr lang="en-IN" dirty="0"/>
              <a:t>, A. Et al. (2022) ‘Deep brain stimulation in Parkinson’s disease: outcomes and complications’, Journal of Neurology, 269(5), pp. 2500–2512. Available at: </a:t>
            </a:r>
            <a:r>
              <a:rPr lang="en-IN" dirty="0">
                <a:hlinkClick r:id="rId5"/>
              </a:rPr>
              <a:t>https://doi.org/10.1007/s00415-021-10831-1</a:t>
            </a:r>
            <a:endParaRPr lang="en-IN" dirty="0"/>
          </a:p>
          <a:p>
            <a:r>
              <a:rPr lang="en-IN" dirty="0" err="1"/>
              <a:t>Bellou</a:t>
            </a:r>
            <a:r>
              <a:rPr lang="en-IN" dirty="0"/>
              <a:t>, V. Et al. (2016) ‘Environmental risk factors and Parkinson’s disease: An umbrella review’, Journal of Neurology, Neurosurgery &amp; Psychiatry, 87(9), pp. 1042–1050. Available at: </a:t>
            </a:r>
            <a:r>
              <a:rPr lang="en-IN" dirty="0">
                <a:hlinkClick r:id="rId6"/>
              </a:rPr>
              <a:t>https://doi.org/10.1136/jnnp-2015-31298</a:t>
            </a:r>
            <a:endParaRPr lang="en-IN" dirty="0"/>
          </a:p>
          <a:p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926497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B8CB4-C3B2-BB61-2100-8AC5B9224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046527" cy="6858000"/>
          </a:xfrm>
        </p:spPr>
        <p:txBody>
          <a:bodyPr>
            <a:normAutofit lnSpcReduction="10000"/>
          </a:bodyPr>
          <a:lstStyle/>
          <a:p>
            <a:r>
              <a:rPr lang="en-IN" dirty="0"/>
              <a:t>Buchman, A.S. Et al. (2019) ‘Physical activity and risk of Parkinson’s disease’, Neurology, 92(10), pp. E1240–e1247. Available at: </a:t>
            </a:r>
            <a:r>
              <a:rPr lang="en-IN" dirty="0">
                <a:hlinkClick r:id="rId2"/>
              </a:rPr>
              <a:t>https://doi.org/10.1212/WNL.0000000000007020</a:t>
            </a:r>
            <a:r>
              <a:rPr lang="en-IN" dirty="0"/>
              <a:t>
Carers UK (2024) State of Caring Report 2024. London: Carers UK. Available at: </a:t>
            </a:r>
            <a:r>
              <a:rPr lang="en-IN" dirty="0">
                <a:hlinkClick r:id="rId3"/>
              </a:rPr>
              <a:t>https://www.carersuk.org/reports/state-of-caring-report-2024</a:t>
            </a:r>
            <a:r>
              <a:rPr lang="en-IN" dirty="0"/>
              <a:t>
Chaudhuri, K.R., Healy, D.G. And </a:t>
            </a:r>
            <a:r>
              <a:rPr lang="en-IN" dirty="0" err="1"/>
              <a:t>Schapira</a:t>
            </a:r>
            <a:r>
              <a:rPr lang="en-IN" dirty="0"/>
              <a:t>, A.H. (2021) ‘Non-motor symptoms of Parkinson’s disease’, The Lancet Neurology, 20(2), pp. 135–148. Available at: </a:t>
            </a:r>
            <a:r>
              <a:rPr lang="en-IN" dirty="0">
                <a:hlinkClick r:id="rId4"/>
              </a:rPr>
              <a:t>https://doi.org/10.1016/S1474-4422(20)30405-3</a:t>
            </a:r>
            <a:r>
              <a:rPr lang="en-IN" dirty="0"/>
              <a:t>
Coulter, A., </a:t>
            </a:r>
            <a:r>
              <a:rPr lang="en-IN" dirty="0" err="1"/>
              <a:t>Locock</a:t>
            </a:r>
            <a:r>
              <a:rPr lang="en-IN" dirty="0"/>
              <a:t>, L. And </a:t>
            </a:r>
            <a:r>
              <a:rPr lang="en-IN" dirty="0" err="1"/>
              <a:t>Ziebland</a:t>
            </a:r>
            <a:r>
              <a:rPr lang="en-IN" dirty="0"/>
              <a:t>, S. (2021) Personalised care and shared decision-making in long-term conditions. Oxford: Oxford University Press.
Cummings, J.L. Et al. (2020) ‘Parkinson’s disease: non-motor symptom management’, Clinical Therapeutics, 42(7), pp. 1082–1098. Available at: </a:t>
            </a:r>
            <a:r>
              <a:rPr lang="en-IN" dirty="0">
                <a:hlinkClick r:id="rId5"/>
              </a:rPr>
              <a:t>https://doi.org/10.1016/j.clinthera.2020.05.001</a:t>
            </a:r>
            <a:endParaRPr lang="en-IN" dirty="0"/>
          </a:p>
          <a:p>
            <a:r>
              <a:rPr lang="en-IN" dirty="0"/>
              <a:t>Department of Health and Social Care (DHSC) (2023) Major conditions strategy: Neurological conditions evidence. London: DHSC. Available at: </a:t>
            </a:r>
            <a:r>
              <a:rPr lang="en-IN" dirty="0">
                <a:hlinkClick r:id="rId6"/>
              </a:rPr>
              <a:t>https://www.gov.uk/government/publications/major-conditions-strategy-neurological-conditions</a:t>
            </a:r>
            <a:endParaRPr lang="en-IN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3575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96168-8724-16EC-0A8D-18D874ACB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8652"/>
            <a:ext cx="12192000" cy="6768268"/>
          </a:xfrm>
        </p:spPr>
        <p:txBody>
          <a:bodyPr>
            <a:normAutofit fontScale="92500" lnSpcReduction="10000"/>
          </a:bodyPr>
          <a:lstStyle/>
          <a:p>
            <a:r>
              <a:rPr lang="en-IN" dirty="0"/>
              <a:t>Fasano, A. And </a:t>
            </a:r>
            <a:r>
              <a:rPr lang="en-IN" dirty="0" err="1"/>
              <a:t>Espay</a:t>
            </a:r>
            <a:r>
              <a:rPr lang="en-IN" dirty="0"/>
              <a:t>, A.J. (2020) ‘Therapeutic advances in Parkinson’s disease’, The Lancet Neurology, 19(12), pp. 1108–1124. Available at: </a:t>
            </a:r>
            <a:r>
              <a:rPr lang="en-IN" dirty="0">
                <a:hlinkClick r:id="rId2"/>
              </a:rPr>
              <a:t>https://doi.org/10.1016/S1474-4422(20)30287-0</a:t>
            </a:r>
            <a:endParaRPr lang="en-IN" dirty="0"/>
          </a:p>
          <a:p>
            <a:pPr marL="0" indent="0">
              <a:buNone/>
            </a:pPr>
            <a:r>
              <a:rPr lang="en-IN" dirty="0"/>
              <a:t>
GBD Neurology Collaborators (2022) ‘Global burden of Parkinson’s disease, 1990–2019’, The Lancet Neurology, 21(10), pp. 877–897. Available at: </a:t>
            </a:r>
            <a:r>
              <a:rPr lang="en-IN" dirty="0">
                <a:hlinkClick r:id="rId3"/>
              </a:rPr>
              <a:t>https://doi.org/10.1016/S1474-4422(22)00184-8</a:t>
            </a:r>
            <a:r>
              <a:rPr lang="en-IN" dirty="0"/>
              <a:t>
Hu, G. Et al. (2020) ‘Type 2 diabetes and risk of Parkinson’s disease: systematic review’, Movement Disorders, 35(8), pp. 1416–1424. Available at: </a:t>
            </a:r>
            <a:r>
              <a:rPr lang="en-IN" dirty="0">
                <a:hlinkClick r:id="rId4"/>
              </a:rPr>
              <a:t>https://doi.org/10.1002/mds.28072</a:t>
            </a:r>
            <a:r>
              <a:rPr lang="en-IN" dirty="0"/>
              <a:t>
</a:t>
            </a:r>
            <a:r>
              <a:rPr lang="en-IN" dirty="0" err="1"/>
              <a:t>Kalia</a:t>
            </a:r>
            <a:r>
              <a:rPr lang="en-IN" dirty="0"/>
              <a:t>, L.V. And Lang, A.E. (2015) ‘Parkinson’s disease’, The Lancet, 386(9996), pp. 896–912. Available at: </a:t>
            </a:r>
            <a:r>
              <a:rPr lang="en-IN" dirty="0">
                <a:hlinkClick r:id="rId5"/>
              </a:rPr>
              <a:t>https://doi.org/10.1016/S0140-6736(14)61393-3</a:t>
            </a:r>
            <a:r>
              <a:rPr lang="en-IN" dirty="0"/>
              <a:t>
</a:t>
            </a:r>
            <a:r>
              <a:rPr lang="en-IN" dirty="0" err="1"/>
              <a:t>Keus</a:t>
            </a:r>
            <a:r>
              <a:rPr lang="en-IN" dirty="0"/>
              <a:t>, S.H.J. Et al. (2019) European Physiotherapy Guideline for Parkinson’s Disease. Nijmegen: </a:t>
            </a:r>
            <a:r>
              <a:rPr lang="en-IN" dirty="0" err="1"/>
              <a:t>ParkinsonNet</a:t>
            </a:r>
            <a:r>
              <a:rPr lang="en-IN" dirty="0"/>
              <a:t>. Available at: </a:t>
            </a:r>
            <a:r>
              <a:rPr lang="en-IN" dirty="0">
                <a:hlinkClick r:id="rId6"/>
              </a:rPr>
              <a:t>https://www.parkinsonnet.nl/guidelines</a:t>
            </a:r>
            <a:endParaRPr lang="en-IN" dirty="0"/>
          </a:p>
          <a:p>
            <a:r>
              <a:rPr lang="en-IN" dirty="0"/>
              <a:t>
</a:t>
            </a:r>
            <a:r>
              <a:rPr lang="en-IN" dirty="0" err="1"/>
              <a:t>Marras</a:t>
            </a:r>
            <a:r>
              <a:rPr lang="en-IN" dirty="0"/>
              <a:t>, C. And Chaudhuri, K.R. (2021) ‘</a:t>
            </a:r>
            <a:r>
              <a:rPr lang="en-IN" dirty="0" err="1"/>
              <a:t>Nonmotor</a:t>
            </a:r>
            <a:r>
              <a:rPr lang="en-IN" dirty="0"/>
              <a:t> features of Parkinson’s disease subtypes’, Movement Disorders, 36(3), pp. 593–608. Available at: </a:t>
            </a:r>
            <a:r>
              <a:rPr lang="en-IN" dirty="0">
                <a:hlinkClick r:id="rId7"/>
              </a:rPr>
              <a:t>https://doi.org/10.1002/mds.28464</a:t>
            </a:r>
            <a:endParaRPr lang="en-IN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8429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0DD0A-CF34-328E-FBB3-A7695905E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23" y="114182"/>
            <a:ext cx="12087277" cy="6658246"/>
          </a:xfrm>
        </p:spPr>
        <p:txBody>
          <a:bodyPr>
            <a:normAutofit fontScale="77500" lnSpcReduction="20000"/>
          </a:bodyPr>
          <a:lstStyle/>
          <a:p>
            <a:r>
              <a:rPr lang="en-IN" dirty="0" err="1"/>
              <a:t>Kalia</a:t>
            </a:r>
            <a:r>
              <a:rPr lang="en-IN" dirty="0"/>
              <a:t>, L.V. And Lang, A.E. (2015) ‘Parkinson’s disease’, The Lancet, 386(9996), pp. 896–912. Available at: </a:t>
            </a:r>
            <a:r>
              <a:rPr lang="en-IN" dirty="0">
                <a:hlinkClick r:id="rId2"/>
              </a:rPr>
              <a:t>https://doi.org/10.1016/S0140-6736(14)61393-3</a:t>
            </a:r>
            <a:r>
              <a:rPr lang="en-IN" dirty="0"/>
              <a:t>
</a:t>
            </a:r>
            <a:r>
              <a:rPr lang="en-IN" dirty="0" err="1"/>
              <a:t>Keus</a:t>
            </a:r>
            <a:r>
              <a:rPr lang="en-IN" dirty="0"/>
              <a:t>, S.H.J. Et al. (2019) European Physiotherapy Guideline for Parkinson’s Disease. Nijmegen: </a:t>
            </a:r>
            <a:r>
              <a:rPr lang="en-IN" dirty="0" err="1"/>
              <a:t>ParkinsonNet</a:t>
            </a:r>
            <a:r>
              <a:rPr lang="en-IN" dirty="0"/>
              <a:t>. Available at: </a:t>
            </a:r>
            <a:r>
              <a:rPr lang="en-IN" dirty="0">
                <a:hlinkClick r:id="rId3"/>
              </a:rPr>
              <a:t>https://www.parkinsonnet.nl/guidelines</a:t>
            </a:r>
            <a:r>
              <a:rPr lang="en-IN" dirty="0"/>
              <a:t>
</a:t>
            </a:r>
            <a:r>
              <a:rPr lang="en-IN" dirty="0" err="1"/>
              <a:t>Marras</a:t>
            </a:r>
            <a:r>
              <a:rPr lang="en-IN" dirty="0"/>
              <a:t>, C. And Chaudhuri, K.R. (2021) ‘</a:t>
            </a:r>
            <a:r>
              <a:rPr lang="en-IN" dirty="0" err="1"/>
              <a:t>Nonmotor</a:t>
            </a:r>
            <a:r>
              <a:rPr lang="en-IN" dirty="0"/>
              <a:t> features of Parkinson’s disease subtypes’, Movement Disorders, 36(3), pp. 593–608. Available at: </a:t>
            </a:r>
            <a:r>
              <a:rPr lang="en-IN" dirty="0">
                <a:hlinkClick r:id="rId4"/>
              </a:rPr>
              <a:t>https://doi.org/10.1002/mds.28464</a:t>
            </a:r>
            <a:endParaRPr lang="en-IN" dirty="0"/>
          </a:p>
          <a:p>
            <a:r>
              <a:rPr lang="en-IN" dirty="0"/>
              <a:t>National Audit Office (NAO) (2024) Health and social care integration report. London: NAO. Available at: </a:t>
            </a:r>
            <a:r>
              <a:rPr lang="en-IN" dirty="0">
                <a:hlinkClick r:id="rId5"/>
              </a:rPr>
              <a:t>https://www.nao.org.uk/reports/health-and-social-care-integration</a:t>
            </a:r>
            <a:r>
              <a:rPr lang="en-IN" dirty="0"/>
              <a:t>
National Health Service (NHS) Digital (2024) Health Survey for England: Long-term conditions. London: NHS Digital. Available at: </a:t>
            </a:r>
            <a:r>
              <a:rPr lang="en-IN" dirty="0">
                <a:hlinkClick r:id="rId6"/>
              </a:rPr>
              <a:t>https://digital.nhs.uk/data-and-information/publications</a:t>
            </a:r>
            <a:endParaRPr lang="en-IN" dirty="0"/>
          </a:p>
          <a:p>
            <a:r>
              <a:rPr lang="en-IN" dirty="0"/>
              <a:t>National Health Service (NHS) England (2019) Universal personalised care: Implementing the comprehensive model. London: NHS England. Available at: </a:t>
            </a:r>
            <a:r>
              <a:rPr lang="en-IN" dirty="0">
                <a:hlinkClick r:id="rId7"/>
              </a:rPr>
              <a:t>https://www.england.nhs.uk/personalisedcare</a:t>
            </a:r>
            <a:r>
              <a:rPr lang="en-IN" dirty="0"/>
              <a:t>
National Health Service (NHS) England (2020) Social prescribing and community-based support. London: NHS England. Available at: </a:t>
            </a:r>
            <a:r>
              <a:rPr lang="en-IN" dirty="0">
                <a:hlinkClick r:id="rId8"/>
              </a:rPr>
              <a:t>https://www.england.nhs.uk/personalisedcare/social-prescribing</a:t>
            </a:r>
            <a:r>
              <a:rPr lang="en-IN" dirty="0"/>
              <a:t>
National Health Service (NHS) England (2021) Long-term conditions care model. London: NHS England. Available at: </a:t>
            </a:r>
            <a:r>
              <a:rPr lang="en-IN" dirty="0">
                <a:hlinkClick r:id="rId9"/>
              </a:rPr>
              <a:t>https://www.england.nhs.uk/publication/long-term-conditions-care-model</a:t>
            </a:r>
            <a:r>
              <a:rPr lang="en-IN" dirty="0"/>
              <a:t>
National Institute for Health and Care Excellence (NICE) (2017) Parkinson’s disease in adults: NG71. London: NICE. Available at: </a:t>
            </a:r>
            <a:r>
              <a:rPr lang="en-IN" dirty="0">
                <a:hlinkClick r:id="rId10"/>
              </a:rPr>
              <a:t>https://www.nice.org.uk/guidance/ng71</a:t>
            </a:r>
            <a:r>
              <a:rPr lang="en-IN" dirty="0"/>
              <a:t>
National Institute for Health and Care Excellence (NICE) (2018) Parkinson’s disease: Quality standard QS164. London: NICE. Available at: </a:t>
            </a:r>
            <a:r>
              <a:rPr lang="en-IN" dirty="0">
                <a:hlinkClick r:id="rId11"/>
              </a:rPr>
              <a:t>https://www.nice.org.uk/guidance/qs164</a:t>
            </a:r>
            <a:endParaRPr lang="en-IN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4766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759FF-C2AD-5199-7CDC-B083516EC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1956"/>
            <a:ext cx="12192000" cy="4351338"/>
          </a:xfrm>
        </p:spPr>
        <p:txBody>
          <a:bodyPr>
            <a:noAutofit/>
          </a:bodyPr>
          <a:lstStyle/>
          <a:p>
            <a:r>
              <a:rPr lang="en-IN" sz="1600" dirty="0"/>
              <a:t>Nursing and Midwifery Council (NMC) (2018) The Code: Professional standards of practice and behaviour for nurses, midwives and nursing associates. London: NMC. Available at: </a:t>
            </a:r>
            <a:r>
              <a:rPr lang="en-IN" sz="1600" dirty="0">
                <a:hlinkClick r:id="rId2"/>
              </a:rPr>
              <a:t>https://www.nmc.org.uk/standards/cod</a:t>
            </a:r>
            <a:endParaRPr lang="en-IN" sz="1600" dirty="0"/>
          </a:p>
          <a:p>
            <a:r>
              <a:rPr lang="en-IN" sz="1600" dirty="0"/>
              <a:t>Parkinson’s UK (2023) The cost of living with Parkinson’s. London: Parkinson’s UK. Available at: </a:t>
            </a:r>
            <a:r>
              <a:rPr lang="en-IN" sz="1600" dirty="0">
                <a:hlinkClick r:id="rId3"/>
              </a:rPr>
              <a:t>https://www.parkinsons.org.uk</a:t>
            </a:r>
            <a:r>
              <a:rPr lang="en-IN" sz="1600" dirty="0"/>
              <a:t>
Parkinson’s UK (2025) Parkinson’s prevalence and statistics 2025. London: Parkinson’s UK. Available at: </a:t>
            </a:r>
            <a:r>
              <a:rPr lang="en-IN" sz="1600" dirty="0">
                <a:hlinkClick r:id="rId4"/>
              </a:rPr>
              <a:t>https://www.parkinsons.org.uk/statistics</a:t>
            </a:r>
            <a:r>
              <a:rPr lang="en-IN" sz="1600" dirty="0"/>
              <a:t>
</a:t>
            </a:r>
            <a:r>
              <a:rPr lang="en-IN" sz="1600" dirty="0" err="1"/>
              <a:t>Postuma</a:t>
            </a:r>
            <a:r>
              <a:rPr lang="en-IN" sz="1600" dirty="0"/>
              <a:t>, R.B. Et al. (2019) ‘Prodromal Parkinson’s disease: the decade past, the decade to come’, Movement Disorders, 34(5), pp. 665–675. Available at: </a:t>
            </a:r>
            <a:r>
              <a:rPr lang="en-IN" sz="1600" dirty="0">
                <a:hlinkClick r:id="rId5"/>
              </a:rPr>
              <a:t>https://doi.org/10.1002/mds.27670</a:t>
            </a:r>
            <a:r>
              <a:rPr lang="en-IN" sz="1600" dirty="0"/>
              <a:t>
Public Health England (2023) Long-term neurological conditions profile: Parkinson’s disease. London: PHE. Available at: </a:t>
            </a:r>
            <a:r>
              <a:rPr lang="en-IN" sz="1600" dirty="0">
                <a:hlinkClick r:id="rId6"/>
              </a:rPr>
              <a:t>https://fingertips.phe.org.uk/profile/neurological-conditions</a:t>
            </a:r>
            <a:r>
              <a:rPr lang="en-IN" sz="1600" dirty="0"/>
              <a:t>
Rajput, A.H. (2020) Parkinson’s disease: Pathogenesis and clinical features. Cambridge: Cambridge University Press.
Rees, K. Et al. (2022) ‘Dietary patterns and risk of Parkinson’s disease’, Nutrition Reviews, 80(4), pp. 615–630. Available at: </a:t>
            </a:r>
            <a:r>
              <a:rPr lang="en-IN" sz="1600" dirty="0">
                <a:hlinkClick r:id="rId7"/>
              </a:rPr>
              <a:t>https://doi.org/10.1093/nutrit/nuaa150</a:t>
            </a:r>
            <a:endParaRPr lang="en-IN" sz="1600" dirty="0"/>
          </a:p>
          <a:p>
            <a:r>
              <a:rPr lang="en-IN" sz="1600" dirty="0"/>
              <a:t>Reeve, A., </a:t>
            </a:r>
            <a:r>
              <a:rPr lang="en-IN" sz="1600" dirty="0" err="1"/>
              <a:t>Simcox</a:t>
            </a:r>
            <a:r>
              <a:rPr lang="en-IN" sz="1600" dirty="0"/>
              <a:t>, E. And Turnbull, D. (2019) ‘Ageing and mitochondrial dysfunction in Parkinson’s’, Trends in Neurosciences, 42(3), pp. 140–150. Available at: </a:t>
            </a:r>
            <a:r>
              <a:rPr lang="en-IN" sz="1600" dirty="0">
                <a:hlinkClick r:id="rId8"/>
              </a:rPr>
              <a:t>https://doi.org/10.1016/j.tins.2018.12.007</a:t>
            </a:r>
            <a:r>
              <a:rPr lang="en-IN" sz="1600" dirty="0"/>
              <a:t>
Saeed, U. Et al. (2021) ‘The role of </a:t>
            </a:r>
            <a:r>
              <a:rPr lang="en-IN" sz="1600" dirty="0" err="1"/>
              <a:t>DaTscan</a:t>
            </a:r>
            <a:r>
              <a:rPr lang="en-IN" sz="1600" dirty="0"/>
              <a:t> in Parkinson’s diagnosis’, Movement Disorders Clinical Practice, 8(6), pp. 958–965. Available at: </a:t>
            </a:r>
            <a:r>
              <a:rPr lang="en-IN" sz="1600" dirty="0">
                <a:hlinkClick r:id="rId9"/>
              </a:rPr>
              <a:t>https://doi.org/10.1002/mdc3.13241</a:t>
            </a:r>
            <a:r>
              <a:rPr lang="en-IN" sz="1600" dirty="0"/>
              <a:t>
</a:t>
            </a:r>
            <a:r>
              <a:rPr lang="en-IN" sz="1600" dirty="0" err="1"/>
              <a:t>Schrag</a:t>
            </a:r>
            <a:r>
              <a:rPr lang="en-IN" sz="1600" dirty="0"/>
              <a:t>, A. Et al. (2018) ‘Medical costs of Parkinson’s disease: UK evidence’, UCL News. Available at: </a:t>
            </a:r>
            <a:r>
              <a:rPr lang="en-IN" sz="1600" dirty="0">
                <a:hlinkClick r:id="rId10"/>
              </a:rPr>
              <a:t>https://www.ucl.ac.uk/news</a:t>
            </a:r>
            <a:r>
              <a:rPr lang="en-IN" sz="1600" dirty="0"/>
              <a:t>
Stern, M.B. (2018) Parkinson’s disease: Diagnosis and management. New York: McGraw-Hill.
UCL (2018) Medical costs of Parkinson’s higher than for others of same age, UCL News, 30 May. Available at: </a:t>
            </a:r>
            <a:r>
              <a:rPr lang="en-IN" sz="1600" dirty="0">
                <a:hlinkClick r:id="rId11"/>
              </a:rPr>
              <a:t>https://www.ucl.ac.uk/news/2018/may/medical-costs-parkinsons-higher</a:t>
            </a:r>
            <a:endParaRPr lang="en-IN" sz="1600" dirty="0"/>
          </a:p>
        </p:txBody>
      </p:sp>
    </p:spTree>
    <p:extLst>
      <p:ext uri="{BB962C8B-B14F-4D97-AF65-F5344CB8AC3E}">
        <p14:creationId xmlns:p14="http://schemas.microsoft.com/office/powerpoint/2010/main" val="31249943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Parkinson’s Disease: A Comprehensive Approach for Health and Social Care Professionals In UK.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References:-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JAIMIN JADAV</dc:creator>
  <cp:lastModifiedBy>JAIMIN JADAV</cp:lastModifiedBy>
  <cp:revision>9</cp:revision>
  <dcterms:created xsi:type="dcterms:W3CDTF">2025-11-06T16:19:24Z</dcterms:created>
  <dcterms:modified xsi:type="dcterms:W3CDTF">2025-11-09T23:05:43Z</dcterms:modified>
</cp:coreProperties>
</file>