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</p:sldMasterIdLst>
  <p:notesMasterIdLst>
    <p:notesMasterId r:id="rId17"/>
  </p:notesMasterIdLst>
  <p:sldIdLst>
    <p:sldId id="273" r:id="rId3"/>
    <p:sldId id="256" r:id="rId4"/>
    <p:sldId id="257" r:id="rId5"/>
    <p:sldId id="258" r:id="rId6"/>
    <p:sldId id="259" r:id="rId7"/>
    <p:sldId id="261" r:id="rId8"/>
    <p:sldId id="262" r:id="rId9"/>
    <p:sldId id="264" r:id="rId10"/>
    <p:sldId id="260" r:id="rId11"/>
    <p:sldId id="265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A2408D-F769-40A9-9889-AAA5D0BED5FA}" v="501" dt="2025-02-24T23:03:42.5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mina Islam" userId="231d16841cad1cac" providerId="LiveId" clId="{11A2408D-F769-40A9-9889-AAA5D0BED5FA}"/>
    <pc:docChg chg="custSel addSld modSld sldOrd">
      <pc:chgData name="Tahmina Islam" userId="231d16841cad1cac" providerId="LiveId" clId="{11A2408D-F769-40A9-9889-AAA5D0BED5FA}" dt="2025-02-24T23:03:42.500" v="619" actId="20577"/>
      <pc:docMkLst>
        <pc:docMk/>
      </pc:docMkLst>
      <pc:sldChg chg="modSp">
        <pc:chgData name="Tahmina Islam" userId="231d16841cad1cac" providerId="LiveId" clId="{11A2408D-F769-40A9-9889-AAA5D0BED5FA}" dt="2025-02-24T23:03:42.500" v="619" actId="20577"/>
        <pc:sldMkLst>
          <pc:docMk/>
          <pc:sldMk cId="1696071243" sldId="258"/>
        </pc:sldMkLst>
        <pc:spChg chg="mod">
          <ac:chgData name="Tahmina Islam" userId="231d16841cad1cac" providerId="LiveId" clId="{11A2408D-F769-40A9-9889-AAA5D0BED5FA}" dt="2025-02-24T23:03:42.500" v="619" actId="20577"/>
          <ac:spMkLst>
            <pc:docMk/>
            <pc:sldMk cId="1696071243" sldId="258"/>
            <ac:spMk id="9" creationId="{52AEF3C6-A6E6-F256-FC60-7070F7A5939F}"/>
          </ac:spMkLst>
        </pc:spChg>
      </pc:sldChg>
      <pc:sldChg chg="modSp">
        <pc:chgData name="Tahmina Islam" userId="231d16841cad1cac" providerId="LiveId" clId="{11A2408D-F769-40A9-9889-AAA5D0BED5FA}" dt="2025-02-24T23:00:26.824" v="576" actId="20577"/>
        <pc:sldMkLst>
          <pc:docMk/>
          <pc:sldMk cId="935265106" sldId="260"/>
        </pc:sldMkLst>
        <pc:spChg chg="mod">
          <ac:chgData name="Tahmina Islam" userId="231d16841cad1cac" providerId="LiveId" clId="{11A2408D-F769-40A9-9889-AAA5D0BED5FA}" dt="2025-02-24T23:00:26.824" v="576" actId="20577"/>
          <ac:spMkLst>
            <pc:docMk/>
            <pc:sldMk cId="935265106" sldId="260"/>
            <ac:spMk id="5" creationId="{3187B664-A4C4-80C3-41DD-EAEEA51EFF13}"/>
          </ac:spMkLst>
        </pc:spChg>
      </pc:sldChg>
      <pc:sldChg chg="modSp mod">
        <pc:chgData name="Tahmina Islam" userId="231d16841cad1cac" providerId="LiveId" clId="{11A2408D-F769-40A9-9889-AAA5D0BED5FA}" dt="2025-02-24T22:26:10.297" v="155" actId="20577"/>
        <pc:sldMkLst>
          <pc:docMk/>
          <pc:sldMk cId="0" sldId="261"/>
        </pc:sldMkLst>
        <pc:spChg chg="mod">
          <ac:chgData name="Tahmina Islam" userId="231d16841cad1cac" providerId="LiveId" clId="{11A2408D-F769-40A9-9889-AAA5D0BED5FA}" dt="2025-02-24T22:26:10.297" v="155" actId="20577"/>
          <ac:spMkLst>
            <pc:docMk/>
            <pc:sldMk cId="0" sldId="261"/>
            <ac:spMk id="16" creationId="{EEEDCA12-F55C-63D8-5F5D-45A1B5562A47}"/>
          </ac:spMkLst>
        </pc:spChg>
      </pc:sldChg>
      <pc:sldChg chg="addSp modSp mod">
        <pc:chgData name="Tahmina Islam" userId="231d16841cad1cac" providerId="LiveId" clId="{11A2408D-F769-40A9-9889-AAA5D0BED5FA}" dt="2025-02-24T22:15:58.655" v="54" actId="14100"/>
        <pc:sldMkLst>
          <pc:docMk/>
          <pc:sldMk cId="0" sldId="262"/>
        </pc:sldMkLst>
        <pc:spChg chg="mod">
          <ac:chgData name="Tahmina Islam" userId="231d16841cad1cac" providerId="LiveId" clId="{11A2408D-F769-40A9-9889-AAA5D0BED5FA}" dt="2025-02-24T22:15:41.629" v="50" actId="1076"/>
          <ac:spMkLst>
            <pc:docMk/>
            <pc:sldMk cId="0" sldId="262"/>
            <ac:spMk id="17" creationId="{0048C2ED-EC57-C0D8-27D0-F646762D8CA0}"/>
          </ac:spMkLst>
        </pc:spChg>
        <pc:picChg chg="add mod">
          <ac:chgData name="Tahmina Islam" userId="231d16841cad1cac" providerId="LiveId" clId="{11A2408D-F769-40A9-9889-AAA5D0BED5FA}" dt="2025-02-24T22:15:58.655" v="54" actId="14100"/>
          <ac:picMkLst>
            <pc:docMk/>
            <pc:sldMk cId="0" sldId="262"/>
            <ac:picMk id="4" creationId="{403F76EE-D2D3-9C07-17DC-F33E1BAC1271}"/>
          </ac:picMkLst>
        </pc:picChg>
      </pc:sldChg>
      <pc:sldChg chg="modSp modAnim">
        <pc:chgData name="Tahmina Islam" userId="231d16841cad1cac" providerId="LiveId" clId="{11A2408D-F769-40A9-9889-AAA5D0BED5FA}" dt="2025-02-24T22:38:16.660" v="470" actId="12"/>
        <pc:sldMkLst>
          <pc:docMk/>
          <pc:sldMk cId="2478756166" sldId="270"/>
        </pc:sldMkLst>
        <pc:spChg chg="mod">
          <ac:chgData name="Tahmina Islam" userId="231d16841cad1cac" providerId="LiveId" clId="{11A2408D-F769-40A9-9889-AAA5D0BED5FA}" dt="2025-02-24T22:38:16.660" v="470" actId="12"/>
          <ac:spMkLst>
            <pc:docMk/>
            <pc:sldMk cId="2478756166" sldId="270"/>
            <ac:spMk id="6" creationId="{5A408F4C-59C4-31D3-C4C1-C229C22DC76C}"/>
          </ac:spMkLst>
        </pc:spChg>
      </pc:sldChg>
      <pc:sldChg chg="modSp">
        <pc:chgData name="Tahmina Islam" userId="231d16841cad1cac" providerId="LiveId" clId="{11A2408D-F769-40A9-9889-AAA5D0BED5FA}" dt="2025-02-24T22:39:33.564" v="486" actId="114"/>
        <pc:sldMkLst>
          <pc:docMk/>
          <pc:sldMk cId="3433985780" sldId="271"/>
        </pc:sldMkLst>
        <pc:spChg chg="mod">
          <ac:chgData name="Tahmina Islam" userId="231d16841cad1cac" providerId="LiveId" clId="{11A2408D-F769-40A9-9889-AAA5D0BED5FA}" dt="2025-02-24T22:39:33.564" v="486" actId="114"/>
          <ac:spMkLst>
            <pc:docMk/>
            <pc:sldMk cId="3433985780" sldId="271"/>
            <ac:spMk id="6" creationId="{DA38F1F9-89E8-6533-F57D-9B8AF744B3E9}"/>
          </ac:spMkLst>
        </pc:spChg>
      </pc:sldChg>
      <pc:sldChg chg="addSp modSp new mod ord">
        <pc:chgData name="Tahmina Islam" userId="231d16841cad1cac" providerId="LiveId" clId="{11A2408D-F769-40A9-9889-AAA5D0BED5FA}" dt="2025-02-24T22:46:00.283" v="557" actId="27636"/>
        <pc:sldMkLst>
          <pc:docMk/>
          <pc:sldMk cId="2578614583" sldId="273"/>
        </pc:sldMkLst>
        <pc:spChg chg="mod">
          <ac:chgData name="Tahmina Islam" userId="231d16841cad1cac" providerId="LiveId" clId="{11A2408D-F769-40A9-9889-AAA5D0BED5FA}" dt="2025-02-24T22:46:00.283" v="557" actId="27636"/>
          <ac:spMkLst>
            <pc:docMk/>
            <pc:sldMk cId="2578614583" sldId="273"/>
            <ac:spMk id="2" creationId="{C007E883-EC10-FBF6-413A-D408CFD6F64A}"/>
          </ac:spMkLst>
        </pc:spChg>
        <pc:spChg chg="mod">
          <ac:chgData name="Tahmina Islam" userId="231d16841cad1cac" providerId="LiveId" clId="{11A2408D-F769-40A9-9889-AAA5D0BED5FA}" dt="2025-02-24T22:13:01.155" v="37" actId="14100"/>
          <ac:spMkLst>
            <pc:docMk/>
            <pc:sldMk cId="2578614583" sldId="273"/>
            <ac:spMk id="3" creationId="{1594EBE2-33A6-19C4-3856-7A87A5E03417}"/>
          </ac:spMkLst>
        </pc:spChg>
        <pc:spChg chg="add mod">
          <ac:chgData name="Tahmina Islam" userId="231d16841cad1cac" providerId="LiveId" clId="{11A2408D-F769-40A9-9889-AAA5D0BED5FA}" dt="2025-02-24T22:13:45.163" v="40" actId="1076"/>
          <ac:spMkLst>
            <pc:docMk/>
            <pc:sldMk cId="2578614583" sldId="273"/>
            <ac:spMk id="4" creationId="{B950589A-2129-1757-B00D-212EB0F0277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2B3ECB-BB6B-4E64-86A6-6C9F75D194B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AB536E-C4B3-438E-A1D2-692A7FC11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068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C0A6DEE-B563-8CAC-8B77-719799E5353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8B064C-C51C-B676-A701-6A4AAF59E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900" cap="all" spc="150" dirty="0">
              <a:solidFill>
                <a:schemeClr val="bg1"/>
              </a:solidFill>
              <a:latin typeface="Univers Light" panose="020B0403020202020204" pitchFamily="34" charset="0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BD6EBB89-7B9D-C0BC-C9C4-E00F959AB7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1241641-F173-4515-9514-19D4964B645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7547D00F-3B13-4327-0FDB-0E8F38C582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DE81C2DA-D27B-94F5-A7EE-1680B47641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F86B8378-D441-BA3C-D1A1-DAD78A6200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6D1380D-213C-499C-B783-6EAC7865D9B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E2E77E7F-8BDB-8BD2-9D9C-233F04DD01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6C039E10-C60D-C745-1219-0F073E6886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ADB73C94-C7A8-37AC-EB19-40A9F3B89C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9E4C1CC-2867-4B4B-94A6-42CC35A3A75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8C88D349-2A89-8A22-D77B-81EABD28B0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B393D411-DFC7-5279-5F25-EF334132CC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8B2EF102-B54A-4B4E-8A3E-CFFB7914A1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C7BBCC1-8C13-45C8-BD1B-1BF0A29DA4B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706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639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067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78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606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938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91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31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088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557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1902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88228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524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68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784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65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9196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>
              <a:defRPr/>
            </a:pPr>
            <a:fld id="{B5750802-2A6F-4696-99FC-3379C3B4FCC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2775653"/>
      </p:ext>
    </p:extLst>
  </p:cSld>
  <p:clrMapOvr>
    <a:masterClrMapping/>
  </p:clrMapOvr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3314FB-D80A-410E-9753-F68B6F9A7EB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4747631"/>
      </p:ext>
    </p:extLst>
  </p:cSld>
  <p:clrMapOvr>
    <a:masterClrMapping/>
  </p:clrMapOvr>
  <p:hf hdr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70225E-43ED-48EF-A9E7-F6A9CB7CC10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941162"/>
      </p:ext>
    </p:extLst>
  </p:cSld>
  <p:clrMapOvr>
    <a:masterClrMapping/>
  </p:clrMapOvr>
  <p:hf hdr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708478-4F92-4BF7-AC99-D6B59927A3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430288"/>
      </p:ext>
    </p:extLst>
  </p:cSld>
  <p:clrMapOvr>
    <a:masterClrMapping/>
  </p:clrMapOvr>
  <p:hf hd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688B81-FD95-429B-8E2F-3F4832673FC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998808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3C81F6-A769-4075-8DCF-4A2AEC4AB08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526617"/>
      </p:ext>
    </p:extLst>
  </p:cSld>
  <p:clrMapOvr>
    <a:masterClrMapping/>
  </p:clrMapOvr>
  <p:hf hdr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130C2A-A7A3-413D-A891-962C4F1033D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594575"/>
      </p:ext>
    </p:extLst>
  </p:cSld>
  <p:clrMapOvr>
    <a:masterClrMapping/>
  </p:clrMapOvr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B13D25-B0BB-4CE5-83A7-876464E2F46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4880182"/>
      </p:ext>
    </p:extLst>
  </p:cSld>
  <p:clrMapOvr>
    <a:masterClrMapping/>
  </p:clrMapOvr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4418A8-3F84-4621-BA6E-1AA43B190DA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605663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8394C7-7FAF-409C-AF15-2752F4A75B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9974497"/>
      </p:ext>
    </p:extLst>
  </p:cSld>
  <p:clrMapOvr>
    <a:masterClrMapping/>
  </p:clrMapOvr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0C0651-C18F-4DC1-B123-4F41ABCD5D7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905787"/>
      </p:ext>
    </p:extLst>
  </p:cSld>
  <p:clrMapOvr>
    <a:masterClrMapping/>
  </p:clrMapOvr>
  <p:hf hdr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42DB432-7354-05BE-4901-932773BCA263}"/>
              </a:ext>
            </a:extLst>
          </p:cNvPr>
          <p:cNvSpPr/>
          <p:nvPr userDrawn="1"/>
        </p:nvSpPr>
        <p:spPr>
          <a:xfrm>
            <a:off x="0" y="0"/>
            <a:ext cx="903763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EFD247F-360C-FE1A-705B-BABC347838E7}"/>
              </a:ext>
            </a:extLst>
          </p:cNvPr>
          <p:cNvCxnSpPr>
            <a:cxnSpLocks/>
          </p:cNvCxnSpPr>
          <p:nvPr userDrawn="1"/>
        </p:nvCxnSpPr>
        <p:spPr>
          <a:xfrm>
            <a:off x="739775" y="0"/>
            <a:ext cx="0" cy="6188075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2476500" y="622103"/>
            <a:ext cx="9715500" cy="3720928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20" name="Text Placeholder 12"/>
          <p:cNvSpPr>
            <a:spLocks noGrp="1"/>
          </p:cNvSpPr>
          <p:nvPr>
            <p:ph type="body" sz="quarter" idx="12"/>
          </p:nvPr>
        </p:nvSpPr>
        <p:spPr>
          <a:xfrm>
            <a:off x="6359337" y="5779363"/>
            <a:ext cx="2459114" cy="685430"/>
          </a:xfrm>
          <a:prstGeom prst="rect">
            <a:avLst/>
          </a:prstGeom>
        </p:spPr>
        <p:txBody>
          <a:bodyPr rtlCol="0" anchor="ctr"/>
          <a:lstStyle>
            <a:lvl1pPr marL="0" indent="0" algn="r">
              <a:lnSpc>
                <a:spcPct val="80000"/>
              </a:lnSpc>
              <a:spcBef>
                <a:spcPts val="0"/>
              </a:spcBef>
              <a:buNone/>
              <a:defRPr sz="1800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2"/>
          <p:cNvSpPr>
            <a:spLocks noGrp="1"/>
          </p:cNvSpPr>
          <p:nvPr>
            <p:ph type="body" sz="quarter" idx="13"/>
          </p:nvPr>
        </p:nvSpPr>
        <p:spPr>
          <a:xfrm>
            <a:off x="9299663" y="5791178"/>
            <a:ext cx="2459114" cy="685429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5205" y="4965134"/>
            <a:ext cx="4333088" cy="1596004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80000"/>
              </a:lnSpc>
              <a:defRPr sz="5000" spc="100" baseline="0"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74491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5"/>
          </p:nvPr>
        </p:nvSpPr>
        <p:spPr>
          <a:xfrm>
            <a:off x="1675242" y="2051170"/>
            <a:ext cx="5362575" cy="3532188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242" y="1418953"/>
            <a:ext cx="5362575" cy="495691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71B47A9-C1BE-9B3D-9665-19D4D56C0800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88D0BB5-04D5-27FC-51FC-551BBBE20F0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F84E423-632D-CA68-B0F1-A446CA66EF4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A01D3-596D-4385-A380-AAB1958E0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0045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E66E1237-6FA0-28E1-5DDE-05757E094588}"/>
              </a:ext>
            </a:extLst>
          </p:cNvPr>
          <p:cNvCxnSpPr>
            <a:cxnSpLocks/>
          </p:cNvCxnSpPr>
          <p:nvPr userDrawn="1"/>
        </p:nvCxnSpPr>
        <p:spPr>
          <a:xfrm>
            <a:off x="0" y="1689100"/>
            <a:ext cx="160655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3137" y="1360309"/>
            <a:ext cx="2909309" cy="657882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8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2795752"/>
            <a:ext cx="12192000" cy="406224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0" name="Content Placeholder 15"/>
          <p:cNvSpPr>
            <a:spLocks noGrp="1"/>
          </p:cNvSpPr>
          <p:nvPr>
            <p:ph sz="quarter" idx="15"/>
          </p:nvPr>
        </p:nvSpPr>
        <p:spPr>
          <a:xfrm>
            <a:off x="5109845" y="1075509"/>
            <a:ext cx="529326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A0D8247-3E11-E183-7C9F-DAC6A1464FCC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DF9F4568-8D0A-48F3-B73A-2DDB2924096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6CAE3191-0B36-9DB2-2C85-0728C9A0F4E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314F007-AB19-4DA6-BF29-F2D642794DC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1048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reakout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7F6C86A7-8295-9222-0F68-03DEBD7C9560}"/>
              </a:ext>
            </a:extLst>
          </p:cNvPr>
          <p:cNvCxnSpPr>
            <a:cxnSpLocks/>
          </p:cNvCxnSpPr>
          <p:nvPr userDrawn="1"/>
        </p:nvCxnSpPr>
        <p:spPr>
          <a:xfrm>
            <a:off x="0" y="1511300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F5BA565A-0B61-BBF6-4AF5-113179C1F34E}"/>
              </a:ext>
            </a:extLst>
          </p:cNvPr>
          <p:cNvCxnSpPr>
            <a:cxnSpLocks/>
          </p:cNvCxnSpPr>
          <p:nvPr userDrawn="1"/>
        </p:nvCxnSpPr>
        <p:spPr>
          <a:xfrm>
            <a:off x="739775" y="0"/>
            <a:ext cx="0" cy="2514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582510" y="0"/>
            <a:ext cx="7609489" cy="685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4" name="Content Placeholder 15"/>
          <p:cNvSpPr>
            <a:spLocks noGrp="1"/>
          </p:cNvSpPr>
          <p:nvPr>
            <p:ph sz="quarter" idx="15"/>
          </p:nvPr>
        </p:nvSpPr>
        <p:spPr>
          <a:xfrm>
            <a:off x="1017111" y="2906895"/>
            <a:ext cx="4606159" cy="222129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2" y="2225678"/>
            <a:ext cx="4607268" cy="469476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D6F924B3-C0BD-02C4-7A03-04B6FFC0FAF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6421533-1272-362D-16BA-2631576920B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6DB4765-356E-6867-9EAF-8FC6F3645D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ACF61ACC-2E70-4D3C-9867-6F1FC178613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5347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7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105107" y="3055535"/>
            <a:ext cx="7981786" cy="2609103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3200" i="1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0083" y="5448575"/>
            <a:ext cx="4881563" cy="463550"/>
          </a:xfrm>
          <a:prstGeom prst="rect">
            <a:avLst/>
          </a:prstGeom>
        </p:spPr>
        <p:txBody>
          <a:bodyPr rtlCol="0"/>
          <a:lstStyle>
            <a:lvl1pPr algn="r">
              <a:defRPr lang="en-US" sz="18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FB3C61-50A6-D859-6091-7948721446F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BC93BA-6FEA-E071-BD0E-1C644D802E6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6239B4-2F61-7C1A-F3EB-F4F883C5272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>
              <a:defRPr/>
            </a:pPr>
            <a:fld id="{FC37FC7C-D567-4A56-B58B-99D0215CF8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8523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Hypothesis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6CFED5B-1C24-5769-164A-F6AD63E0155D}"/>
              </a:ext>
            </a:extLst>
          </p:cNvPr>
          <p:cNvSpPr/>
          <p:nvPr userDrawn="1"/>
        </p:nvSpPr>
        <p:spPr>
          <a:xfrm>
            <a:off x="0" y="0"/>
            <a:ext cx="4687888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27D550-470E-2771-76C9-E205704EA084}"/>
              </a:ext>
            </a:extLst>
          </p:cNvPr>
          <p:cNvSpPr/>
          <p:nvPr userDrawn="1"/>
        </p:nvSpPr>
        <p:spPr>
          <a:xfrm>
            <a:off x="6359525" y="925513"/>
            <a:ext cx="4289425" cy="2043112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79F4B25-F6BB-FCEB-5F66-5FD0CAED16B7}"/>
              </a:ext>
            </a:extLst>
          </p:cNvPr>
          <p:cNvSpPr/>
          <p:nvPr userDrawn="1"/>
        </p:nvSpPr>
        <p:spPr>
          <a:xfrm>
            <a:off x="6359525" y="3584575"/>
            <a:ext cx="4289425" cy="2043113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51B1CE36-3136-74B4-5E14-07F27149E2CD}"/>
              </a:ext>
            </a:extLst>
          </p:cNvPr>
          <p:cNvCxnSpPr>
            <a:cxnSpLocks/>
          </p:cNvCxnSpPr>
          <p:nvPr userDrawn="1"/>
        </p:nvCxnSpPr>
        <p:spPr>
          <a:xfrm>
            <a:off x="2303463" y="0"/>
            <a:ext cx="0" cy="3705225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15"/>
          <p:cNvSpPr>
            <a:spLocks noGrp="1"/>
          </p:cNvSpPr>
          <p:nvPr>
            <p:ph sz="quarter" idx="15"/>
          </p:nvPr>
        </p:nvSpPr>
        <p:spPr>
          <a:xfrm>
            <a:off x="6747641" y="1193612"/>
            <a:ext cx="3513083" cy="140050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8" name="Content Placeholder 15"/>
          <p:cNvSpPr>
            <a:spLocks noGrp="1"/>
          </p:cNvSpPr>
          <p:nvPr>
            <p:ph sz="quarter" idx="16"/>
          </p:nvPr>
        </p:nvSpPr>
        <p:spPr>
          <a:xfrm>
            <a:off x="6747641" y="4120055"/>
            <a:ext cx="3513083" cy="118583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 rot="16200000">
            <a:off x="1005213" y="4932422"/>
            <a:ext cx="2635209" cy="52370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55071AD3-BB1A-847C-6285-D213A83BB243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1ADCFBF8-087E-AA04-D01D-F31A5B8267E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10" name="Slide Number Placeholder 3">
            <a:extLst>
              <a:ext uri="{FF2B5EF4-FFF2-40B4-BE49-F238E27FC236}">
                <a16:creationId xmlns:a16="http://schemas.microsoft.com/office/drawing/2014/main" id="{95A247FB-98D4-5322-C60D-94BA4F0825C9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611EC4AE-B2F7-4A7F-8CD5-A5C8B4B370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01076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king Great Products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&quot;&quot;">
            <a:extLst>
              <a:ext uri="{FF2B5EF4-FFF2-40B4-BE49-F238E27FC236}">
                <a16:creationId xmlns:a16="http://schemas.microsoft.com/office/drawing/2014/main" id="{A4A992CC-22F0-F307-2FA8-EDE42661E00C}"/>
              </a:ext>
            </a:extLst>
          </p:cNvPr>
          <p:cNvSpPr/>
          <p:nvPr userDrawn="1"/>
        </p:nvSpPr>
        <p:spPr>
          <a:xfrm>
            <a:off x="5397500" y="2009775"/>
            <a:ext cx="6794500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5"/>
          </p:nvPr>
        </p:nvSpPr>
        <p:spPr>
          <a:xfrm>
            <a:off x="6337298" y="3200401"/>
            <a:ext cx="5257799" cy="170180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7298" y="2063075"/>
            <a:ext cx="5257799" cy="1268810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ED76F485-9CF8-88ED-219F-A8071D831DBC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F4BD5-ACB9-FD63-C496-D47AE9C58194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E8B12-AE54-8EF6-7D8E-4D9C0C90587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7E2C9D41-2A4B-4983-B177-BB7AAE78E4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00329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ps for Business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054FB8B7-46FF-6C16-587A-3799AAAD9779}"/>
              </a:ext>
            </a:extLst>
          </p:cNvPr>
          <p:cNvCxnSpPr>
            <a:cxnSpLocks/>
          </p:cNvCxnSpPr>
          <p:nvPr userDrawn="1"/>
        </p:nvCxnSpPr>
        <p:spPr>
          <a:xfrm>
            <a:off x="0" y="1689100"/>
            <a:ext cx="160655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2804630"/>
            <a:ext cx="12192000" cy="406224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0" name="Content Placeholder 15"/>
          <p:cNvSpPr>
            <a:spLocks noGrp="1"/>
          </p:cNvSpPr>
          <p:nvPr>
            <p:ph sz="quarter" idx="15"/>
          </p:nvPr>
        </p:nvSpPr>
        <p:spPr>
          <a:xfrm>
            <a:off x="5109845" y="999340"/>
            <a:ext cx="557887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1559" y="1352736"/>
            <a:ext cx="3037792" cy="657883"/>
          </a:xfrm>
          <a:prstGeom prst="rect">
            <a:avLst/>
          </a:prstGeom>
        </p:spPr>
        <p:txBody>
          <a:bodyPr rtlCol="0" anchor="ctr"/>
          <a:lstStyle>
            <a:lvl1pPr algn="l">
              <a:lnSpc>
                <a:spcPct val="100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E9857-B92B-ED61-28B6-E28CBBD18D8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D6D14-0CF7-BFC4-210B-011BA9E88DF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A6CF7-4D19-FB0C-19CD-10AA63B84DE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A27695A1-9231-4E93-90C2-0D15DC60F0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5054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ll to Action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&quot;&quot;">
            <a:extLst>
              <a:ext uri="{FF2B5EF4-FFF2-40B4-BE49-F238E27FC236}">
                <a16:creationId xmlns:a16="http://schemas.microsoft.com/office/drawing/2014/main" id="{F2D801F6-845D-AB8E-5B0F-544071C781D9}"/>
              </a:ext>
            </a:extLst>
          </p:cNvPr>
          <p:cNvSpPr/>
          <p:nvPr userDrawn="1"/>
        </p:nvSpPr>
        <p:spPr>
          <a:xfrm>
            <a:off x="5397500" y="2009775"/>
            <a:ext cx="6794500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rtlCol="0">
            <a:no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1" name="Content Placeholder 15"/>
          <p:cNvSpPr>
            <a:spLocks noGrp="1"/>
          </p:cNvSpPr>
          <p:nvPr>
            <p:ph sz="quarter" idx="16"/>
          </p:nvPr>
        </p:nvSpPr>
        <p:spPr>
          <a:xfrm>
            <a:off x="6311900" y="3282850"/>
            <a:ext cx="5350010" cy="103073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1898" y="2471206"/>
            <a:ext cx="5350010" cy="867398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00000"/>
              </a:lnSpc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DA3C6E-2138-5333-6871-945D06449B0D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6379D-6230-617D-BB32-4A629279791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F43B4-3905-2E59-3B19-57CA3972333D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44A35958-B45E-45B8-9364-78190D97C3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39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Key Takeaways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658C8C4D-B3FD-F251-AEC7-DA5329831C39}"/>
              </a:ext>
            </a:extLst>
          </p:cNvPr>
          <p:cNvCxnSpPr>
            <a:cxnSpLocks/>
          </p:cNvCxnSpPr>
          <p:nvPr userDrawn="1"/>
        </p:nvCxnSpPr>
        <p:spPr>
          <a:xfrm>
            <a:off x="6834188" y="-4763"/>
            <a:ext cx="0" cy="2160588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icture Placeholder 10"/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9" name="Content Placeholder 15"/>
          <p:cNvSpPr>
            <a:spLocks noGrp="1"/>
          </p:cNvSpPr>
          <p:nvPr>
            <p:ph sz="quarter" idx="16"/>
          </p:nvPr>
        </p:nvSpPr>
        <p:spPr>
          <a:xfrm>
            <a:off x="7101509" y="2431279"/>
            <a:ext cx="4288971" cy="305512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1506" y="1761891"/>
            <a:ext cx="4288971" cy="532862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40D51-3884-9DF0-33F7-09BC5EF20197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81F14-1C29-9BAF-D9CC-F99B320A6D8B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7814B-6F68-57F8-6492-C0C065DF9D54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FE54567A-E948-4E24-9FE2-7F86E69CB2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4686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/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9" name="Content Placeholder 15"/>
          <p:cNvSpPr>
            <a:spLocks noGrp="1"/>
          </p:cNvSpPr>
          <p:nvPr>
            <p:ph sz="quarter" idx="16"/>
          </p:nvPr>
        </p:nvSpPr>
        <p:spPr>
          <a:xfrm>
            <a:off x="8078765" y="3267882"/>
            <a:ext cx="3193926" cy="220322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78765" y="2371063"/>
            <a:ext cx="3193926" cy="999451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F6B5141-1EBF-7CFA-2648-99F4BBF310CD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04C9B81-7F16-6DC1-BD84-5CF86C13C61D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C14A7D-669D-A6E3-3AD0-1CBB41B4949A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3D635-424F-451C-92E7-E684726881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985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Presenter">
    <p:bg>
      <p:bgPr>
        <a:solidFill>
          <a:srgbClr val="F3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74B29A43-8206-D3D3-11EC-15FCF01A0975}"/>
              </a:ext>
            </a:extLst>
          </p:cNvPr>
          <p:cNvCxnSpPr>
            <a:cxnSpLocks/>
          </p:cNvCxnSpPr>
          <p:nvPr userDrawn="1"/>
        </p:nvCxnSpPr>
        <p:spPr>
          <a:xfrm>
            <a:off x="741363" y="0"/>
            <a:ext cx="0" cy="2757488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5624EE86-3D89-414B-1010-5B6DC1F30AC7}"/>
              </a:ext>
            </a:extLst>
          </p:cNvPr>
          <p:cNvCxnSpPr>
            <a:cxnSpLocks/>
          </p:cNvCxnSpPr>
          <p:nvPr userDrawn="1"/>
        </p:nvCxnSpPr>
        <p:spPr>
          <a:xfrm>
            <a:off x="8729663" y="2551113"/>
            <a:ext cx="3462337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482906" y="0"/>
            <a:ext cx="4635426" cy="6857999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GB" noProof="0"/>
              <a:t>Click icon to add picture</a:t>
            </a:r>
          </a:p>
        </p:txBody>
      </p:sp>
      <p:sp>
        <p:nvSpPr>
          <p:cNvPr id="10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6750189" y="2396358"/>
            <a:ext cx="3266975" cy="326687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b="1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15"/>
          <p:cNvSpPr>
            <a:spLocks noGrp="1"/>
          </p:cNvSpPr>
          <p:nvPr>
            <p:ph sz="quarter" idx="15"/>
          </p:nvPr>
        </p:nvSpPr>
        <p:spPr>
          <a:xfrm>
            <a:off x="6749508" y="2756830"/>
            <a:ext cx="4834569" cy="238419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810973" y="4189152"/>
            <a:ext cx="3121302" cy="46947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E9AB9B-3875-099C-9FEB-4C6B5A9421CF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571625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D21128F-318B-87C2-3B4B-3D27FD915D9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519863" y="6356350"/>
            <a:ext cx="3152775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306C25A-BD45-DB76-BA70-9DB5C106DA9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510838" y="6356350"/>
            <a:ext cx="842962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>
              <a:defRPr/>
            </a:pPr>
            <a:fld id="{669A06E8-94F8-413F-B80A-AEB133A5BE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5853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centage of Communication Tools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DE160EF-488B-33EA-5C3C-C2524B5B9B71}"/>
              </a:ext>
            </a:extLst>
          </p:cNvPr>
          <p:cNvSpPr/>
          <p:nvPr userDrawn="1"/>
        </p:nvSpPr>
        <p:spPr>
          <a:xfrm>
            <a:off x="638175" y="631825"/>
            <a:ext cx="10915650" cy="558800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9" name="Content Placeholder 15"/>
          <p:cNvSpPr>
            <a:spLocks noGrp="1"/>
          </p:cNvSpPr>
          <p:nvPr>
            <p:ph sz="quarter" idx="15"/>
          </p:nvPr>
        </p:nvSpPr>
        <p:spPr>
          <a:xfrm>
            <a:off x="2029158" y="2838122"/>
            <a:ext cx="1786759" cy="430923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0" name="Content Placeholder 15"/>
          <p:cNvSpPr>
            <a:spLocks noGrp="1"/>
          </p:cNvSpPr>
          <p:nvPr>
            <p:ph sz="quarter" idx="16"/>
          </p:nvPr>
        </p:nvSpPr>
        <p:spPr>
          <a:xfrm>
            <a:off x="2029158" y="3379435"/>
            <a:ext cx="1786759" cy="430923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15"/>
          <p:cNvSpPr>
            <a:spLocks noGrp="1"/>
          </p:cNvSpPr>
          <p:nvPr>
            <p:ph sz="quarter" idx="17"/>
          </p:nvPr>
        </p:nvSpPr>
        <p:spPr>
          <a:xfrm>
            <a:off x="2029158" y="3928699"/>
            <a:ext cx="1786759" cy="430923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2" name="Content Placeholder 15"/>
          <p:cNvSpPr>
            <a:spLocks noGrp="1"/>
          </p:cNvSpPr>
          <p:nvPr>
            <p:ph sz="quarter" idx="18"/>
          </p:nvPr>
        </p:nvSpPr>
        <p:spPr>
          <a:xfrm>
            <a:off x="2029158" y="4476966"/>
            <a:ext cx="1786759" cy="430923"/>
          </a:xfrm>
          <a:prstGeom prst="rect">
            <a:avLst/>
          </a:prstGeom>
        </p:spPr>
        <p:txBody>
          <a:bodyPr rtlCol="0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37" name="Text Placeholder 12"/>
          <p:cNvSpPr>
            <a:spLocks noGrp="1"/>
          </p:cNvSpPr>
          <p:nvPr>
            <p:ph type="body" sz="quarter" idx="19"/>
          </p:nvPr>
        </p:nvSpPr>
        <p:spPr>
          <a:xfrm>
            <a:off x="6298588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38" name="Text Placeholder 12"/>
          <p:cNvSpPr>
            <a:spLocks noGrp="1"/>
          </p:cNvSpPr>
          <p:nvPr>
            <p:ph type="body" sz="quarter" idx="20"/>
          </p:nvPr>
        </p:nvSpPr>
        <p:spPr>
          <a:xfrm>
            <a:off x="6298588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39" name="Text Placeholder 12"/>
          <p:cNvSpPr>
            <a:spLocks noGrp="1"/>
          </p:cNvSpPr>
          <p:nvPr>
            <p:ph type="body" sz="quarter" idx="21"/>
          </p:nvPr>
        </p:nvSpPr>
        <p:spPr>
          <a:xfrm>
            <a:off x="9033309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40" name="Text Placeholder 12"/>
          <p:cNvSpPr>
            <a:spLocks noGrp="1"/>
          </p:cNvSpPr>
          <p:nvPr>
            <p:ph type="body" sz="quarter" idx="22"/>
          </p:nvPr>
        </p:nvSpPr>
        <p:spPr>
          <a:xfrm>
            <a:off x="9033309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/>
            <a:r>
              <a:rPr lang="en-GB" noProof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7697" y="1369287"/>
            <a:ext cx="4079564" cy="1268810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lvl="0"/>
            <a:r>
              <a:rPr lang="en-GB" noProof="0"/>
              <a:t>Click to edit Master title style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3D68EAB1-0D35-0834-FE82-85183F3DF95B}"/>
              </a:ext>
            </a:extLst>
          </p:cNvPr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68329083-EB62-6CB2-B3A3-F1C14833CCCB}"/>
              </a:ext>
            </a:extLst>
          </p:cNvPr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4CBD5E44-49AF-031D-84E9-8A0654A63FB6}"/>
              </a:ext>
            </a:extLst>
          </p:cNvPr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4A705-9DF9-41D4-892C-F6F7D00871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8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26" Type="http://schemas.openxmlformats.org/officeDocument/2006/relationships/image" Target="../media/image3.jpg"/><Relationship Id="rId3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38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slideLayout" Target="../slideLayouts/slideLayout37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24" Type="http://schemas.openxmlformats.org/officeDocument/2006/relationships/slideLayout" Target="../slideLayouts/slideLayout41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23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6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86075-C692-46F8-9552-0DB6C1D622F2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3A174E-6595-4E77-890E-7317E37A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522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8/05/20XX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Conference Presentation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E05B0BB-FD2B-42A2-84BA-4A648101EBC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6">
            <a:extLst>
              <a:ext uri="{FF2B5EF4-FFF2-40B4-BE49-F238E27FC236}">
                <a16:creationId xmlns:a16="http://schemas.microsoft.com/office/drawing/2014/main" id="{C5EDB82A-9B3F-1FE6-57D4-0A4B140DF4BC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5637213" y="2973388"/>
            <a:ext cx="914400" cy="3698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Univers Light" panose="020B0403020202020204" pitchFamily="34" charset="0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8209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  <p:sldLayoutId id="2147483696" r:id="rId18"/>
    <p:sldLayoutId id="2147483697" r:id="rId19"/>
    <p:sldLayoutId id="2147483698" r:id="rId20"/>
    <p:sldLayoutId id="2147483699" r:id="rId21"/>
    <p:sldLayoutId id="2147483700" r:id="rId22"/>
    <p:sldLayoutId id="2147483701" r:id="rId23"/>
    <p:sldLayoutId id="2147483702" r:id="rId2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hyperlink" Target="https://pixabay.com/photos/blue-background-grunge-abstract-7470781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s://www.asanpayannameh.com/%D8%A7%D9%86%D9%88%D8%A7%D8%B9-%D8%B1%D9%88%D8%B4-%D8%AA%D8%AD%D9%82%DB%8C%D9%82-%D8%A7%D8%B2-%D9%84%D8%AD%D8%A7%D8%B8-%D8%AC%D9%85%D8%B9-%D8%A2%D9%88%D8%B1%DB%8C-%D8%AF%D8%A7%D8%AF%D9%87-%D9%87%D8%A7/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hyperlink" Target="https://www.vecteezy.com/vector-art/21053425-abstract-shape-colorful-background-and-texture-soft-color-suitable-for-creative-industrie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677318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Relationship Id="rId5" Type="http://schemas.openxmlformats.org/officeDocument/2006/relationships/hyperlink" Target="https://www.iconfinder.com/icons/1188022/advice_approval_guideline_hand_recommendation_recommended_suggestion_icon" TargetMode="Externa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fe.marriott.com/blog/marriott-benefits/#:~:text=TakeCare%20Wellness,%2C%20mental%2C%20and%20financial%20wellness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construction-and-hospitality-shortage-review/construction-and-hospitality-shortage-review-accessibl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spitalityinvestor.com/labour/only-immigration-can-solve-uks-hospitality-labour-shortage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7E883-EC10-FBF6-413A-D408CFD6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764373"/>
            <a:ext cx="11201400" cy="1293028"/>
          </a:xfrm>
        </p:spPr>
        <p:txBody>
          <a:bodyPr>
            <a:normAutofit/>
          </a:bodyPr>
          <a:lstStyle/>
          <a:p>
            <a:r>
              <a:rPr lang="en-GB" dirty="0"/>
              <a:t>Contemporary themes in the hotel and </a:t>
            </a:r>
            <a:r>
              <a:rPr lang="en-GB"/>
              <a:t>hospitality Sector </a:t>
            </a:r>
            <a:r>
              <a:rPr lang="en-GB" dirty="0"/>
              <a:t>(BMIH6001)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4EBE2-33A6-19C4-3856-7A87A5E03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4800600"/>
            <a:ext cx="10820400" cy="141808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Lecturer name: Dr Ernest </a:t>
            </a:r>
            <a:r>
              <a:rPr lang="en-GB" dirty="0" err="1"/>
              <a:t>Balutie</a:t>
            </a:r>
            <a:r>
              <a:rPr lang="en-GB" dirty="0"/>
              <a:t> </a:t>
            </a:r>
            <a:r>
              <a:rPr lang="en-GB" dirty="0" err="1"/>
              <a:t>Wavei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50589A-2129-1757-B00D-212EB0F0277F}"/>
              </a:ext>
            </a:extLst>
          </p:cNvPr>
          <p:cNvSpPr txBox="1"/>
          <p:nvPr/>
        </p:nvSpPr>
        <p:spPr>
          <a:xfrm>
            <a:off x="8708571" y="2057400"/>
            <a:ext cx="4299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Conference Presentation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614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4F6CF-89B8-C127-EC1D-03F44BAD97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800" dirty="0"/>
              <a:t>RE-Designing Employee Motivation to Improve Staff Shortage and Labour Challenges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007898-C9F3-B294-E240-93C860B47B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5373915"/>
            <a:ext cx="5867400" cy="685800"/>
          </a:xfrm>
        </p:spPr>
        <p:txBody>
          <a:bodyPr/>
          <a:lstStyle/>
          <a:p>
            <a:r>
              <a:rPr lang="en-GB" dirty="0"/>
              <a:t>Tahmina Islam (2124414)​​</a:t>
            </a:r>
          </a:p>
          <a:p>
            <a:endParaRPr lang="en-GB" dirty="0"/>
          </a:p>
        </p:txBody>
      </p:sp>
      <p:sp>
        <p:nvSpPr>
          <p:cNvPr id="5" name="Text Placeholder 35">
            <a:extLst>
              <a:ext uri="{FF2B5EF4-FFF2-40B4-BE49-F238E27FC236}">
                <a16:creationId xmlns:a16="http://schemas.microsoft.com/office/drawing/2014/main" id="{7D1CAB65-9D89-2D85-0445-CB7B47A9C93A}"/>
              </a:ext>
            </a:extLst>
          </p:cNvPr>
          <p:cNvSpPr txBox="1">
            <a:spLocks/>
          </p:cNvSpPr>
          <p:nvPr/>
        </p:nvSpPr>
        <p:spPr>
          <a:xfrm>
            <a:off x="10083958" y="5716815"/>
            <a:ext cx="1944756" cy="6854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kern="1200" cap="all" spc="100" baseline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B71E42">
                  <a:lumMod val="60000"/>
                  <a:lumOff val="40000"/>
                </a:srgbClr>
              </a:buClr>
              <a:buSzPct val="100000"/>
              <a:buFont typeface="Wingdings 3" charset="2"/>
              <a:buNone/>
              <a:tabLst/>
              <a:defRPr/>
            </a:pPr>
            <a:r>
              <a:rPr kumimoji="0" lang="en-GB" sz="1600" b="0" i="0" u="none" strike="noStrike" kern="1200" cap="all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03/03/2025</a:t>
            </a:r>
          </a:p>
        </p:txBody>
      </p:sp>
    </p:spTree>
    <p:extLst>
      <p:ext uri="{BB962C8B-B14F-4D97-AF65-F5344CB8AC3E}">
        <p14:creationId xmlns:p14="http://schemas.microsoft.com/office/powerpoint/2010/main" val="1537108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8">
            <a:extLst>
              <a:ext uri="{FF2B5EF4-FFF2-40B4-BE49-F238E27FC236}">
                <a16:creationId xmlns:a16="http://schemas.microsoft.com/office/drawing/2014/main" id="{CE8EAB5B-5D88-7214-A69D-69E32F196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7613" y="0"/>
            <a:ext cx="97043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2EC657-0452-3871-B79D-443A48D2F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57" y="1566213"/>
            <a:ext cx="2389839" cy="52917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6166CC-E91A-8B0F-55F6-5A24F47C13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550522" cy="17497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E25B60-3CA0-B15D-3AC7-69D4BDC9E0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6507" y="2167833"/>
            <a:ext cx="3859102" cy="382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257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654DB5-D217-AA96-6B44-563EE5B57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139712" cy="19920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B45CC4-A51F-0BB9-A122-0E03C583D2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96095"/>
            <a:ext cx="12192000" cy="19619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645FCDB-7187-5216-21A8-0183D29531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20491"/>
            <a:ext cx="5453743" cy="25300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00B402-D98A-3803-944E-195BB115B2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769" y="2462300"/>
            <a:ext cx="3871296" cy="1518036"/>
          </a:xfrm>
          <a:prstGeom prst="rect">
            <a:avLst/>
          </a:prstGeom>
        </p:spPr>
      </p:pic>
      <p:sp>
        <p:nvSpPr>
          <p:cNvPr id="9" name="Hexagon 8">
            <a:extLst>
              <a:ext uri="{FF2B5EF4-FFF2-40B4-BE49-F238E27FC236}">
                <a16:creationId xmlns:a16="http://schemas.microsoft.com/office/drawing/2014/main" id="{52AEF3C6-A6E6-F256-FC60-7070F7A5939F}"/>
              </a:ext>
            </a:extLst>
          </p:cNvPr>
          <p:cNvSpPr/>
          <p:nvPr/>
        </p:nvSpPr>
        <p:spPr>
          <a:xfrm>
            <a:off x="6879771" y="642257"/>
            <a:ext cx="4898572" cy="3712029"/>
          </a:xfrm>
          <a:prstGeom prst="hexagon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Who are the staff?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Why are they important?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What happens if the hotel does not have enough staff?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Reason behind staff shortages and </a:t>
            </a:r>
            <a:r>
              <a:rPr lang="en-GB">
                <a:latin typeface="+mj-lt"/>
              </a:rPr>
              <a:t>labour challenges.</a:t>
            </a:r>
            <a:endParaRPr lang="en-GB" dirty="0">
              <a:latin typeface="+mj-lt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Case studies for businesses that shut due to staff shortages.</a:t>
            </a:r>
          </a:p>
        </p:txBody>
      </p:sp>
    </p:spTree>
    <p:extLst>
      <p:ext uri="{BB962C8B-B14F-4D97-AF65-F5344CB8AC3E}">
        <p14:creationId xmlns:p14="http://schemas.microsoft.com/office/powerpoint/2010/main" val="169607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BDA079-AABD-3E5B-A453-E0C7588BA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7667" y="1360714"/>
            <a:ext cx="6144333" cy="52523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4CB34B-334E-2E7E-1A9D-8BACCC2E5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7987"/>
            <a:ext cx="7011008" cy="11827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18076E-999C-B040-502B-4917BAF216CB}"/>
              </a:ext>
            </a:extLst>
          </p:cNvPr>
          <p:cNvSpPr txBox="1"/>
          <p:nvPr/>
        </p:nvSpPr>
        <p:spPr>
          <a:xfrm>
            <a:off x="642257" y="2667000"/>
            <a:ext cx="54054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Importance of human capital hospitality.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Employee retention &amp; motivation.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Impact of external factors.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Employee satisfaction &amp; organisational performance.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Motivation theories in Hospitality industry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Strategies for workforce development.</a:t>
            </a:r>
          </a:p>
        </p:txBody>
      </p:sp>
    </p:spTree>
    <p:extLst>
      <p:ext uri="{BB962C8B-B14F-4D97-AF65-F5344CB8AC3E}">
        <p14:creationId xmlns:p14="http://schemas.microsoft.com/office/powerpoint/2010/main" val="47728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blue and black wall">
            <a:extLst>
              <a:ext uri="{FF2B5EF4-FFF2-40B4-BE49-F238E27FC236}">
                <a16:creationId xmlns:a16="http://schemas.microsoft.com/office/drawing/2014/main" id="{D7E08A8D-B5C7-B57C-E350-CE9F6FE469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7813" b="7813"/>
          <a:stretch>
            <a:fillRect/>
          </a:stretch>
        </p:blipFill>
        <p:spPr/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D7C707E-732E-185F-9E1B-28160752B7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105025" y="3055938"/>
            <a:ext cx="7464424" cy="207792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None/>
              <a:defRPr/>
            </a:pPr>
            <a:r>
              <a:rPr lang="en-GB" dirty="0"/>
              <a:t>​</a:t>
            </a:r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9E5CED9D-C506-EB22-0230-10B09C6D9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ot="0" spcFirstLastPara="0" vertOverflow="overflow" horzOverflow="overflow" spcCol="0" fromWordArt="0" forceAA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Craig Mapp​</a:t>
            </a:r>
            <a:br>
              <a:rPr lang="en-GB" dirty="0"/>
            </a:b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29D627-C6E2-B449-A78B-6CE16FDF743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69C533-A828-CDEC-7817-4BAC6ECD84F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A8A65B1-045B-46C1-8AFC-D004956B2C21}" type="slidenum"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6" name="Picture 5" descr="A blue and black wall">
            <a:extLst>
              <a:ext uri="{FF2B5EF4-FFF2-40B4-BE49-F238E27FC236}">
                <a16:creationId xmlns:a16="http://schemas.microsoft.com/office/drawing/2014/main" id="{A5DA85F0-CCF1-F6FB-9529-0C4DFD4C22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7418" y="-1"/>
            <a:ext cx="11294522" cy="6096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76D41A-9495-2A28-499E-CB01B90C3E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0665" y="3788556"/>
            <a:ext cx="4416195" cy="298680"/>
          </a:xfrm>
          <a:prstGeom prst="rect">
            <a:avLst/>
          </a:prstGeom>
        </p:spPr>
      </p:pic>
      <p:pic>
        <p:nvPicPr>
          <p:cNvPr id="12" name="Picture 11" descr="Source: ONS Workforce jobs by industry, Figure;  1">
            <a:extLst>
              <a:ext uri="{FF2B5EF4-FFF2-40B4-BE49-F238E27FC236}">
                <a16:creationId xmlns:a16="http://schemas.microsoft.com/office/drawing/2014/main" id="{61A1FCED-3FAF-08C0-E7F3-285BFAAF5A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5695720" cy="3765386"/>
          </a:xfrm>
          <a:prstGeom prst="rect">
            <a:avLst/>
          </a:prstGeom>
          <a:noFill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A928D06-DF54-80B4-0F4C-46438239A78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5721" y="2289328"/>
            <a:ext cx="6516944" cy="4654396"/>
          </a:xfrm>
          <a:prstGeom prst="rect">
            <a:avLst/>
          </a:prstGeom>
        </p:spPr>
      </p:pic>
      <p:sp>
        <p:nvSpPr>
          <p:cNvPr id="15" name="Arrow: Pentagon 14">
            <a:extLst>
              <a:ext uri="{FF2B5EF4-FFF2-40B4-BE49-F238E27FC236}">
                <a16:creationId xmlns:a16="http://schemas.microsoft.com/office/drawing/2014/main" id="{C81C0A45-B52C-8214-11CA-098C0D3B2EB9}"/>
              </a:ext>
            </a:extLst>
          </p:cNvPr>
          <p:cNvSpPr/>
          <p:nvPr/>
        </p:nvSpPr>
        <p:spPr>
          <a:xfrm>
            <a:off x="848299" y="4891489"/>
            <a:ext cx="4881563" cy="1548836"/>
          </a:xfrm>
          <a:prstGeom prst="homePlat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98K European citizen lost their jobs (Whyte, 2022). </a:t>
            </a:r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EEEDCA12-F55C-63D8-5F5D-45A1B5562A47}"/>
              </a:ext>
            </a:extLst>
          </p:cNvPr>
          <p:cNvSpPr/>
          <p:nvPr/>
        </p:nvSpPr>
        <p:spPr>
          <a:xfrm>
            <a:off x="5682083" y="0"/>
            <a:ext cx="5896645" cy="2289327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hospitality and tourism sector </a:t>
            </a:r>
            <a:r>
              <a:rPr lang="en-GB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UK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has a higher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proportion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of job vacancies</a:t>
            </a:r>
            <a:r>
              <a:rPr lang="en-GB" sz="20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compared to other industries (Figure 1).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CC5B564B-F617-F686-634E-7FD0EDEB291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47456" y="435875"/>
            <a:ext cx="7916013" cy="5920858"/>
          </a:xfrm>
        </p:spPr>
        <p:txBody>
          <a:bodyPr>
            <a:noAutofit/>
          </a:bodyPr>
          <a:lstStyle/>
          <a:p>
            <a:pPr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None/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Overview (January - February 2025)</a:t>
            </a:r>
          </a:p>
          <a:p>
            <a:pPr algn="just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Refine strategies to improve staff motivation and address labour challenges in the hospitality industry.</a:t>
            </a:r>
          </a:p>
          <a:p>
            <a:pPr algn="just"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Staff shortages and labour challenges in the UK hospitality sector (higher job vacancies compared to other industries). Data Sources: Government websites, journals, articles, blogs, and newspapers</a:t>
            </a:r>
          </a:p>
          <a:p>
            <a:pPr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None/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&amp; Quantitative Analysis.</a:t>
            </a:r>
          </a:p>
          <a:p>
            <a:pPr marL="285750" indent="-285750"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Survey on extrinsic and intrinsic motivations (</a:t>
            </a:r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Gagné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2010). </a:t>
            </a:r>
          </a:p>
          <a:p>
            <a:pPr marL="285750" indent="-285750"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Sources: Government websites, journals, articles, blogs, and newspapers</a:t>
            </a:r>
          </a:p>
          <a:p>
            <a:pPr algn="just" fontAlgn="auto"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None/>
              <a:defRPr/>
            </a:pPr>
            <a:r>
              <a:rPr lang="en-GB" sz="2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Marriott Hotel’s staff motivation strategies.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0048C2ED-EC57-C0D8-27D0-F646762D8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16" y="0"/>
            <a:ext cx="2977468" cy="3299732"/>
          </a:xfrm>
          <a:solidFill>
            <a:srgbClr val="00206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spcCol="0" fromWordArt="0" forceAA="0">
            <a:normAutofit/>
          </a:bodyPr>
          <a:lstStyle/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GB" sz="4400" dirty="0">
                <a:effectLst>
                  <a:outerShdw blurRad="50800" dist="50800" dir="5400000" algn="ctr" rotWithShape="0">
                    <a:srgbClr val="FFFF00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Methods</a:t>
            </a:r>
          </a:p>
        </p:txBody>
      </p:sp>
      <p:sp>
        <p:nvSpPr>
          <p:cNvPr id="2" name="Star: 5 Points 1">
            <a:extLst>
              <a:ext uri="{FF2B5EF4-FFF2-40B4-BE49-F238E27FC236}">
                <a16:creationId xmlns:a16="http://schemas.microsoft.com/office/drawing/2014/main" id="{56D5FDF8-F13E-E20A-04DC-44D56596C9DA}"/>
              </a:ext>
            </a:extLst>
          </p:cNvPr>
          <p:cNvSpPr/>
          <p:nvPr/>
        </p:nvSpPr>
        <p:spPr>
          <a:xfrm>
            <a:off x="519113" y="233363"/>
            <a:ext cx="606425" cy="81597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32776" name="Picture 5">
            <a:extLst>
              <a:ext uri="{FF2B5EF4-FFF2-40B4-BE49-F238E27FC236}">
                <a16:creationId xmlns:a16="http://schemas.microsoft.com/office/drawing/2014/main" id="{59280FFB-7B4A-347C-955D-7A1E4CC279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" y="1347788"/>
            <a:ext cx="639763" cy="871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7" name="Picture 6">
            <a:extLst>
              <a:ext uri="{FF2B5EF4-FFF2-40B4-BE49-F238E27FC236}">
                <a16:creationId xmlns:a16="http://schemas.microsoft.com/office/drawing/2014/main" id="{B4F3948F-E81B-D446-D622-E2357C77A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" y="2593975"/>
            <a:ext cx="639763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8" name="Picture 7">
            <a:extLst>
              <a:ext uri="{FF2B5EF4-FFF2-40B4-BE49-F238E27FC236}">
                <a16:creationId xmlns:a16="http://schemas.microsoft.com/office/drawing/2014/main" id="{E03D9C76-4BB7-85FE-EFE9-7146AAB53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25" y="3802063"/>
            <a:ext cx="639763" cy="8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9" name="Picture 8">
            <a:extLst>
              <a:ext uri="{FF2B5EF4-FFF2-40B4-BE49-F238E27FC236}">
                <a16:creationId xmlns:a16="http://schemas.microsoft.com/office/drawing/2014/main" id="{78C17F5B-6CBD-B523-3232-E25A959CB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25" y="4959350"/>
            <a:ext cx="639763" cy="87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 magnifying glass over a person's head&#10;&#10;AI-generated content may be incorrect.">
            <a:extLst>
              <a:ext uri="{FF2B5EF4-FFF2-40B4-BE49-F238E27FC236}">
                <a16:creationId xmlns:a16="http://schemas.microsoft.com/office/drawing/2014/main" id="{403F76EE-D2D3-9C07-17DC-F33E1BAC12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69988" y="3558269"/>
            <a:ext cx="2977468" cy="32235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colorful background with rectangles">
            <a:extLst>
              <a:ext uri="{FF2B5EF4-FFF2-40B4-BE49-F238E27FC236}">
                <a16:creationId xmlns:a16="http://schemas.microsoft.com/office/drawing/2014/main" id="{E1A82F64-8ACC-C1A7-AAB5-F9DDE2C1AC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886" y="0"/>
            <a:ext cx="12158227" cy="6858000"/>
          </a:xfrm>
          <a:prstGeom prst="rect">
            <a:avLst/>
          </a:prstGeom>
        </p:spPr>
      </p:pic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9BC7059-0A29-0335-EB1C-A777703C6A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3981" r="3981"/>
          <a:stretch>
            <a:fillRect/>
          </a:stretch>
        </p:blipFill>
        <p:spPr>
          <a:xfrm>
            <a:off x="1" y="-108857"/>
            <a:ext cx="3847642" cy="2991267"/>
          </a:xfrm>
          <a:prstGeom prst="ellipse">
            <a:avLst/>
          </a:prstGeom>
          <a:effectLst>
            <a:softEdge rad="112500"/>
          </a:effectLst>
        </p:spPr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5CA3717E-308E-9D05-9703-8D025CAFE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7643" y="-201208"/>
            <a:ext cx="7700784" cy="921094"/>
          </a:xfrm>
        </p:spPr>
        <p:txBody>
          <a:bodyPr rot="0" spcFirstLastPara="0" vertOverflow="overflow" horzOverflow="overflow" spcCol="0" fromWordArt="0" forceAA="0">
            <a:noAutofit/>
          </a:bodyPr>
          <a:lstStyle/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GB" sz="4400" dirty="0">
                <a:highlight>
                  <a:srgbClr val="00808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Analysis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2C681F-DB41-ED82-EA7D-896896557D7A}"/>
              </a:ext>
            </a:extLst>
          </p:cNvPr>
          <p:cNvSpPr txBox="1"/>
          <p:nvPr/>
        </p:nvSpPr>
        <p:spPr>
          <a:xfrm>
            <a:off x="0" y="2882409"/>
            <a:ext cx="339319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C0C0C0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SWOT analysis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077439-C614-8E02-49E8-11B5F86E91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3429001"/>
            <a:ext cx="4988003" cy="3429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797FA1E-3AE6-80BF-5333-4B6CF858D060}"/>
              </a:ext>
            </a:extLst>
          </p:cNvPr>
          <p:cNvSpPr txBox="1"/>
          <p:nvPr/>
        </p:nvSpPr>
        <p:spPr>
          <a:xfrm>
            <a:off x="5088788" y="921094"/>
            <a:ext cx="1763704" cy="34778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POLITICAL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Laws &amp; regulation.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Immigration policies.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Government support &amp; training programs.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Employment taxes.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640680-01AE-1489-DF08-1A08D14362F7}"/>
              </a:ext>
            </a:extLst>
          </p:cNvPr>
          <p:cNvSpPr txBox="1"/>
          <p:nvPr/>
        </p:nvSpPr>
        <p:spPr>
          <a:xfrm>
            <a:off x="6888583" y="912119"/>
            <a:ext cx="1847603" cy="369331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ECONOMIC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Economic downturns/ Recession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Wages &amp; compensation.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Unemployment rates.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Seasonal demand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75C7016-221A-40D8-8061-C61730FAF735}"/>
              </a:ext>
            </a:extLst>
          </p:cNvPr>
          <p:cNvSpPr txBox="1"/>
          <p:nvPr/>
        </p:nvSpPr>
        <p:spPr>
          <a:xfrm>
            <a:off x="8772277" y="891862"/>
            <a:ext cx="1894458" cy="378565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SOCIAL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Job perception &amp; attractiveness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Work-life balance.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Diversity &amp; inclusion.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Health &amp; Safety concerns.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A756E2-6A34-55A4-8F11-0F12EC03745C}"/>
              </a:ext>
            </a:extLst>
          </p:cNvPr>
          <p:cNvSpPr txBox="1"/>
          <p:nvPr/>
        </p:nvSpPr>
        <p:spPr>
          <a:xfrm>
            <a:off x="10636766" y="891861"/>
            <a:ext cx="1574438" cy="37856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TECHNOLOGY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Automation &amp; AI.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Online recruitment platform.</a:t>
            </a:r>
          </a:p>
          <a:p>
            <a:pPr marL="342900" marR="0" lvl="0" indent="-34290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Training &amp; development tools.</a:t>
            </a:r>
          </a:p>
        </p:txBody>
      </p:sp>
      <p:sp>
        <p:nvSpPr>
          <p:cNvPr id="28" name="Arrow: Pentagon 27">
            <a:extLst>
              <a:ext uri="{FF2B5EF4-FFF2-40B4-BE49-F238E27FC236}">
                <a16:creationId xmlns:a16="http://schemas.microsoft.com/office/drawing/2014/main" id="{4CCFB0C5-C677-B0E2-DF7D-2A05F703FEB6}"/>
              </a:ext>
            </a:extLst>
          </p:cNvPr>
          <p:cNvSpPr/>
          <p:nvPr/>
        </p:nvSpPr>
        <p:spPr>
          <a:xfrm>
            <a:off x="5166911" y="4398970"/>
            <a:ext cx="1721672" cy="921094"/>
          </a:xfrm>
          <a:prstGeom prst="homePlat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</a:t>
            </a:r>
          </a:p>
        </p:txBody>
      </p:sp>
      <p:sp>
        <p:nvSpPr>
          <p:cNvPr id="29" name="Arrow: Pentagon 28">
            <a:extLst>
              <a:ext uri="{FF2B5EF4-FFF2-40B4-BE49-F238E27FC236}">
                <a16:creationId xmlns:a16="http://schemas.microsoft.com/office/drawing/2014/main" id="{C935CF35-B51F-EE42-F06F-6464819A4330}"/>
              </a:ext>
            </a:extLst>
          </p:cNvPr>
          <p:cNvSpPr/>
          <p:nvPr/>
        </p:nvSpPr>
        <p:spPr>
          <a:xfrm>
            <a:off x="7006728" y="4605439"/>
            <a:ext cx="1721672" cy="792826"/>
          </a:xfrm>
          <a:prstGeom prst="homePlat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</a:t>
            </a:r>
          </a:p>
        </p:txBody>
      </p:sp>
      <p:sp>
        <p:nvSpPr>
          <p:cNvPr id="30" name="Arrow: Pentagon 29">
            <a:extLst>
              <a:ext uri="{FF2B5EF4-FFF2-40B4-BE49-F238E27FC236}">
                <a16:creationId xmlns:a16="http://schemas.microsoft.com/office/drawing/2014/main" id="{6F0B38FA-1FFE-96CE-6E5F-DA49B7D2ECFD}"/>
              </a:ext>
            </a:extLst>
          </p:cNvPr>
          <p:cNvSpPr/>
          <p:nvPr/>
        </p:nvSpPr>
        <p:spPr>
          <a:xfrm>
            <a:off x="8799436" y="4677514"/>
            <a:ext cx="1721672" cy="792826"/>
          </a:xfrm>
          <a:prstGeom prst="homePlat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</a:t>
            </a:r>
          </a:p>
        </p:txBody>
      </p:sp>
      <p:sp>
        <p:nvSpPr>
          <p:cNvPr id="31" name="Arrow: Pentagon 30">
            <a:extLst>
              <a:ext uri="{FF2B5EF4-FFF2-40B4-BE49-F238E27FC236}">
                <a16:creationId xmlns:a16="http://schemas.microsoft.com/office/drawing/2014/main" id="{6F57A3D0-5C6A-EFE8-DC8F-72569E8A5A8B}"/>
              </a:ext>
            </a:extLst>
          </p:cNvPr>
          <p:cNvSpPr/>
          <p:nvPr/>
        </p:nvSpPr>
        <p:spPr>
          <a:xfrm>
            <a:off x="10684781" y="4758563"/>
            <a:ext cx="1508378" cy="904107"/>
          </a:xfrm>
          <a:prstGeom prst="homePlat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" grpId="0"/>
      <p:bldP spid="11" grpId="0" animBg="1"/>
      <p:bldP spid="12" grpId="0" animBg="1"/>
      <p:bldP spid="13" grpId="0" animBg="1"/>
      <p:bldP spid="14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87B664-A4C4-80C3-41DD-EAEEA51EFF13}"/>
              </a:ext>
            </a:extLst>
          </p:cNvPr>
          <p:cNvSpPr txBox="1"/>
          <p:nvPr/>
        </p:nvSpPr>
        <p:spPr>
          <a:xfrm>
            <a:off x="500743" y="202402"/>
            <a:ext cx="83058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kumimoji="0" lang="en-GB" sz="4000" b="1" i="0" u="none" strike="noStrike" kern="1200" cap="all" spc="1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Adaptations</a:t>
            </a:r>
            <a:r>
              <a:rPr lang="en-GB" sz="4000" b="1" cap="all" spc="1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4000" b="1" i="0" u="none" strike="noStrike" kern="1200" cap="all" spc="1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Marriott hotels </a:t>
            </a:r>
            <a:r>
              <a:rPr lang="en-GB" sz="4000" b="1" cap="all" spc="1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</a:t>
            </a:r>
            <a:r>
              <a:rPr kumimoji="0" lang="en-GB" sz="4000" b="1" i="0" u="none" strike="noStrike" kern="1200" cap="all" spc="1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to mitigate staff shortages and labour challenges</a:t>
            </a:r>
            <a:endParaRPr lang="en-GB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C6CBB6-1E85-5D0E-FED8-31E511653E0F}"/>
              </a:ext>
            </a:extLst>
          </p:cNvPr>
          <p:cNvSpPr txBox="1"/>
          <p:nvPr/>
        </p:nvSpPr>
        <p:spPr>
          <a:xfrm>
            <a:off x="1839686" y="3037114"/>
            <a:ext cx="9056914" cy="2805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Marriott motivates its employees through volunteering, fundraising, donations, and other initiatives thus, 85% of employees identify Marriott as a highly favourable workplace (Gibbons,2020).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Marriott Hotel introduces respective programmes including Take Care a global wellness program to support employees' physical, mental, and financial wellness (Kanner, 2024).</a:t>
            </a:r>
          </a:p>
        </p:txBody>
      </p:sp>
      <p:pic>
        <p:nvPicPr>
          <p:cNvPr id="8" name="Picture 7" descr="hotel lobby">
            <a:extLst>
              <a:ext uri="{FF2B5EF4-FFF2-40B4-BE49-F238E27FC236}">
                <a16:creationId xmlns:a16="http://schemas.microsoft.com/office/drawing/2014/main" id="{B686548F-BD44-D6E5-7E1F-398D74BACA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82743" y="-7571"/>
            <a:ext cx="3309257" cy="29046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35265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25EE6E9-800D-7C3D-9E8B-339349D0FC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D4FBC8-71B6-5CC9-21D4-EB2253633A7F}"/>
              </a:ext>
            </a:extLst>
          </p:cNvPr>
          <p:cNvSpPr txBox="1"/>
          <p:nvPr/>
        </p:nvSpPr>
        <p:spPr>
          <a:xfrm>
            <a:off x="674914" y="2928257"/>
            <a:ext cx="6792686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Powerful Tool for addressing Challenges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Comprehensive Approach Required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Adapting to Workforce Needs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Long-Term Industry Success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9159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Placeholder 9">
            <a:extLst>
              <a:ext uri="{FF2B5EF4-FFF2-40B4-BE49-F238E27FC236}">
                <a16:creationId xmlns:a16="http://schemas.microsoft.com/office/drawing/2014/main" id="{AC648D5A-9041-8D7D-A28D-A5BD8F2869B1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05" r="19305"/>
          <a:stretch>
            <a:fillRect/>
          </a:stretch>
        </p:blipFill>
        <p:spPr>
          <a:xfrm>
            <a:off x="0" y="0"/>
            <a:ext cx="5816906" cy="685800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B58F46-12AA-2A78-53DF-6CBE75F55605}"/>
              </a:ext>
            </a:extLst>
          </p:cNvPr>
          <p:cNvSpPr txBox="1"/>
          <p:nvPr/>
        </p:nvSpPr>
        <p:spPr>
          <a:xfrm>
            <a:off x="5816906" y="0"/>
            <a:ext cx="6375094" cy="445795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Competitive compensation &amp; recognition.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Skill Development through job market analysis.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Leadership &amp; workplace culture.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Collaboration &amp; policy development.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Employee engagement &amp; retention strategies.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Future research on hospitality skillsets.</a:t>
            </a:r>
          </a:p>
        </p:txBody>
      </p:sp>
      <p:pic>
        <p:nvPicPr>
          <p:cNvPr id="10" name="Picture 9" descr="A hand pressing a button&#10;&#10;AI-generated content may be incorrect.">
            <a:extLst>
              <a:ext uri="{FF2B5EF4-FFF2-40B4-BE49-F238E27FC236}">
                <a16:creationId xmlns:a16="http://schemas.microsoft.com/office/drawing/2014/main" id="{00FCF2E6-A4FF-3839-0B6B-D45C8D5F72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24530" y="4497541"/>
            <a:ext cx="5816905" cy="2667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359CCBF-3807-79E2-0037-73CCB3D80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7088" y="-76200"/>
            <a:ext cx="5519059" cy="69342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264D0C-37D2-0E6F-8702-16B905011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972" y="-76200"/>
            <a:ext cx="2928257" cy="1293028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Selected</a:t>
            </a:r>
          </a:p>
        </p:txBody>
      </p:sp>
      <p:sp>
        <p:nvSpPr>
          <p:cNvPr id="6" name="Content Placeholder 12">
            <a:extLst>
              <a:ext uri="{FF2B5EF4-FFF2-40B4-BE49-F238E27FC236}">
                <a16:creationId xmlns:a16="http://schemas.microsoft.com/office/drawing/2014/main" id="{5A408F4C-59C4-31D3-C4C1-C229C22DC76C}"/>
              </a:ext>
            </a:extLst>
          </p:cNvPr>
          <p:cNvSpPr txBox="1">
            <a:spLocks/>
          </p:cNvSpPr>
          <p:nvPr/>
        </p:nvSpPr>
        <p:spPr>
          <a:xfrm>
            <a:off x="5531124" y="228600"/>
            <a:ext cx="6521985" cy="54041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spc="100" baseline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B71E42">
                  <a:lumMod val="60000"/>
                  <a:lumOff val="40000"/>
                </a:srgbClr>
              </a:buClr>
              <a:buSzPct val="100000"/>
              <a:tabLst/>
              <a:defRPr/>
            </a:pP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Gagne, M., Forest, J., Gilbert, M.H., Aube, C., Morin, E. and </a:t>
            </a:r>
            <a:r>
              <a:rPr kumimoji="0" lang="en-GB" sz="2000" b="0" i="0" u="none" strike="noStrike" kern="1200" cap="none" spc="10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Malorni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A. (2010). “The motivation at work scale: Validation evidence in two languages.” Educational and Psychological Measurement, Vol(7), No. 4, pp. 628-646. Accessed on: 30</a:t>
            </a:r>
            <a:r>
              <a:rPr kumimoji="0" lang="en-GB" sz="2000" b="0" i="0" u="none" strike="noStrike" kern="1200" cap="none" spc="100" normalizeH="0" baseline="3000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January 2025.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B71E42">
                  <a:lumMod val="60000"/>
                  <a:lumOff val="40000"/>
                </a:srgbClr>
              </a:buClr>
              <a:buSzPct val="100000"/>
              <a:tabLst/>
              <a:defRPr/>
            </a:pP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Morgan Gibson Kanner (2024).</a:t>
            </a:r>
            <a:r>
              <a:rPr lang="en-GB" sz="2000" noProof="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“An Overview of Marriott Benefits.”[Blog].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10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The Life 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Marriott Blog. Available at: 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https://life.marriott.com/blog/marriott-benefits/#:~:text=TakeCare%20Wellness,%2C%20mental%2C%20and%20financial%20wellness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on: 6</a:t>
            </a:r>
            <a:r>
              <a:rPr lang="en-GB" sz="2000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February 2025)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rgbClr val="B71E42">
                  <a:lumMod val="60000"/>
                  <a:lumOff val="40000"/>
                </a:srgbClr>
              </a:buClr>
              <a:buSzPct val="100000"/>
              <a:tabLst/>
              <a:defRPr/>
            </a:pP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ONS (2023). 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Construction and hospitality shortage review (accessible).” GOV.UK. Available at: 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4"/>
              </a:rPr>
              <a:t>https://www.gov.uk/government/publications/construction-and-hospitality-shortage-review/construction-and-hospitality-shortage-review-accessible</a:t>
            </a:r>
            <a:r>
              <a:rPr kumimoji="0" lang="en-GB" sz="2000" b="0" i="0" u="none" strike="noStrike" kern="1200" cap="none" spc="10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(accessed on: 20th January 2025).</a:t>
            </a:r>
          </a:p>
        </p:txBody>
      </p:sp>
    </p:spTree>
    <p:extLst>
      <p:ext uri="{BB962C8B-B14F-4D97-AF65-F5344CB8AC3E}">
        <p14:creationId xmlns:p14="http://schemas.microsoft.com/office/powerpoint/2010/main" val="247875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6C55B83-F2DF-3435-002F-DF8B699797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60772" y="1240972"/>
            <a:ext cx="4475172" cy="5031696"/>
          </a:xfrm>
          <a:prstGeom prst="rect">
            <a:avLst/>
          </a:prstGeom>
        </p:spPr>
      </p:pic>
      <p:sp>
        <p:nvSpPr>
          <p:cNvPr id="5" name="Title 3">
            <a:extLst>
              <a:ext uri="{FF2B5EF4-FFF2-40B4-BE49-F238E27FC236}">
                <a16:creationId xmlns:a16="http://schemas.microsoft.com/office/drawing/2014/main" id="{F8D595A2-DC81-1234-24D4-02863CDB1E20}"/>
              </a:ext>
            </a:extLst>
          </p:cNvPr>
          <p:cNvSpPr txBox="1">
            <a:spLocks/>
          </p:cNvSpPr>
          <p:nvPr/>
        </p:nvSpPr>
        <p:spPr>
          <a:xfrm>
            <a:off x="612570" y="131394"/>
            <a:ext cx="7942457" cy="1000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5000"/>
              </a:lnSpc>
              <a:spcBef>
                <a:spcPct val="0"/>
              </a:spcBef>
              <a:buNone/>
              <a:defRPr lang="en-US" sz="2400" b="0" i="0" kern="1200" cap="all" spc="100" baseline="0">
                <a:solidFill>
                  <a:schemeClr val="accent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marL="0" marR="0" lvl="0" indent="0" algn="just" defTabSz="914400" rtl="0" eaLnBrk="1" fontAlgn="auto" latinLnBrk="0" hangingPunct="1">
              <a:lnSpc>
                <a:spcPct val="125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all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Selected References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A38F1F9-89E8-6533-F57D-9B8AF744B3E9}"/>
              </a:ext>
            </a:extLst>
          </p:cNvPr>
          <p:cNvSpPr txBox="1">
            <a:spLocks/>
          </p:cNvSpPr>
          <p:nvPr/>
        </p:nvSpPr>
        <p:spPr>
          <a:xfrm>
            <a:off x="249017" y="870332"/>
            <a:ext cx="6096000" cy="5987667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spc="100" baseline="0">
                <a:solidFill>
                  <a:schemeClr val="accent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en-GB" sz="1400" b="0" i="0" u="none" strike="noStrike" kern="1200" cap="none" spc="100" normalizeH="0" baseline="0" noProof="0" dirty="0">
              <a:ln>
                <a:noFill/>
              </a:ln>
              <a:solidFill>
                <a:srgbClr val="B71E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Patrick Whyte (2022). “Only immigration can solve the UK’s hospitality labour shortage.” Hospitality Investor. Available at: </a:t>
            </a: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hlinkClick r:id="rId3"/>
              </a:rPr>
              <a:t>https://www.hospitalityinvestor.com/labour/only-immigration-can-solve-uks-hospitality-labour-shortage</a:t>
            </a: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(accessed on: 20th January 2025).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Serenity Gibbons (2020). “3 Things You Can Learn from Marriott About Taking Care of Employees.” </a:t>
            </a:r>
            <a:r>
              <a:rPr kumimoji="0" lang="en-GB" sz="8000" b="0" i="1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Forbes</a:t>
            </a:r>
            <a:r>
              <a:rPr kumimoji="0" lang="en-GB" sz="8000" b="0" i="0" u="none" strike="noStrike" kern="1200" cap="none" spc="10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Available at: https://www.forbes.com/sites/serenitygibbons/2020/04/30/3-things-you-can-learn-from-marriott-about-taking-care-of-employees/ (accessed on: 30th January 2025).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en-GB" sz="1400" b="0" i="0" u="none" strike="noStrike" kern="1200" cap="none" spc="100" normalizeH="0" baseline="0" noProof="0" dirty="0">
              <a:ln>
                <a:noFill/>
              </a:ln>
              <a:solidFill>
                <a:srgbClr val="B71E42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3985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7">
            <a:extLst>
              <a:ext uri="{FF2B5EF4-FFF2-40B4-BE49-F238E27FC236}">
                <a16:creationId xmlns:a16="http://schemas.microsoft.com/office/drawing/2014/main" id="{3B93FE3D-E1E6-3B5B-919F-1966E2ED9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08314"/>
            <a:ext cx="5278438" cy="519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EEDC59-66DB-B88B-F30F-B802D2B68D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46" y="925740"/>
            <a:ext cx="5873068" cy="558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8552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104</TotalTime>
  <Words>713</Words>
  <Application>Microsoft Office PowerPoint</Application>
  <PresentationFormat>Widescreen</PresentationFormat>
  <Paragraphs>83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Aptos</vt:lpstr>
      <vt:lpstr>Arial</vt:lpstr>
      <vt:lpstr>Calibri</vt:lpstr>
      <vt:lpstr>Gill Sans MT</vt:lpstr>
      <vt:lpstr>Times New Roman</vt:lpstr>
      <vt:lpstr>Univers Light</vt:lpstr>
      <vt:lpstr>Univers LT Std 45 Light</vt:lpstr>
      <vt:lpstr>Wingdings</vt:lpstr>
      <vt:lpstr>Wingdings 3</vt:lpstr>
      <vt:lpstr>Vapor Trail</vt:lpstr>
      <vt:lpstr>Gallery</vt:lpstr>
      <vt:lpstr>Contemporary themes in the hotel and hospitality Sector (BMIH6001)</vt:lpstr>
      <vt:lpstr>RE-Designing Employee Motivation to Improve Staff Shortage and Labour Challenges</vt:lpstr>
      <vt:lpstr>PowerPoint Presentation</vt:lpstr>
      <vt:lpstr>PowerPoint Presentation</vt:lpstr>
      <vt:lpstr>PowerPoint Presentation</vt:lpstr>
      <vt:lpstr>Craig Mapp​ </vt:lpstr>
      <vt:lpstr>Methods</vt:lpstr>
      <vt:lpstr>Theme Impact Analysis</vt:lpstr>
      <vt:lpstr>PowerPoint Presentation</vt:lpstr>
      <vt:lpstr>PowerPoint Presentation</vt:lpstr>
      <vt:lpstr>PowerPoint Presentation</vt:lpstr>
      <vt:lpstr>Selected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Tahmina Islam</dc:creator>
  <cp:lastModifiedBy>Tahmina Islam</cp:lastModifiedBy>
  <cp:revision>1</cp:revision>
  <dcterms:created xsi:type="dcterms:W3CDTF">2025-02-24T20:56:47Z</dcterms:created>
  <dcterms:modified xsi:type="dcterms:W3CDTF">2025-02-24T23:03:48Z</dcterms:modified>
</cp:coreProperties>
</file>