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1436" r:id="rId5"/>
    <p:sldId id="1438" r:id="rId6"/>
    <p:sldId id="1439" r:id="rId7"/>
    <p:sldId id="1441" r:id="rId8"/>
    <p:sldId id="453" r:id="rId9"/>
    <p:sldId id="530" r:id="rId10"/>
    <p:sldId id="531" r:id="rId11"/>
    <p:sldId id="532" r:id="rId12"/>
    <p:sldId id="512" r:id="rId13"/>
    <p:sldId id="533" r:id="rId14"/>
    <p:sldId id="537" r:id="rId15"/>
    <p:sldId id="510" r:id="rId16"/>
    <p:sldId id="511" r:id="rId17"/>
    <p:sldId id="513" r:id="rId18"/>
    <p:sldId id="514" r:id="rId19"/>
    <p:sldId id="515" r:id="rId20"/>
    <p:sldId id="516" r:id="rId21"/>
    <p:sldId id="517" r:id="rId22"/>
    <p:sldId id="518" r:id="rId23"/>
    <p:sldId id="519" r:id="rId24"/>
    <p:sldId id="527" r:id="rId25"/>
    <p:sldId id="521" r:id="rId26"/>
    <p:sldId id="522" r:id="rId27"/>
    <p:sldId id="524" r:id="rId28"/>
    <p:sldId id="1445" r:id="rId29"/>
    <p:sldId id="525" r:id="rId30"/>
    <p:sldId id="526" r:id="rId31"/>
    <p:sldId id="509" r:id="rId32"/>
    <p:sldId id="536" r:id="rId33"/>
    <p:sldId id="1443" r:id="rId34"/>
    <p:sldId id="492" r:id="rId35"/>
    <p:sldId id="1444"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01/05/2025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01/05/2025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https://read.kortext.com/reader/epub/595133?cfi=epubcfi(%2F6%2F66!%2F4%2F2%2F4%2F2%5BCN%5D%2F1:0)</a:t>
            </a:r>
          </a:p>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11</a:t>
            </a:fld>
            <a:endParaRPr lang="en-US"/>
          </a:p>
        </p:txBody>
      </p:sp>
    </p:spTree>
    <p:extLst>
      <p:ext uri="{BB962C8B-B14F-4D97-AF65-F5344CB8AC3E}">
        <p14:creationId xmlns:p14="http://schemas.microsoft.com/office/powerpoint/2010/main" val="2611939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https://read.kortext.com/reader/epub/595133?cfi=epubcfi(%2F6%2F66!%2F4%2F2%2F4%2F2%5BCN%5D%2F1:0)</a:t>
            </a:r>
          </a:p>
          <a:p>
            <a:endParaRPr lang="en-GB" dirty="0"/>
          </a:p>
        </p:txBody>
      </p:sp>
      <p:sp>
        <p:nvSpPr>
          <p:cNvPr id="4" name="Slide Number Placeholder 3"/>
          <p:cNvSpPr>
            <a:spLocks noGrp="1"/>
          </p:cNvSpPr>
          <p:nvPr>
            <p:ph type="sldNum" sz="quarter" idx="5"/>
          </p:nvPr>
        </p:nvSpPr>
        <p:spPr/>
        <p:txBody>
          <a:bodyPr/>
          <a:lstStyle/>
          <a:p>
            <a:fld id="{BCF96A85-7B12-D143-8C60-4EC8075DB191}" type="slidenum">
              <a:rPr lang="en-US" smtClean="0"/>
              <a:t>21</a:t>
            </a:fld>
            <a:endParaRPr lang="en-US"/>
          </a:p>
        </p:txBody>
      </p:sp>
    </p:spTree>
    <p:extLst>
      <p:ext uri="{BB962C8B-B14F-4D97-AF65-F5344CB8AC3E}">
        <p14:creationId xmlns:p14="http://schemas.microsoft.com/office/powerpoint/2010/main" val="3025541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01/05/2025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5" Type="http://schemas.openxmlformats.org/officeDocument/2006/relationships/image" Target="../media/image11.svg"/><Relationship Id="rId4" Type="http://schemas.openxmlformats.org/officeDocument/2006/relationships/image" Target="../media/image1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svg"/><Relationship Id="rId4" Type="http://schemas.openxmlformats.org/officeDocument/2006/relationships/image" Target="../media/image14.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9A29-4E87-0891-B95F-F59E847A9AC8}"/>
              </a:ext>
            </a:extLst>
          </p:cNvPr>
          <p:cNvSpPr>
            <a:spLocks noGrp="1"/>
          </p:cNvSpPr>
          <p:nvPr>
            <p:ph type="ctrTitle"/>
          </p:nvPr>
        </p:nvSpPr>
        <p:spPr/>
        <p:txBody>
          <a:bodyPr/>
          <a:lstStyle/>
          <a:p>
            <a:r>
              <a:rPr lang="en-GB" b="1" dirty="0"/>
              <a:t>Introduction to Physiology</a:t>
            </a:r>
            <a:br>
              <a:rPr lang="en-GB" b="1" dirty="0"/>
            </a:br>
            <a:r>
              <a:rPr lang="en-GB" b="1" dirty="0"/>
              <a:t>BMPH 5023 </a:t>
            </a:r>
          </a:p>
        </p:txBody>
      </p:sp>
      <p:sp>
        <p:nvSpPr>
          <p:cNvPr id="3" name="Subtitle 2">
            <a:extLst>
              <a:ext uri="{FF2B5EF4-FFF2-40B4-BE49-F238E27FC236}">
                <a16:creationId xmlns:a16="http://schemas.microsoft.com/office/drawing/2014/main" id="{3BECBA70-99F3-A0D6-AC33-BBD1291754E7}"/>
              </a:ext>
            </a:extLst>
          </p:cNvPr>
          <p:cNvSpPr>
            <a:spLocks noGrp="1"/>
          </p:cNvSpPr>
          <p:nvPr>
            <p:ph type="subTitle" idx="1"/>
          </p:nvPr>
        </p:nvSpPr>
        <p:spPr/>
        <p:txBody>
          <a:bodyPr>
            <a:normAutofit/>
          </a:bodyPr>
          <a:lstStyle/>
          <a:p>
            <a:r>
              <a:rPr lang="en-GB" sz="4200" dirty="0">
                <a:solidFill>
                  <a:schemeClr val="bg1"/>
                </a:solidFill>
              </a:rPr>
              <a:t>The Digestive System</a:t>
            </a:r>
          </a:p>
          <a:p>
            <a:pPr algn="l"/>
            <a:endParaRPr lang="en-GB" b="1" dirty="0">
              <a:solidFill>
                <a:schemeClr val="bg1"/>
              </a:solidFill>
            </a:endParaRPr>
          </a:p>
          <a:p>
            <a:pPr algn="l"/>
            <a:r>
              <a:rPr lang="en-GB" sz="2000" dirty="0">
                <a:solidFill>
                  <a:schemeClr val="bg1"/>
                </a:solidFill>
              </a:rPr>
              <a:t>G Weaver – Module Lead</a:t>
            </a:r>
          </a:p>
          <a:p>
            <a:endParaRPr lang="en-GB" sz="2000"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1639687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8E0E-F21F-0B71-D5B6-18B9B10D654A}"/>
              </a:ext>
            </a:extLst>
          </p:cNvPr>
          <p:cNvSpPr>
            <a:spLocks noGrp="1"/>
          </p:cNvSpPr>
          <p:nvPr>
            <p:ph type="title"/>
          </p:nvPr>
        </p:nvSpPr>
        <p:spPr/>
        <p:txBody>
          <a:bodyPr/>
          <a:lstStyle/>
          <a:p>
            <a:r>
              <a:rPr lang="en-GB" b="1" dirty="0"/>
              <a:t>Classroom expectations</a:t>
            </a:r>
          </a:p>
        </p:txBody>
      </p:sp>
      <p:sp>
        <p:nvSpPr>
          <p:cNvPr id="3" name="Content Placeholder 2">
            <a:extLst>
              <a:ext uri="{FF2B5EF4-FFF2-40B4-BE49-F238E27FC236}">
                <a16:creationId xmlns:a16="http://schemas.microsoft.com/office/drawing/2014/main" id="{1CFB0C33-5199-458A-7A63-F3333BB85808}"/>
              </a:ext>
            </a:extLst>
          </p:cNvPr>
          <p:cNvSpPr>
            <a:spLocks noGrp="1"/>
          </p:cNvSpPr>
          <p:nvPr>
            <p:ph idx="1"/>
          </p:nvPr>
        </p:nvSpPr>
        <p:spPr>
          <a:xfrm>
            <a:off x="457200" y="1600200"/>
            <a:ext cx="8229600" cy="3989039"/>
          </a:xfrm>
        </p:spPr>
        <p:txBody>
          <a:bodyPr>
            <a:normAutofit fontScale="25000" lnSpcReduction="20000"/>
          </a:bodyPr>
          <a:lstStyle/>
          <a:p>
            <a:pPr marL="0" indent="0">
              <a:buNone/>
            </a:pPr>
            <a:r>
              <a:rPr lang="en-GB" sz="12800" dirty="0">
                <a:latin typeface="Arial" panose="020B0604020202020204" pitchFamily="34" charset="0"/>
                <a:cs typeface="Arial" panose="020B0604020202020204" pitchFamily="34" charset="0"/>
              </a:rPr>
              <a:t>Respect is the key</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the lecturer</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others’ right to learn</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2800" dirty="0">
                <a:latin typeface="Arial" panose="020B0604020202020204" pitchFamily="34" charset="0"/>
                <a:cs typeface="Arial" panose="020B0604020202020204" pitchFamily="34" charset="0"/>
              </a:rPr>
              <a:t>Respect each other’s views</a:t>
            </a:r>
          </a:p>
          <a:p>
            <a:pPr marL="0" indent="0">
              <a:buNone/>
            </a:pPr>
            <a:endParaRPr lang="en-GB" sz="5800" dirty="0">
              <a:latin typeface="Arial" panose="020B0604020202020204" pitchFamily="34" charset="0"/>
              <a:cs typeface="Arial" panose="020B0604020202020204" pitchFamily="34" charset="0"/>
            </a:endParaRPr>
          </a:p>
          <a:p>
            <a:pPr marL="0" indent="0">
              <a:buNone/>
            </a:pPr>
            <a:r>
              <a:rPr lang="en-GB" sz="11200" dirty="0">
                <a:latin typeface="Arial" panose="020B0604020202020204" pitchFamily="34" charset="0"/>
                <a:cs typeface="Arial" panose="020B0604020202020204" pitchFamily="34" charset="0"/>
              </a:rPr>
              <a:t>General classroom expectations are the same for</a:t>
            </a:r>
          </a:p>
          <a:p>
            <a:pPr marL="0" indent="0">
              <a:buNone/>
            </a:pPr>
            <a:r>
              <a:rPr lang="en-GB" sz="11200" dirty="0">
                <a:latin typeface="Arial" panose="020B0604020202020204" pitchFamily="34" charset="0"/>
                <a:cs typeface="Arial" panose="020B0604020202020204" pitchFamily="34" charset="0"/>
              </a:rPr>
              <a:t>all students and are in the student contract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err="1">
                <a:ln>
                  <a:noFill/>
                </a:ln>
                <a:solidFill>
                  <a:srgbClr val="FFFFFF"/>
                </a:solidFill>
                <a:effectLst/>
                <a:uLnTx/>
                <a:uFillTx/>
                <a:latin typeface="Raleway" panose="020B0503030101060003" pitchFamily="34" charset="77"/>
                <a:ea typeface="+mn-ea"/>
                <a:cs typeface="+mn-cs"/>
              </a:rPr>
              <a:t>spect</a:t>
            </a: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is the key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the lecturer</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others’ right to learn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Respect each other’s views</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36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General classroom expectations are the same for all students and are on the VLE</a:t>
            </a:r>
          </a:p>
          <a:p>
            <a:endParaRPr lang="en-GB" dirty="0"/>
          </a:p>
        </p:txBody>
      </p:sp>
    </p:spTree>
    <p:extLst>
      <p:ext uri="{BB962C8B-B14F-4D97-AF65-F5344CB8AC3E}">
        <p14:creationId xmlns:p14="http://schemas.microsoft.com/office/powerpoint/2010/main" val="55236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DAA2-5C21-57A1-444D-A2A1309BA8A6}"/>
              </a:ext>
            </a:extLst>
          </p:cNvPr>
          <p:cNvSpPr>
            <a:spLocks noGrp="1"/>
          </p:cNvSpPr>
          <p:nvPr>
            <p:ph type="title"/>
          </p:nvPr>
        </p:nvSpPr>
        <p:spPr/>
        <p:txBody>
          <a:bodyPr/>
          <a:lstStyle/>
          <a:p>
            <a:r>
              <a:rPr lang="en-GB" b="1" dirty="0"/>
              <a:t>Body systems</a:t>
            </a:r>
          </a:p>
        </p:txBody>
      </p:sp>
      <p:sp>
        <p:nvSpPr>
          <p:cNvPr id="3" name="Content Placeholder 2">
            <a:extLst>
              <a:ext uri="{FF2B5EF4-FFF2-40B4-BE49-F238E27FC236}">
                <a16:creationId xmlns:a16="http://schemas.microsoft.com/office/drawing/2014/main" id="{A247FA2D-CD21-C84E-5AD5-04538FEA355A}"/>
              </a:ext>
            </a:extLst>
          </p:cNvPr>
          <p:cNvSpPr>
            <a:spLocks noGrp="1"/>
          </p:cNvSpPr>
          <p:nvPr>
            <p:ph sz="half" idx="1"/>
          </p:nvPr>
        </p:nvSpPr>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Circulatory </a:t>
            </a:r>
          </a:p>
          <a:p>
            <a:pPr marL="0" indent="0" algn="ctr">
              <a:buNone/>
            </a:pPr>
            <a:r>
              <a:rPr lang="en-GB" sz="14400" dirty="0">
                <a:latin typeface="Arial" panose="020B0604020202020204" pitchFamily="34" charset="0"/>
                <a:cs typeface="Arial" panose="020B0604020202020204" pitchFamily="34" charset="0"/>
              </a:rPr>
              <a:t>Circulatory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Digestive </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Respiratory</a:t>
            </a:r>
          </a:p>
          <a:p>
            <a:pPr marL="0" indent="0" algn="ctr">
              <a:buNone/>
            </a:pP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Endocrine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Digestive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Respiratory</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Endocrine </a:t>
            </a:r>
          </a:p>
          <a:p>
            <a:endParaRPr lang="en-GB" dirty="0"/>
          </a:p>
        </p:txBody>
      </p:sp>
      <p:sp>
        <p:nvSpPr>
          <p:cNvPr id="4" name="Content Placeholder 3">
            <a:extLst>
              <a:ext uri="{FF2B5EF4-FFF2-40B4-BE49-F238E27FC236}">
                <a16:creationId xmlns:a16="http://schemas.microsoft.com/office/drawing/2014/main" id="{B198E453-947A-7F40-B527-C2AB177B7B4A}"/>
              </a:ext>
            </a:extLst>
          </p:cNvPr>
          <p:cNvSpPr>
            <a:spLocks noGrp="1"/>
          </p:cNvSpPr>
          <p:nvPr>
            <p:ph sz="half" idx="2"/>
          </p:nvPr>
        </p:nvSpPr>
        <p:spPr>
          <a:xfrm>
            <a:off x="4648200" y="1600201"/>
            <a:ext cx="4038600" cy="398904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Urinary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400" dirty="0">
                <a:latin typeface="Arial" panose="020B0604020202020204" pitchFamily="34" charset="0"/>
                <a:cs typeface="Arial" panose="020B0604020202020204" pitchFamily="34" charset="0"/>
              </a:rPr>
              <a:t>Urinary </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Nervous</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Skeletal</a:t>
            </a:r>
          </a:p>
          <a:p>
            <a:pPr algn="ctr"/>
            <a:endParaRPr lang="en-GB" sz="14400" dirty="0">
              <a:latin typeface="Arial" panose="020B0604020202020204" pitchFamily="34" charset="0"/>
              <a:cs typeface="Arial" panose="020B0604020202020204" pitchFamily="34" charset="0"/>
            </a:endParaRPr>
          </a:p>
          <a:p>
            <a:pPr marL="0" indent="0" algn="ctr">
              <a:buNone/>
            </a:pPr>
            <a:r>
              <a:rPr lang="en-GB" sz="14400" dirty="0">
                <a:latin typeface="Arial" panose="020B0604020202020204" pitchFamily="34" charset="0"/>
                <a:cs typeface="Arial" panose="020B0604020202020204" pitchFamily="34" charset="0"/>
              </a:rPr>
              <a:t>Muscular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rPr>
              <a:t> </a:t>
            </a: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a:p>
            <a:pPr marL="228600" marR="0" lvl="0" indent="-228600" algn="ctr"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4000" b="0" i="0" u="none" strike="noStrike" kern="1200" cap="none" spc="0" normalizeH="0" baseline="0" noProof="0" dirty="0">
              <a:ln>
                <a:noFill/>
              </a:ln>
              <a:solidFill>
                <a:srgbClr val="FFFFFF"/>
              </a:solidFill>
              <a:effectLst/>
              <a:uLnTx/>
              <a:uFillTx/>
              <a:latin typeface="Raleway" panose="020B0503030101060003" pitchFamily="34" charset="77"/>
              <a:ea typeface="+mn-ea"/>
              <a:cs typeface="+mn-cs"/>
            </a:endParaRPr>
          </a:p>
        </p:txBody>
      </p:sp>
    </p:spTree>
    <p:extLst>
      <p:ext uri="{BB962C8B-B14F-4D97-AF65-F5344CB8AC3E}">
        <p14:creationId xmlns:p14="http://schemas.microsoft.com/office/powerpoint/2010/main" val="1101252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2EEC-0A81-E532-EA03-943BF48D00FD}"/>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57235216-D675-145E-763D-BC3563538343}"/>
              </a:ext>
            </a:extLst>
          </p:cNvPr>
          <p:cNvSpPr>
            <a:spLocks noGrp="1"/>
          </p:cNvSpPr>
          <p:nvPr>
            <p:ph idx="1"/>
          </p:nvPr>
        </p:nvSpPr>
        <p:spPr/>
        <p:txBody>
          <a:bodyPr/>
          <a:lstStyle/>
          <a:p>
            <a:r>
              <a:rPr lang="en-GB" dirty="0"/>
              <a:t>You will be assessed through</a:t>
            </a:r>
          </a:p>
          <a:p>
            <a:endParaRPr lang="en-GB" dirty="0"/>
          </a:p>
          <a:p>
            <a:r>
              <a:rPr lang="en-GB" dirty="0"/>
              <a:t>A written assignment (Component 1) </a:t>
            </a:r>
          </a:p>
          <a:p>
            <a:r>
              <a:rPr lang="en-GB" dirty="0"/>
              <a:t>A practical assignment (Component 2)</a:t>
            </a:r>
          </a:p>
        </p:txBody>
      </p:sp>
    </p:spTree>
    <p:extLst>
      <p:ext uri="{BB962C8B-B14F-4D97-AF65-F5344CB8AC3E}">
        <p14:creationId xmlns:p14="http://schemas.microsoft.com/office/powerpoint/2010/main" val="2891163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BE5F43-0E9E-4125-82DC-77A795927CD9}"/>
              </a:ext>
            </a:extLst>
          </p:cNvPr>
          <p:cNvSpPr>
            <a:spLocks noGrp="1"/>
          </p:cNvSpPr>
          <p:nvPr>
            <p:ph type="title"/>
          </p:nvPr>
        </p:nvSpPr>
        <p:spPr/>
        <p:txBody>
          <a:bodyPr/>
          <a:lstStyle/>
          <a:p>
            <a:r>
              <a:rPr lang="en-GB" dirty="0"/>
              <a:t>Aims for Today</a:t>
            </a:r>
          </a:p>
        </p:txBody>
      </p:sp>
      <p:sp>
        <p:nvSpPr>
          <p:cNvPr id="6" name="Content Placeholder 5">
            <a:extLst>
              <a:ext uri="{FF2B5EF4-FFF2-40B4-BE49-F238E27FC236}">
                <a16:creationId xmlns:a16="http://schemas.microsoft.com/office/drawing/2014/main" id="{46F7215C-0B81-4FA6-82F3-FCE62BB6F8BC}"/>
              </a:ext>
            </a:extLst>
          </p:cNvPr>
          <p:cNvSpPr>
            <a:spLocks noGrp="1"/>
          </p:cNvSpPr>
          <p:nvPr>
            <p:ph idx="1"/>
          </p:nvPr>
        </p:nvSpPr>
        <p:spPr>
          <a:xfrm>
            <a:off x="628650" y="1989764"/>
            <a:ext cx="7886700" cy="3500209"/>
          </a:xfrm>
        </p:spPr>
        <p:txBody>
          <a:bodyPr>
            <a:normAutofit fontScale="77500" lnSpcReduction="20000"/>
          </a:bodyPr>
          <a:lstStyle/>
          <a:p>
            <a:pPr marL="0" indent="0">
              <a:buNone/>
            </a:pPr>
            <a:endParaRPr lang="en-GB" dirty="0"/>
          </a:p>
          <a:p>
            <a:pPr marL="0" indent="0">
              <a:buNone/>
            </a:pPr>
            <a:r>
              <a:rPr lang="en-GB" dirty="0"/>
              <a:t>By the end of this session you should:     </a:t>
            </a:r>
          </a:p>
          <a:p>
            <a:pPr marL="0" indent="0">
              <a:buNone/>
            </a:pPr>
            <a:endParaRPr lang="en-GB" sz="1950" dirty="0"/>
          </a:p>
          <a:p>
            <a:pPr marL="0" indent="0">
              <a:buNone/>
            </a:pPr>
            <a:r>
              <a:rPr lang="en-GB" dirty="0"/>
              <a:t>Know the structure and function of the elements of</a:t>
            </a:r>
          </a:p>
          <a:p>
            <a:pPr marL="0" indent="0">
              <a:buNone/>
            </a:pPr>
            <a:r>
              <a:rPr lang="en-GB" dirty="0"/>
              <a:t>the digestive system</a:t>
            </a:r>
          </a:p>
          <a:p>
            <a:pPr marL="0" indent="0">
              <a:buNone/>
            </a:pPr>
            <a:endParaRPr lang="en-GB" dirty="0"/>
          </a:p>
          <a:p>
            <a:pPr marL="0" indent="0">
              <a:buNone/>
            </a:pPr>
            <a:r>
              <a:rPr lang="en-GB" dirty="0"/>
              <a:t>Understand the process of digestion</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4069287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A8D992-BED3-4734-9E8A-9EDBD185BC92}"/>
              </a:ext>
            </a:extLst>
          </p:cNvPr>
          <p:cNvSpPr>
            <a:spLocks noGrp="1"/>
          </p:cNvSpPr>
          <p:nvPr>
            <p:ph type="title"/>
          </p:nvPr>
        </p:nvSpPr>
        <p:spPr/>
        <p:txBody>
          <a:bodyPr/>
          <a:lstStyle/>
          <a:p>
            <a:r>
              <a:rPr lang="en-GB" dirty="0"/>
              <a:t>Digestion</a:t>
            </a:r>
          </a:p>
        </p:txBody>
      </p:sp>
      <p:sp>
        <p:nvSpPr>
          <p:cNvPr id="5" name="Content Placeholder 4">
            <a:extLst>
              <a:ext uri="{FF2B5EF4-FFF2-40B4-BE49-F238E27FC236}">
                <a16:creationId xmlns:a16="http://schemas.microsoft.com/office/drawing/2014/main" id="{C5BD7DB4-5241-46A9-BFDA-5FBF0C3F7F0A}"/>
              </a:ext>
            </a:extLst>
          </p:cNvPr>
          <p:cNvSpPr>
            <a:spLocks noGrp="1"/>
          </p:cNvSpPr>
          <p:nvPr>
            <p:ph idx="1"/>
          </p:nvPr>
        </p:nvSpPr>
        <p:spPr>
          <a:xfrm>
            <a:off x="457200" y="1484784"/>
            <a:ext cx="8229600" cy="4032449"/>
          </a:xfrm>
        </p:spPr>
        <p:txBody>
          <a:bodyPr>
            <a:normAutofit fontScale="70000" lnSpcReduction="20000"/>
          </a:bodyPr>
          <a:lstStyle/>
          <a:p>
            <a:pPr marL="0" indent="0">
              <a:buNone/>
            </a:pPr>
            <a:r>
              <a:rPr lang="en-GB" sz="3400" dirty="0"/>
              <a:t>The digestive system is the collective name used to</a:t>
            </a:r>
          </a:p>
          <a:p>
            <a:pPr marL="0" indent="0">
              <a:buNone/>
            </a:pPr>
            <a:r>
              <a:rPr lang="en-GB" sz="3400" dirty="0"/>
              <a:t>describe:</a:t>
            </a:r>
          </a:p>
          <a:p>
            <a:pPr marL="0" indent="0">
              <a:buNone/>
            </a:pPr>
            <a:endParaRPr lang="en-GB" dirty="0"/>
          </a:p>
          <a:p>
            <a:pPr>
              <a:buFontTx/>
              <a:buChar char="-"/>
            </a:pPr>
            <a:r>
              <a:rPr lang="en-GB" sz="3400" dirty="0"/>
              <a:t>the alimentary canal and its accessory organs which</a:t>
            </a:r>
          </a:p>
          <a:p>
            <a:pPr marL="0" indent="0">
              <a:buNone/>
            </a:pPr>
            <a:r>
              <a:rPr lang="en-GB" sz="3400" dirty="0"/>
              <a:t>    contribute to the digestion of food </a:t>
            </a:r>
          </a:p>
          <a:p>
            <a:pPr marL="0" indent="0">
              <a:buNone/>
            </a:pPr>
            <a:endParaRPr lang="en-GB" sz="1500" i="1" dirty="0"/>
          </a:p>
          <a:p>
            <a:pPr marL="0" indent="0">
              <a:buNone/>
            </a:pPr>
            <a:r>
              <a:rPr lang="en-GB" sz="1500" i="1" dirty="0"/>
              <a:t>and</a:t>
            </a:r>
          </a:p>
          <a:p>
            <a:pPr marL="0" indent="0">
              <a:buNone/>
            </a:pPr>
            <a:endParaRPr lang="en-GB" dirty="0"/>
          </a:p>
          <a:p>
            <a:pPr marL="0" indent="0">
              <a:buNone/>
            </a:pPr>
            <a:r>
              <a:rPr lang="en-GB" sz="3400" dirty="0"/>
              <a:t>-a variety of digestive processes that take place at different</a:t>
            </a:r>
          </a:p>
          <a:p>
            <a:pPr marL="0" indent="0">
              <a:buNone/>
            </a:pPr>
            <a:r>
              <a:rPr lang="en-GB" sz="3400" dirty="0"/>
              <a:t>   levels in the canal to prepare food eaten in the diet for</a:t>
            </a:r>
          </a:p>
          <a:p>
            <a:pPr marL="0" indent="0">
              <a:buNone/>
            </a:pPr>
            <a:r>
              <a:rPr lang="en-GB" sz="3400" dirty="0"/>
              <a:t>   absorption. </a:t>
            </a:r>
          </a:p>
          <a:p>
            <a:endParaRPr lang="en-GB" dirty="0"/>
          </a:p>
        </p:txBody>
      </p:sp>
    </p:spTree>
    <p:extLst>
      <p:ext uri="{BB962C8B-B14F-4D97-AF65-F5344CB8AC3E}">
        <p14:creationId xmlns:p14="http://schemas.microsoft.com/office/powerpoint/2010/main" val="659097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6D12-0E28-4172-ACCB-5B1D2C0FEB61}"/>
              </a:ext>
            </a:extLst>
          </p:cNvPr>
          <p:cNvSpPr>
            <a:spLocks noGrp="1"/>
          </p:cNvSpPr>
          <p:nvPr>
            <p:ph type="title"/>
          </p:nvPr>
        </p:nvSpPr>
        <p:spPr/>
        <p:txBody>
          <a:bodyPr>
            <a:normAutofit fontScale="90000"/>
          </a:bodyPr>
          <a:lstStyle/>
          <a:p>
            <a:r>
              <a:rPr lang="en-GB" dirty="0"/>
              <a:t>The structure of the digestive system</a:t>
            </a:r>
          </a:p>
        </p:txBody>
      </p:sp>
      <p:sp>
        <p:nvSpPr>
          <p:cNvPr id="3" name="Content Placeholder 2">
            <a:extLst>
              <a:ext uri="{FF2B5EF4-FFF2-40B4-BE49-F238E27FC236}">
                <a16:creationId xmlns:a16="http://schemas.microsoft.com/office/drawing/2014/main" id="{2A83D226-88A4-414D-A321-097761689345}"/>
              </a:ext>
            </a:extLst>
          </p:cNvPr>
          <p:cNvSpPr>
            <a:spLocks noGrp="1"/>
          </p:cNvSpPr>
          <p:nvPr>
            <p:ph idx="1"/>
          </p:nvPr>
        </p:nvSpPr>
        <p:spPr/>
        <p:txBody>
          <a:bodyPr>
            <a:normAutofit fontScale="77500" lnSpcReduction="20000"/>
          </a:bodyPr>
          <a:lstStyle/>
          <a:p>
            <a:pPr marL="0" indent="0">
              <a:buNone/>
            </a:pPr>
            <a:r>
              <a:rPr lang="en-GB" dirty="0"/>
              <a:t>The alimentary canal begins at the mouth, passes</a:t>
            </a:r>
          </a:p>
          <a:p>
            <a:pPr marL="0" indent="0">
              <a:buNone/>
            </a:pPr>
            <a:r>
              <a:rPr lang="en-GB" dirty="0"/>
              <a:t>through the thorax, abdomen and pelvis and ends at the</a:t>
            </a:r>
          </a:p>
          <a:p>
            <a:pPr marL="0" indent="0">
              <a:buNone/>
            </a:pPr>
            <a:r>
              <a:rPr lang="en-GB" dirty="0"/>
              <a:t>anus. </a:t>
            </a:r>
          </a:p>
          <a:p>
            <a:pPr marL="0" indent="0">
              <a:buNone/>
            </a:pPr>
            <a:endParaRPr lang="en-GB" dirty="0"/>
          </a:p>
          <a:p>
            <a:pPr marL="0" indent="0">
              <a:buNone/>
            </a:pPr>
            <a:r>
              <a:rPr lang="en-GB" dirty="0"/>
              <a:t>It has a general structure which is modified at different</a:t>
            </a:r>
          </a:p>
          <a:p>
            <a:pPr marL="0" indent="0">
              <a:buNone/>
            </a:pPr>
            <a:r>
              <a:rPr lang="en-GB" dirty="0"/>
              <a:t>levels to provide for the processes occurring at each</a:t>
            </a:r>
          </a:p>
          <a:p>
            <a:pPr marL="0" indent="0">
              <a:buNone/>
            </a:pPr>
            <a:r>
              <a:rPr lang="en-GB" dirty="0"/>
              <a:t>level. </a:t>
            </a:r>
          </a:p>
          <a:p>
            <a:pPr marL="0" indent="0">
              <a:buNone/>
            </a:pPr>
            <a:endParaRPr lang="en-GB" dirty="0"/>
          </a:p>
          <a:p>
            <a:pPr marL="0" indent="0">
              <a:buNone/>
            </a:pPr>
            <a:r>
              <a:rPr lang="en-GB" dirty="0"/>
              <a:t>The digestive processes gradually break down the foods</a:t>
            </a:r>
          </a:p>
          <a:p>
            <a:pPr marL="0" indent="0">
              <a:buNone/>
            </a:pPr>
            <a:r>
              <a:rPr lang="en-GB" dirty="0"/>
              <a:t>eaten until they are in a form suitable for absorption.</a:t>
            </a:r>
          </a:p>
        </p:txBody>
      </p:sp>
    </p:spTree>
    <p:extLst>
      <p:ext uri="{BB962C8B-B14F-4D97-AF65-F5344CB8AC3E}">
        <p14:creationId xmlns:p14="http://schemas.microsoft.com/office/powerpoint/2010/main" val="7478266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D65AA5-5C44-4C1E-8AA1-CC0E25D091AD}"/>
              </a:ext>
            </a:extLst>
          </p:cNvPr>
          <p:cNvSpPr>
            <a:spLocks noGrp="1"/>
          </p:cNvSpPr>
          <p:nvPr>
            <p:ph type="title"/>
          </p:nvPr>
        </p:nvSpPr>
        <p:spPr/>
        <p:txBody>
          <a:bodyPr>
            <a:normAutofit fontScale="90000"/>
          </a:bodyPr>
          <a:lstStyle/>
          <a:p>
            <a:pPr algn="ctr"/>
            <a:br>
              <a:rPr lang="en-GB" b="0" dirty="0"/>
            </a:br>
            <a:r>
              <a:rPr lang="en-GB" b="0" dirty="0"/>
              <a:t>The digestive tract is about 9m long and consists of six parts:</a:t>
            </a:r>
            <a:br>
              <a:rPr lang="en-GB" b="0" dirty="0"/>
            </a:br>
            <a:endParaRPr lang="en-GB" b="0" dirty="0"/>
          </a:p>
        </p:txBody>
      </p:sp>
      <p:sp>
        <p:nvSpPr>
          <p:cNvPr id="6" name="Content Placeholder 5">
            <a:extLst>
              <a:ext uri="{FF2B5EF4-FFF2-40B4-BE49-F238E27FC236}">
                <a16:creationId xmlns:a16="http://schemas.microsoft.com/office/drawing/2014/main" id="{40F0B737-35AA-4F36-B756-09828B5B5879}"/>
              </a:ext>
            </a:extLst>
          </p:cNvPr>
          <p:cNvSpPr>
            <a:spLocks noGrp="1"/>
          </p:cNvSpPr>
          <p:nvPr>
            <p:ph idx="1"/>
          </p:nvPr>
        </p:nvSpPr>
        <p:spPr/>
        <p:txBody>
          <a:bodyPr>
            <a:normAutofit fontScale="62500" lnSpcReduction="20000"/>
          </a:bodyPr>
          <a:lstStyle/>
          <a:p>
            <a:pPr marL="0" indent="0">
              <a:buNone/>
            </a:pPr>
            <a:endParaRPr lang="en-GB" dirty="0"/>
          </a:p>
          <a:p>
            <a:pPr marL="0" indent="0">
              <a:buNone/>
            </a:pPr>
            <a:r>
              <a:rPr lang="en-GB" dirty="0"/>
              <a:t>1. the mouth</a:t>
            </a:r>
          </a:p>
          <a:p>
            <a:pPr marL="0" indent="0">
              <a:buNone/>
            </a:pPr>
            <a:endParaRPr lang="en-GB" dirty="0"/>
          </a:p>
          <a:p>
            <a:pPr marL="0" indent="0">
              <a:buNone/>
            </a:pPr>
            <a:r>
              <a:rPr lang="en-GB" dirty="0"/>
              <a:t>2. the pharynx</a:t>
            </a:r>
          </a:p>
          <a:p>
            <a:pPr marL="0" indent="0">
              <a:buNone/>
            </a:pPr>
            <a:endParaRPr lang="en-GB" dirty="0"/>
          </a:p>
          <a:p>
            <a:pPr marL="0" indent="0">
              <a:buNone/>
            </a:pPr>
            <a:r>
              <a:rPr lang="en-GB" dirty="0"/>
              <a:t>3. the oesophagus</a:t>
            </a:r>
          </a:p>
          <a:p>
            <a:pPr marL="0" indent="0">
              <a:buNone/>
            </a:pPr>
            <a:endParaRPr lang="en-GB" dirty="0"/>
          </a:p>
          <a:p>
            <a:pPr marL="0" indent="0">
              <a:buNone/>
            </a:pPr>
            <a:r>
              <a:rPr lang="en-GB" dirty="0"/>
              <a:t>4. the stomach</a:t>
            </a:r>
          </a:p>
          <a:p>
            <a:pPr marL="0" indent="0">
              <a:buNone/>
            </a:pPr>
            <a:endParaRPr lang="en-GB" dirty="0"/>
          </a:p>
          <a:p>
            <a:pPr marL="0" indent="0">
              <a:buNone/>
            </a:pPr>
            <a:r>
              <a:rPr lang="en-GB" dirty="0"/>
              <a:t>5. the small intestine</a:t>
            </a:r>
          </a:p>
          <a:p>
            <a:pPr marL="0" indent="0">
              <a:buNone/>
            </a:pPr>
            <a:endParaRPr lang="en-GB" dirty="0"/>
          </a:p>
          <a:p>
            <a:pPr marL="0" indent="0">
              <a:buNone/>
            </a:pPr>
            <a:r>
              <a:rPr lang="en-GB" dirty="0"/>
              <a:t>6. the large intestine, which reaches the surface of the body at the anus.</a:t>
            </a:r>
          </a:p>
          <a:p>
            <a:endParaRPr lang="en-GB" dirty="0"/>
          </a:p>
        </p:txBody>
      </p:sp>
    </p:spTree>
    <p:extLst>
      <p:ext uri="{BB962C8B-B14F-4D97-AF65-F5344CB8AC3E}">
        <p14:creationId xmlns:p14="http://schemas.microsoft.com/office/powerpoint/2010/main" val="1466253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35E0B1B3-AB59-4C9E-B8C0-48E4C2E8D64A}"/>
              </a:ext>
            </a:extLst>
          </p:cNvPr>
          <p:cNvSpPr>
            <a:spLocks noGrp="1"/>
          </p:cNvSpPr>
          <p:nvPr>
            <p:ph type="title"/>
          </p:nvPr>
        </p:nvSpPr>
        <p:spPr>
          <a:xfrm>
            <a:off x="629841" y="548681"/>
            <a:ext cx="2949178" cy="432048"/>
          </a:xfrm>
        </p:spPr>
        <p:txBody>
          <a:bodyPr/>
          <a:lstStyle/>
          <a:p>
            <a:r>
              <a:rPr lang="en-US" dirty="0"/>
              <a:t>The digestive system</a:t>
            </a:r>
          </a:p>
        </p:txBody>
      </p:sp>
      <p:pic>
        <p:nvPicPr>
          <p:cNvPr id="7" name="Picture 6">
            <a:extLst>
              <a:ext uri="{FF2B5EF4-FFF2-40B4-BE49-F238E27FC236}">
                <a16:creationId xmlns:a16="http://schemas.microsoft.com/office/drawing/2014/main" id="{129D0698-914C-4EAE-8A3C-005560810881}"/>
              </a:ext>
            </a:extLst>
          </p:cNvPr>
          <p:cNvPicPr>
            <a:picLocks noChangeAspect="1"/>
          </p:cNvPicPr>
          <p:nvPr/>
        </p:nvPicPr>
        <p:blipFill>
          <a:blip r:embed="rId2"/>
          <a:stretch>
            <a:fillRect/>
          </a:stretch>
        </p:blipFill>
        <p:spPr>
          <a:xfrm>
            <a:off x="4454164" y="1052736"/>
            <a:ext cx="3718235" cy="4605115"/>
          </a:xfrm>
          <a:prstGeom prst="rect">
            <a:avLst/>
          </a:prstGeom>
          <a:noFill/>
        </p:spPr>
      </p:pic>
      <p:sp>
        <p:nvSpPr>
          <p:cNvPr id="14" name="Text Placeholder 3">
            <a:extLst>
              <a:ext uri="{FF2B5EF4-FFF2-40B4-BE49-F238E27FC236}">
                <a16:creationId xmlns:a16="http://schemas.microsoft.com/office/drawing/2014/main" id="{44DD67F3-0550-4CB0-B58E-D85744393AB1}"/>
              </a:ext>
            </a:extLst>
          </p:cNvPr>
          <p:cNvSpPr>
            <a:spLocks noGrp="1"/>
          </p:cNvSpPr>
          <p:nvPr>
            <p:ph type="body" sz="half" idx="2"/>
          </p:nvPr>
        </p:nvSpPr>
        <p:spPr>
          <a:xfrm>
            <a:off x="629840" y="1052736"/>
            <a:ext cx="3078063" cy="4605115"/>
          </a:xfrm>
        </p:spPr>
        <p:txBody>
          <a:bodyPr>
            <a:noAutofit/>
          </a:bodyPr>
          <a:lstStyle/>
          <a:p>
            <a:r>
              <a:rPr lang="en-GB" dirty="0"/>
              <a:t>Below is an example of the digestive process:</a:t>
            </a:r>
          </a:p>
          <a:p>
            <a:endParaRPr lang="en-GB" dirty="0"/>
          </a:p>
          <a:p>
            <a:r>
              <a:rPr lang="en-GB" dirty="0"/>
              <a:t>even when cooked, meat is chemically too complex to be absorbed from the alimentary canal.</a:t>
            </a:r>
          </a:p>
          <a:p>
            <a:endParaRPr lang="en-GB" dirty="0"/>
          </a:p>
          <a:p>
            <a:r>
              <a:rPr lang="en-GB" dirty="0"/>
              <a:t>It is broken down by the process of </a:t>
            </a:r>
          </a:p>
          <a:p>
            <a:r>
              <a:rPr lang="en-GB" dirty="0"/>
              <a:t>digestion to releases its constituents;</a:t>
            </a:r>
          </a:p>
          <a:p>
            <a:r>
              <a:rPr lang="en-GB" dirty="0"/>
              <a:t>amino acids, mineral salts, vitamins</a:t>
            </a:r>
          </a:p>
          <a:p>
            <a:r>
              <a:rPr lang="en-GB" dirty="0"/>
              <a:t>and  fat, which are then absorbed,</a:t>
            </a:r>
          </a:p>
          <a:p>
            <a:r>
              <a:rPr lang="en-GB" dirty="0"/>
              <a:t>mainly in the small bowel. </a:t>
            </a:r>
          </a:p>
          <a:p>
            <a:endParaRPr lang="en-GB" dirty="0"/>
          </a:p>
          <a:p>
            <a:r>
              <a:rPr lang="en-GB" dirty="0"/>
              <a:t>Digestive enzymes are secreted by</a:t>
            </a:r>
          </a:p>
          <a:p>
            <a:r>
              <a:rPr lang="en-GB" dirty="0"/>
              <a:t>specialised glands, within or linked</a:t>
            </a:r>
          </a:p>
          <a:p>
            <a:r>
              <a:rPr lang="en-GB" dirty="0"/>
              <a:t>to the alimentary canal to facilitate</a:t>
            </a:r>
          </a:p>
          <a:p>
            <a:r>
              <a:rPr lang="en-GB" dirty="0"/>
              <a:t>this process.  </a:t>
            </a:r>
            <a:endParaRPr lang="en-US" dirty="0"/>
          </a:p>
        </p:txBody>
      </p:sp>
    </p:spTree>
    <p:extLst>
      <p:ext uri="{BB962C8B-B14F-4D97-AF65-F5344CB8AC3E}">
        <p14:creationId xmlns:p14="http://schemas.microsoft.com/office/powerpoint/2010/main" val="1311265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AF7C7B4-CEEA-48C1-AF7A-8667AD61770A}"/>
              </a:ext>
            </a:extLst>
          </p:cNvPr>
          <p:cNvSpPr>
            <a:spLocks noGrp="1"/>
          </p:cNvSpPr>
          <p:nvPr>
            <p:ph type="title"/>
          </p:nvPr>
        </p:nvSpPr>
        <p:spPr/>
        <p:txBody>
          <a:bodyPr>
            <a:normAutofit/>
          </a:bodyPr>
          <a:lstStyle/>
          <a:p>
            <a:pPr algn="ctr"/>
            <a:r>
              <a:rPr lang="en-GB" sz="2800" dirty="0"/>
              <a:t>The sections of the digestive system work together to perform these steps</a:t>
            </a:r>
          </a:p>
        </p:txBody>
      </p:sp>
      <p:graphicFrame>
        <p:nvGraphicFramePr>
          <p:cNvPr id="7" name="Table 7">
            <a:extLst>
              <a:ext uri="{FF2B5EF4-FFF2-40B4-BE49-F238E27FC236}">
                <a16:creationId xmlns:a16="http://schemas.microsoft.com/office/drawing/2014/main" id="{6D9D1669-7316-4130-974D-BF7B2DEF38D0}"/>
              </a:ext>
            </a:extLst>
          </p:cNvPr>
          <p:cNvGraphicFramePr>
            <a:graphicFrameLocks noGrp="1"/>
          </p:cNvGraphicFramePr>
          <p:nvPr>
            <p:ph idx="1"/>
            <p:extLst>
              <p:ext uri="{D42A27DB-BD31-4B8C-83A1-F6EECF244321}">
                <p14:modId xmlns:p14="http://schemas.microsoft.com/office/powerpoint/2010/main" val="2404797671"/>
              </p:ext>
            </p:extLst>
          </p:nvPr>
        </p:nvGraphicFramePr>
        <p:xfrm>
          <a:off x="457200" y="1700808"/>
          <a:ext cx="8058151" cy="3759785"/>
        </p:xfrm>
        <a:graphic>
          <a:graphicData uri="http://schemas.openxmlformats.org/drawingml/2006/table">
            <a:tbl>
              <a:tblPr firstRow="1" bandRow="1">
                <a:tableStyleId>{073A0DAA-6AF3-43AB-8588-CEC1D06C72B9}</a:tableStyleId>
              </a:tblPr>
              <a:tblGrid>
                <a:gridCol w="3964885">
                  <a:extLst>
                    <a:ext uri="{9D8B030D-6E8A-4147-A177-3AD203B41FA5}">
                      <a16:colId xmlns:a16="http://schemas.microsoft.com/office/drawing/2014/main" val="1406364492"/>
                    </a:ext>
                  </a:extLst>
                </a:gridCol>
                <a:gridCol w="4093266">
                  <a:extLst>
                    <a:ext uri="{9D8B030D-6E8A-4147-A177-3AD203B41FA5}">
                      <a16:colId xmlns:a16="http://schemas.microsoft.com/office/drawing/2014/main" val="537315916"/>
                    </a:ext>
                  </a:extLst>
                </a:gridCol>
              </a:tblGrid>
              <a:tr h="446730">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2716642132"/>
                  </a:ext>
                </a:extLst>
              </a:tr>
              <a:tr h="693290">
                <a:tc>
                  <a:txBody>
                    <a:bodyPr/>
                    <a:lstStyle/>
                    <a:p>
                      <a:r>
                        <a:rPr lang="en-GB" sz="1400" dirty="0"/>
                        <a:t>               Ingestion</a:t>
                      </a:r>
                    </a:p>
                    <a:p>
                      <a:endParaRPr lang="en-GB" sz="1400" dirty="0"/>
                    </a:p>
                    <a:p>
                      <a:r>
                        <a:rPr lang="en-GB" sz="1400" dirty="0"/>
                        <a:t>	</a:t>
                      </a:r>
                    </a:p>
                  </a:txBody>
                  <a:tcPr marL="68580" marR="68580" marT="34290" marB="34290"/>
                </a:tc>
                <a:tc>
                  <a:txBody>
                    <a:bodyPr/>
                    <a:lstStyle/>
                    <a:p>
                      <a:r>
                        <a:rPr lang="en-GB" sz="1400" dirty="0"/>
                        <a:t>food entering the mouth</a:t>
                      </a:r>
                    </a:p>
                  </a:txBody>
                  <a:tcPr marL="68580" marR="68580" marT="34290" marB="34290"/>
                </a:tc>
                <a:extLst>
                  <a:ext uri="{0D108BD9-81ED-4DB2-BD59-A6C34878D82A}">
                    <a16:rowId xmlns:a16="http://schemas.microsoft.com/office/drawing/2014/main" val="2743241213"/>
                  </a:ext>
                </a:extLst>
              </a:tr>
              <a:tr h="446730">
                <a:tc>
                  <a:txBody>
                    <a:bodyPr/>
                    <a:lstStyle/>
                    <a:p>
                      <a:r>
                        <a:rPr lang="en-GB" sz="1400" dirty="0"/>
                        <a:t>               Mastication</a:t>
                      </a:r>
                    </a:p>
                  </a:txBody>
                  <a:tcPr marL="68580" marR="68580" marT="34290" marB="34290"/>
                </a:tc>
                <a:tc>
                  <a:txBody>
                    <a:bodyPr/>
                    <a:lstStyle/>
                    <a:p>
                      <a:r>
                        <a:rPr lang="en-GB" sz="1400" dirty="0"/>
                        <a:t> chewing action</a:t>
                      </a:r>
                    </a:p>
                  </a:txBody>
                  <a:tcPr marL="68580" marR="68580" marT="34290" marB="34290"/>
                </a:tc>
                <a:extLst>
                  <a:ext uri="{0D108BD9-81ED-4DB2-BD59-A6C34878D82A}">
                    <a16:rowId xmlns:a16="http://schemas.microsoft.com/office/drawing/2014/main" val="2185414530"/>
                  </a:ext>
                </a:extLst>
              </a:tr>
              <a:tr h="748215">
                <a:tc>
                  <a:txBody>
                    <a:bodyPr/>
                    <a:lstStyle/>
                    <a:p>
                      <a:r>
                        <a:rPr lang="en-GB" sz="1400" dirty="0"/>
                        <a:t>               Digestion</a:t>
                      </a:r>
                    </a:p>
                  </a:txBody>
                  <a:tcPr marL="68580" marR="68580" marT="34290" marB="34290"/>
                </a:tc>
                <a:tc>
                  <a:txBody>
                    <a:bodyPr/>
                    <a:lstStyle/>
                    <a:p>
                      <a:r>
                        <a:rPr lang="en-GB" sz="1400" dirty="0"/>
                        <a:t>the chemical breakdown of food into small molecules</a:t>
                      </a:r>
                    </a:p>
                    <a:p>
                      <a:endParaRPr lang="en-GB" sz="1400" dirty="0"/>
                    </a:p>
                  </a:txBody>
                  <a:tcPr marL="68580" marR="68580" marT="34290" marB="34290"/>
                </a:tc>
                <a:extLst>
                  <a:ext uri="{0D108BD9-81ED-4DB2-BD59-A6C34878D82A}">
                    <a16:rowId xmlns:a16="http://schemas.microsoft.com/office/drawing/2014/main" val="2512119078"/>
                  </a:ext>
                </a:extLst>
              </a:tr>
              <a:tr h="439774">
                <a:tc>
                  <a:txBody>
                    <a:bodyPr/>
                    <a:lstStyle/>
                    <a:p>
                      <a:r>
                        <a:rPr lang="en-GB" sz="1400" dirty="0"/>
                        <a:t>               Secretion </a:t>
                      </a:r>
                    </a:p>
                  </a:txBody>
                  <a:tcPr marL="68580" marR="68580" marT="34290" marB="34290"/>
                </a:tc>
                <a:tc>
                  <a:txBody>
                    <a:bodyPr/>
                    <a:lstStyle/>
                    <a:p>
                      <a:r>
                        <a:rPr lang="en-GB" sz="1400" dirty="0"/>
                        <a:t>of chemicals that aid digestion</a:t>
                      </a:r>
                    </a:p>
                  </a:txBody>
                  <a:tcPr marL="68580" marR="68580" marT="34290" marB="34290"/>
                </a:tc>
                <a:extLst>
                  <a:ext uri="{0D108BD9-81ED-4DB2-BD59-A6C34878D82A}">
                    <a16:rowId xmlns:a16="http://schemas.microsoft.com/office/drawing/2014/main" val="3195348220"/>
                  </a:ext>
                </a:extLst>
              </a:tr>
              <a:tr h="446730">
                <a:tc>
                  <a:txBody>
                    <a:bodyPr/>
                    <a:lstStyle/>
                    <a:p>
                      <a:r>
                        <a:rPr lang="en-GB" sz="1400" dirty="0"/>
                        <a:t>               Absorption </a:t>
                      </a:r>
                    </a:p>
                  </a:txBody>
                  <a:tcPr marL="68580" marR="68580" marT="34290" marB="34290"/>
                </a:tc>
                <a:tc>
                  <a:txBody>
                    <a:bodyPr/>
                    <a:lstStyle/>
                    <a:p>
                      <a:r>
                        <a:rPr lang="en-GB" sz="1400" dirty="0"/>
                        <a:t>of the products of digestion</a:t>
                      </a:r>
                    </a:p>
                  </a:txBody>
                  <a:tcPr marL="68580" marR="68580" marT="34290" marB="34290"/>
                </a:tc>
                <a:extLst>
                  <a:ext uri="{0D108BD9-81ED-4DB2-BD59-A6C34878D82A}">
                    <a16:rowId xmlns:a16="http://schemas.microsoft.com/office/drawing/2014/main" val="707210220"/>
                  </a:ext>
                </a:extLst>
              </a:tr>
              <a:tr h="522946">
                <a:tc>
                  <a:txBody>
                    <a:bodyPr/>
                    <a:lstStyle/>
                    <a:p>
                      <a:r>
                        <a:rPr lang="en-GB" sz="1400" dirty="0"/>
                        <a:t>               Excretion</a:t>
                      </a:r>
                    </a:p>
                  </a:txBody>
                  <a:tcPr marL="68580" marR="68580" marT="34290" marB="34290"/>
                </a:tc>
                <a:tc>
                  <a:txBody>
                    <a:bodyPr/>
                    <a:lstStyle/>
                    <a:p>
                      <a:r>
                        <a:rPr lang="en-GB" sz="1400" dirty="0"/>
                        <a:t>of undigestible and waste products</a:t>
                      </a:r>
                    </a:p>
                    <a:p>
                      <a:endParaRPr lang="en-GB" sz="1400" dirty="0"/>
                    </a:p>
                  </a:txBody>
                  <a:tcPr marL="68580" marR="68580" marT="34290" marB="34290"/>
                </a:tc>
                <a:extLst>
                  <a:ext uri="{0D108BD9-81ED-4DB2-BD59-A6C34878D82A}">
                    <a16:rowId xmlns:a16="http://schemas.microsoft.com/office/drawing/2014/main" val="1226393614"/>
                  </a:ext>
                </a:extLst>
              </a:tr>
            </a:tbl>
          </a:graphicData>
        </a:graphic>
      </p:graphicFrame>
    </p:spTree>
    <p:extLst>
      <p:ext uri="{BB962C8B-B14F-4D97-AF65-F5344CB8AC3E}">
        <p14:creationId xmlns:p14="http://schemas.microsoft.com/office/powerpoint/2010/main" val="11029312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F12E96-B5AD-49DE-A4E2-2A8F4116F4AE}"/>
              </a:ext>
            </a:extLst>
          </p:cNvPr>
          <p:cNvSpPr>
            <a:spLocks noGrp="1"/>
          </p:cNvSpPr>
          <p:nvPr>
            <p:ph type="title"/>
          </p:nvPr>
        </p:nvSpPr>
        <p:spPr/>
        <p:txBody>
          <a:bodyPr/>
          <a:lstStyle/>
          <a:p>
            <a:r>
              <a:rPr lang="en-GB" dirty="0"/>
              <a:t>Activity</a:t>
            </a:r>
          </a:p>
        </p:txBody>
      </p:sp>
      <p:sp>
        <p:nvSpPr>
          <p:cNvPr id="5" name="Content Placeholder 4">
            <a:extLst>
              <a:ext uri="{FF2B5EF4-FFF2-40B4-BE49-F238E27FC236}">
                <a16:creationId xmlns:a16="http://schemas.microsoft.com/office/drawing/2014/main" id="{4D3AD2C8-4425-4929-A8E5-4BEE1495B445}"/>
              </a:ext>
            </a:extLst>
          </p:cNvPr>
          <p:cNvSpPr>
            <a:spLocks noGrp="1"/>
          </p:cNvSpPr>
          <p:nvPr>
            <p:ph idx="1"/>
          </p:nvPr>
        </p:nvSpPr>
        <p:spPr/>
        <p:txBody>
          <a:bodyPr>
            <a:normAutofit fontScale="85000" lnSpcReduction="20000"/>
          </a:bodyPr>
          <a:lstStyle/>
          <a:p>
            <a:pPr marL="0" indent="0">
              <a:buNone/>
            </a:pPr>
            <a:r>
              <a:rPr lang="en-GB" dirty="0"/>
              <a:t>In small groups:</a:t>
            </a:r>
          </a:p>
          <a:p>
            <a:pPr marL="0" indent="0">
              <a:buNone/>
            </a:pPr>
            <a:endParaRPr lang="en-GB" dirty="0"/>
          </a:p>
          <a:p>
            <a:pPr marL="0" indent="0">
              <a:buNone/>
            </a:pPr>
            <a:r>
              <a:rPr lang="en-GB" dirty="0"/>
              <a:t>Describe the pathway and structures of the digestive</a:t>
            </a:r>
          </a:p>
          <a:p>
            <a:pPr marL="0" indent="0">
              <a:buNone/>
            </a:pPr>
            <a:r>
              <a:rPr lang="en-GB" dirty="0"/>
              <a:t>system</a:t>
            </a:r>
          </a:p>
          <a:p>
            <a:pPr marL="0" indent="0">
              <a:buNone/>
            </a:pPr>
            <a:endParaRPr lang="en-GB" dirty="0"/>
          </a:p>
          <a:p>
            <a:pPr marL="0" indent="0">
              <a:buNone/>
            </a:pPr>
            <a:r>
              <a:rPr lang="en-GB" dirty="0"/>
              <a:t>Briefly outline the mechanical process of digestion</a:t>
            </a:r>
          </a:p>
          <a:p>
            <a:pPr marL="0" indent="0">
              <a:buNone/>
            </a:pPr>
            <a:endParaRPr lang="en-GB" dirty="0"/>
          </a:p>
          <a:p>
            <a:pPr marL="0" indent="0">
              <a:buNone/>
            </a:pPr>
            <a:endParaRPr lang="en-GB" dirty="0"/>
          </a:p>
          <a:p>
            <a:pPr marL="0" indent="0">
              <a:buNone/>
            </a:pPr>
            <a:r>
              <a:rPr lang="en-GB" dirty="0"/>
              <a:t>                   Class feedback and discussion</a:t>
            </a:r>
          </a:p>
        </p:txBody>
      </p:sp>
    </p:spTree>
    <p:extLst>
      <p:ext uri="{BB962C8B-B14F-4D97-AF65-F5344CB8AC3E}">
        <p14:creationId xmlns:p14="http://schemas.microsoft.com/office/powerpoint/2010/main" val="15773092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417EB4A-DC71-45F1-90B7-BDFAC57848B2}"/>
              </a:ext>
            </a:extLst>
          </p:cNvPr>
          <p:cNvSpPr>
            <a:spLocks noGrp="1"/>
          </p:cNvSpPr>
          <p:nvPr>
            <p:ph type="title"/>
          </p:nvPr>
        </p:nvSpPr>
        <p:spPr/>
        <p:txBody>
          <a:bodyPr>
            <a:normAutofit fontScale="90000"/>
          </a:bodyPr>
          <a:lstStyle/>
          <a:p>
            <a:br>
              <a:rPr lang="en-GB" dirty="0"/>
            </a:br>
            <a:r>
              <a:rPr lang="en-GB" dirty="0"/>
              <a:t>Digestion – the details</a:t>
            </a:r>
            <a:br>
              <a:rPr lang="en-GB" dirty="0"/>
            </a:br>
            <a:r>
              <a:rPr lang="en-GB" b="0" dirty="0"/>
              <a:t>The stomach</a:t>
            </a:r>
            <a:br>
              <a:rPr lang="en-GB" dirty="0"/>
            </a:br>
            <a:endParaRPr lang="en-GB" dirty="0"/>
          </a:p>
        </p:txBody>
      </p:sp>
      <p:sp>
        <p:nvSpPr>
          <p:cNvPr id="5" name="Content Placeholder 4">
            <a:extLst>
              <a:ext uri="{FF2B5EF4-FFF2-40B4-BE49-F238E27FC236}">
                <a16:creationId xmlns:a16="http://schemas.microsoft.com/office/drawing/2014/main" id="{CA5B18A5-A38C-4F13-86C4-9211F9ED5905}"/>
              </a:ext>
            </a:extLst>
          </p:cNvPr>
          <p:cNvSpPr>
            <a:spLocks noGrp="1"/>
          </p:cNvSpPr>
          <p:nvPr>
            <p:ph idx="1"/>
          </p:nvPr>
        </p:nvSpPr>
        <p:spPr>
          <a:xfrm>
            <a:off x="628650" y="1916832"/>
            <a:ext cx="7886700" cy="3573141"/>
          </a:xfrm>
        </p:spPr>
        <p:txBody>
          <a:bodyPr>
            <a:normAutofit fontScale="70000" lnSpcReduction="20000"/>
          </a:bodyPr>
          <a:lstStyle/>
          <a:p>
            <a:pPr marL="0" indent="0">
              <a:buNone/>
            </a:pPr>
            <a:r>
              <a:rPr lang="en-GB" dirty="0"/>
              <a:t>The stomach is the most dilated part of the digestive tube and</a:t>
            </a:r>
          </a:p>
          <a:p>
            <a:pPr marL="0" indent="0">
              <a:buNone/>
            </a:pPr>
            <a:r>
              <a:rPr lang="en-GB" dirty="0"/>
              <a:t>is situated between the end of the oesophagus and the</a:t>
            </a:r>
          </a:p>
          <a:p>
            <a:pPr marL="0" indent="0">
              <a:buNone/>
            </a:pPr>
            <a:r>
              <a:rPr lang="en-GB" dirty="0"/>
              <a:t>beginning of the small intestine.</a:t>
            </a:r>
          </a:p>
          <a:p>
            <a:pPr marL="0" indent="0">
              <a:buNone/>
            </a:pPr>
            <a:r>
              <a:rPr lang="en-GB" dirty="0"/>
              <a:t> </a:t>
            </a:r>
          </a:p>
          <a:p>
            <a:pPr marL="0" indent="0">
              <a:buNone/>
            </a:pPr>
            <a:r>
              <a:rPr lang="en-GB" dirty="0"/>
              <a:t>The inner lining of the stomach is made of a mucous</a:t>
            </a:r>
          </a:p>
          <a:p>
            <a:pPr marL="0" indent="0">
              <a:buNone/>
            </a:pPr>
            <a:r>
              <a:rPr lang="en-GB" dirty="0"/>
              <a:t>membrane containing gastric glands.</a:t>
            </a:r>
          </a:p>
          <a:p>
            <a:pPr marL="0" indent="0">
              <a:buNone/>
            </a:pPr>
            <a:r>
              <a:rPr lang="en-GB" dirty="0"/>
              <a:t> </a:t>
            </a:r>
          </a:p>
          <a:p>
            <a:pPr marL="0" indent="0">
              <a:buNone/>
            </a:pPr>
            <a:r>
              <a:rPr lang="en-GB" dirty="0"/>
              <a:t>The mucus they secrete helps to lubricate the food.</a:t>
            </a:r>
          </a:p>
          <a:p>
            <a:endParaRPr lang="en-GB" dirty="0"/>
          </a:p>
          <a:p>
            <a:endParaRPr lang="en-GB" dirty="0"/>
          </a:p>
        </p:txBody>
      </p:sp>
    </p:spTree>
    <p:extLst>
      <p:ext uri="{BB962C8B-B14F-4D97-AF65-F5344CB8AC3E}">
        <p14:creationId xmlns:p14="http://schemas.microsoft.com/office/powerpoint/2010/main" val="5583919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DD08-D5FC-4DE9-B512-91B95C4AA337}"/>
              </a:ext>
            </a:extLst>
          </p:cNvPr>
          <p:cNvSpPr>
            <a:spLocks noGrp="1"/>
          </p:cNvSpPr>
          <p:nvPr>
            <p:ph type="title"/>
          </p:nvPr>
        </p:nvSpPr>
        <p:spPr/>
        <p:txBody>
          <a:bodyPr>
            <a:normAutofit fontScale="90000"/>
          </a:bodyPr>
          <a:lstStyle/>
          <a:p>
            <a:br>
              <a:rPr lang="en-GB" dirty="0"/>
            </a:br>
            <a:r>
              <a:rPr lang="en-GB" dirty="0"/>
              <a:t>Functions of the stomach:</a:t>
            </a:r>
            <a:br>
              <a:rPr lang="en-GB" dirty="0"/>
            </a:br>
            <a:endParaRPr lang="en-GB" dirty="0"/>
          </a:p>
        </p:txBody>
      </p:sp>
      <p:sp>
        <p:nvSpPr>
          <p:cNvPr id="3" name="Content Placeholder 2">
            <a:extLst>
              <a:ext uri="{FF2B5EF4-FFF2-40B4-BE49-F238E27FC236}">
                <a16:creationId xmlns:a16="http://schemas.microsoft.com/office/drawing/2014/main" id="{D4E9F900-AB5D-4B5B-8DCE-DBFE1EACE4A9}"/>
              </a:ext>
            </a:extLst>
          </p:cNvPr>
          <p:cNvSpPr>
            <a:spLocks noGrp="1"/>
          </p:cNvSpPr>
          <p:nvPr>
            <p:ph idx="1"/>
          </p:nvPr>
        </p:nvSpPr>
        <p:spPr/>
        <p:txBody>
          <a:bodyPr>
            <a:normAutofit fontScale="70000" lnSpcReduction="20000"/>
          </a:bodyPr>
          <a:lstStyle/>
          <a:p>
            <a:pPr marL="385763" indent="-385763">
              <a:buAutoNum type="arabicParenR"/>
            </a:pPr>
            <a:r>
              <a:rPr lang="en-GB" dirty="0"/>
              <a:t>to churn up the food by breaking it up and mixing it with the</a:t>
            </a:r>
          </a:p>
          <a:p>
            <a:pPr marL="0" indent="0">
              <a:buNone/>
            </a:pPr>
            <a:r>
              <a:rPr lang="en-GB" dirty="0"/>
              <a:t>     gastric secretions. This muscular contraction and relaxation</a:t>
            </a:r>
          </a:p>
          <a:p>
            <a:pPr marL="0" indent="0">
              <a:buNone/>
            </a:pPr>
            <a:r>
              <a:rPr lang="en-GB" dirty="0"/>
              <a:t>     sends some of the liquid food through the pyloric sphincter </a:t>
            </a:r>
          </a:p>
          <a:p>
            <a:pPr marL="0" indent="0">
              <a:buNone/>
            </a:pPr>
            <a:r>
              <a:rPr lang="en-GB" dirty="0"/>
              <a:t>     into the small intestine and returns some to the body of</a:t>
            </a:r>
          </a:p>
          <a:p>
            <a:pPr marL="0" indent="0">
              <a:buNone/>
            </a:pPr>
            <a:r>
              <a:rPr lang="en-GB" dirty="0"/>
              <a:t>     the stomach for further mixing.  </a:t>
            </a:r>
          </a:p>
          <a:p>
            <a:pPr marL="0" indent="0">
              <a:buNone/>
            </a:pPr>
            <a:endParaRPr lang="en-GB" dirty="0"/>
          </a:p>
          <a:p>
            <a:pPr marL="0" indent="0">
              <a:buNone/>
            </a:pPr>
            <a:r>
              <a:rPr lang="en-GB" dirty="0"/>
              <a:t>2)  to continue the digestion of food through the actions of the</a:t>
            </a:r>
          </a:p>
          <a:p>
            <a:pPr marL="0" indent="0">
              <a:buNone/>
            </a:pPr>
            <a:r>
              <a:rPr lang="en-GB" dirty="0"/>
              <a:t>     gastric juice</a:t>
            </a:r>
          </a:p>
          <a:p>
            <a:endParaRPr lang="en-GB" dirty="0"/>
          </a:p>
        </p:txBody>
      </p:sp>
    </p:spTree>
    <p:extLst>
      <p:ext uri="{BB962C8B-B14F-4D97-AF65-F5344CB8AC3E}">
        <p14:creationId xmlns:p14="http://schemas.microsoft.com/office/powerpoint/2010/main" val="39347596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588A-DC40-498F-BBA2-0721B49B5FC5}"/>
              </a:ext>
            </a:extLst>
          </p:cNvPr>
          <p:cNvSpPr>
            <a:spLocks noGrp="1"/>
          </p:cNvSpPr>
          <p:nvPr>
            <p:ph type="title"/>
          </p:nvPr>
        </p:nvSpPr>
        <p:spPr/>
        <p:txBody>
          <a:bodyPr/>
          <a:lstStyle/>
          <a:p>
            <a:r>
              <a:rPr lang="en-GB" dirty="0"/>
              <a:t>Gastric juice </a:t>
            </a:r>
          </a:p>
        </p:txBody>
      </p:sp>
      <p:graphicFrame>
        <p:nvGraphicFramePr>
          <p:cNvPr id="5" name="Content Placeholder 4">
            <a:extLst>
              <a:ext uri="{FF2B5EF4-FFF2-40B4-BE49-F238E27FC236}">
                <a16:creationId xmlns:a16="http://schemas.microsoft.com/office/drawing/2014/main" id="{AE01D131-E22D-4402-B108-5E022C942863}"/>
              </a:ext>
            </a:extLst>
          </p:cNvPr>
          <p:cNvGraphicFramePr>
            <a:graphicFrameLocks noGrp="1"/>
          </p:cNvGraphicFramePr>
          <p:nvPr>
            <p:ph idx="1"/>
            <p:extLst>
              <p:ext uri="{D42A27DB-BD31-4B8C-83A1-F6EECF244321}">
                <p14:modId xmlns:p14="http://schemas.microsoft.com/office/powerpoint/2010/main" val="1926223725"/>
              </p:ext>
            </p:extLst>
          </p:nvPr>
        </p:nvGraphicFramePr>
        <p:xfrm>
          <a:off x="628650" y="1484785"/>
          <a:ext cx="7886700" cy="3744416"/>
        </p:xfrm>
        <a:graphic>
          <a:graphicData uri="http://schemas.openxmlformats.org/drawingml/2006/table">
            <a:tbl>
              <a:tblPr firstRow="1" bandRow="1">
                <a:tableStyleId>{00A15C55-8517-42AA-B614-E9B94910E393}</a:tableStyleId>
              </a:tblPr>
              <a:tblGrid>
                <a:gridCol w="3308649">
                  <a:extLst>
                    <a:ext uri="{9D8B030D-6E8A-4147-A177-3AD203B41FA5}">
                      <a16:colId xmlns:a16="http://schemas.microsoft.com/office/drawing/2014/main" val="2670210619"/>
                    </a:ext>
                  </a:extLst>
                </a:gridCol>
                <a:gridCol w="4578051">
                  <a:extLst>
                    <a:ext uri="{9D8B030D-6E8A-4147-A177-3AD203B41FA5}">
                      <a16:colId xmlns:a16="http://schemas.microsoft.com/office/drawing/2014/main" val="2657050161"/>
                    </a:ext>
                  </a:extLst>
                </a:gridCol>
              </a:tblGrid>
              <a:tr h="885044">
                <a:tc gridSpan="2">
                  <a:txBody>
                    <a:bodyPr/>
                    <a:lstStyle/>
                    <a:p>
                      <a:pPr algn="ctr"/>
                      <a:r>
                        <a:rPr lang="en-GB" sz="2100" dirty="0"/>
                        <a:t>Gastric juice contains water and mineral salts with:</a:t>
                      </a:r>
                    </a:p>
                    <a:p>
                      <a:endParaRPr lang="en-GB" sz="1400" dirty="0"/>
                    </a:p>
                  </a:txBody>
                  <a:tcPr marL="68580" marR="68580" marT="34290" marB="34290"/>
                </a:tc>
                <a:tc hMerge="1">
                  <a:txBody>
                    <a:bodyPr/>
                    <a:lstStyle/>
                    <a:p>
                      <a:endParaRPr lang="en-GB" dirty="0"/>
                    </a:p>
                  </a:txBody>
                  <a:tcPr/>
                </a:tc>
                <a:extLst>
                  <a:ext uri="{0D108BD9-81ED-4DB2-BD59-A6C34878D82A}">
                    <a16:rowId xmlns:a16="http://schemas.microsoft.com/office/drawing/2014/main" val="526741880"/>
                  </a:ext>
                </a:extLst>
              </a:tr>
              <a:tr h="714843">
                <a:tc>
                  <a:txBody>
                    <a:bodyPr/>
                    <a:lstStyle/>
                    <a:p>
                      <a:pPr algn="l"/>
                      <a:r>
                        <a:rPr lang="en-GB" sz="1400" dirty="0"/>
                        <a:t>              </a:t>
                      </a:r>
                      <a:r>
                        <a:rPr lang="en-GB" sz="1800" dirty="0"/>
                        <a:t>Mucus</a:t>
                      </a:r>
                    </a:p>
                  </a:txBody>
                  <a:tcPr marL="68580" marR="68580" marT="34290" marB="34290"/>
                </a:tc>
                <a:tc>
                  <a:txBody>
                    <a:bodyPr/>
                    <a:lstStyle/>
                    <a:p>
                      <a:pPr algn="l"/>
                      <a:r>
                        <a:rPr lang="en-GB" sz="1400" dirty="0"/>
                        <a:t> </a:t>
                      </a:r>
                      <a:r>
                        <a:rPr lang="en-GB" sz="1800" dirty="0"/>
                        <a:t>protects the stomach lining</a:t>
                      </a:r>
                    </a:p>
                    <a:p>
                      <a:endParaRPr lang="en-GB" sz="1400" dirty="0"/>
                    </a:p>
                  </a:txBody>
                  <a:tcPr marL="68580" marR="68580" marT="34290" marB="34290"/>
                </a:tc>
                <a:extLst>
                  <a:ext uri="{0D108BD9-81ED-4DB2-BD59-A6C34878D82A}">
                    <a16:rowId xmlns:a16="http://schemas.microsoft.com/office/drawing/2014/main" val="724809048"/>
                  </a:ext>
                </a:extLst>
              </a:tr>
              <a:tr h="714843">
                <a:tc>
                  <a:txBody>
                    <a:bodyPr/>
                    <a:lstStyle/>
                    <a:p>
                      <a:pPr algn="l"/>
                      <a:r>
                        <a:rPr lang="en-GB" sz="1400" dirty="0"/>
                        <a:t>             </a:t>
                      </a:r>
                      <a:r>
                        <a:rPr lang="en-GB" sz="1800" dirty="0"/>
                        <a:t>Hydrochloric acid </a:t>
                      </a:r>
                    </a:p>
                  </a:txBody>
                  <a:tcPr marL="68580" marR="68580" marT="34290" marB="34290"/>
                </a:tc>
                <a:tc>
                  <a:txBody>
                    <a:bodyPr/>
                    <a:lstStyle/>
                    <a:p>
                      <a:pPr algn="l"/>
                      <a:r>
                        <a:rPr lang="en-GB" sz="1400" dirty="0"/>
                        <a:t> </a:t>
                      </a:r>
                      <a:r>
                        <a:rPr lang="en-GB" sz="1800" dirty="0"/>
                        <a:t>kills off bacteria and pathogens</a:t>
                      </a:r>
                    </a:p>
                    <a:p>
                      <a:endParaRPr lang="en-GB" sz="1400" dirty="0"/>
                    </a:p>
                  </a:txBody>
                  <a:tcPr marL="68580" marR="68580" marT="34290" marB="34290"/>
                </a:tc>
                <a:extLst>
                  <a:ext uri="{0D108BD9-81ED-4DB2-BD59-A6C34878D82A}">
                    <a16:rowId xmlns:a16="http://schemas.microsoft.com/office/drawing/2014/main" val="3493866447"/>
                  </a:ext>
                </a:extLst>
              </a:tr>
              <a:tr h="714843">
                <a:tc>
                  <a:txBody>
                    <a:bodyPr/>
                    <a:lstStyle/>
                    <a:p>
                      <a:pPr algn="l"/>
                      <a:r>
                        <a:rPr lang="en-GB" sz="1400" dirty="0"/>
                        <a:t>             </a:t>
                      </a:r>
                      <a:r>
                        <a:rPr lang="en-GB" sz="1800" dirty="0"/>
                        <a:t>Intrinsic factor </a:t>
                      </a:r>
                    </a:p>
                  </a:txBody>
                  <a:tcPr marL="68580" marR="68580" marT="34290" marB="34290"/>
                </a:tc>
                <a:tc>
                  <a:txBody>
                    <a:bodyPr/>
                    <a:lstStyle/>
                    <a:p>
                      <a:pPr algn="l"/>
                      <a:r>
                        <a:rPr lang="en-GB" sz="1400" dirty="0"/>
                        <a:t> </a:t>
                      </a:r>
                      <a:r>
                        <a:rPr lang="en-GB" sz="1800" dirty="0"/>
                        <a:t>for digesting vitamin B12</a:t>
                      </a:r>
                    </a:p>
                    <a:p>
                      <a:endParaRPr lang="en-GB" sz="1400" dirty="0"/>
                    </a:p>
                  </a:txBody>
                  <a:tcPr marL="68580" marR="68580" marT="34290" marB="34290"/>
                </a:tc>
                <a:extLst>
                  <a:ext uri="{0D108BD9-81ED-4DB2-BD59-A6C34878D82A}">
                    <a16:rowId xmlns:a16="http://schemas.microsoft.com/office/drawing/2014/main" val="1942474697"/>
                  </a:ext>
                </a:extLst>
              </a:tr>
              <a:tr h="714843">
                <a:tc>
                  <a:txBody>
                    <a:bodyPr/>
                    <a:lstStyle/>
                    <a:p>
                      <a:pPr algn="l"/>
                      <a:r>
                        <a:rPr lang="en-GB" sz="1400" dirty="0"/>
                        <a:t>             </a:t>
                      </a:r>
                      <a:r>
                        <a:rPr lang="en-GB" sz="1800" dirty="0"/>
                        <a:t>Pepsinogen</a:t>
                      </a:r>
                    </a:p>
                  </a:txBody>
                  <a:tcPr marL="68580" marR="68580" marT="34290" marB="34290"/>
                </a:tc>
                <a:tc>
                  <a:txBody>
                    <a:bodyPr/>
                    <a:lstStyle/>
                    <a:p>
                      <a:pPr algn="l"/>
                      <a:r>
                        <a:rPr lang="en-GB" sz="1400" dirty="0"/>
                        <a:t> </a:t>
                      </a:r>
                      <a:r>
                        <a:rPr lang="en-GB" sz="1800" dirty="0"/>
                        <a:t>creates enzymes to break down proteins</a:t>
                      </a:r>
                    </a:p>
                    <a:p>
                      <a:endParaRPr lang="en-GB" sz="1400" dirty="0"/>
                    </a:p>
                  </a:txBody>
                  <a:tcPr marL="68580" marR="68580" marT="34290" marB="34290"/>
                </a:tc>
                <a:extLst>
                  <a:ext uri="{0D108BD9-81ED-4DB2-BD59-A6C34878D82A}">
                    <a16:rowId xmlns:a16="http://schemas.microsoft.com/office/drawing/2014/main" val="3735436365"/>
                  </a:ext>
                </a:extLst>
              </a:tr>
            </a:tbl>
          </a:graphicData>
        </a:graphic>
      </p:graphicFrame>
    </p:spTree>
    <p:extLst>
      <p:ext uri="{BB962C8B-B14F-4D97-AF65-F5344CB8AC3E}">
        <p14:creationId xmlns:p14="http://schemas.microsoft.com/office/powerpoint/2010/main" val="2219021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F2000-AA1E-4231-A4A5-41080148C4D2}"/>
              </a:ext>
            </a:extLst>
          </p:cNvPr>
          <p:cNvSpPr>
            <a:spLocks noGrp="1"/>
          </p:cNvSpPr>
          <p:nvPr>
            <p:ph type="title"/>
          </p:nvPr>
        </p:nvSpPr>
        <p:spPr/>
        <p:txBody>
          <a:bodyPr/>
          <a:lstStyle/>
          <a:p>
            <a:r>
              <a:rPr lang="en-GB" dirty="0"/>
              <a:t>Digestion -  the process</a:t>
            </a:r>
          </a:p>
        </p:txBody>
      </p:sp>
      <p:sp>
        <p:nvSpPr>
          <p:cNvPr id="3" name="Content Placeholder 2">
            <a:extLst>
              <a:ext uri="{FF2B5EF4-FFF2-40B4-BE49-F238E27FC236}">
                <a16:creationId xmlns:a16="http://schemas.microsoft.com/office/drawing/2014/main" id="{308F69A7-439C-4425-A37B-BAEA2FF9A8B3}"/>
              </a:ext>
            </a:extLst>
          </p:cNvPr>
          <p:cNvSpPr>
            <a:spLocks noGrp="1"/>
          </p:cNvSpPr>
          <p:nvPr>
            <p:ph sz="half" idx="1"/>
          </p:nvPr>
        </p:nvSpPr>
        <p:spPr>
          <a:xfrm>
            <a:off x="628650" y="2011009"/>
            <a:ext cx="3886200" cy="3478964"/>
          </a:xfrm>
        </p:spPr>
        <p:txBody>
          <a:bodyPr>
            <a:normAutofit fontScale="70000" lnSpcReduction="20000"/>
          </a:bodyPr>
          <a:lstStyle/>
          <a:p>
            <a:pPr marL="0" indent="0">
              <a:buNone/>
            </a:pPr>
            <a:r>
              <a:rPr lang="en-GB" dirty="0"/>
              <a:t>The muscles of the stomach</a:t>
            </a:r>
          </a:p>
          <a:p>
            <a:pPr marL="0" indent="0">
              <a:buNone/>
            </a:pPr>
            <a:r>
              <a:rPr lang="en-GB" dirty="0"/>
              <a:t>increase their activity as a</a:t>
            </a:r>
          </a:p>
          <a:p>
            <a:pPr marL="0" indent="0">
              <a:buNone/>
            </a:pPr>
            <a:r>
              <a:rPr lang="en-GB" dirty="0"/>
              <a:t>result of stimulation from the</a:t>
            </a:r>
          </a:p>
          <a:p>
            <a:pPr marL="0" indent="0">
              <a:buNone/>
            </a:pPr>
            <a:r>
              <a:rPr lang="en-GB" dirty="0" err="1"/>
              <a:t>vagus</a:t>
            </a:r>
            <a:r>
              <a:rPr lang="en-GB" dirty="0"/>
              <a:t> nerve. This activity is</a:t>
            </a:r>
          </a:p>
          <a:p>
            <a:pPr marL="0" indent="0">
              <a:buNone/>
            </a:pPr>
            <a:r>
              <a:rPr lang="en-GB" dirty="0"/>
              <a:t>called peristalsis. </a:t>
            </a:r>
          </a:p>
          <a:p>
            <a:pPr marL="0" indent="0">
              <a:buNone/>
            </a:pPr>
            <a:endParaRPr lang="en-GB" dirty="0"/>
          </a:p>
          <a:p>
            <a:pPr marL="0" indent="0">
              <a:buNone/>
            </a:pPr>
            <a:r>
              <a:rPr lang="en-GB" dirty="0"/>
              <a:t>The churning process, combined</a:t>
            </a:r>
          </a:p>
          <a:p>
            <a:pPr marL="0" indent="0">
              <a:buNone/>
            </a:pPr>
            <a:r>
              <a:rPr lang="en-GB" dirty="0"/>
              <a:t>with the actions of the</a:t>
            </a:r>
          </a:p>
          <a:p>
            <a:pPr marL="0" indent="0">
              <a:buNone/>
            </a:pPr>
            <a:r>
              <a:rPr lang="en-GB" dirty="0"/>
              <a:t>digestive juices, turn the food in</a:t>
            </a:r>
          </a:p>
          <a:p>
            <a:pPr marL="0" indent="0">
              <a:buNone/>
            </a:pPr>
            <a:r>
              <a:rPr lang="en-GB" dirty="0"/>
              <a:t>the stomach into chyme.</a:t>
            </a:r>
          </a:p>
          <a:p>
            <a:pPr marL="0" indent="0">
              <a:buNone/>
            </a:pPr>
            <a:endParaRPr lang="en-GB" dirty="0"/>
          </a:p>
        </p:txBody>
      </p:sp>
      <p:pic>
        <p:nvPicPr>
          <p:cNvPr id="8" name="Content Placeholder 7">
            <a:extLst>
              <a:ext uri="{FF2B5EF4-FFF2-40B4-BE49-F238E27FC236}">
                <a16:creationId xmlns:a16="http://schemas.microsoft.com/office/drawing/2014/main" id="{FF646584-154E-4892-AB00-C3081D293033}"/>
              </a:ext>
            </a:extLst>
          </p:cNvPr>
          <p:cNvPicPr>
            <a:picLocks noGrp="1" noChangeAspect="1"/>
          </p:cNvPicPr>
          <p:nvPr>
            <p:ph sz="half" idx="2"/>
          </p:nvPr>
        </p:nvPicPr>
        <p:blipFill>
          <a:blip r:embed="rId2"/>
          <a:stretch>
            <a:fillRect/>
          </a:stretch>
        </p:blipFill>
        <p:spPr>
          <a:xfrm>
            <a:off x="5097544" y="2242991"/>
            <a:ext cx="3245177" cy="3018934"/>
          </a:xfrm>
          <a:prstGeom prst="rect">
            <a:avLst/>
          </a:prstGeom>
        </p:spPr>
      </p:pic>
    </p:spTree>
    <p:extLst>
      <p:ext uri="{BB962C8B-B14F-4D97-AF65-F5344CB8AC3E}">
        <p14:creationId xmlns:p14="http://schemas.microsoft.com/office/powerpoint/2010/main" val="313455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AF14AE7-2F31-4960-83C4-203BFA80749D}"/>
              </a:ext>
            </a:extLst>
          </p:cNvPr>
          <p:cNvSpPr>
            <a:spLocks noGrp="1"/>
          </p:cNvSpPr>
          <p:nvPr>
            <p:ph type="title"/>
          </p:nvPr>
        </p:nvSpPr>
        <p:spPr/>
        <p:txBody>
          <a:bodyPr/>
          <a:lstStyle/>
          <a:p>
            <a:r>
              <a:rPr lang="en-GB" dirty="0"/>
              <a:t>Digestion – the process</a:t>
            </a:r>
          </a:p>
        </p:txBody>
      </p:sp>
      <p:sp>
        <p:nvSpPr>
          <p:cNvPr id="3" name="Content Placeholder 2">
            <a:extLst>
              <a:ext uri="{FF2B5EF4-FFF2-40B4-BE49-F238E27FC236}">
                <a16:creationId xmlns:a16="http://schemas.microsoft.com/office/drawing/2014/main" id="{C32CDF73-2D9D-40BD-ACC2-1D9B2A853969}"/>
              </a:ext>
            </a:extLst>
          </p:cNvPr>
          <p:cNvSpPr>
            <a:spLocks noGrp="1"/>
          </p:cNvSpPr>
          <p:nvPr>
            <p:ph sz="half" idx="1"/>
          </p:nvPr>
        </p:nvSpPr>
        <p:spPr>
          <a:xfrm>
            <a:off x="628650" y="2027144"/>
            <a:ext cx="3886200" cy="3462828"/>
          </a:xfrm>
        </p:spPr>
        <p:txBody>
          <a:bodyPr>
            <a:normAutofit fontScale="77500" lnSpcReduction="20000"/>
          </a:bodyPr>
          <a:lstStyle/>
          <a:p>
            <a:pPr marL="0" indent="0">
              <a:buNone/>
            </a:pPr>
            <a:r>
              <a:rPr lang="en-GB" dirty="0"/>
              <a:t>The sphincter at the lower</a:t>
            </a:r>
          </a:p>
          <a:p>
            <a:pPr marL="0" indent="0">
              <a:buNone/>
            </a:pPr>
            <a:r>
              <a:rPr lang="en-GB" dirty="0"/>
              <a:t>end of the stomach (the</a:t>
            </a:r>
          </a:p>
          <a:p>
            <a:pPr marL="0" indent="0">
              <a:buNone/>
            </a:pPr>
            <a:r>
              <a:rPr lang="en-GB" dirty="0"/>
              <a:t>pyloric sphincter) opens and</a:t>
            </a:r>
          </a:p>
          <a:p>
            <a:pPr marL="0" indent="0">
              <a:buNone/>
            </a:pPr>
            <a:r>
              <a:rPr lang="en-GB" dirty="0"/>
              <a:t>food passes into the</a:t>
            </a:r>
          </a:p>
          <a:p>
            <a:pPr marL="0" indent="0">
              <a:buNone/>
            </a:pPr>
            <a:r>
              <a:rPr lang="en-GB" dirty="0"/>
              <a:t>duodenum, the first part of</a:t>
            </a:r>
          </a:p>
          <a:p>
            <a:pPr marL="0" indent="0">
              <a:buNone/>
            </a:pPr>
            <a:r>
              <a:rPr lang="en-GB" dirty="0"/>
              <a:t>the intestine. </a:t>
            </a:r>
          </a:p>
          <a:p>
            <a:pPr marL="0" indent="0">
              <a:buNone/>
            </a:pPr>
            <a:endParaRPr lang="en-GB" dirty="0"/>
          </a:p>
          <a:p>
            <a:pPr marL="0" indent="0">
              <a:buNone/>
            </a:pPr>
            <a:r>
              <a:rPr lang="en-GB" dirty="0"/>
              <a:t>This is where most food is</a:t>
            </a:r>
          </a:p>
          <a:p>
            <a:pPr marL="0" indent="0">
              <a:buNone/>
            </a:pPr>
            <a:r>
              <a:rPr lang="en-GB" dirty="0"/>
              <a:t>digested. </a:t>
            </a:r>
          </a:p>
          <a:p>
            <a:endParaRPr lang="en-GB" dirty="0"/>
          </a:p>
        </p:txBody>
      </p:sp>
      <p:pic>
        <p:nvPicPr>
          <p:cNvPr id="8" name="Content Placeholder 7">
            <a:extLst>
              <a:ext uri="{FF2B5EF4-FFF2-40B4-BE49-F238E27FC236}">
                <a16:creationId xmlns:a16="http://schemas.microsoft.com/office/drawing/2014/main" id="{FE270A4E-B13E-41F1-8A97-8C40E318EF7B}"/>
              </a:ext>
            </a:extLst>
          </p:cNvPr>
          <p:cNvPicPr>
            <a:picLocks noGrp="1" noChangeAspect="1"/>
          </p:cNvPicPr>
          <p:nvPr>
            <p:ph sz="half" idx="2"/>
          </p:nvPr>
        </p:nvPicPr>
        <p:blipFill>
          <a:blip r:embed="rId2"/>
          <a:stretch>
            <a:fillRect/>
          </a:stretch>
        </p:blipFill>
        <p:spPr>
          <a:xfrm>
            <a:off x="5040630" y="2187702"/>
            <a:ext cx="3092958" cy="3017520"/>
          </a:xfrm>
          <a:prstGeom prst="rect">
            <a:avLst/>
          </a:prstGeom>
        </p:spPr>
      </p:pic>
    </p:spTree>
    <p:extLst>
      <p:ext uri="{BB962C8B-B14F-4D97-AF65-F5344CB8AC3E}">
        <p14:creationId xmlns:p14="http://schemas.microsoft.com/office/powerpoint/2010/main" val="3350953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0ED8C3-F9CD-4458-941D-5234373FDFB5}"/>
              </a:ext>
            </a:extLst>
          </p:cNvPr>
          <p:cNvSpPr>
            <a:spLocks noGrp="1"/>
          </p:cNvSpPr>
          <p:nvPr>
            <p:ph type="title"/>
          </p:nvPr>
        </p:nvSpPr>
        <p:spPr>
          <a:xfrm>
            <a:off x="628650" y="548680"/>
            <a:ext cx="7886700" cy="936104"/>
          </a:xfrm>
        </p:spPr>
        <p:txBody>
          <a:bodyPr/>
          <a:lstStyle/>
          <a:p>
            <a:r>
              <a:rPr lang="en-GB" dirty="0"/>
              <a:t>Digestion</a:t>
            </a:r>
            <a:endParaRPr lang="en-GB" b="0" dirty="0"/>
          </a:p>
        </p:txBody>
      </p:sp>
      <p:graphicFrame>
        <p:nvGraphicFramePr>
          <p:cNvPr id="7" name="Content Placeholder 6">
            <a:extLst>
              <a:ext uri="{FF2B5EF4-FFF2-40B4-BE49-F238E27FC236}">
                <a16:creationId xmlns:a16="http://schemas.microsoft.com/office/drawing/2014/main" id="{1A500A39-F280-4535-BF0A-793EBD137640}"/>
              </a:ext>
            </a:extLst>
          </p:cNvPr>
          <p:cNvGraphicFramePr>
            <a:graphicFrameLocks noGrp="1"/>
          </p:cNvGraphicFramePr>
          <p:nvPr>
            <p:ph idx="1"/>
            <p:extLst>
              <p:ext uri="{D42A27DB-BD31-4B8C-83A1-F6EECF244321}">
                <p14:modId xmlns:p14="http://schemas.microsoft.com/office/powerpoint/2010/main" val="3856886418"/>
              </p:ext>
            </p:extLst>
          </p:nvPr>
        </p:nvGraphicFramePr>
        <p:xfrm>
          <a:off x="753534" y="1484784"/>
          <a:ext cx="7761817" cy="4176464"/>
        </p:xfrm>
        <a:graphic>
          <a:graphicData uri="http://schemas.openxmlformats.org/drawingml/2006/table">
            <a:tbl>
              <a:tblPr firstRow="1" bandRow="1">
                <a:tableStyleId>{7DF18680-E054-41AD-8BC1-D1AEF772440D}</a:tableStyleId>
              </a:tblPr>
              <a:tblGrid>
                <a:gridCol w="1651000">
                  <a:extLst>
                    <a:ext uri="{9D8B030D-6E8A-4147-A177-3AD203B41FA5}">
                      <a16:colId xmlns:a16="http://schemas.microsoft.com/office/drawing/2014/main" val="2728851732"/>
                    </a:ext>
                  </a:extLst>
                </a:gridCol>
                <a:gridCol w="6110817">
                  <a:extLst>
                    <a:ext uri="{9D8B030D-6E8A-4147-A177-3AD203B41FA5}">
                      <a16:colId xmlns:a16="http://schemas.microsoft.com/office/drawing/2014/main" val="2429722981"/>
                    </a:ext>
                  </a:extLst>
                </a:gridCol>
              </a:tblGrid>
              <a:tr h="820590">
                <a:tc>
                  <a:txBody>
                    <a:bodyPr/>
                    <a:lstStyle/>
                    <a:p>
                      <a:pPr algn="l"/>
                      <a:r>
                        <a:rPr lang="en-GB" sz="1500" b="0" dirty="0"/>
                        <a:t>The Duodenum</a:t>
                      </a:r>
                    </a:p>
                  </a:txBody>
                  <a:tcPr marL="68580" marR="68580" marT="34290" marB="34290"/>
                </a:tc>
                <a:tc>
                  <a:txBody>
                    <a:bodyPr/>
                    <a:lstStyle/>
                    <a:p>
                      <a:pPr algn="l"/>
                      <a:r>
                        <a:rPr lang="en-GB" sz="1500" b="0" dirty="0"/>
                        <a:t>The first part of the intestine where most food is digested</a:t>
                      </a:r>
                    </a:p>
                    <a:p>
                      <a:pPr algn="ctr"/>
                      <a:endParaRPr lang="en-GB" sz="1800" b="0" dirty="0"/>
                    </a:p>
                  </a:txBody>
                  <a:tcPr marL="68580" marR="68580" marT="34290" marB="34290"/>
                </a:tc>
                <a:extLst>
                  <a:ext uri="{0D108BD9-81ED-4DB2-BD59-A6C34878D82A}">
                    <a16:rowId xmlns:a16="http://schemas.microsoft.com/office/drawing/2014/main" val="2783503983"/>
                  </a:ext>
                </a:extLst>
              </a:tr>
              <a:tr h="1193378">
                <a:tc>
                  <a:txBody>
                    <a:bodyPr/>
                    <a:lstStyle/>
                    <a:p>
                      <a:r>
                        <a:rPr lang="en-GB" sz="1400" dirty="0"/>
                        <a:t>The pancreas</a:t>
                      </a:r>
                    </a:p>
                    <a:p>
                      <a:endParaRPr lang="en-GB" sz="1400" dirty="0"/>
                    </a:p>
                    <a:p>
                      <a:r>
                        <a:rPr lang="en-GB" sz="1400" dirty="0"/>
                        <a:t>The gall bladder </a:t>
                      </a:r>
                    </a:p>
                  </a:txBody>
                  <a:tcPr marL="68580" marR="68580" marT="34290" marB="34290"/>
                </a:tc>
                <a:tc>
                  <a:txBody>
                    <a:bodyPr/>
                    <a:lstStyle/>
                    <a:p>
                      <a:r>
                        <a:rPr lang="en-GB" sz="1400" dirty="0"/>
                        <a:t>Discharges pancreatic juices into the small intestine. </a:t>
                      </a:r>
                    </a:p>
                    <a:p>
                      <a:endParaRPr lang="en-GB" sz="1400" dirty="0"/>
                    </a:p>
                    <a:p>
                      <a:r>
                        <a:rPr lang="en-GB" sz="1400" dirty="0"/>
                        <a:t>Discharges bile into the small intestine. This helps with the breakdown of fat. </a:t>
                      </a:r>
                    </a:p>
                    <a:p>
                      <a:endParaRPr lang="en-GB" sz="1400" dirty="0"/>
                    </a:p>
                  </a:txBody>
                  <a:tcPr marL="68580" marR="68580" marT="34290" marB="34290"/>
                </a:tc>
                <a:extLst>
                  <a:ext uri="{0D108BD9-81ED-4DB2-BD59-A6C34878D82A}">
                    <a16:rowId xmlns:a16="http://schemas.microsoft.com/office/drawing/2014/main" val="777387505"/>
                  </a:ext>
                </a:extLst>
              </a:tr>
              <a:tr h="1641895">
                <a:tc>
                  <a:txBody>
                    <a:bodyPr/>
                    <a:lstStyle/>
                    <a:p>
                      <a:r>
                        <a:rPr lang="en-GB" sz="1400" dirty="0"/>
                        <a:t>The small intestine </a:t>
                      </a:r>
                    </a:p>
                  </a:txBody>
                  <a:tcPr marL="68580" marR="68580" marT="34290" marB="34290"/>
                </a:tc>
                <a:tc>
                  <a:txBody>
                    <a:bodyPr/>
                    <a:lstStyle/>
                    <a:p>
                      <a:r>
                        <a:rPr lang="en-GB" sz="1400" dirty="0"/>
                        <a:t>Where most nutrients are absorbed. </a:t>
                      </a:r>
                    </a:p>
                    <a:p>
                      <a:endParaRPr lang="en-GB" sz="1400" dirty="0"/>
                    </a:p>
                    <a:p>
                      <a:r>
                        <a:rPr lang="en-GB" sz="1400" dirty="0"/>
                        <a:t>Almost 80% of the absorption of usable nutrients takes place when chyme comes into contact with the walls of the small intestine. Amino acids, fatty acids, ions (chemicals) simple sugars, vitamins and water are all absorbed here.</a:t>
                      </a:r>
                    </a:p>
                    <a:p>
                      <a:endParaRPr lang="en-GB" sz="1400" dirty="0"/>
                    </a:p>
                  </a:txBody>
                  <a:tcPr marL="68580" marR="68580" marT="34290" marB="34290"/>
                </a:tc>
                <a:extLst>
                  <a:ext uri="{0D108BD9-81ED-4DB2-BD59-A6C34878D82A}">
                    <a16:rowId xmlns:a16="http://schemas.microsoft.com/office/drawing/2014/main" val="926162134"/>
                  </a:ext>
                </a:extLst>
              </a:tr>
              <a:tr h="520601">
                <a:tc>
                  <a:txBody>
                    <a:bodyPr/>
                    <a:lstStyle/>
                    <a:p>
                      <a:r>
                        <a:rPr lang="en-GB" sz="1400" dirty="0"/>
                        <a:t>Large intestine</a:t>
                      </a:r>
                    </a:p>
                  </a:txBody>
                  <a:tcPr marL="68580" marR="68580" marT="34290" marB="34290"/>
                </a:tc>
                <a:tc>
                  <a:txBody>
                    <a:bodyPr/>
                    <a:lstStyle/>
                    <a:p>
                      <a:r>
                        <a:rPr lang="en-GB" sz="1400" dirty="0"/>
                        <a:t>Any residue that cannot be utilised is sent on to the large intestine for removal from the body. </a:t>
                      </a:r>
                    </a:p>
                  </a:txBody>
                  <a:tcPr marL="68580" marR="68580" marT="34290" marB="34290"/>
                </a:tc>
                <a:extLst>
                  <a:ext uri="{0D108BD9-81ED-4DB2-BD59-A6C34878D82A}">
                    <a16:rowId xmlns:a16="http://schemas.microsoft.com/office/drawing/2014/main" val="4191440646"/>
                  </a:ext>
                </a:extLst>
              </a:tr>
            </a:tbl>
          </a:graphicData>
        </a:graphic>
      </p:graphicFrame>
    </p:spTree>
    <p:extLst>
      <p:ext uri="{BB962C8B-B14F-4D97-AF65-F5344CB8AC3E}">
        <p14:creationId xmlns:p14="http://schemas.microsoft.com/office/powerpoint/2010/main" val="33834347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8E39-D3BC-4445-829A-1E88276E4D7D}"/>
              </a:ext>
            </a:extLst>
          </p:cNvPr>
          <p:cNvSpPr>
            <a:spLocks noGrp="1"/>
          </p:cNvSpPr>
          <p:nvPr>
            <p:ph type="title"/>
          </p:nvPr>
        </p:nvSpPr>
        <p:spPr/>
        <p:txBody>
          <a:bodyPr>
            <a:normAutofit fontScale="90000"/>
          </a:bodyPr>
          <a:lstStyle/>
          <a:p>
            <a:r>
              <a:rPr lang="en-GB" dirty="0"/>
              <a:t>The Large Intestine (the colon)                                             </a:t>
            </a:r>
            <a:r>
              <a:rPr lang="en-GB" sz="2325" dirty="0"/>
              <a:t>This starts where the small intestine ends and is continual with it</a:t>
            </a:r>
            <a:br>
              <a:rPr lang="en-GB" sz="2325" dirty="0"/>
            </a:br>
            <a:endParaRPr lang="en-GB" sz="2325" dirty="0"/>
          </a:p>
        </p:txBody>
      </p:sp>
      <p:sp>
        <p:nvSpPr>
          <p:cNvPr id="3" name="Content Placeholder 2">
            <a:extLst>
              <a:ext uri="{FF2B5EF4-FFF2-40B4-BE49-F238E27FC236}">
                <a16:creationId xmlns:a16="http://schemas.microsoft.com/office/drawing/2014/main" id="{951D0B27-BB55-4AF8-A168-389C82914C65}"/>
              </a:ext>
            </a:extLst>
          </p:cNvPr>
          <p:cNvSpPr>
            <a:spLocks noGrp="1"/>
          </p:cNvSpPr>
          <p:nvPr>
            <p:ph sz="half" idx="1"/>
          </p:nvPr>
        </p:nvSpPr>
        <p:spPr/>
        <p:txBody>
          <a:bodyPr>
            <a:normAutofit fontScale="92500" lnSpcReduction="10000"/>
          </a:bodyPr>
          <a:lstStyle/>
          <a:p>
            <a:pPr marL="0" indent="0">
              <a:buNone/>
            </a:pPr>
            <a:r>
              <a:rPr lang="en-GB" dirty="0"/>
              <a:t>The large intestine is</a:t>
            </a:r>
          </a:p>
          <a:p>
            <a:pPr marL="0" indent="0">
              <a:buNone/>
            </a:pPr>
            <a:r>
              <a:rPr lang="en-GB" dirty="0"/>
              <a:t>responsible for:</a:t>
            </a:r>
          </a:p>
          <a:p>
            <a:pPr marL="0" indent="0">
              <a:buNone/>
            </a:pPr>
            <a:endParaRPr lang="en-GB" dirty="0"/>
          </a:p>
          <a:p>
            <a:pPr marL="0" indent="0">
              <a:buNone/>
            </a:pPr>
            <a:r>
              <a:rPr lang="en-GB" dirty="0"/>
              <a:t>The removal of water</a:t>
            </a:r>
          </a:p>
          <a:p>
            <a:pPr marL="0" indent="0">
              <a:buNone/>
            </a:pPr>
            <a:endParaRPr lang="en-GB" dirty="0"/>
          </a:p>
          <a:p>
            <a:pPr marL="0" indent="0">
              <a:buNone/>
            </a:pPr>
            <a:r>
              <a:rPr lang="en-GB" dirty="0"/>
              <a:t>The absorption of vitamins</a:t>
            </a:r>
          </a:p>
          <a:p>
            <a:pPr marL="0" indent="0">
              <a:buNone/>
            </a:pPr>
            <a:endParaRPr lang="en-GB" dirty="0"/>
          </a:p>
          <a:p>
            <a:pPr marL="0" indent="0">
              <a:buNone/>
            </a:pPr>
            <a:r>
              <a:rPr lang="en-GB" dirty="0"/>
              <a:t>Managing body waste</a:t>
            </a:r>
          </a:p>
          <a:p>
            <a:endParaRPr lang="en-GB" dirty="0"/>
          </a:p>
        </p:txBody>
      </p:sp>
      <p:pic>
        <p:nvPicPr>
          <p:cNvPr id="5" name="Content Placeholder 4">
            <a:extLst>
              <a:ext uri="{FF2B5EF4-FFF2-40B4-BE49-F238E27FC236}">
                <a16:creationId xmlns:a16="http://schemas.microsoft.com/office/drawing/2014/main" id="{8DEE39F4-9897-4938-B7EB-6116E399C711}"/>
              </a:ext>
            </a:extLst>
          </p:cNvPr>
          <p:cNvPicPr>
            <a:picLocks noGrp="1" noChangeAspect="1"/>
          </p:cNvPicPr>
          <p:nvPr>
            <p:ph sz="half" idx="2"/>
          </p:nvPr>
        </p:nvPicPr>
        <p:blipFill>
          <a:blip r:embed="rId2"/>
          <a:stretch>
            <a:fillRect/>
          </a:stretch>
        </p:blipFill>
        <p:spPr>
          <a:xfrm>
            <a:off x="4807670" y="2341972"/>
            <a:ext cx="3344159" cy="2905812"/>
          </a:xfrm>
          <a:prstGeom prst="rect">
            <a:avLst/>
          </a:prstGeom>
        </p:spPr>
      </p:pic>
    </p:spTree>
    <p:extLst>
      <p:ext uri="{BB962C8B-B14F-4D97-AF65-F5344CB8AC3E}">
        <p14:creationId xmlns:p14="http://schemas.microsoft.com/office/powerpoint/2010/main" val="706436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A7173EB-9D94-4D4D-ADF9-511A70A7D954}"/>
              </a:ext>
            </a:extLst>
          </p:cNvPr>
          <p:cNvSpPr>
            <a:spLocks noGrp="1"/>
          </p:cNvSpPr>
          <p:nvPr>
            <p:ph type="title"/>
          </p:nvPr>
        </p:nvSpPr>
        <p:spPr/>
        <p:txBody>
          <a:bodyPr>
            <a:normAutofit/>
          </a:bodyPr>
          <a:lstStyle/>
          <a:p>
            <a:r>
              <a:rPr lang="en-GB" dirty="0"/>
              <a:t>The Large Intestine (the colon)</a:t>
            </a:r>
            <a:endParaRPr lang="en-GB" sz="2325" dirty="0"/>
          </a:p>
        </p:txBody>
      </p:sp>
      <p:graphicFrame>
        <p:nvGraphicFramePr>
          <p:cNvPr id="7" name="Content Placeholder 6">
            <a:extLst>
              <a:ext uri="{FF2B5EF4-FFF2-40B4-BE49-F238E27FC236}">
                <a16:creationId xmlns:a16="http://schemas.microsoft.com/office/drawing/2014/main" id="{1822FB8F-5FF7-4BFE-8418-C54CAD9C9BC3}"/>
              </a:ext>
            </a:extLst>
          </p:cNvPr>
          <p:cNvGraphicFramePr>
            <a:graphicFrameLocks noGrp="1"/>
          </p:cNvGraphicFramePr>
          <p:nvPr>
            <p:ph idx="1"/>
            <p:extLst>
              <p:ext uri="{D42A27DB-BD31-4B8C-83A1-F6EECF244321}">
                <p14:modId xmlns:p14="http://schemas.microsoft.com/office/powerpoint/2010/main" val="28417324"/>
              </p:ext>
            </p:extLst>
          </p:nvPr>
        </p:nvGraphicFramePr>
        <p:xfrm>
          <a:off x="628650" y="1417638"/>
          <a:ext cx="7886700" cy="3955578"/>
        </p:xfrm>
        <a:graphic>
          <a:graphicData uri="http://schemas.openxmlformats.org/drawingml/2006/table">
            <a:tbl>
              <a:tblPr firstRow="1" bandRow="1">
                <a:tableStyleId>{00A15C55-8517-42AA-B614-E9B94910E393}</a:tableStyleId>
              </a:tblPr>
              <a:tblGrid>
                <a:gridCol w="3944408">
                  <a:extLst>
                    <a:ext uri="{9D8B030D-6E8A-4147-A177-3AD203B41FA5}">
                      <a16:colId xmlns:a16="http://schemas.microsoft.com/office/drawing/2014/main" val="2828408871"/>
                    </a:ext>
                  </a:extLst>
                </a:gridCol>
                <a:gridCol w="3942292">
                  <a:extLst>
                    <a:ext uri="{9D8B030D-6E8A-4147-A177-3AD203B41FA5}">
                      <a16:colId xmlns:a16="http://schemas.microsoft.com/office/drawing/2014/main" val="3944140596"/>
                    </a:ext>
                  </a:extLst>
                </a:gridCol>
              </a:tblGrid>
              <a:tr h="838781">
                <a:tc gridSpan="2">
                  <a:txBody>
                    <a:bodyPr/>
                    <a:lstStyle/>
                    <a:p>
                      <a:pPr algn="ctr"/>
                      <a:r>
                        <a:rPr lang="en-GB" sz="2100" dirty="0"/>
                        <a:t>The large intestine  starts where the small intestine ends and is continual with it</a:t>
                      </a:r>
                    </a:p>
                  </a:txBody>
                  <a:tcPr marL="68580" marR="68580" marT="34290" marB="34290"/>
                </a:tc>
                <a:tc hMerge="1">
                  <a:txBody>
                    <a:bodyPr/>
                    <a:lstStyle/>
                    <a:p>
                      <a:endParaRPr lang="en-GB" dirty="0"/>
                    </a:p>
                  </a:txBody>
                  <a:tcPr/>
                </a:tc>
                <a:extLst>
                  <a:ext uri="{0D108BD9-81ED-4DB2-BD59-A6C34878D82A}">
                    <a16:rowId xmlns:a16="http://schemas.microsoft.com/office/drawing/2014/main" val="2859426321"/>
                  </a:ext>
                </a:extLst>
              </a:tr>
              <a:tr h="892897">
                <a:tc>
                  <a:txBody>
                    <a:bodyPr/>
                    <a:lstStyle/>
                    <a:p>
                      <a:pPr algn="ctr"/>
                      <a:endParaRPr lang="en-GB" sz="1500" dirty="0"/>
                    </a:p>
                    <a:p>
                      <a:pPr algn="ctr"/>
                      <a:r>
                        <a:rPr lang="en-GB" sz="1500" dirty="0"/>
                        <a:t>The large intestine is responsible for:</a:t>
                      </a:r>
                    </a:p>
                    <a:p>
                      <a:endParaRPr lang="en-GB" sz="1500" dirty="0"/>
                    </a:p>
                  </a:txBody>
                  <a:tcPr marL="68580" marR="68580" marT="34290" marB="34290"/>
                </a:tc>
                <a:tc>
                  <a:txBody>
                    <a:bodyPr/>
                    <a:lstStyle/>
                    <a:p>
                      <a:endParaRPr lang="en-GB" sz="1500" dirty="0"/>
                    </a:p>
                    <a:p>
                      <a:r>
                        <a:rPr lang="en-GB" sz="1500" dirty="0"/>
                        <a:t>The removal of water</a:t>
                      </a:r>
                    </a:p>
                    <a:p>
                      <a:endParaRPr lang="en-GB" sz="1500" dirty="0"/>
                    </a:p>
                  </a:txBody>
                  <a:tcPr marL="68580" marR="68580" marT="34290" marB="34290"/>
                </a:tc>
                <a:extLst>
                  <a:ext uri="{0D108BD9-81ED-4DB2-BD59-A6C34878D82A}">
                    <a16:rowId xmlns:a16="http://schemas.microsoft.com/office/drawing/2014/main" val="3140737319"/>
                  </a:ext>
                </a:extLst>
              </a:tr>
              <a:tr h="587926">
                <a:tc>
                  <a:txBody>
                    <a:bodyPr/>
                    <a:lstStyle/>
                    <a:p>
                      <a:endParaRPr lang="en-GB" sz="1500" dirty="0"/>
                    </a:p>
                  </a:txBody>
                  <a:tcPr marL="68580" marR="68580" marT="34290" marB="34290"/>
                </a:tc>
                <a:tc>
                  <a:txBody>
                    <a:bodyPr/>
                    <a:lstStyle/>
                    <a:p>
                      <a:r>
                        <a:rPr lang="en-GB" sz="1500" dirty="0"/>
                        <a:t>The absorption of vitamins</a:t>
                      </a:r>
                    </a:p>
                  </a:txBody>
                  <a:tcPr marL="68580" marR="68580" marT="34290" marB="34290"/>
                </a:tc>
                <a:extLst>
                  <a:ext uri="{0D108BD9-81ED-4DB2-BD59-A6C34878D82A}">
                    <a16:rowId xmlns:a16="http://schemas.microsoft.com/office/drawing/2014/main" val="2788765314"/>
                  </a:ext>
                </a:extLst>
              </a:tr>
              <a:tr h="637783">
                <a:tc>
                  <a:txBody>
                    <a:bodyPr/>
                    <a:lstStyle/>
                    <a:p>
                      <a:endParaRPr lang="en-GB" sz="1500" dirty="0"/>
                    </a:p>
                  </a:txBody>
                  <a:tcPr marL="68580" marR="68580" marT="34290" marB="34290"/>
                </a:tc>
                <a:tc>
                  <a:txBody>
                    <a:bodyPr/>
                    <a:lstStyle/>
                    <a:p>
                      <a:r>
                        <a:rPr lang="en-GB" sz="1500" dirty="0"/>
                        <a:t>Managing body waste</a:t>
                      </a:r>
                    </a:p>
                  </a:txBody>
                  <a:tcPr marL="68580" marR="68580" marT="34290" marB="34290"/>
                </a:tc>
                <a:extLst>
                  <a:ext uri="{0D108BD9-81ED-4DB2-BD59-A6C34878D82A}">
                    <a16:rowId xmlns:a16="http://schemas.microsoft.com/office/drawing/2014/main" val="389359749"/>
                  </a:ext>
                </a:extLst>
              </a:tr>
              <a:tr h="998191">
                <a:tc gridSpan="2">
                  <a:txBody>
                    <a:bodyPr/>
                    <a:lstStyle/>
                    <a:p>
                      <a:pPr algn="ctr"/>
                      <a:r>
                        <a:rPr lang="en-GB" sz="1500" dirty="0"/>
                        <a:t>Because of its structure, there is little absorption of nutrients                                                                                                      here, although water is reabsorbed in this part of the intestine. </a:t>
                      </a:r>
                    </a:p>
                    <a:p>
                      <a:pPr algn="ctr"/>
                      <a:r>
                        <a:rPr lang="en-GB" sz="1500" dirty="0"/>
                        <a:t>This is important in maintaining the correct fluid balance in the body. </a:t>
                      </a:r>
                    </a:p>
                  </a:txBody>
                  <a:tcPr marL="68580" marR="68580" marT="34290" marB="34290"/>
                </a:tc>
                <a:tc hMerge="1">
                  <a:txBody>
                    <a:bodyPr/>
                    <a:lstStyle/>
                    <a:p>
                      <a:endParaRPr lang="en-GB" dirty="0"/>
                    </a:p>
                  </a:txBody>
                  <a:tcPr/>
                </a:tc>
                <a:extLst>
                  <a:ext uri="{0D108BD9-81ED-4DB2-BD59-A6C34878D82A}">
                    <a16:rowId xmlns:a16="http://schemas.microsoft.com/office/drawing/2014/main" val="166623684"/>
                  </a:ext>
                </a:extLst>
              </a:tr>
            </a:tbl>
          </a:graphicData>
        </a:graphic>
      </p:graphicFrame>
    </p:spTree>
    <p:extLst>
      <p:ext uri="{BB962C8B-B14F-4D97-AF65-F5344CB8AC3E}">
        <p14:creationId xmlns:p14="http://schemas.microsoft.com/office/powerpoint/2010/main" val="1633566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398B6-280F-4756-A068-D904F925C8C9}"/>
              </a:ext>
            </a:extLst>
          </p:cNvPr>
          <p:cNvSpPr>
            <a:spLocks noGrp="1"/>
          </p:cNvSpPr>
          <p:nvPr>
            <p:ph type="title"/>
          </p:nvPr>
        </p:nvSpPr>
        <p:spPr/>
        <p:txBody>
          <a:bodyPr/>
          <a:lstStyle/>
          <a:p>
            <a:r>
              <a:rPr lang="en-GB" dirty="0"/>
              <a:t>The digestion process</a:t>
            </a:r>
          </a:p>
        </p:txBody>
      </p:sp>
      <p:sp>
        <p:nvSpPr>
          <p:cNvPr id="3" name="Content Placeholder 2">
            <a:extLst>
              <a:ext uri="{FF2B5EF4-FFF2-40B4-BE49-F238E27FC236}">
                <a16:creationId xmlns:a16="http://schemas.microsoft.com/office/drawing/2014/main" id="{40A7F6A6-9F48-4865-B6D3-A5A7D80233B0}"/>
              </a:ext>
            </a:extLst>
          </p:cNvPr>
          <p:cNvSpPr>
            <a:spLocks noGrp="1"/>
          </p:cNvSpPr>
          <p:nvPr>
            <p:ph idx="1"/>
          </p:nvPr>
        </p:nvSpPr>
        <p:spPr>
          <a:xfrm>
            <a:off x="628650" y="1700808"/>
            <a:ext cx="7886700" cy="3789165"/>
          </a:xfrm>
        </p:spPr>
        <p:txBody>
          <a:bodyPr>
            <a:normAutofit fontScale="70000" lnSpcReduction="20000"/>
          </a:bodyPr>
          <a:lstStyle/>
          <a:p>
            <a:pPr marL="0" indent="0">
              <a:buNone/>
            </a:pPr>
            <a:r>
              <a:rPr lang="en-GB" dirty="0"/>
              <a:t>Peristaltic movements continue in the large intestine, although</a:t>
            </a:r>
          </a:p>
          <a:p>
            <a:pPr marL="0" indent="0">
              <a:buNone/>
            </a:pPr>
            <a:r>
              <a:rPr lang="en-GB" dirty="0"/>
              <a:t>at a slower rate than in the small intestine. The gradual</a:t>
            </a:r>
          </a:p>
          <a:p>
            <a:pPr marL="0" indent="0">
              <a:buNone/>
            </a:pPr>
            <a:r>
              <a:rPr lang="en-GB" dirty="0"/>
              <a:t>removal of water from the residual material moving through</a:t>
            </a:r>
          </a:p>
          <a:p>
            <a:pPr marL="0" indent="0">
              <a:buNone/>
            </a:pPr>
            <a:r>
              <a:rPr lang="en-GB" dirty="0"/>
              <a:t>the large intestine creates semi-solid faeces. </a:t>
            </a:r>
          </a:p>
          <a:p>
            <a:pPr marL="0" indent="0">
              <a:buNone/>
            </a:pPr>
            <a:endParaRPr lang="en-GB" dirty="0"/>
          </a:p>
          <a:p>
            <a:pPr marL="0" indent="0">
              <a:buNone/>
            </a:pPr>
            <a:endParaRPr lang="en-GB" dirty="0"/>
          </a:p>
          <a:p>
            <a:pPr marL="0" indent="0">
              <a:buNone/>
            </a:pPr>
            <a:r>
              <a:rPr lang="en-GB" dirty="0"/>
              <a:t>Eventually this material is moved into the rectum, and the</a:t>
            </a:r>
          </a:p>
          <a:p>
            <a:pPr marL="0" indent="0">
              <a:buNone/>
            </a:pPr>
            <a:r>
              <a:rPr lang="en-GB" dirty="0"/>
              <a:t>individual gets the urge to defecate. The individual can choose</a:t>
            </a:r>
          </a:p>
          <a:p>
            <a:pPr marL="0" indent="0">
              <a:buNone/>
            </a:pPr>
            <a:r>
              <a:rPr lang="en-GB" dirty="0"/>
              <a:t>whether to relax the external sphincter or wait for a while. </a:t>
            </a:r>
          </a:p>
        </p:txBody>
      </p:sp>
    </p:spTree>
    <p:extLst>
      <p:ext uri="{BB962C8B-B14F-4D97-AF65-F5344CB8AC3E}">
        <p14:creationId xmlns:p14="http://schemas.microsoft.com/office/powerpoint/2010/main" val="2357651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59AF9A-2F29-44D2-B865-471B4A952E94}"/>
              </a:ext>
            </a:extLst>
          </p:cNvPr>
          <p:cNvSpPr>
            <a:spLocks noGrp="1"/>
          </p:cNvSpPr>
          <p:nvPr>
            <p:ph type="title"/>
          </p:nvPr>
        </p:nvSpPr>
        <p:spPr/>
        <p:txBody>
          <a:bodyPr/>
          <a:lstStyle/>
          <a:p>
            <a:r>
              <a:rPr lang="en-GB" dirty="0"/>
              <a:t> Activity</a:t>
            </a:r>
          </a:p>
        </p:txBody>
      </p:sp>
      <p:sp>
        <p:nvSpPr>
          <p:cNvPr id="5" name="Content Placeholder 4">
            <a:extLst>
              <a:ext uri="{FF2B5EF4-FFF2-40B4-BE49-F238E27FC236}">
                <a16:creationId xmlns:a16="http://schemas.microsoft.com/office/drawing/2014/main" id="{FE737ECE-41DD-4C62-B0D6-3C6E45C0CA33}"/>
              </a:ext>
            </a:extLst>
          </p:cNvPr>
          <p:cNvSpPr>
            <a:spLocks noGrp="1"/>
          </p:cNvSpPr>
          <p:nvPr>
            <p:ph idx="1"/>
          </p:nvPr>
        </p:nvSpPr>
        <p:spPr/>
        <p:txBody>
          <a:bodyPr>
            <a:normAutofit fontScale="77500" lnSpcReduction="20000"/>
          </a:bodyPr>
          <a:lstStyle/>
          <a:p>
            <a:pPr marL="0" indent="0">
              <a:buNone/>
            </a:pPr>
            <a:r>
              <a:rPr lang="en-GB" dirty="0"/>
              <a:t>In small groups, investigate and make notes to show:</a:t>
            </a:r>
          </a:p>
          <a:p>
            <a:pPr marL="0" indent="0">
              <a:buNone/>
            </a:pPr>
            <a:endParaRPr lang="en-GB" dirty="0"/>
          </a:p>
          <a:p>
            <a:pPr marL="0" indent="0">
              <a:buNone/>
            </a:pPr>
            <a:r>
              <a:rPr lang="en-GB" dirty="0"/>
              <a:t>Which substances are digested in the Small Intestine?</a:t>
            </a:r>
          </a:p>
          <a:p>
            <a:pPr marL="0" indent="0">
              <a:buNone/>
            </a:pPr>
            <a:r>
              <a:rPr lang="en-GB" dirty="0"/>
              <a:t>What is absorbed in the large intestine?</a:t>
            </a:r>
          </a:p>
          <a:p>
            <a:pPr marL="0" indent="0">
              <a:buNone/>
            </a:pPr>
            <a:r>
              <a:rPr lang="en-GB" dirty="0"/>
              <a:t>Which subsidiary organs support the process of</a:t>
            </a:r>
          </a:p>
          <a:p>
            <a:pPr marL="0" indent="0">
              <a:buNone/>
            </a:pPr>
            <a:r>
              <a:rPr lang="en-GB" dirty="0"/>
              <a:t>digestion?</a:t>
            </a:r>
          </a:p>
          <a:p>
            <a:pPr marL="0" indent="0">
              <a:buNone/>
            </a:pPr>
            <a:r>
              <a:rPr lang="en-GB" dirty="0"/>
              <a:t>What does the gall bladder do?</a:t>
            </a:r>
          </a:p>
          <a:p>
            <a:pPr marL="0" indent="0">
              <a:buNone/>
            </a:pPr>
            <a:r>
              <a:rPr lang="en-GB" dirty="0"/>
              <a:t>What is the function of bile?</a:t>
            </a:r>
          </a:p>
          <a:p>
            <a:pPr marL="0" indent="0">
              <a:buNone/>
            </a:pPr>
            <a:endParaRPr lang="en-GB" dirty="0"/>
          </a:p>
          <a:p>
            <a:pPr marL="0" indent="0">
              <a:buNone/>
            </a:pPr>
            <a:r>
              <a:rPr lang="en-GB" dirty="0"/>
              <a:t>Group feedback</a:t>
            </a:r>
          </a:p>
          <a:p>
            <a:endParaRPr lang="en-GB" dirty="0"/>
          </a:p>
        </p:txBody>
      </p:sp>
    </p:spTree>
    <p:extLst>
      <p:ext uri="{BB962C8B-B14F-4D97-AF65-F5344CB8AC3E}">
        <p14:creationId xmlns:p14="http://schemas.microsoft.com/office/powerpoint/2010/main" val="3942264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965E30-5D62-4EDE-935F-8FDC072EF459}"/>
              </a:ext>
            </a:extLst>
          </p:cNvPr>
          <p:cNvSpPr>
            <a:spLocks noGrp="1"/>
          </p:cNvSpPr>
          <p:nvPr>
            <p:ph type="title"/>
          </p:nvPr>
        </p:nvSpPr>
        <p:spPr/>
        <p:txBody>
          <a:bodyPr>
            <a:normAutofit fontScale="90000"/>
          </a:bodyPr>
          <a:lstStyle/>
          <a:p>
            <a:br>
              <a:rPr lang="en-GB" dirty="0"/>
            </a:br>
            <a:r>
              <a:rPr lang="en-GB" dirty="0"/>
              <a:t>The Liver</a:t>
            </a:r>
            <a:br>
              <a:rPr lang="en-GB" dirty="0"/>
            </a:br>
            <a:endParaRPr lang="en-GB" dirty="0"/>
          </a:p>
        </p:txBody>
      </p:sp>
      <p:graphicFrame>
        <p:nvGraphicFramePr>
          <p:cNvPr id="6" name="Content Placeholder 5">
            <a:extLst>
              <a:ext uri="{FF2B5EF4-FFF2-40B4-BE49-F238E27FC236}">
                <a16:creationId xmlns:a16="http://schemas.microsoft.com/office/drawing/2014/main" id="{B75231E2-0098-475C-9738-0F25BC5D0F67}"/>
              </a:ext>
            </a:extLst>
          </p:cNvPr>
          <p:cNvGraphicFramePr>
            <a:graphicFrameLocks noGrp="1"/>
          </p:cNvGraphicFramePr>
          <p:nvPr>
            <p:ph idx="1"/>
            <p:extLst>
              <p:ext uri="{D42A27DB-BD31-4B8C-83A1-F6EECF244321}">
                <p14:modId xmlns:p14="http://schemas.microsoft.com/office/powerpoint/2010/main" val="2977368935"/>
              </p:ext>
            </p:extLst>
          </p:nvPr>
        </p:nvGraphicFramePr>
        <p:xfrm>
          <a:off x="628650" y="1268761"/>
          <a:ext cx="7886700" cy="4320479"/>
        </p:xfrm>
        <a:graphic>
          <a:graphicData uri="http://schemas.openxmlformats.org/drawingml/2006/table">
            <a:tbl>
              <a:tblPr firstRow="1" bandRow="1">
                <a:tableStyleId>{7DF18680-E054-41AD-8BC1-D1AEF772440D}</a:tableStyleId>
              </a:tblPr>
              <a:tblGrid>
                <a:gridCol w="7886700">
                  <a:extLst>
                    <a:ext uri="{9D8B030D-6E8A-4147-A177-3AD203B41FA5}">
                      <a16:colId xmlns:a16="http://schemas.microsoft.com/office/drawing/2014/main" val="3752808951"/>
                    </a:ext>
                  </a:extLst>
                </a:gridCol>
              </a:tblGrid>
              <a:tr h="1178741">
                <a:tc>
                  <a:txBody>
                    <a:bodyPr/>
                    <a:lstStyle/>
                    <a:p>
                      <a:r>
                        <a:rPr lang="en-GB" sz="1800" dirty="0"/>
                        <a:t>The liver undertakes several crucial functions to keep the body safe and healthy.</a:t>
                      </a:r>
                    </a:p>
                    <a:p>
                      <a:r>
                        <a:rPr lang="en-GB" sz="1800" dirty="0"/>
                        <a:t>These include:</a:t>
                      </a:r>
                    </a:p>
                    <a:p>
                      <a:endParaRPr lang="en-GB" sz="1400" dirty="0"/>
                    </a:p>
                  </a:txBody>
                  <a:tcPr marL="68580" marR="68580" marT="34290" marB="34290"/>
                </a:tc>
                <a:extLst>
                  <a:ext uri="{0D108BD9-81ED-4DB2-BD59-A6C34878D82A}">
                    <a16:rowId xmlns:a16="http://schemas.microsoft.com/office/drawing/2014/main" val="4184003629"/>
                  </a:ext>
                </a:extLst>
              </a:tr>
              <a:tr h="578080">
                <a:tc>
                  <a:txBody>
                    <a:bodyPr/>
                    <a:lstStyle/>
                    <a:p>
                      <a:r>
                        <a:rPr lang="en-GB" sz="1500" dirty="0"/>
                        <a:t>Detoxifying the body of harmful substances, </a:t>
                      </a:r>
                      <a:r>
                        <a:rPr lang="en-GB" sz="1500" dirty="0" err="1"/>
                        <a:t>eg</a:t>
                      </a:r>
                      <a:r>
                        <a:rPr lang="en-GB" sz="1500" dirty="0"/>
                        <a:t> alcohol and some drugs</a:t>
                      </a:r>
                    </a:p>
                    <a:p>
                      <a:endParaRPr lang="en-GB" sz="1500" dirty="0"/>
                    </a:p>
                  </a:txBody>
                  <a:tcPr marL="68580" marR="68580" marT="34290" marB="34290"/>
                </a:tc>
                <a:extLst>
                  <a:ext uri="{0D108BD9-81ED-4DB2-BD59-A6C34878D82A}">
                    <a16:rowId xmlns:a16="http://schemas.microsoft.com/office/drawing/2014/main" val="2295633880"/>
                  </a:ext>
                </a:extLst>
              </a:tr>
              <a:tr h="578080">
                <a:tc>
                  <a:txBody>
                    <a:bodyPr/>
                    <a:lstStyle/>
                    <a:p>
                      <a:r>
                        <a:rPr lang="en-GB" sz="1500" dirty="0"/>
                        <a:t>Destroying old blood cells and disposing of the waste products from this process</a:t>
                      </a:r>
                    </a:p>
                    <a:p>
                      <a:endParaRPr lang="en-GB" sz="1500" dirty="0"/>
                    </a:p>
                  </a:txBody>
                  <a:tcPr marL="68580" marR="68580" marT="34290" marB="34290"/>
                </a:tc>
                <a:extLst>
                  <a:ext uri="{0D108BD9-81ED-4DB2-BD59-A6C34878D82A}">
                    <a16:rowId xmlns:a16="http://schemas.microsoft.com/office/drawing/2014/main" val="4050466568"/>
                  </a:ext>
                </a:extLst>
              </a:tr>
              <a:tr h="578080">
                <a:tc>
                  <a:txBody>
                    <a:bodyPr/>
                    <a:lstStyle/>
                    <a:p>
                      <a:r>
                        <a:rPr lang="en-GB" sz="1500" dirty="0"/>
                        <a:t>Storing simple sugar (glucose) as glycogen</a:t>
                      </a:r>
                    </a:p>
                    <a:p>
                      <a:endParaRPr lang="en-GB" sz="1500" dirty="0"/>
                    </a:p>
                  </a:txBody>
                  <a:tcPr marL="68580" marR="68580" marT="34290" marB="34290"/>
                </a:tc>
                <a:extLst>
                  <a:ext uri="{0D108BD9-81ED-4DB2-BD59-A6C34878D82A}">
                    <a16:rowId xmlns:a16="http://schemas.microsoft.com/office/drawing/2014/main" val="3334234414"/>
                  </a:ext>
                </a:extLst>
              </a:tr>
              <a:tr h="578080">
                <a:tc>
                  <a:txBody>
                    <a:bodyPr/>
                    <a:lstStyle/>
                    <a:p>
                      <a:r>
                        <a:rPr lang="en-GB" sz="1500" dirty="0"/>
                        <a:t>Storing vitamins</a:t>
                      </a:r>
                    </a:p>
                    <a:p>
                      <a:endParaRPr lang="en-GB" sz="1500" dirty="0"/>
                    </a:p>
                  </a:txBody>
                  <a:tcPr marL="68580" marR="68580" marT="34290" marB="34290"/>
                </a:tc>
                <a:extLst>
                  <a:ext uri="{0D108BD9-81ED-4DB2-BD59-A6C34878D82A}">
                    <a16:rowId xmlns:a16="http://schemas.microsoft.com/office/drawing/2014/main" val="858804191"/>
                  </a:ext>
                </a:extLst>
              </a:tr>
              <a:tr h="829418">
                <a:tc>
                  <a:txBody>
                    <a:bodyPr/>
                    <a:lstStyle/>
                    <a:p>
                      <a:r>
                        <a:rPr lang="en-GB" sz="1500" dirty="0"/>
                        <a:t>As part of its contribution to digestion, the liver produces bile containing salts to help with the digestion of fats</a:t>
                      </a:r>
                    </a:p>
                    <a:p>
                      <a:endParaRPr lang="en-GB" sz="1500" dirty="0"/>
                    </a:p>
                  </a:txBody>
                  <a:tcPr marL="68580" marR="68580" marT="34290" marB="34290"/>
                </a:tc>
                <a:extLst>
                  <a:ext uri="{0D108BD9-81ED-4DB2-BD59-A6C34878D82A}">
                    <a16:rowId xmlns:a16="http://schemas.microsoft.com/office/drawing/2014/main" val="1500244373"/>
                  </a:ext>
                </a:extLst>
              </a:tr>
            </a:tbl>
          </a:graphicData>
        </a:graphic>
      </p:graphicFrame>
    </p:spTree>
    <p:extLst>
      <p:ext uri="{BB962C8B-B14F-4D97-AF65-F5344CB8AC3E}">
        <p14:creationId xmlns:p14="http://schemas.microsoft.com/office/powerpoint/2010/main" val="4154504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3A868-4EE9-4131-BF20-880F41942535}"/>
              </a:ext>
            </a:extLst>
          </p:cNvPr>
          <p:cNvSpPr>
            <a:spLocks noGrp="1"/>
          </p:cNvSpPr>
          <p:nvPr>
            <p:ph type="title"/>
          </p:nvPr>
        </p:nvSpPr>
        <p:spPr/>
        <p:txBody>
          <a:bodyPr>
            <a:normAutofit fontScale="90000"/>
          </a:bodyPr>
          <a:lstStyle/>
          <a:p>
            <a:br>
              <a:rPr lang="en-GB" dirty="0"/>
            </a:br>
            <a:r>
              <a:rPr lang="en-GB" dirty="0"/>
              <a:t>The gall bladder </a:t>
            </a:r>
            <a:br>
              <a:rPr lang="en-GB" dirty="0"/>
            </a:br>
            <a:endParaRPr lang="en-GB" dirty="0"/>
          </a:p>
        </p:txBody>
      </p:sp>
      <p:sp>
        <p:nvSpPr>
          <p:cNvPr id="3" name="Content Placeholder 2">
            <a:extLst>
              <a:ext uri="{FF2B5EF4-FFF2-40B4-BE49-F238E27FC236}">
                <a16:creationId xmlns:a16="http://schemas.microsoft.com/office/drawing/2014/main" id="{407961C8-9A9C-45FB-9BCD-3AE64CA10EA3}"/>
              </a:ext>
            </a:extLst>
          </p:cNvPr>
          <p:cNvSpPr>
            <a:spLocks noGrp="1"/>
          </p:cNvSpPr>
          <p:nvPr>
            <p:ph sz="half" idx="1"/>
          </p:nvPr>
        </p:nvSpPr>
        <p:spPr>
          <a:xfrm>
            <a:off x="360576" y="1556792"/>
            <a:ext cx="3973398" cy="3933181"/>
          </a:xfrm>
        </p:spPr>
        <p:txBody>
          <a:bodyPr>
            <a:normAutofit fontScale="92500" lnSpcReduction="20000"/>
          </a:bodyPr>
          <a:lstStyle/>
          <a:p>
            <a:pPr>
              <a:buFontTx/>
              <a:buChar char="-"/>
            </a:pPr>
            <a:r>
              <a:rPr lang="en-GB" dirty="0"/>
              <a:t>stores and concentrates bile</a:t>
            </a:r>
          </a:p>
          <a:p>
            <a:pPr marL="0" indent="0">
              <a:buNone/>
            </a:pPr>
            <a:r>
              <a:rPr lang="en-GB" dirty="0"/>
              <a:t>  from the liver</a:t>
            </a:r>
          </a:p>
          <a:p>
            <a:pPr marL="0" indent="0">
              <a:buNone/>
            </a:pPr>
            <a:endParaRPr lang="en-GB" dirty="0"/>
          </a:p>
          <a:p>
            <a:pPr>
              <a:buFontTx/>
              <a:buChar char="-"/>
            </a:pPr>
            <a:r>
              <a:rPr lang="en-GB" dirty="0"/>
              <a:t>makes the bile more</a:t>
            </a:r>
          </a:p>
          <a:p>
            <a:pPr marL="0" indent="0">
              <a:buNone/>
            </a:pPr>
            <a:r>
              <a:rPr lang="en-GB" dirty="0"/>
              <a:t>  concentrated </a:t>
            </a:r>
          </a:p>
          <a:p>
            <a:pPr marL="0" indent="0">
              <a:buNone/>
            </a:pPr>
            <a:endParaRPr lang="en-GB" dirty="0"/>
          </a:p>
          <a:p>
            <a:pPr>
              <a:buFontTx/>
              <a:buChar char="-"/>
            </a:pPr>
            <a:r>
              <a:rPr lang="en-GB" dirty="0"/>
              <a:t>releases bile to facilitate the</a:t>
            </a:r>
          </a:p>
          <a:p>
            <a:pPr marL="0" indent="0">
              <a:buNone/>
            </a:pPr>
            <a:r>
              <a:rPr lang="en-GB" dirty="0"/>
              <a:t>  digestion of fat </a:t>
            </a:r>
          </a:p>
          <a:p>
            <a:endParaRPr lang="en-GB" dirty="0"/>
          </a:p>
        </p:txBody>
      </p:sp>
      <p:pic>
        <p:nvPicPr>
          <p:cNvPr id="5" name="Content Placeholder 4">
            <a:extLst>
              <a:ext uri="{FF2B5EF4-FFF2-40B4-BE49-F238E27FC236}">
                <a16:creationId xmlns:a16="http://schemas.microsoft.com/office/drawing/2014/main" id="{8BDF19EE-A090-46D4-A558-08B94B18AFD8}"/>
              </a:ext>
            </a:extLst>
          </p:cNvPr>
          <p:cNvPicPr>
            <a:picLocks noGrp="1" noChangeAspect="1"/>
          </p:cNvPicPr>
          <p:nvPr>
            <p:ph sz="half" idx="2"/>
          </p:nvPr>
        </p:nvPicPr>
        <p:blipFill>
          <a:blip r:embed="rId2"/>
          <a:stretch>
            <a:fillRect/>
          </a:stretch>
        </p:blipFill>
        <p:spPr>
          <a:xfrm>
            <a:off x="4333975" y="1844823"/>
            <a:ext cx="4181376" cy="3645149"/>
          </a:xfrm>
          <a:prstGeom prst="rect">
            <a:avLst/>
          </a:prstGeom>
        </p:spPr>
      </p:pic>
    </p:spTree>
    <p:extLst>
      <p:ext uri="{BB962C8B-B14F-4D97-AF65-F5344CB8AC3E}">
        <p14:creationId xmlns:p14="http://schemas.microsoft.com/office/powerpoint/2010/main" val="41528497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8B76AA8-DCB6-4F24-96A7-A64CD9E525BC}"/>
              </a:ext>
            </a:extLst>
          </p:cNvPr>
          <p:cNvSpPr>
            <a:spLocks noGrp="1"/>
          </p:cNvSpPr>
          <p:nvPr>
            <p:ph type="title"/>
          </p:nvPr>
        </p:nvSpPr>
        <p:spPr/>
        <p:txBody>
          <a:bodyPr/>
          <a:lstStyle/>
          <a:p>
            <a:r>
              <a:rPr lang="en-GB" dirty="0"/>
              <a:t>The pancreas</a:t>
            </a:r>
          </a:p>
        </p:txBody>
      </p:sp>
      <p:graphicFrame>
        <p:nvGraphicFramePr>
          <p:cNvPr id="7" name="Content Placeholder 6">
            <a:extLst>
              <a:ext uri="{FF2B5EF4-FFF2-40B4-BE49-F238E27FC236}">
                <a16:creationId xmlns:a16="http://schemas.microsoft.com/office/drawing/2014/main" id="{0A185ABF-D57E-4765-9FC9-692B5EFDB15C}"/>
              </a:ext>
            </a:extLst>
          </p:cNvPr>
          <p:cNvGraphicFramePr>
            <a:graphicFrameLocks noGrp="1"/>
          </p:cNvGraphicFramePr>
          <p:nvPr>
            <p:ph idx="1"/>
          </p:nvPr>
        </p:nvGraphicFramePr>
        <p:xfrm>
          <a:off x="628650" y="1991783"/>
          <a:ext cx="7886700" cy="3444700"/>
        </p:xfrm>
        <a:graphic>
          <a:graphicData uri="http://schemas.openxmlformats.org/drawingml/2006/table">
            <a:tbl>
              <a:tblPr firstRow="1" bandRow="1">
                <a:tableStyleId>{00A15C55-8517-42AA-B614-E9B94910E393}</a:tableStyleId>
              </a:tblPr>
              <a:tblGrid>
                <a:gridCol w="2622550">
                  <a:extLst>
                    <a:ext uri="{9D8B030D-6E8A-4147-A177-3AD203B41FA5}">
                      <a16:colId xmlns:a16="http://schemas.microsoft.com/office/drawing/2014/main" val="3364265899"/>
                    </a:ext>
                  </a:extLst>
                </a:gridCol>
                <a:gridCol w="5264150">
                  <a:extLst>
                    <a:ext uri="{9D8B030D-6E8A-4147-A177-3AD203B41FA5}">
                      <a16:colId xmlns:a16="http://schemas.microsoft.com/office/drawing/2014/main" val="1684666307"/>
                    </a:ext>
                  </a:extLst>
                </a:gridCol>
              </a:tblGrid>
              <a:tr h="487910">
                <a:tc gridSpan="2">
                  <a:txBody>
                    <a:bodyPr/>
                    <a:lstStyle/>
                    <a:p>
                      <a:pPr algn="ctr"/>
                      <a:r>
                        <a:rPr lang="en-GB" sz="2100" dirty="0"/>
                        <a:t>The pancreas releases digestive enzymes </a:t>
                      </a:r>
                    </a:p>
                  </a:txBody>
                  <a:tcPr marL="68580" marR="68580" marT="34290" marB="34290"/>
                </a:tc>
                <a:tc hMerge="1">
                  <a:txBody>
                    <a:bodyPr/>
                    <a:lstStyle/>
                    <a:p>
                      <a:endParaRPr lang="en-GB" dirty="0"/>
                    </a:p>
                  </a:txBody>
                  <a:tcPr/>
                </a:tc>
                <a:extLst>
                  <a:ext uri="{0D108BD9-81ED-4DB2-BD59-A6C34878D82A}">
                    <a16:rowId xmlns:a16="http://schemas.microsoft.com/office/drawing/2014/main" val="2690788880"/>
                  </a:ext>
                </a:extLst>
              </a:tr>
              <a:tr h="487910">
                <a:tc>
                  <a:txBody>
                    <a:bodyPr/>
                    <a:lstStyle/>
                    <a:p>
                      <a:pPr algn="ctr"/>
                      <a:r>
                        <a:rPr lang="en-GB" sz="2100" dirty="0">
                          <a:solidFill>
                            <a:schemeClr val="tx2">
                              <a:lumMod val="75000"/>
                              <a:lumOff val="25000"/>
                            </a:schemeClr>
                          </a:solidFill>
                        </a:rPr>
                        <a:t>Enzyme</a:t>
                      </a:r>
                    </a:p>
                  </a:txBody>
                  <a:tcPr marL="68580" marR="68580" marT="34290" marB="34290"/>
                </a:tc>
                <a:tc>
                  <a:txBody>
                    <a:bodyPr/>
                    <a:lstStyle/>
                    <a:p>
                      <a:pPr algn="ctr"/>
                      <a:r>
                        <a:rPr lang="en-GB" sz="2100" dirty="0">
                          <a:solidFill>
                            <a:schemeClr val="tx2">
                              <a:lumMod val="75000"/>
                              <a:lumOff val="25000"/>
                            </a:schemeClr>
                          </a:solidFill>
                        </a:rPr>
                        <a:t>Function</a:t>
                      </a:r>
                    </a:p>
                  </a:txBody>
                  <a:tcPr marL="68580" marR="68580" marT="34290" marB="34290"/>
                </a:tc>
                <a:extLst>
                  <a:ext uri="{0D108BD9-81ED-4DB2-BD59-A6C34878D82A}">
                    <a16:rowId xmlns:a16="http://schemas.microsoft.com/office/drawing/2014/main" val="4053679568"/>
                  </a:ext>
                </a:extLst>
              </a:tr>
              <a:tr h="617220">
                <a:tc>
                  <a:txBody>
                    <a:bodyPr/>
                    <a:lstStyle/>
                    <a:p>
                      <a:pPr algn="ctr"/>
                      <a:r>
                        <a:rPr lang="en-GB" sz="1800" dirty="0" err="1"/>
                        <a:t>carbohydrases</a:t>
                      </a:r>
                      <a:endParaRPr lang="en-GB" sz="1800" dirty="0"/>
                    </a:p>
                  </a:txBody>
                  <a:tcPr marL="68580" marR="68580" marT="34290" marB="34290"/>
                </a:tc>
                <a:tc>
                  <a:txBody>
                    <a:bodyPr/>
                    <a:lstStyle/>
                    <a:p>
                      <a:pPr algn="ctr"/>
                      <a:r>
                        <a:rPr lang="en-GB" sz="1800" dirty="0"/>
                        <a:t>for the digestion of sugar and starches</a:t>
                      </a:r>
                    </a:p>
                    <a:p>
                      <a:pPr algn="ctr"/>
                      <a:endParaRPr lang="en-GB" sz="1800" dirty="0"/>
                    </a:p>
                  </a:txBody>
                  <a:tcPr marL="68580" marR="68580" marT="34290" marB="34290"/>
                </a:tc>
                <a:extLst>
                  <a:ext uri="{0D108BD9-81ED-4DB2-BD59-A6C34878D82A}">
                    <a16:rowId xmlns:a16="http://schemas.microsoft.com/office/drawing/2014/main" val="2805410938"/>
                  </a:ext>
                </a:extLst>
              </a:tr>
              <a:tr h="617220">
                <a:tc>
                  <a:txBody>
                    <a:bodyPr/>
                    <a:lstStyle/>
                    <a:p>
                      <a:pPr algn="ctr"/>
                      <a:r>
                        <a:rPr lang="en-GB" sz="1800" dirty="0"/>
                        <a:t>lipases</a:t>
                      </a:r>
                    </a:p>
                  </a:txBody>
                  <a:tcPr marL="68580" marR="68580" marT="34290" marB="34290"/>
                </a:tc>
                <a:tc>
                  <a:txBody>
                    <a:bodyPr/>
                    <a:lstStyle/>
                    <a:p>
                      <a:pPr algn="ctr"/>
                      <a:r>
                        <a:rPr lang="en-GB" sz="1800" dirty="0"/>
                        <a:t>for the digestion of fats</a:t>
                      </a:r>
                    </a:p>
                    <a:p>
                      <a:pPr algn="ctr"/>
                      <a:endParaRPr lang="en-GB" sz="1800" dirty="0"/>
                    </a:p>
                  </a:txBody>
                  <a:tcPr marL="68580" marR="68580" marT="34290" marB="34290"/>
                </a:tc>
                <a:extLst>
                  <a:ext uri="{0D108BD9-81ED-4DB2-BD59-A6C34878D82A}">
                    <a16:rowId xmlns:a16="http://schemas.microsoft.com/office/drawing/2014/main" val="2838083160"/>
                  </a:ext>
                </a:extLst>
              </a:tr>
              <a:tr h="617220">
                <a:tc>
                  <a:txBody>
                    <a:bodyPr/>
                    <a:lstStyle/>
                    <a:p>
                      <a:pPr algn="ctr"/>
                      <a:r>
                        <a:rPr lang="en-GB" sz="1800" dirty="0"/>
                        <a:t>proteinases</a:t>
                      </a:r>
                    </a:p>
                  </a:txBody>
                  <a:tcPr marL="68580" marR="68580" marT="34290" marB="34290"/>
                </a:tc>
                <a:tc>
                  <a:txBody>
                    <a:bodyPr/>
                    <a:lstStyle/>
                    <a:p>
                      <a:pPr algn="ctr"/>
                      <a:r>
                        <a:rPr lang="en-GB" sz="1800" dirty="0"/>
                        <a:t>to break down proteins</a:t>
                      </a:r>
                    </a:p>
                    <a:p>
                      <a:pPr algn="ctr"/>
                      <a:endParaRPr lang="en-GB" sz="1800" dirty="0"/>
                    </a:p>
                  </a:txBody>
                  <a:tcPr marL="68580" marR="68580" marT="34290" marB="34290"/>
                </a:tc>
                <a:extLst>
                  <a:ext uri="{0D108BD9-81ED-4DB2-BD59-A6C34878D82A}">
                    <a16:rowId xmlns:a16="http://schemas.microsoft.com/office/drawing/2014/main" val="496179530"/>
                  </a:ext>
                </a:extLst>
              </a:tr>
              <a:tr h="617220">
                <a:tc>
                  <a:txBody>
                    <a:bodyPr/>
                    <a:lstStyle/>
                    <a:p>
                      <a:pPr algn="ctr"/>
                      <a:r>
                        <a:rPr lang="en-GB" sz="1800" dirty="0"/>
                        <a:t>nucleases </a:t>
                      </a:r>
                    </a:p>
                  </a:txBody>
                  <a:tcPr marL="68580" marR="68580" marT="34290" marB="34290"/>
                </a:tc>
                <a:tc>
                  <a:txBody>
                    <a:bodyPr/>
                    <a:lstStyle/>
                    <a:p>
                      <a:pPr algn="ctr"/>
                      <a:r>
                        <a:rPr lang="en-GB" sz="1800" dirty="0"/>
                        <a:t>to break down nucleic acids</a:t>
                      </a:r>
                    </a:p>
                    <a:p>
                      <a:pPr algn="ctr"/>
                      <a:endParaRPr lang="en-GB" sz="1800" dirty="0"/>
                    </a:p>
                  </a:txBody>
                  <a:tcPr marL="68580" marR="68580" marT="34290" marB="34290"/>
                </a:tc>
                <a:extLst>
                  <a:ext uri="{0D108BD9-81ED-4DB2-BD59-A6C34878D82A}">
                    <a16:rowId xmlns:a16="http://schemas.microsoft.com/office/drawing/2014/main" val="640386529"/>
                  </a:ext>
                </a:extLst>
              </a:tr>
            </a:tbl>
          </a:graphicData>
        </a:graphic>
      </p:graphicFrame>
    </p:spTree>
    <p:extLst>
      <p:ext uri="{BB962C8B-B14F-4D97-AF65-F5344CB8AC3E}">
        <p14:creationId xmlns:p14="http://schemas.microsoft.com/office/powerpoint/2010/main" val="3837684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85000" lnSpcReduction="20000"/>
          </a:bodyPr>
          <a:lstStyle/>
          <a:p>
            <a:pPr marL="0" indent="0">
              <a:buNone/>
            </a:pPr>
            <a:r>
              <a:rPr lang="en-GB" dirty="0"/>
              <a:t>This session has provided you with information</a:t>
            </a:r>
          </a:p>
          <a:p>
            <a:pPr marL="0" indent="0">
              <a:buNone/>
            </a:pPr>
            <a:r>
              <a:rPr lang="en-GB" dirty="0"/>
              <a:t>about the structure of the digestive system in</a:t>
            </a:r>
          </a:p>
          <a:p>
            <a:pPr marL="0" indent="0">
              <a:buNone/>
            </a:pPr>
            <a:r>
              <a:rPr lang="en-GB" dirty="0"/>
              <a:t>the human body. </a:t>
            </a:r>
          </a:p>
          <a:p>
            <a:pPr marL="0" indent="0">
              <a:buNone/>
            </a:pPr>
            <a:endParaRPr lang="en-GB" dirty="0"/>
          </a:p>
          <a:p>
            <a:pPr marL="0" indent="0">
              <a:buNone/>
            </a:pPr>
            <a:r>
              <a:rPr lang="en-GB" dirty="0"/>
              <a:t>You now know how food is digested and how it</a:t>
            </a:r>
          </a:p>
          <a:p>
            <a:pPr marL="0" indent="0">
              <a:buNone/>
            </a:pPr>
            <a:r>
              <a:rPr lang="en-GB" dirty="0"/>
              <a:t>provides the nutrition that the body needs. </a:t>
            </a:r>
          </a:p>
          <a:p>
            <a:pPr marL="0" indent="0">
              <a:buNone/>
            </a:pPr>
            <a:endParaRPr lang="en-GB" dirty="0"/>
          </a:p>
          <a:p>
            <a:pPr marL="0" indent="0">
              <a:buNone/>
            </a:pPr>
            <a:r>
              <a:rPr lang="en-GB" dirty="0"/>
              <a:t>You can identify some of the problems that can</a:t>
            </a:r>
          </a:p>
          <a:p>
            <a:pPr marL="0" indent="0">
              <a:buNone/>
            </a:pPr>
            <a:r>
              <a:rPr lang="en-GB" dirty="0"/>
              <a:t>affect the digestive system in individuals. </a:t>
            </a:r>
          </a:p>
          <a:p>
            <a:endParaRPr lang="en-GB" dirty="0"/>
          </a:p>
          <a:p>
            <a:pPr marL="0" indent="0">
              <a:buNone/>
            </a:pPr>
            <a:endParaRPr lang="en-GB" dirty="0"/>
          </a:p>
        </p:txBody>
      </p:sp>
    </p:spTree>
    <p:extLst>
      <p:ext uri="{BB962C8B-B14F-4D97-AF65-F5344CB8AC3E}">
        <p14:creationId xmlns:p14="http://schemas.microsoft.com/office/powerpoint/2010/main" val="1894848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7AF7093-C1C8-4446-85F4-ABDD6D0932B6}"/>
              </a:ext>
            </a:extLst>
          </p:cNvPr>
          <p:cNvSpPr>
            <a:spLocks noGrp="1"/>
          </p:cNvSpPr>
          <p:nvPr>
            <p:ph type="title"/>
          </p:nvPr>
        </p:nvSpPr>
        <p:spPr/>
        <p:txBody>
          <a:bodyPr/>
          <a:lstStyle/>
          <a:p>
            <a:r>
              <a:rPr lang="en-GB" dirty="0"/>
              <a:t>Health focus</a:t>
            </a:r>
          </a:p>
        </p:txBody>
      </p:sp>
      <p:graphicFrame>
        <p:nvGraphicFramePr>
          <p:cNvPr id="9" name="Content Placeholder 8">
            <a:extLst>
              <a:ext uri="{FF2B5EF4-FFF2-40B4-BE49-F238E27FC236}">
                <a16:creationId xmlns:a16="http://schemas.microsoft.com/office/drawing/2014/main" id="{ADB30201-58E9-4C7F-B878-DA048E172E61}"/>
              </a:ext>
            </a:extLst>
          </p:cNvPr>
          <p:cNvGraphicFramePr>
            <a:graphicFrameLocks noGrp="1"/>
          </p:cNvGraphicFramePr>
          <p:nvPr>
            <p:ph idx="1"/>
            <p:extLst>
              <p:ext uri="{D42A27DB-BD31-4B8C-83A1-F6EECF244321}">
                <p14:modId xmlns:p14="http://schemas.microsoft.com/office/powerpoint/2010/main" val="1856246981"/>
              </p:ext>
            </p:extLst>
          </p:nvPr>
        </p:nvGraphicFramePr>
        <p:xfrm>
          <a:off x="628650" y="1417638"/>
          <a:ext cx="7886700" cy="4099595"/>
        </p:xfrm>
        <a:graphic>
          <a:graphicData uri="http://schemas.openxmlformats.org/drawingml/2006/table">
            <a:tbl>
              <a:tblPr firstRow="1" bandRow="1">
                <a:tableStyleId>{00A15C55-8517-42AA-B614-E9B94910E393}</a:tableStyleId>
              </a:tblPr>
              <a:tblGrid>
                <a:gridCol w="2055284">
                  <a:extLst>
                    <a:ext uri="{9D8B030D-6E8A-4147-A177-3AD203B41FA5}">
                      <a16:colId xmlns:a16="http://schemas.microsoft.com/office/drawing/2014/main" val="1760625725"/>
                    </a:ext>
                  </a:extLst>
                </a:gridCol>
                <a:gridCol w="2472266">
                  <a:extLst>
                    <a:ext uri="{9D8B030D-6E8A-4147-A177-3AD203B41FA5}">
                      <a16:colId xmlns:a16="http://schemas.microsoft.com/office/drawing/2014/main" val="1992236781"/>
                    </a:ext>
                  </a:extLst>
                </a:gridCol>
                <a:gridCol w="3359150">
                  <a:extLst>
                    <a:ext uri="{9D8B030D-6E8A-4147-A177-3AD203B41FA5}">
                      <a16:colId xmlns:a16="http://schemas.microsoft.com/office/drawing/2014/main" val="2664081431"/>
                    </a:ext>
                  </a:extLst>
                </a:gridCol>
              </a:tblGrid>
              <a:tr h="546068">
                <a:tc gridSpan="3">
                  <a:txBody>
                    <a:bodyPr/>
                    <a:lstStyle/>
                    <a:p>
                      <a:r>
                        <a:rPr lang="en-GB" sz="1400" dirty="0"/>
                        <a:t>Symptoms of digestive disorders include:</a:t>
                      </a:r>
                    </a:p>
                    <a:p>
                      <a:endParaRPr lang="en-GB" sz="1400" dirty="0"/>
                    </a:p>
                  </a:txBody>
                  <a:tcPr marL="68580" marR="68580" marT="34290" marB="3429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58598088"/>
                  </a:ext>
                </a:extLst>
              </a:tr>
              <a:tr h="358272">
                <a:tc>
                  <a:txBody>
                    <a:bodyPr/>
                    <a:lstStyle/>
                    <a:p>
                      <a:pPr algn="ctr"/>
                      <a:r>
                        <a:rPr lang="en-GB" sz="1400" dirty="0"/>
                        <a:t>Condition</a:t>
                      </a:r>
                    </a:p>
                  </a:txBody>
                  <a:tcPr marL="68580" marR="68580" marT="34290" marB="34290"/>
                </a:tc>
                <a:tc>
                  <a:txBody>
                    <a:bodyPr/>
                    <a:lstStyle/>
                    <a:p>
                      <a:pPr algn="ctr"/>
                      <a:r>
                        <a:rPr lang="en-GB" sz="1400" dirty="0"/>
                        <a:t>What is it? </a:t>
                      </a:r>
                    </a:p>
                  </a:txBody>
                  <a:tcPr marL="68580" marR="68580" marT="34290" marB="34290"/>
                </a:tc>
                <a:tc>
                  <a:txBody>
                    <a:bodyPr/>
                    <a:lstStyle/>
                    <a:p>
                      <a:pPr algn="ctr"/>
                      <a:r>
                        <a:rPr lang="en-GB" sz="1400" dirty="0"/>
                        <a:t>What happens? </a:t>
                      </a:r>
                    </a:p>
                  </a:txBody>
                  <a:tcPr marL="68580" marR="68580" marT="34290" marB="34290"/>
                </a:tc>
                <a:extLst>
                  <a:ext uri="{0D108BD9-81ED-4DB2-BD59-A6C34878D82A}">
                    <a16:rowId xmlns:a16="http://schemas.microsoft.com/office/drawing/2014/main" val="1305874236"/>
                  </a:ext>
                </a:extLst>
              </a:tr>
              <a:tr h="1943500">
                <a:tc>
                  <a:txBody>
                    <a:bodyPr/>
                    <a:lstStyle/>
                    <a:p>
                      <a:r>
                        <a:rPr lang="en-GB" sz="1400" dirty="0"/>
                        <a:t>Vomiting </a:t>
                      </a:r>
                    </a:p>
                    <a:p>
                      <a:endParaRPr lang="en-GB" sz="1400" dirty="0"/>
                    </a:p>
                  </a:txBody>
                  <a:tcPr marL="68580" marR="68580" marT="34290" marB="34290"/>
                </a:tc>
                <a:tc>
                  <a:txBody>
                    <a:bodyPr/>
                    <a:lstStyle/>
                    <a:p>
                      <a:r>
                        <a:rPr lang="en-GB" sz="1400" dirty="0"/>
                        <a:t>A protective way of ridding the digestive tract of an irritant or </a:t>
                      </a:r>
                    </a:p>
                    <a:p>
                      <a:r>
                        <a:rPr lang="en-GB" sz="1400" dirty="0"/>
                        <a:t>overload of food. </a:t>
                      </a:r>
                    </a:p>
                  </a:txBody>
                  <a:tcPr marL="68580" marR="68580" marT="34290" marB="34290"/>
                </a:tc>
                <a:tc>
                  <a:txBody>
                    <a:bodyPr/>
                    <a:lstStyle/>
                    <a:p>
                      <a:r>
                        <a:rPr lang="en-GB" sz="1400" dirty="0"/>
                        <a:t>Stimulation of the vomiting centre in the brain by nerve impulses from sensory nerve fibres result in instructions from the brain to the oesophageal sphincter to open, the abdominal muscle contract and stomach contents are regurgitated. </a:t>
                      </a:r>
                    </a:p>
                    <a:p>
                      <a:endParaRPr lang="en-GB" sz="1400" dirty="0"/>
                    </a:p>
                  </a:txBody>
                  <a:tcPr marL="68580" marR="68580" marT="34290" marB="34290"/>
                </a:tc>
                <a:extLst>
                  <a:ext uri="{0D108BD9-81ED-4DB2-BD59-A6C34878D82A}">
                    <a16:rowId xmlns:a16="http://schemas.microsoft.com/office/drawing/2014/main" val="1568575683"/>
                  </a:ext>
                </a:extLst>
              </a:tr>
              <a:tr h="1251755">
                <a:tc>
                  <a:txBody>
                    <a:bodyPr/>
                    <a:lstStyle/>
                    <a:p>
                      <a:r>
                        <a:rPr lang="en-GB" sz="1400" dirty="0"/>
                        <a:t>Diarrhoea</a:t>
                      </a:r>
                    </a:p>
                  </a:txBody>
                  <a:tcPr marL="68580" marR="68580" marT="34290" marB="34290"/>
                </a:tc>
                <a:tc>
                  <a:txBody>
                    <a:bodyPr/>
                    <a:lstStyle/>
                    <a:p>
                      <a:r>
                        <a:rPr lang="en-GB" sz="1400" dirty="0"/>
                        <a:t>The fluid contents of the small intestine are rushed through the large  intestines before they can adequately reabsorb water.</a:t>
                      </a:r>
                    </a:p>
                  </a:txBody>
                  <a:tcPr marL="68580" marR="68580" marT="34290" marB="34290"/>
                </a:tc>
                <a:tc>
                  <a:txBody>
                    <a:bodyPr/>
                    <a:lstStyle/>
                    <a:p>
                      <a:r>
                        <a:rPr lang="en-GB" sz="1400" dirty="0"/>
                        <a:t>Proper reabsorption of electrolytes and water is prevented, which can cause other problems.</a:t>
                      </a:r>
                    </a:p>
                  </a:txBody>
                  <a:tcPr marL="68580" marR="68580" marT="34290" marB="34290"/>
                </a:tc>
                <a:extLst>
                  <a:ext uri="{0D108BD9-81ED-4DB2-BD59-A6C34878D82A}">
                    <a16:rowId xmlns:a16="http://schemas.microsoft.com/office/drawing/2014/main" val="2454484406"/>
                  </a:ext>
                </a:extLst>
              </a:tr>
            </a:tbl>
          </a:graphicData>
        </a:graphic>
      </p:graphicFrame>
    </p:spTree>
    <p:extLst>
      <p:ext uri="{BB962C8B-B14F-4D97-AF65-F5344CB8AC3E}">
        <p14:creationId xmlns:p14="http://schemas.microsoft.com/office/powerpoint/2010/main" val="32286729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2934F-59B8-485F-8904-5644A21343F5}"/>
              </a:ext>
            </a:extLst>
          </p:cNvPr>
          <p:cNvSpPr>
            <a:spLocks noGrp="1"/>
          </p:cNvSpPr>
          <p:nvPr>
            <p:ph type="title"/>
          </p:nvPr>
        </p:nvSpPr>
        <p:spPr/>
        <p:txBody>
          <a:bodyPr/>
          <a:lstStyle/>
          <a:p>
            <a:r>
              <a:rPr lang="en-GB" dirty="0"/>
              <a:t>Health focus</a:t>
            </a:r>
          </a:p>
        </p:txBody>
      </p:sp>
      <p:graphicFrame>
        <p:nvGraphicFramePr>
          <p:cNvPr id="4" name="Content Placeholder 3">
            <a:extLst>
              <a:ext uri="{FF2B5EF4-FFF2-40B4-BE49-F238E27FC236}">
                <a16:creationId xmlns:a16="http://schemas.microsoft.com/office/drawing/2014/main" id="{C2EBEE43-E6ED-4C9B-A21C-3E8AF8DFF473}"/>
              </a:ext>
            </a:extLst>
          </p:cNvPr>
          <p:cNvGraphicFramePr>
            <a:graphicFrameLocks noGrp="1"/>
          </p:cNvGraphicFramePr>
          <p:nvPr>
            <p:ph idx="1"/>
            <p:extLst>
              <p:ext uri="{D42A27DB-BD31-4B8C-83A1-F6EECF244321}">
                <p14:modId xmlns:p14="http://schemas.microsoft.com/office/powerpoint/2010/main" val="1645451577"/>
              </p:ext>
            </p:extLst>
          </p:nvPr>
        </p:nvGraphicFramePr>
        <p:xfrm>
          <a:off x="628650" y="1417639"/>
          <a:ext cx="7886700" cy="4027586"/>
        </p:xfrm>
        <a:graphic>
          <a:graphicData uri="http://schemas.openxmlformats.org/drawingml/2006/table">
            <a:tbl>
              <a:tblPr firstRow="1" bandRow="1">
                <a:tableStyleId>{00A15C55-8517-42AA-B614-E9B94910E393}</a:tableStyleId>
              </a:tblPr>
              <a:tblGrid>
                <a:gridCol w="2628900">
                  <a:extLst>
                    <a:ext uri="{9D8B030D-6E8A-4147-A177-3AD203B41FA5}">
                      <a16:colId xmlns:a16="http://schemas.microsoft.com/office/drawing/2014/main" val="479940273"/>
                    </a:ext>
                  </a:extLst>
                </a:gridCol>
                <a:gridCol w="2628900">
                  <a:extLst>
                    <a:ext uri="{9D8B030D-6E8A-4147-A177-3AD203B41FA5}">
                      <a16:colId xmlns:a16="http://schemas.microsoft.com/office/drawing/2014/main" val="3947843860"/>
                    </a:ext>
                  </a:extLst>
                </a:gridCol>
                <a:gridCol w="2628900">
                  <a:extLst>
                    <a:ext uri="{9D8B030D-6E8A-4147-A177-3AD203B41FA5}">
                      <a16:colId xmlns:a16="http://schemas.microsoft.com/office/drawing/2014/main" val="3302115525"/>
                    </a:ext>
                  </a:extLst>
                </a:gridCol>
              </a:tblGrid>
              <a:tr h="532100">
                <a:tc gridSpan="3">
                  <a:txBody>
                    <a:bodyPr/>
                    <a:lstStyle/>
                    <a:p>
                      <a:r>
                        <a:rPr lang="en-GB" sz="1400" dirty="0"/>
                        <a:t>Symptoms of digestive disorders include:</a:t>
                      </a:r>
                    </a:p>
                    <a:p>
                      <a:endParaRPr lang="en-GB" sz="1400" dirty="0"/>
                    </a:p>
                  </a:txBody>
                  <a:tcPr marL="68580" marR="68580" marT="34290" marB="34290"/>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3984551830"/>
                  </a:ext>
                </a:extLst>
              </a:tr>
              <a:tr h="990524">
                <a:tc>
                  <a:txBody>
                    <a:bodyPr/>
                    <a:lstStyle/>
                    <a:p>
                      <a:r>
                        <a:rPr lang="en-GB" sz="1400" dirty="0"/>
                        <a:t>Constipation</a:t>
                      </a:r>
                    </a:p>
                  </a:txBody>
                  <a:tcPr marL="68580" marR="68580" marT="34290" marB="34290"/>
                </a:tc>
                <a:tc>
                  <a:txBody>
                    <a:bodyPr/>
                    <a:lstStyle/>
                    <a:p>
                      <a:r>
                        <a:rPr lang="en-GB" sz="1400" dirty="0"/>
                        <a:t>The opposite of diarrhoea, the faeces travel so slowly through the large bowel that too much water is reabsorbed </a:t>
                      </a:r>
                    </a:p>
                  </a:txBody>
                  <a:tcPr marL="68580" marR="68580" marT="34290" marB="34290"/>
                </a:tc>
                <a:tc>
                  <a:txBody>
                    <a:bodyPr/>
                    <a:lstStyle/>
                    <a:p>
                      <a:r>
                        <a:rPr lang="en-GB" sz="1400" dirty="0"/>
                        <a:t>The faeces become dry and too difficult to push out of the system. </a:t>
                      </a:r>
                    </a:p>
                  </a:txBody>
                  <a:tcPr marL="68580" marR="68580" marT="34290" marB="34290"/>
                </a:tc>
                <a:extLst>
                  <a:ext uri="{0D108BD9-81ED-4DB2-BD59-A6C34878D82A}">
                    <a16:rowId xmlns:a16="http://schemas.microsoft.com/office/drawing/2014/main" val="1805625492"/>
                  </a:ext>
                </a:extLst>
              </a:tr>
              <a:tr h="826801">
                <a:tc gridSpan="3">
                  <a:txBody>
                    <a:bodyPr/>
                    <a:lstStyle/>
                    <a:p>
                      <a:pPr algn="ctr"/>
                      <a:r>
                        <a:rPr lang="en-GB" sz="1800" b="1" dirty="0">
                          <a:solidFill>
                            <a:schemeClr val="tx2"/>
                          </a:solidFill>
                          <a:highlight>
                            <a:srgbClr val="0077C8"/>
                          </a:highlight>
                        </a:rPr>
                        <a:t>General points </a:t>
                      </a:r>
                    </a:p>
                    <a:p>
                      <a:endParaRPr lang="en-GB" sz="1400" dirty="0">
                        <a:highlight>
                          <a:srgbClr val="0077C8"/>
                        </a:highlight>
                      </a:endParaRPr>
                    </a:p>
                    <a:p>
                      <a:endParaRPr lang="en-GB" sz="1400" dirty="0">
                        <a:highlight>
                          <a:srgbClr val="0077C8"/>
                        </a:highlight>
                      </a:endParaRPr>
                    </a:p>
                  </a:txBody>
                  <a:tcPr marL="68580" marR="68580" marT="34290" marB="34290">
                    <a:solidFill>
                      <a:schemeClr val="bg1">
                        <a:lumMod val="50000"/>
                        <a:lumOff val="50000"/>
                      </a:schemeClr>
                    </a:solidFill>
                  </a:tcPr>
                </a:tc>
                <a:tc hMerge="1">
                  <a:txBody>
                    <a:bodyPr/>
                    <a:lstStyle/>
                    <a:p>
                      <a:endParaRPr lang="en-GB" dirty="0">
                        <a:highlight>
                          <a:srgbClr val="0077C8"/>
                        </a:highlight>
                      </a:endParaRPr>
                    </a:p>
                  </a:txBody>
                  <a:tcPr>
                    <a:solidFill>
                      <a:schemeClr val="bg1">
                        <a:lumMod val="50000"/>
                        <a:lumOff val="50000"/>
                      </a:schemeClr>
                    </a:solidFill>
                  </a:tcPr>
                </a:tc>
                <a:tc hMerge="1">
                  <a:txBody>
                    <a:bodyPr/>
                    <a:lstStyle/>
                    <a:p>
                      <a:endParaRPr lang="en-GB" dirty="0">
                        <a:highlight>
                          <a:srgbClr val="0077C8"/>
                        </a:highlight>
                      </a:endParaRPr>
                    </a:p>
                  </a:txBody>
                  <a:tcPr>
                    <a:solidFill>
                      <a:schemeClr val="bg1">
                        <a:lumMod val="50000"/>
                        <a:lumOff val="50000"/>
                      </a:schemeClr>
                    </a:solidFill>
                  </a:tcPr>
                </a:tc>
                <a:extLst>
                  <a:ext uri="{0D108BD9-81ED-4DB2-BD59-A6C34878D82A}">
                    <a16:rowId xmlns:a16="http://schemas.microsoft.com/office/drawing/2014/main" val="1433631964"/>
                  </a:ext>
                </a:extLst>
              </a:tr>
              <a:tr h="1678161">
                <a:tc>
                  <a:txBody>
                    <a:bodyPr/>
                    <a:lstStyle/>
                    <a:p>
                      <a:r>
                        <a:rPr lang="en-GB" sz="1400" dirty="0"/>
                        <a:t>Abdominal pain </a:t>
                      </a:r>
                    </a:p>
                    <a:p>
                      <a:endParaRPr lang="en-GB" sz="1400" dirty="0"/>
                    </a:p>
                  </a:txBody>
                  <a:tcPr marL="68580" marR="68580" marT="34290" marB="34290"/>
                </a:tc>
                <a:tc>
                  <a:txBody>
                    <a:bodyPr/>
                    <a:lstStyle/>
                    <a:p>
                      <a:r>
                        <a:rPr lang="en-GB" sz="1400" dirty="0"/>
                        <a:t>Abdominal pain or discomfort and should always be discussed with a health professional</a:t>
                      </a:r>
                    </a:p>
                    <a:p>
                      <a:endParaRPr lang="en-GB" sz="1400" dirty="0"/>
                    </a:p>
                  </a:txBody>
                  <a:tcPr marL="68580" marR="68580" marT="34290" marB="34290"/>
                </a:tc>
                <a:tc>
                  <a:txBody>
                    <a:bodyPr/>
                    <a:lstStyle/>
                    <a:p>
                      <a:r>
                        <a:rPr lang="en-GB" sz="1400" dirty="0"/>
                        <a:t>Sudden, acute pain may be a sign of appendicitis, inflammation of the appendix in the bowel which needs urgent diagnosis and treatment. </a:t>
                      </a:r>
                    </a:p>
                    <a:p>
                      <a:endParaRPr lang="en-GB" sz="1400" dirty="0"/>
                    </a:p>
                  </a:txBody>
                  <a:tcPr marL="68580" marR="68580" marT="34290" marB="34290"/>
                </a:tc>
                <a:extLst>
                  <a:ext uri="{0D108BD9-81ED-4DB2-BD59-A6C34878D82A}">
                    <a16:rowId xmlns:a16="http://schemas.microsoft.com/office/drawing/2014/main" val="1677179211"/>
                  </a:ext>
                </a:extLst>
              </a:tr>
            </a:tbl>
          </a:graphicData>
        </a:graphic>
      </p:graphicFrame>
    </p:spTree>
    <p:extLst>
      <p:ext uri="{BB962C8B-B14F-4D97-AF65-F5344CB8AC3E}">
        <p14:creationId xmlns:p14="http://schemas.microsoft.com/office/powerpoint/2010/main" val="1837362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FFA80E0-F2C2-4374-8819-DC5042DFBD27}"/>
              </a:ext>
            </a:extLst>
          </p:cNvPr>
          <p:cNvSpPr>
            <a:spLocks noGrp="1"/>
          </p:cNvSpPr>
          <p:nvPr>
            <p:ph type="title"/>
          </p:nvPr>
        </p:nvSpPr>
        <p:spPr/>
        <p:txBody>
          <a:bodyPr/>
          <a:lstStyle/>
          <a:p>
            <a:pPr algn="ctr"/>
            <a:r>
              <a:rPr lang="en-GB" dirty="0"/>
              <a:t>Health focus</a:t>
            </a:r>
          </a:p>
        </p:txBody>
      </p:sp>
      <p:sp>
        <p:nvSpPr>
          <p:cNvPr id="2" name="Content Placeholder 1">
            <a:extLst>
              <a:ext uri="{FF2B5EF4-FFF2-40B4-BE49-F238E27FC236}">
                <a16:creationId xmlns:a16="http://schemas.microsoft.com/office/drawing/2014/main" id="{C12E8D1C-700E-4DE3-BC27-D4990DB1DEDE}"/>
              </a:ext>
            </a:extLst>
          </p:cNvPr>
          <p:cNvSpPr>
            <a:spLocks noGrp="1"/>
          </p:cNvSpPr>
          <p:nvPr>
            <p:ph sz="half" idx="1"/>
          </p:nvPr>
        </p:nvSpPr>
        <p:spPr/>
        <p:txBody>
          <a:bodyPr>
            <a:normAutofit fontScale="85000" lnSpcReduction="10000"/>
          </a:bodyPr>
          <a:lstStyle/>
          <a:p>
            <a:pPr marL="0" indent="0">
              <a:buNone/>
            </a:pPr>
            <a:r>
              <a:rPr lang="en-GB" dirty="0"/>
              <a:t>If faecal material moves</a:t>
            </a:r>
          </a:p>
          <a:p>
            <a:pPr marL="0" indent="0">
              <a:buNone/>
            </a:pPr>
            <a:r>
              <a:rPr lang="en-GB" dirty="0"/>
              <a:t>through the large intestine</a:t>
            </a:r>
          </a:p>
          <a:p>
            <a:pPr marL="0" indent="0">
              <a:buNone/>
            </a:pPr>
            <a:r>
              <a:rPr lang="en-GB" dirty="0"/>
              <a:t>too quickly, not enough water is removed and</a:t>
            </a:r>
          </a:p>
          <a:p>
            <a:pPr marL="0" indent="0">
              <a:buNone/>
            </a:pPr>
            <a:r>
              <a:rPr lang="en-GB" dirty="0"/>
              <a:t>diarrhoea occurs. </a:t>
            </a:r>
          </a:p>
          <a:p>
            <a:pPr marL="0" indent="0">
              <a:buNone/>
            </a:pPr>
            <a:endParaRPr lang="en-GB" dirty="0"/>
          </a:p>
          <a:p>
            <a:pPr marL="0" indent="0">
              <a:buNone/>
            </a:pPr>
            <a:r>
              <a:rPr lang="en-GB" dirty="0"/>
              <a:t>If it moves too slowly, too</a:t>
            </a:r>
          </a:p>
          <a:p>
            <a:pPr marL="0" indent="0">
              <a:buNone/>
            </a:pPr>
            <a:r>
              <a:rPr lang="en-GB" dirty="0"/>
              <a:t>much water is removed and</a:t>
            </a:r>
          </a:p>
          <a:p>
            <a:pPr marL="0" indent="0">
              <a:buNone/>
            </a:pPr>
            <a:r>
              <a:rPr lang="en-GB" dirty="0"/>
              <a:t>constipation occurs.</a:t>
            </a:r>
          </a:p>
          <a:p>
            <a:pPr marL="0" indent="0">
              <a:buNone/>
            </a:pPr>
            <a:r>
              <a:rPr lang="en-GB" dirty="0"/>
              <a:t> </a:t>
            </a:r>
          </a:p>
          <a:p>
            <a:pPr marL="0" indent="0">
              <a:buNone/>
            </a:pPr>
            <a:endParaRPr lang="en-GB" dirty="0"/>
          </a:p>
          <a:p>
            <a:pPr marL="0" indent="0">
              <a:buNone/>
            </a:pPr>
            <a:endParaRPr lang="en-GB" dirty="0"/>
          </a:p>
        </p:txBody>
      </p:sp>
      <p:pic>
        <p:nvPicPr>
          <p:cNvPr id="6" name="Content Placeholder 5" descr="Confused face with no fill">
            <a:extLst>
              <a:ext uri="{FF2B5EF4-FFF2-40B4-BE49-F238E27FC236}">
                <a16:creationId xmlns:a16="http://schemas.microsoft.com/office/drawing/2014/main" id="{12759C16-BB7D-4647-A195-839A4ED7FA30}"/>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tretch>
            <a:fillRect/>
          </a:stretch>
        </p:blipFill>
        <p:spPr>
          <a:xfrm>
            <a:off x="5633978" y="3730665"/>
            <a:ext cx="2274425" cy="1996241"/>
          </a:xfrm>
        </p:spPr>
      </p:pic>
      <p:pic>
        <p:nvPicPr>
          <p:cNvPr id="8" name="Graphic 7" descr="Surprised face with no fill">
            <a:extLst>
              <a:ext uri="{FF2B5EF4-FFF2-40B4-BE49-F238E27FC236}">
                <a16:creationId xmlns:a16="http://schemas.microsoft.com/office/drawing/2014/main" id="{EC3ABF41-AFE2-413F-95C9-A14CE57FC9B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633977" y="1838596"/>
            <a:ext cx="2204977" cy="1996241"/>
          </a:xfrm>
          <a:prstGeom prst="rect">
            <a:avLst/>
          </a:prstGeom>
        </p:spPr>
      </p:pic>
    </p:spTree>
    <p:extLst>
      <p:ext uri="{BB962C8B-B14F-4D97-AF65-F5344CB8AC3E}">
        <p14:creationId xmlns:p14="http://schemas.microsoft.com/office/powerpoint/2010/main" val="27404778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5A55DB-56BF-4DAD-981B-112C96B4A394}"/>
              </a:ext>
            </a:extLst>
          </p:cNvPr>
          <p:cNvSpPr>
            <a:spLocks noGrp="1"/>
          </p:cNvSpPr>
          <p:nvPr>
            <p:ph type="title"/>
          </p:nvPr>
        </p:nvSpPr>
        <p:spPr/>
        <p:txBody>
          <a:bodyPr/>
          <a:lstStyle/>
          <a:p>
            <a:r>
              <a:rPr lang="en-GB" dirty="0"/>
              <a:t>Conclusion</a:t>
            </a:r>
          </a:p>
        </p:txBody>
      </p:sp>
      <p:sp>
        <p:nvSpPr>
          <p:cNvPr id="5" name="Content Placeholder 4">
            <a:extLst>
              <a:ext uri="{FF2B5EF4-FFF2-40B4-BE49-F238E27FC236}">
                <a16:creationId xmlns:a16="http://schemas.microsoft.com/office/drawing/2014/main" id="{2F6FB2B5-FADE-4E4D-AABC-3D31F2B973C0}"/>
              </a:ext>
            </a:extLst>
          </p:cNvPr>
          <p:cNvSpPr>
            <a:spLocks noGrp="1"/>
          </p:cNvSpPr>
          <p:nvPr>
            <p:ph idx="1"/>
          </p:nvPr>
        </p:nvSpPr>
        <p:spPr/>
        <p:txBody>
          <a:bodyPr>
            <a:normAutofit fontScale="77500" lnSpcReduction="20000"/>
          </a:bodyPr>
          <a:lstStyle/>
          <a:p>
            <a:pPr marL="0" indent="0">
              <a:buNone/>
            </a:pPr>
            <a:r>
              <a:rPr lang="en-GB" dirty="0"/>
              <a:t>This session has provided you with information</a:t>
            </a:r>
          </a:p>
          <a:p>
            <a:pPr marL="0" indent="0">
              <a:buNone/>
            </a:pPr>
            <a:r>
              <a:rPr lang="en-GB" dirty="0"/>
              <a:t>about the structure of the digestive system in the</a:t>
            </a:r>
          </a:p>
          <a:p>
            <a:pPr marL="0" indent="0">
              <a:buNone/>
            </a:pPr>
            <a:r>
              <a:rPr lang="en-GB" dirty="0"/>
              <a:t>human body. </a:t>
            </a:r>
          </a:p>
          <a:p>
            <a:pPr marL="0" indent="0">
              <a:buNone/>
            </a:pPr>
            <a:endParaRPr lang="en-GB" dirty="0"/>
          </a:p>
          <a:p>
            <a:pPr marL="0" indent="0">
              <a:buNone/>
            </a:pPr>
            <a:r>
              <a:rPr lang="en-GB" dirty="0"/>
              <a:t>You now know how food is digested and how it provides</a:t>
            </a:r>
          </a:p>
          <a:p>
            <a:pPr marL="0" indent="0">
              <a:buNone/>
            </a:pPr>
            <a:r>
              <a:rPr lang="en-GB" dirty="0"/>
              <a:t>the nutrition that the body needs. </a:t>
            </a:r>
          </a:p>
          <a:p>
            <a:pPr marL="0" indent="0">
              <a:buNone/>
            </a:pPr>
            <a:endParaRPr lang="en-GB" dirty="0"/>
          </a:p>
          <a:p>
            <a:pPr marL="0" indent="0">
              <a:buNone/>
            </a:pPr>
            <a:r>
              <a:rPr lang="en-GB" dirty="0"/>
              <a:t>You can identify some of the problems that can affect the</a:t>
            </a:r>
          </a:p>
          <a:p>
            <a:pPr marL="0" indent="0">
              <a:buNone/>
            </a:pPr>
            <a:r>
              <a:rPr lang="en-GB" dirty="0"/>
              <a:t>digestive system in individuals. </a:t>
            </a:r>
          </a:p>
          <a:p>
            <a:endParaRPr lang="en-GB" dirty="0"/>
          </a:p>
          <a:p>
            <a:pPr marL="0" indent="0">
              <a:buNone/>
            </a:pPr>
            <a:endParaRPr lang="en-GB" dirty="0"/>
          </a:p>
        </p:txBody>
      </p:sp>
    </p:spTree>
    <p:extLst>
      <p:ext uri="{BB962C8B-B14F-4D97-AF65-F5344CB8AC3E}">
        <p14:creationId xmlns:p14="http://schemas.microsoft.com/office/powerpoint/2010/main" val="814672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77D25F-85A2-4EA3-8E74-6B75ED2B0B2E}"/>
              </a:ext>
            </a:extLst>
          </p:cNvPr>
          <p:cNvSpPr>
            <a:spLocks noGrp="1"/>
          </p:cNvSpPr>
          <p:nvPr>
            <p:ph type="title"/>
          </p:nvPr>
        </p:nvSpPr>
        <p:spPr/>
        <p:txBody>
          <a:bodyPr/>
          <a:lstStyle/>
          <a:p>
            <a:pPr algn="ctr"/>
            <a:r>
              <a:rPr lang="en-GB" dirty="0"/>
              <a:t>Break time</a:t>
            </a:r>
          </a:p>
        </p:txBody>
      </p:sp>
      <p:pic>
        <p:nvPicPr>
          <p:cNvPr id="8" name="Content Placeholder 7" descr="Chinese Teapot And Cup outline">
            <a:extLst>
              <a:ext uri="{FF2B5EF4-FFF2-40B4-BE49-F238E27FC236}">
                <a16:creationId xmlns:a16="http://schemas.microsoft.com/office/drawing/2014/main" id="{24F24698-2675-40CF-8825-FD8DE87A84AB}"/>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1117142" y="2060849"/>
            <a:ext cx="2758572" cy="3074500"/>
          </a:xfrm>
        </p:spPr>
      </p:pic>
      <p:pic>
        <p:nvPicPr>
          <p:cNvPr id="17" name="Content Placeholder 16" descr="Coffee outline">
            <a:extLst>
              <a:ext uri="{FF2B5EF4-FFF2-40B4-BE49-F238E27FC236}">
                <a16:creationId xmlns:a16="http://schemas.microsoft.com/office/drawing/2014/main" id="{4A22B4A6-FF28-456D-885F-3B2ACAD3E93F}"/>
              </a:ext>
            </a:extLst>
          </p:cNvPr>
          <p:cNvPicPr>
            <a:picLocks noGrp="1" noChangeAspect="1"/>
          </p:cNvPicPr>
          <p:nvPr>
            <p:ph sz="half" idx="2"/>
          </p:nvPr>
        </p:nvPicPr>
        <p:blipFill>
          <a:blip r:embed="rId4">
            <a:extLst>
              <a:ext uri="{96DAC541-7B7A-43D3-8B79-37D633B846F1}">
                <asvg:svgBlip xmlns:asvg="http://schemas.microsoft.com/office/drawing/2016/SVG/main" r:embed="rId5"/>
              </a:ext>
            </a:extLst>
          </a:blip>
          <a:srcRect/>
          <a:stretch/>
        </p:blipFill>
        <p:spPr>
          <a:xfrm>
            <a:off x="5209564" y="1916833"/>
            <a:ext cx="2676992" cy="2929384"/>
          </a:xfrm>
        </p:spPr>
      </p:pic>
    </p:spTree>
    <p:extLst>
      <p:ext uri="{BB962C8B-B14F-4D97-AF65-F5344CB8AC3E}">
        <p14:creationId xmlns:p14="http://schemas.microsoft.com/office/powerpoint/2010/main" val="19809877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8EDE-9417-4591-9DA7-193FE69ACA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04A335-45D9-4D15-8971-F31FC1990E63}"/>
              </a:ext>
            </a:extLst>
          </p:cNvPr>
          <p:cNvSpPr>
            <a:spLocks noGrp="1"/>
          </p:cNvSpPr>
          <p:nvPr>
            <p:ph idx="1"/>
          </p:nvPr>
        </p:nvSpPr>
        <p:spPr>
          <a:xfrm>
            <a:off x="457200" y="1417638"/>
            <a:ext cx="8229600" cy="4099595"/>
          </a:xfrm>
        </p:spPr>
        <p:txBody>
          <a:bodyPr>
            <a:normAutofit/>
          </a:bodyPr>
          <a:lstStyle/>
          <a:p>
            <a:pPr marL="0" indent="0">
              <a:buNone/>
            </a:pPr>
            <a:r>
              <a:rPr lang="en-GB" sz="2000" dirty="0"/>
              <a:t>Ross J,  Wilson KJ, – Foundations of Anatomy and Physiology</a:t>
            </a:r>
          </a:p>
          <a:p>
            <a:pPr marL="0" indent="0">
              <a:buNone/>
            </a:pPr>
            <a:r>
              <a:rPr lang="en-GB" sz="1350" dirty="0"/>
              <a:t>13</a:t>
            </a:r>
            <a:r>
              <a:rPr lang="en-GB" sz="1350" baseline="30000" dirty="0"/>
              <a:t>th</a:t>
            </a:r>
            <a:r>
              <a:rPr lang="en-GB" sz="1350" dirty="0"/>
              <a:t> Edition Churchill Livingstone 2018</a:t>
            </a:r>
          </a:p>
          <a:p>
            <a:pPr marL="0" indent="0">
              <a:buNone/>
            </a:pPr>
            <a:r>
              <a:rPr lang="en-GB" sz="1350" dirty="0"/>
              <a:t> </a:t>
            </a:r>
          </a:p>
          <a:p>
            <a:pPr marL="0" indent="0">
              <a:buNone/>
            </a:pPr>
            <a:r>
              <a:rPr lang="en-GB" sz="2000" dirty="0"/>
              <a:t>Watson R  Anatomy and Physiology for Nurses</a:t>
            </a:r>
          </a:p>
          <a:p>
            <a:pPr marL="0" indent="0">
              <a:buNone/>
            </a:pPr>
            <a:r>
              <a:rPr lang="en-GB" sz="1500" dirty="0"/>
              <a:t>14</a:t>
            </a:r>
            <a:r>
              <a:rPr lang="en-GB" sz="1500" baseline="30000" dirty="0"/>
              <a:t>th</a:t>
            </a:r>
            <a:r>
              <a:rPr lang="en-GB" sz="1500" dirty="0"/>
              <a:t> Edition 2018 </a:t>
            </a:r>
            <a:r>
              <a:rPr lang="en-GB" sz="1500" dirty="0" err="1"/>
              <a:t>Balliere</a:t>
            </a:r>
            <a:r>
              <a:rPr lang="en-GB" sz="1500" dirty="0"/>
              <a:t> and Tindall (</a:t>
            </a:r>
            <a:r>
              <a:rPr lang="en-GB" sz="1500" dirty="0" err="1"/>
              <a:t>Elsever</a:t>
            </a:r>
            <a:r>
              <a:rPr lang="en-GB" sz="1500" dirty="0"/>
              <a:t>)</a:t>
            </a:r>
          </a:p>
          <a:p>
            <a:pPr marL="0" indent="0">
              <a:buNone/>
            </a:pPr>
            <a:r>
              <a:rPr lang="en-GB" sz="1500" dirty="0"/>
              <a:t> </a:t>
            </a:r>
          </a:p>
          <a:p>
            <a:pPr marL="0" indent="0">
              <a:buNone/>
            </a:pPr>
            <a:r>
              <a:rPr lang="en-GB" sz="2000" dirty="0"/>
              <a:t>Ankey J, Colbert B, Dingle M, Lee K, Steggall M – Anatomy and Physiology for Nursing and Health Professionals                                        </a:t>
            </a:r>
            <a:r>
              <a:rPr lang="en-GB" sz="1500" dirty="0"/>
              <a:t>UK/USA 2012   Pearson Publications</a:t>
            </a:r>
          </a:p>
        </p:txBody>
      </p:sp>
    </p:spTree>
    <p:extLst>
      <p:ext uri="{BB962C8B-B14F-4D97-AF65-F5344CB8AC3E}">
        <p14:creationId xmlns:p14="http://schemas.microsoft.com/office/powerpoint/2010/main" val="15151244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6B3D-2A90-80FB-4760-16E2C3960F57}"/>
              </a:ext>
            </a:extLst>
          </p:cNvPr>
          <p:cNvSpPr>
            <a:spLocks noGrp="1"/>
          </p:cNvSpPr>
          <p:nvPr>
            <p:ph type="title"/>
          </p:nvPr>
        </p:nvSpPr>
        <p:spPr/>
        <p:txBody>
          <a:bodyPr/>
          <a:lstStyle/>
          <a:p>
            <a:r>
              <a:rPr lang="en-GB" b="1" dirty="0"/>
              <a:t>Workshop</a:t>
            </a:r>
          </a:p>
        </p:txBody>
      </p:sp>
      <p:sp>
        <p:nvSpPr>
          <p:cNvPr id="3" name="Content Placeholder 2">
            <a:extLst>
              <a:ext uri="{FF2B5EF4-FFF2-40B4-BE49-F238E27FC236}">
                <a16:creationId xmlns:a16="http://schemas.microsoft.com/office/drawing/2014/main" id="{1375013F-736E-32AB-9923-E2918E788489}"/>
              </a:ext>
            </a:extLst>
          </p:cNvPr>
          <p:cNvSpPr>
            <a:spLocks noGrp="1"/>
          </p:cNvSpPr>
          <p:nvPr>
            <p:ph idx="1"/>
          </p:nvPr>
        </p:nvSpPr>
        <p:spPr/>
        <p:txBody>
          <a:bodyPr>
            <a:normAutofit/>
          </a:bodyPr>
          <a:lstStyle/>
          <a:p>
            <a:r>
              <a:rPr lang="en-GB" dirty="0"/>
              <a:t>Now you need to start to plan your work for Assessment 1.</a:t>
            </a:r>
          </a:p>
          <a:p>
            <a:r>
              <a:rPr lang="en-GB" dirty="0"/>
              <a:t>This will be submitted in Week 6.</a:t>
            </a:r>
          </a:p>
          <a:p>
            <a:endParaRPr lang="en-GB" dirty="0"/>
          </a:p>
          <a:p>
            <a:r>
              <a:rPr lang="en-GB" dirty="0"/>
              <a:t>Work with your lecturer to ensure that you are covering the assessment requirements in your plan.</a:t>
            </a:r>
          </a:p>
        </p:txBody>
      </p:sp>
    </p:spTree>
    <p:extLst>
      <p:ext uri="{BB962C8B-B14F-4D97-AF65-F5344CB8AC3E}">
        <p14:creationId xmlns:p14="http://schemas.microsoft.com/office/powerpoint/2010/main" val="38111764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92D6C58-3861-46FA-A662-9E464B6857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250</TotalTime>
  <Words>1759</Words>
  <Application>Microsoft Office PowerPoint</Application>
  <PresentationFormat>On-screen Show (4:3)</PresentationFormat>
  <Paragraphs>340</Paragraphs>
  <Slides>32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Myriad Pro</vt:lpstr>
      <vt:lpstr>Raleway</vt:lpstr>
      <vt:lpstr>20140311PresentationUWTSDTemplate</vt:lpstr>
      <vt:lpstr>Introduction to Physiology BMPH 5023 </vt:lpstr>
      <vt:lpstr>Classroom expectations</vt:lpstr>
      <vt:lpstr>Body systems</vt:lpstr>
      <vt:lpstr>Assessment</vt:lpstr>
      <vt:lpstr>Aims for Today</vt:lpstr>
      <vt:lpstr>Digestion</vt:lpstr>
      <vt:lpstr>The structure of the digestive system</vt:lpstr>
      <vt:lpstr> The digestive tract is about 9m long and consists of six parts: </vt:lpstr>
      <vt:lpstr>The digestive system</vt:lpstr>
      <vt:lpstr>The sections of the digestive system work together to perform these steps</vt:lpstr>
      <vt:lpstr>Activity</vt:lpstr>
      <vt:lpstr> Digestion – the details The stomach </vt:lpstr>
      <vt:lpstr> Functions of the stomach: </vt:lpstr>
      <vt:lpstr>Gastric juice </vt:lpstr>
      <vt:lpstr>Digestion -  the process</vt:lpstr>
      <vt:lpstr>Digestion – the process</vt:lpstr>
      <vt:lpstr>Digestion</vt:lpstr>
      <vt:lpstr>The Large Intestine (the colon)                                             This starts where the small intestine ends and is continual with it </vt:lpstr>
      <vt:lpstr>The Large Intestine (the colon)</vt:lpstr>
      <vt:lpstr>The digestion process</vt:lpstr>
      <vt:lpstr> Activity</vt:lpstr>
      <vt:lpstr> The Liver </vt:lpstr>
      <vt:lpstr> The gall bladder  </vt:lpstr>
      <vt:lpstr>The pancreas</vt:lpstr>
      <vt:lpstr>Conclusion</vt:lpstr>
      <vt:lpstr>Health focus</vt:lpstr>
      <vt:lpstr>Health focus</vt:lpstr>
      <vt:lpstr>Health focus</vt:lpstr>
      <vt:lpstr>Conclusion</vt:lpstr>
      <vt:lpstr>Break time</vt:lpstr>
      <vt:lpstr>References</vt:lpstr>
      <vt:lpstr>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Gillian Weaver</cp:lastModifiedBy>
  <cp:revision>95</cp:revision>
  <dcterms:created xsi:type="dcterms:W3CDTF">2015-04-14T15:21:28Z</dcterms:created>
  <dcterms:modified xsi:type="dcterms:W3CDTF">2025-05-01T14:05:30Z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