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56" r:id="rId2"/>
    <p:sldId id="268" r:id="rId3"/>
    <p:sldId id="274" r:id="rId4"/>
    <p:sldId id="257" r:id="rId5"/>
    <p:sldId id="258" r:id="rId6"/>
    <p:sldId id="270" r:id="rId7"/>
    <p:sldId id="260" r:id="rId8"/>
    <p:sldId id="261" r:id="rId9"/>
    <p:sldId id="263" r:id="rId10"/>
    <p:sldId id="272" r:id="rId11"/>
    <p:sldId id="276" r:id="rId12"/>
    <p:sldId id="265" r:id="rId13"/>
    <p:sldId id="266"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94674"/>
  </p:normalViewPr>
  <p:slideViewPr>
    <p:cSldViewPr snapToGrid="0">
      <p:cViewPr varScale="1">
        <p:scale>
          <a:sx n="82" d="100"/>
          <a:sy n="82" d="100"/>
        </p:scale>
        <p:origin x="72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205ACB-A255-4553-8494-CCCA9A77D0A5}" type="doc">
      <dgm:prSet loTypeId="urn:microsoft.com/office/officeart/2005/8/layout/process4" loCatId="process" qsTypeId="urn:microsoft.com/office/officeart/2005/8/quickstyle/simple5" qsCatId="simple" csTypeId="urn:microsoft.com/office/officeart/2005/8/colors/colorful2" csCatId="colorful" phldr="1"/>
      <dgm:spPr/>
      <dgm:t>
        <a:bodyPr/>
        <a:lstStyle/>
        <a:p>
          <a:endParaRPr lang="en-US"/>
        </a:p>
      </dgm:t>
    </dgm:pt>
    <dgm:pt modelId="{6A056907-6A45-4C7B-A414-B16BA39A9CA9}">
      <dgm:prSet/>
      <dgm:spPr/>
      <dgm:t>
        <a:bodyPr/>
        <a:lstStyle/>
        <a:p>
          <a:r>
            <a:rPr lang="en-GB" dirty="0"/>
            <a:t>Marketing is an activity managed by an organisation to stimulate the buying and selling of a product or services.  It involves advertising, selling, and distributing products to consumers or other firms (Investopedia, 2019).  </a:t>
          </a:r>
          <a:endParaRPr lang="en-US" dirty="0"/>
        </a:p>
      </dgm:t>
    </dgm:pt>
    <dgm:pt modelId="{877FDDED-C87D-47F5-B367-5D6253B0B512}" type="parTrans" cxnId="{4C0DA871-E87E-4F21-823C-C6932707AF4A}">
      <dgm:prSet/>
      <dgm:spPr/>
      <dgm:t>
        <a:bodyPr/>
        <a:lstStyle/>
        <a:p>
          <a:endParaRPr lang="en-US"/>
        </a:p>
      </dgm:t>
    </dgm:pt>
    <dgm:pt modelId="{026502DB-FAA3-44FD-9220-8C4DB73B4F8E}" type="sibTrans" cxnId="{4C0DA871-E87E-4F21-823C-C6932707AF4A}">
      <dgm:prSet/>
      <dgm:spPr/>
      <dgm:t>
        <a:bodyPr/>
        <a:lstStyle/>
        <a:p>
          <a:endParaRPr lang="en-US"/>
        </a:p>
      </dgm:t>
    </dgm:pt>
    <dgm:pt modelId="{9261789B-A3C9-2E49-928E-1984BBA3126A}" type="pres">
      <dgm:prSet presAssocID="{E0205ACB-A255-4553-8494-CCCA9A77D0A5}" presName="Name0" presStyleCnt="0">
        <dgm:presLayoutVars>
          <dgm:dir/>
          <dgm:animLvl val="lvl"/>
          <dgm:resizeHandles val="exact"/>
        </dgm:presLayoutVars>
      </dgm:prSet>
      <dgm:spPr/>
    </dgm:pt>
    <dgm:pt modelId="{416D88F3-C89C-FD41-BCD0-32A600FD356F}" type="pres">
      <dgm:prSet presAssocID="{6A056907-6A45-4C7B-A414-B16BA39A9CA9}" presName="boxAndChildren" presStyleCnt="0"/>
      <dgm:spPr/>
    </dgm:pt>
    <dgm:pt modelId="{9518C8C4-8884-8245-93E2-A009CA40A8E5}" type="pres">
      <dgm:prSet presAssocID="{6A056907-6A45-4C7B-A414-B16BA39A9CA9}" presName="parentTextBox" presStyleLbl="node1" presStyleIdx="0" presStyleCnt="1"/>
      <dgm:spPr/>
    </dgm:pt>
  </dgm:ptLst>
  <dgm:cxnLst>
    <dgm:cxn modelId="{4C0DA871-E87E-4F21-823C-C6932707AF4A}" srcId="{E0205ACB-A255-4553-8494-CCCA9A77D0A5}" destId="{6A056907-6A45-4C7B-A414-B16BA39A9CA9}" srcOrd="0" destOrd="0" parTransId="{877FDDED-C87D-47F5-B367-5D6253B0B512}" sibTransId="{026502DB-FAA3-44FD-9220-8C4DB73B4F8E}"/>
    <dgm:cxn modelId="{C7EA8774-8F84-AA4C-8CDA-67E5DEC8783A}" type="presOf" srcId="{E0205ACB-A255-4553-8494-CCCA9A77D0A5}" destId="{9261789B-A3C9-2E49-928E-1984BBA3126A}" srcOrd="0" destOrd="0" presId="urn:microsoft.com/office/officeart/2005/8/layout/process4"/>
    <dgm:cxn modelId="{4F714693-346C-044C-AEB6-94F5B3E2A292}" type="presOf" srcId="{6A056907-6A45-4C7B-A414-B16BA39A9CA9}" destId="{9518C8C4-8884-8245-93E2-A009CA40A8E5}" srcOrd="0" destOrd="0" presId="urn:microsoft.com/office/officeart/2005/8/layout/process4"/>
    <dgm:cxn modelId="{BDBA4B01-4162-0242-94BE-B8D5D409FBFD}" type="presParOf" srcId="{9261789B-A3C9-2E49-928E-1984BBA3126A}" destId="{416D88F3-C89C-FD41-BCD0-32A600FD356F}" srcOrd="0" destOrd="0" presId="urn:microsoft.com/office/officeart/2005/8/layout/process4"/>
    <dgm:cxn modelId="{572DF1EE-18D6-5C44-82F7-C46DC8749284}" type="presParOf" srcId="{416D88F3-C89C-FD41-BCD0-32A600FD356F}" destId="{9518C8C4-8884-8245-93E2-A009CA40A8E5}"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54A123-199D-4E71-BDE7-B482F7692A10}"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2F8A2692-B9F5-4C3F-88CA-CF02B8994496}">
      <dgm:prSet/>
      <dgm:spPr/>
      <dgm:t>
        <a:bodyPr/>
        <a:lstStyle/>
        <a:p>
          <a:r>
            <a:rPr lang="en-US" dirty="0"/>
            <a:t>In summary, organization can resolve marketing challenges;</a:t>
          </a:r>
        </a:p>
      </dgm:t>
    </dgm:pt>
    <dgm:pt modelId="{4C95629D-566A-4876-A595-56596A8852C7}" type="parTrans" cxnId="{8F34E207-647C-4F2E-BA9E-8D84331E822A}">
      <dgm:prSet/>
      <dgm:spPr/>
      <dgm:t>
        <a:bodyPr/>
        <a:lstStyle/>
        <a:p>
          <a:endParaRPr lang="en-US"/>
        </a:p>
      </dgm:t>
    </dgm:pt>
    <dgm:pt modelId="{C8087C16-75BF-4B42-9D7B-7D123AEDD904}" type="sibTrans" cxnId="{8F34E207-647C-4F2E-BA9E-8D84331E822A}">
      <dgm:prSet/>
      <dgm:spPr/>
      <dgm:t>
        <a:bodyPr/>
        <a:lstStyle/>
        <a:p>
          <a:endParaRPr lang="en-US"/>
        </a:p>
      </dgm:t>
    </dgm:pt>
    <dgm:pt modelId="{63846E92-7A7C-4163-8DDB-1F08C42C7167}">
      <dgm:prSet/>
      <dgm:spPr/>
      <dgm:t>
        <a:bodyPr/>
        <a:lstStyle/>
        <a:p>
          <a:r>
            <a:rPr lang="en-US" b="1" dirty="0"/>
            <a:t>Global: Every aspect of a firm’s marketing should adapt a customer-centric strategy . Companies that market globally should adapt their marketing effort to target consumers. Creating website to attract and resonate with users in different countries irrespective of the language difference. </a:t>
          </a:r>
          <a:endParaRPr lang="en-US" dirty="0"/>
        </a:p>
      </dgm:t>
    </dgm:pt>
    <dgm:pt modelId="{726737C7-09B0-4938-BD13-3B4924348B14}" type="parTrans" cxnId="{28D107E7-FFB8-4E76-A1F6-CEEFB2F75996}">
      <dgm:prSet/>
      <dgm:spPr/>
      <dgm:t>
        <a:bodyPr/>
        <a:lstStyle/>
        <a:p>
          <a:endParaRPr lang="en-US"/>
        </a:p>
      </dgm:t>
    </dgm:pt>
    <dgm:pt modelId="{6F24C0B7-4726-41C9-A35B-75776F3EC24E}" type="sibTrans" cxnId="{28D107E7-FFB8-4E76-A1F6-CEEFB2F75996}">
      <dgm:prSet/>
      <dgm:spPr/>
      <dgm:t>
        <a:bodyPr/>
        <a:lstStyle/>
        <a:p>
          <a:endParaRPr lang="en-US"/>
        </a:p>
      </dgm:t>
    </dgm:pt>
    <dgm:pt modelId="{4C5775D5-1F57-4B41-858C-C0CF00C978F0}" type="pres">
      <dgm:prSet presAssocID="{7354A123-199D-4E71-BDE7-B482F7692A10}" presName="hierChild1" presStyleCnt="0">
        <dgm:presLayoutVars>
          <dgm:chPref val="1"/>
          <dgm:dir/>
          <dgm:animOne val="branch"/>
          <dgm:animLvl val="lvl"/>
          <dgm:resizeHandles/>
        </dgm:presLayoutVars>
      </dgm:prSet>
      <dgm:spPr/>
    </dgm:pt>
    <dgm:pt modelId="{193BD61F-E82F-6C4E-9A89-C757D3002A2F}" type="pres">
      <dgm:prSet presAssocID="{2F8A2692-B9F5-4C3F-88CA-CF02B8994496}" presName="hierRoot1" presStyleCnt="0"/>
      <dgm:spPr/>
    </dgm:pt>
    <dgm:pt modelId="{CE2A2946-EA45-E342-871D-9339923E729D}" type="pres">
      <dgm:prSet presAssocID="{2F8A2692-B9F5-4C3F-88CA-CF02B8994496}" presName="composite" presStyleCnt="0"/>
      <dgm:spPr/>
    </dgm:pt>
    <dgm:pt modelId="{DC5287F1-0ADE-8D49-8DDB-2E1F9E345B25}" type="pres">
      <dgm:prSet presAssocID="{2F8A2692-B9F5-4C3F-88CA-CF02B8994496}" presName="background" presStyleLbl="node0" presStyleIdx="0" presStyleCnt="2"/>
      <dgm:spPr/>
    </dgm:pt>
    <dgm:pt modelId="{5F75A234-7A24-E84D-8E7E-C8111FC5A076}" type="pres">
      <dgm:prSet presAssocID="{2F8A2692-B9F5-4C3F-88CA-CF02B8994496}" presName="text" presStyleLbl="fgAcc0" presStyleIdx="0" presStyleCnt="2">
        <dgm:presLayoutVars>
          <dgm:chPref val="3"/>
        </dgm:presLayoutVars>
      </dgm:prSet>
      <dgm:spPr/>
    </dgm:pt>
    <dgm:pt modelId="{57C2A2C7-2033-824A-A25F-CF302B4797E3}" type="pres">
      <dgm:prSet presAssocID="{2F8A2692-B9F5-4C3F-88CA-CF02B8994496}" presName="hierChild2" presStyleCnt="0"/>
      <dgm:spPr/>
    </dgm:pt>
    <dgm:pt modelId="{F915C941-26C8-F548-8E3B-388C57CE5B66}" type="pres">
      <dgm:prSet presAssocID="{63846E92-7A7C-4163-8DDB-1F08C42C7167}" presName="hierRoot1" presStyleCnt="0"/>
      <dgm:spPr/>
    </dgm:pt>
    <dgm:pt modelId="{8BC3D94B-8AC5-5B46-BA22-9F3F6A7B85A0}" type="pres">
      <dgm:prSet presAssocID="{63846E92-7A7C-4163-8DDB-1F08C42C7167}" presName="composite" presStyleCnt="0"/>
      <dgm:spPr/>
    </dgm:pt>
    <dgm:pt modelId="{7BD20FA1-4843-9A45-8FD6-92447D58D353}" type="pres">
      <dgm:prSet presAssocID="{63846E92-7A7C-4163-8DDB-1F08C42C7167}" presName="background" presStyleLbl="node0" presStyleIdx="1" presStyleCnt="2"/>
      <dgm:spPr/>
    </dgm:pt>
    <dgm:pt modelId="{3CAEB0A2-EFDF-F944-BE38-5AD587D03BAD}" type="pres">
      <dgm:prSet presAssocID="{63846E92-7A7C-4163-8DDB-1F08C42C7167}" presName="text" presStyleLbl="fgAcc0" presStyleIdx="1" presStyleCnt="2">
        <dgm:presLayoutVars>
          <dgm:chPref val="3"/>
        </dgm:presLayoutVars>
      </dgm:prSet>
      <dgm:spPr/>
    </dgm:pt>
    <dgm:pt modelId="{BB200FED-7F63-9B47-A005-B8976CD63828}" type="pres">
      <dgm:prSet presAssocID="{63846E92-7A7C-4163-8DDB-1F08C42C7167}" presName="hierChild2" presStyleCnt="0"/>
      <dgm:spPr/>
    </dgm:pt>
  </dgm:ptLst>
  <dgm:cxnLst>
    <dgm:cxn modelId="{8F34E207-647C-4F2E-BA9E-8D84331E822A}" srcId="{7354A123-199D-4E71-BDE7-B482F7692A10}" destId="{2F8A2692-B9F5-4C3F-88CA-CF02B8994496}" srcOrd="0" destOrd="0" parTransId="{4C95629D-566A-4876-A595-56596A8852C7}" sibTransId="{C8087C16-75BF-4B42-9D7B-7D123AEDD904}"/>
    <dgm:cxn modelId="{1D960366-30E4-9340-8453-64C89E59FB44}" type="presOf" srcId="{2F8A2692-B9F5-4C3F-88CA-CF02B8994496}" destId="{5F75A234-7A24-E84D-8E7E-C8111FC5A076}" srcOrd="0" destOrd="0" presId="urn:microsoft.com/office/officeart/2005/8/layout/hierarchy1"/>
    <dgm:cxn modelId="{89538357-027A-1942-8BFC-651BF39456BB}" type="presOf" srcId="{63846E92-7A7C-4163-8DDB-1F08C42C7167}" destId="{3CAEB0A2-EFDF-F944-BE38-5AD587D03BAD}" srcOrd="0" destOrd="0" presId="urn:microsoft.com/office/officeart/2005/8/layout/hierarchy1"/>
    <dgm:cxn modelId="{28D107E7-FFB8-4E76-A1F6-CEEFB2F75996}" srcId="{7354A123-199D-4E71-BDE7-B482F7692A10}" destId="{63846E92-7A7C-4163-8DDB-1F08C42C7167}" srcOrd="1" destOrd="0" parTransId="{726737C7-09B0-4938-BD13-3B4924348B14}" sibTransId="{6F24C0B7-4726-41C9-A35B-75776F3EC24E}"/>
    <dgm:cxn modelId="{7A52B8F3-47FC-FD48-94A0-CC47909D1787}" type="presOf" srcId="{7354A123-199D-4E71-BDE7-B482F7692A10}" destId="{4C5775D5-1F57-4B41-858C-C0CF00C978F0}" srcOrd="0" destOrd="0" presId="urn:microsoft.com/office/officeart/2005/8/layout/hierarchy1"/>
    <dgm:cxn modelId="{00716D1D-C4CA-BE48-96B1-8C9FBB567CAB}" type="presParOf" srcId="{4C5775D5-1F57-4B41-858C-C0CF00C978F0}" destId="{193BD61F-E82F-6C4E-9A89-C757D3002A2F}" srcOrd="0" destOrd="0" presId="urn:microsoft.com/office/officeart/2005/8/layout/hierarchy1"/>
    <dgm:cxn modelId="{67236678-7F9D-BF43-A59E-371DFC8E80B8}" type="presParOf" srcId="{193BD61F-E82F-6C4E-9A89-C757D3002A2F}" destId="{CE2A2946-EA45-E342-871D-9339923E729D}" srcOrd="0" destOrd="0" presId="urn:microsoft.com/office/officeart/2005/8/layout/hierarchy1"/>
    <dgm:cxn modelId="{148C6144-E17F-3749-BB30-7C23497C23BA}" type="presParOf" srcId="{CE2A2946-EA45-E342-871D-9339923E729D}" destId="{DC5287F1-0ADE-8D49-8DDB-2E1F9E345B25}" srcOrd="0" destOrd="0" presId="urn:microsoft.com/office/officeart/2005/8/layout/hierarchy1"/>
    <dgm:cxn modelId="{FAC99E77-34E7-374E-B8BE-E74CC609839A}" type="presParOf" srcId="{CE2A2946-EA45-E342-871D-9339923E729D}" destId="{5F75A234-7A24-E84D-8E7E-C8111FC5A076}" srcOrd="1" destOrd="0" presId="urn:microsoft.com/office/officeart/2005/8/layout/hierarchy1"/>
    <dgm:cxn modelId="{4F2B7ED1-921F-814A-A058-DFAA7A5A693F}" type="presParOf" srcId="{193BD61F-E82F-6C4E-9A89-C757D3002A2F}" destId="{57C2A2C7-2033-824A-A25F-CF302B4797E3}" srcOrd="1" destOrd="0" presId="urn:microsoft.com/office/officeart/2005/8/layout/hierarchy1"/>
    <dgm:cxn modelId="{547A50FC-CE2F-E245-BB7B-543ECA7305C8}" type="presParOf" srcId="{4C5775D5-1F57-4B41-858C-C0CF00C978F0}" destId="{F915C941-26C8-F548-8E3B-388C57CE5B66}" srcOrd="1" destOrd="0" presId="urn:microsoft.com/office/officeart/2005/8/layout/hierarchy1"/>
    <dgm:cxn modelId="{61248D24-A524-CB4B-A59C-C78DAA8C3973}" type="presParOf" srcId="{F915C941-26C8-F548-8E3B-388C57CE5B66}" destId="{8BC3D94B-8AC5-5B46-BA22-9F3F6A7B85A0}" srcOrd="0" destOrd="0" presId="urn:microsoft.com/office/officeart/2005/8/layout/hierarchy1"/>
    <dgm:cxn modelId="{785E6A1B-21D3-7842-B2B1-FB0003C4E421}" type="presParOf" srcId="{8BC3D94B-8AC5-5B46-BA22-9F3F6A7B85A0}" destId="{7BD20FA1-4843-9A45-8FD6-92447D58D353}" srcOrd="0" destOrd="0" presId="urn:microsoft.com/office/officeart/2005/8/layout/hierarchy1"/>
    <dgm:cxn modelId="{513B85C9-FAF7-8A4C-9168-1AB528625D8B}" type="presParOf" srcId="{8BC3D94B-8AC5-5B46-BA22-9F3F6A7B85A0}" destId="{3CAEB0A2-EFDF-F944-BE38-5AD587D03BAD}" srcOrd="1" destOrd="0" presId="urn:microsoft.com/office/officeart/2005/8/layout/hierarchy1"/>
    <dgm:cxn modelId="{85FF23DE-D581-9047-AB1E-CCB2C9DA2E7A}" type="presParOf" srcId="{F915C941-26C8-F548-8E3B-388C57CE5B66}" destId="{BB200FED-7F63-9B47-A005-B8976CD6382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18C8C4-8884-8245-93E2-A009CA40A8E5}">
      <dsp:nvSpPr>
        <dsp:cNvPr id="0" name=""/>
        <dsp:cNvSpPr/>
      </dsp:nvSpPr>
      <dsp:spPr>
        <a:xfrm>
          <a:off x="0" y="0"/>
          <a:ext cx="6424440" cy="3880773"/>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kern="1200" dirty="0"/>
            <a:t>Marketing is an activity managed by an organisation to stimulate the buying and selling of a product or services.  It involves advertising, selling, and distributing products to consumers or other firms (Investopedia, 2019).  </a:t>
          </a:r>
          <a:endParaRPr lang="en-US" sz="3200" kern="1200" dirty="0"/>
        </a:p>
      </dsp:txBody>
      <dsp:txXfrm>
        <a:off x="0" y="0"/>
        <a:ext cx="6424440" cy="38807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5287F1-0ADE-8D49-8DDB-2E1F9E345B25}">
      <dsp:nvSpPr>
        <dsp:cNvPr id="0" name=""/>
        <dsp:cNvSpPr/>
      </dsp:nvSpPr>
      <dsp:spPr>
        <a:xfrm>
          <a:off x="1173" y="521315"/>
          <a:ext cx="4120597" cy="261657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75A234-7A24-E84D-8E7E-C8111FC5A076}">
      <dsp:nvSpPr>
        <dsp:cNvPr id="0" name=""/>
        <dsp:cNvSpPr/>
      </dsp:nvSpPr>
      <dsp:spPr>
        <a:xfrm>
          <a:off x="459018" y="956267"/>
          <a:ext cx="4120597" cy="261657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In summary, organization can resolve marketing challenges;</a:t>
          </a:r>
        </a:p>
      </dsp:txBody>
      <dsp:txXfrm>
        <a:off x="535655" y="1032904"/>
        <a:ext cx="3967323" cy="2463305"/>
      </dsp:txXfrm>
    </dsp:sp>
    <dsp:sp modelId="{7BD20FA1-4843-9A45-8FD6-92447D58D353}">
      <dsp:nvSpPr>
        <dsp:cNvPr id="0" name=""/>
        <dsp:cNvSpPr/>
      </dsp:nvSpPr>
      <dsp:spPr>
        <a:xfrm>
          <a:off x="5037459" y="521315"/>
          <a:ext cx="4120597" cy="261657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AEB0A2-EFDF-F944-BE38-5AD587D03BAD}">
      <dsp:nvSpPr>
        <dsp:cNvPr id="0" name=""/>
        <dsp:cNvSpPr/>
      </dsp:nvSpPr>
      <dsp:spPr>
        <a:xfrm>
          <a:off x="5495303" y="956267"/>
          <a:ext cx="4120597" cy="261657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Global: Every aspect of a firm’s marketing should adapt a customer-centric strategy . Companies that market globally should adapt their marketing effort to target consumers. Creating website to attract and resonate with users in different countries irrespective of the language difference. </a:t>
          </a:r>
          <a:endParaRPr lang="en-US" sz="1700" kern="1200" dirty="0"/>
        </a:p>
      </dsp:txBody>
      <dsp:txXfrm>
        <a:off x="5571940" y="1032904"/>
        <a:ext cx="3967323" cy="2463305"/>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4DA0F0-731B-9340-B545-750F4A40CD09}" type="datetimeFigureOut">
              <a:rPr lang="en-US" smtClean="0"/>
              <a:t>6/5/2019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6978B5-2752-9E45-BA4D-ED5512F6E60B}" type="slidenum">
              <a:rPr lang="en-US" smtClean="0"/>
              <a:t>‹#›</a:t>
            </a:fld>
            <a:endParaRPr lang="en-US"/>
          </a:p>
        </p:txBody>
      </p:sp>
    </p:spTree>
    <p:extLst>
      <p:ext uri="{BB962C8B-B14F-4D97-AF65-F5344CB8AC3E}">
        <p14:creationId xmlns:p14="http://schemas.microsoft.com/office/powerpoint/2010/main" val="15813152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6/5/2019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6/5/2019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6/5/2019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6/5/2019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6/5/2019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escholar.manchester.ac.uk/api/datastrea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912A8-AAA2-4FB9-8895-4FA63A1EF1A6}"/>
              </a:ext>
            </a:extLst>
          </p:cNvPr>
          <p:cNvSpPr>
            <a:spLocks noGrp="1"/>
          </p:cNvSpPr>
          <p:nvPr>
            <p:ph type="ctrTitle"/>
          </p:nvPr>
        </p:nvSpPr>
        <p:spPr>
          <a:xfrm>
            <a:off x="2227385" y="3352800"/>
            <a:ext cx="7046618" cy="1852245"/>
          </a:xfrm>
        </p:spPr>
        <p:txBody>
          <a:bodyPr/>
          <a:lstStyle/>
          <a:p>
            <a:pPr algn="ctr"/>
            <a:br>
              <a:rPr lang="en-GB" sz="4800" b="1" dirty="0"/>
            </a:br>
            <a:br>
              <a:rPr lang="en-GB" sz="4800" b="1" dirty="0"/>
            </a:br>
            <a:br>
              <a:rPr lang="en-GB" sz="4800" b="1" dirty="0"/>
            </a:br>
            <a:br>
              <a:rPr lang="en-GB" sz="4800" b="1" dirty="0"/>
            </a:br>
            <a:br>
              <a:rPr lang="en-GB" sz="4800" b="1" dirty="0"/>
            </a:br>
            <a:br>
              <a:rPr lang="en-GB" sz="4800" b="1" dirty="0"/>
            </a:br>
            <a:br>
              <a:rPr lang="en-GB" sz="4800" b="1" dirty="0"/>
            </a:br>
            <a:r>
              <a:rPr lang="en-GB" sz="4800" b="1" dirty="0"/>
              <a:t>CONTEMPORARY ISSUES IN MARKETING</a:t>
            </a:r>
            <a:br>
              <a:rPr lang="en-GB" sz="4800" b="1" dirty="0"/>
            </a:br>
            <a:br>
              <a:rPr lang="en-GB" sz="4800" b="1" dirty="0"/>
            </a:br>
            <a:r>
              <a:rPr lang="en-GB" sz="2800" b="1" dirty="0"/>
              <a:t>by</a:t>
            </a:r>
            <a:br>
              <a:rPr lang="en-GB" sz="4800" b="1" dirty="0"/>
            </a:br>
            <a:r>
              <a:rPr lang="en-GB" sz="3600" b="1" dirty="0"/>
              <a:t>Nathaniel odoi</a:t>
            </a:r>
            <a:br>
              <a:rPr lang="en-GB" sz="3600" b="1" dirty="0"/>
            </a:br>
            <a:r>
              <a:rPr lang="en-GB" sz="3600" b="1" dirty="0"/>
              <a:t>                       </a:t>
            </a:r>
            <a:endParaRPr lang="en-GB" sz="4800" b="1" dirty="0"/>
          </a:p>
        </p:txBody>
      </p:sp>
      <p:sp>
        <p:nvSpPr>
          <p:cNvPr id="3" name="Subtitle 2">
            <a:extLst>
              <a:ext uri="{FF2B5EF4-FFF2-40B4-BE49-F238E27FC236}">
                <a16:creationId xmlns:a16="http://schemas.microsoft.com/office/drawing/2014/main" id="{0B0034AC-F01B-4867-A310-6B5CB09FB156}"/>
              </a:ext>
            </a:extLst>
          </p:cNvPr>
          <p:cNvSpPr>
            <a:spLocks noGrp="1"/>
          </p:cNvSpPr>
          <p:nvPr>
            <p:ph type="subTitle" idx="1"/>
          </p:nvPr>
        </p:nvSpPr>
        <p:spPr>
          <a:xfrm>
            <a:off x="1507067" y="3669323"/>
            <a:ext cx="7766936" cy="1825955"/>
          </a:xfrm>
        </p:spPr>
        <p:txBody>
          <a:bodyPr>
            <a:normAutofit fontScale="92500" lnSpcReduction="10000"/>
          </a:bodyPr>
          <a:lstStyle/>
          <a:p>
            <a:r>
              <a:rPr lang="en-GB" b="1" dirty="0"/>
              <a:t>     </a:t>
            </a:r>
          </a:p>
          <a:p>
            <a:endParaRPr lang="en-GB" b="1" dirty="0"/>
          </a:p>
          <a:p>
            <a:endParaRPr lang="en-GB" b="1" dirty="0"/>
          </a:p>
          <a:p>
            <a:r>
              <a:rPr lang="en-GB" b="1" dirty="0"/>
              <a:t>student number: 1810442</a:t>
            </a:r>
          </a:p>
          <a:p>
            <a:r>
              <a:rPr lang="en-GB" b="1" dirty="0"/>
              <a:t>07/06/19</a:t>
            </a:r>
            <a:endParaRPr lang="en-GB" dirty="0"/>
          </a:p>
        </p:txBody>
      </p:sp>
    </p:spTree>
    <p:extLst>
      <p:ext uri="{BB962C8B-B14F-4D97-AF65-F5344CB8AC3E}">
        <p14:creationId xmlns:p14="http://schemas.microsoft.com/office/powerpoint/2010/main" val="13197457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9299F-767D-2D4A-9F6B-018863A0D86A}"/>
              </a:ext>
            </a:extLst>
          </p:cNvPr>
          <p:cNvSpPr>
            <a:spLocks noGrp="1"/>
          </p:cNvSpPr>
          <p:nvPr>
            <p:ph type="title"/>
          </p:nvPr>
        </p:nvSpPr>
        <p:spPr>
          <a:xfrm>
            <a:off x="5536734" y="609600"/>
            <a:ext cx="3737268" cy="1320800"/>
          </a:xfrm>
        </p:spPr>
        <p:txBody>
          <a:bodyPr>
            <a:normAutofit/>
          </a:bodyPr>
          <a:lstStyle/>
          <a:p>
            <a:r>
              <a:rPr lang="en-US"/>
              <a:t>Marketing and Amazon</a:t>
            </a:r>
            <a:endParaRPr lang="en-US" dirty="0"/>
          </a:p>
        </p:txBody>
      </p:sp>
      <p:sp>
        <p:nvSpPr>
          <p:cNvPr id="3" name="Content Placeholder 2">
            <a:extLst>
              <a:ext uri="{FF2B5EF4-FFF2-40B4-BE49-F238E27FC236}">
                <a16:creationId xmlns:a16="http://schemas.microsoft.com/office/drawing/2014/main" id="{13E163D3-8B15-FD4A-8222-15B75F4AD1B5}"/>
              </a:ext>
            </a:extLst>
          </p:cNvPr>
          <p:cNvSpPr>
            <a:spLocks noGrp="1"/>
          </p:cNvSpPr>
          <p:nvPr>
            <p:ph idx="1"/>
          </p:nvPr>
        </p:nvSpPr>
        <p:spPr>
          <a:xfrm>
            <a:off x="5209563" y="2160589"/>
            <a:ext cx="4064439" cy="3880773"/>
          </a:xfrm>
        </p:spPr>
        <p:txBody>
          <a:bodyPr>
            <a:normAutofit/>
          </a:bodyPr>
          <a:lstStyle/>
          <a:p>
            <a:r>
              <a:rPr lang="en-US" sz="2400" b="1" dirty="0"/>
              <a:t>The Amazon story shows a fundamental principle of successful marketing</a:t>
            </a:r>
          </a:p>
          <a:p>
            <a:pPr marL="0" indent="0">
              <a:buNone/>
            </a:pPr>
            <a:endParaRPr lang="en-US" dirty="0"/>
          </a:p>
        </p:txBody>
      </p:sp>
      <p:pic>
        <p:nvPicPr>
          <p:cNvPr id="4" name="Picture 10" descr="bea01206_p0101">
            <a:extLst>
              <a:ext uri="{FF2B5EF4-FFF2-40B4-BE49-F238E27FC236}">
                <a16:creationId xmlns:a16="http://schemas.microsoft.com/office/drawing/2014/main" id="{95333CFD-9ABB-BA48-B4BC-B9AB553D490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5297"/>
          <a:stretch/>
        </p:blipFill>
        <p:spPr bwMode="auto">
          <a:xfrm>
            <a:off x="20" y="-1"/>
            <a:ext cx="5394940" cy="6858001"/>
          </a:xfrm>
          <a:custGeom>
            <a:avLst/>
            <a:gdLst>
              <a:gd name="connsiteX0" fmla="*/ 842596 w 5394960"/>
              <a:gd name="connsiteY0" fmla="*/ 0 h 6858000"/>
              <a:gd name="connsiteX1" fmla="*/ 5394960 w 5394960"/>
              <a:gd name="connsiteY1" fmla="*/ 0 h 6858000"/>
              <a:gd name="connsiteX2" fmla="*/ 5394960 w 5394960"/>
              <a:gd name="connsiteY2" fmla="*/ 21851 h 6858000"/>
              <a:gd name="connsiteX3" fmla="*/ 4365943 w 5394960"/>
              <a:gd name="connsiteY3" fmla="*/ 6858000 h 6858000"/>
              <a:gd name="connsiteX4" fmla="*/ 0 w 5394960"/>
              <a:gd name="connsiteY4" fmla="*/ 6858000 h 6858000"/>
              <a:gd name="connsiteX5" fmla="*/ 0 w 5394960"/>
              <a:gd name="connsiteY5" fmla="*/ 566615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Lst>
        </p:spPr>
      </p:pic>
      <p:sp>
        <p:nvSpPr>
          <p:cNvPr id="14" name="Isosceles Triangle 13">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82783989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Title 3">
            <a:extLst>
              <a:ext uri="{FF2B5EF4-FFF2-40B4-BE49-F238E27FC236}">
                <a16:creationId xmlns:a16="http://schemas.microsoft.com/office/drawing/2014/main" id="{96E849F1-6A2F-364F-B32B-95EC6E8F2C17}"/>
              </a:ext>
            </a:extLst>
          </p:cNvPr>
          <p:cNvSpPr>
            <a:spLocks noGrp="1"/>
          </p:cNvSpPr>
          <p:nvPr>
            <p:ph type="title"/>
          </p:nvPr>
        </p:nvSpPr>
        <p:spPr>
          <a:xfrm>
            <a:off x="677334" y="609600"/>
            <a:ext cx="3843375" cy="5175624"/>
          </a:xfrm>
        </p:spPr>
        <p:txBody>
          <a:bodyPr anchor="ctr">
            <a:normAutofit/>
          </a:bodyPr>
          <a:lstStyle/>
          <a:p>
            <a:r>
              <a:rPr lang="en-US" dirty="0">
                <a:solidFill>
                  <a:schemeClr val="tx1">
                    <a:lumMod val="85000"/>
                    <a:lumOff val="15000"/>
                  </a:schemeClr>
                </a:solidFill>
              </a:rPr>
              <a:t>Marketing and Amazon</a:t>
            </a:r>
          </a:p>
        </p:txBody>
      </p:sp>
      <p:sp>
        <p:nvSpPr>
          <p:cNvPr id="28" name="Freeform: Shape 27">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Content Placeholder 4">
            <a:extLst>
              <a:ext uri="{FF2B5EF4-FFF2-40B4-BE49-F238E27FC236}">
                <a16:creationId xmlns:a16="http://schemas.microsoft.com/office/drawing/2014/main" id="{F4FF97E4-5741-A545-9C0F-3B5E158DC296}"/>
              </a:ext>
            </a:extLst>
          </p:cNvPr>
          <p:cNvSpPr>
            <a:spLocks noGrp="1"/>
          </p:cNvSpPr>
          <p:nvPr>
            <p:ph idx="1"/>
          </p:nvPr>
        </p:nvSpPr>
        <p:spPr>
          <a:xfrm>
            <a:off x="6116084" y="609601"/>
            <a:ext cx="5511296" cy="5175624"/>
          </a:xfrm>
        </p:spPr>
        <p:txBody>
          <a:bodyPr anchor="ctr">
            <a:normAutofit/>
          </a:bodyPr>
          <a:lstStyle/>
          <a:p>
            <a:r>
              <a:rPr lang="en-US" sz="2400" dirty="0">
                <a:solidFill>
                  <a:srgbClr val="FFFFFF"/>
                </a:solidFill>
              </a:rPr>
              <a:t>Identify marketing opportunities and respond by executing and developing marketing strategies to take advantage of opportunities better than what competitors do</a:t>
            </a:r>
          </a:p>
          <a:p>
            <a:endParaRPr lang="en-US" dirty="0">
              <a:solidFill>
                <a:srgbClr val="FFFFFF"/>
              </a:solidFill>
            </a:endParaRPr>
          </a:p>
        </p:txBody>
      </p:sp>
    </p:spTree>
    <p:extLst>
      <p:ext uri="{BB962C8B-B14F-4D97-AF65-F5344CB8AC3E}">
        <p14:creationId xmlns:p14="http://schemas.microsoft.com/office/powerpoint/2010/main" val="3436790009"/>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52210-DEE7-47F4-9FB7-76EE143C8B5E}"/>
              </a:ext>
            </a:extLst>
          </p:cNvPr>
          <p:cNvSpPr>
            <a:spLocks noGrp="1"/>
          </p:cNvSpPr>
          <p:nvPr>
            <p:ph type="title"/>
          </p:nvPr>
        </p:nvSpPr>
        <p:spPr>
          <a:xfrm>
            <a:off x="2849562" y="609600"/>
            <a:ext cx="6424440" cy="1320800"/>
          </a:xfrm>
        </p:spPr>
        <p:txBody>
          <a:bodyPr>
            <a:normAutofit/>
          </a:bodyPr>
          <a:lstStyle/>
          <a:p>
            <a:r>
              <a:rPr lang="en-GB"/>
              <a:t>Marketing -definition</a:t>
            </a:r>
          </a:p>
        </p:txBody>
      </p:sp>
      <p:sp>
        <p:nvSpPr>
          <p:cNvPr id="47" name="Isosceles Triangle 44">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10" name="Content Placeholder 2">
            <a:extLst>
              <a:ext uri="{FF2B5EF4-FFF2-40B4-BE49-F238E27FC236}">
                <a16:creationId xmlns:a16="http://schemas.microsoft.com/office/drawing/2014/main" id="{74027C04-9595-4EB2-B813-689281454BE8}"/>
              </a:ext>
            </a:extLst>
          </p:cNvPr>
          <p:cNvGraphicFramePr>
            <a:graphicFrameLocks noGrp="1"/>
          </p:cNvGraphicFramePr>
          <p:nvPr>
            <p:ph idx="1"/>
            <p:extLst>
              <p:ext uri="{D42A27DB-BD31-4B8C-83A1-F6EECF244321}">
                <p14:modId xmlns:p14="http://schemas.microsoft.com/office/powerpoint/2010/main" val="3823290836"/>
              </p:ext>
            </p:extLst>
          </p:nvPr>
        </p:nvGraphicFramePr>
        <p:xfrm>
          <a:off x="2849562" y="2160589"/>
          <a:ext cx="6424440"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17649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AB39F85-9D5D-483B-97C5-D0086F266AB0}"/>
              </a:ext>
            </a:extLst>
          </p:cNvPr>
          <p:cNvSpPr>
            <a:spLocks noGrp="1"/>
          </p:cNvSpPr>
          <p:nvPr>
            <p:ph type="title"/>
          </p:nvPr>
        </p:nvSpPr>
        <p:spPr>
          <a:xfrm>
            <a:off x="677334" y="609600"/>
            <a:ext cx="3843375" cy="5175624"/>
          </a:xfrm>
        </p:spPr>
        <p:txBody>
          <a:bodyPr anchor="ctr">
            <a:normAutofit/>
          </a:bodyPr>
          <a:lstStyle/>
          <a:p>
            <a:r>
              <a:rPr lang="en-GB">
                <a:solidFill>
                  <a:schemeClr val="tx1">
                    <a:lumMod val="85000"/>
                    <a:lumOff val="15000"/>
                  </a:schemeClr>
                </a:solidFill>
              </a:rPr>
              <a:t>Kotler’s definition of Marketing</a:t>
            </a:r>
            <a:endParaRPr lang="en-GB" dirty="0">
              <a:solidFill>
                <a:schemeClr val="tx1">
                  <a:lumMod val="85000"/>
                  <a:lumOff val="15000"/>
                </a:schemeClr>
              </a:solidFill>
            </a:endParaRPr>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0414F55-D00F-4671-9885-129D0B14644E}"/>
              </a:ext>
            </a:extLst>
          </p:cNvPr>
          <p:cNvSpPr>
            <a:spLocks noGrp="1"/>
          </p:cNvSpPr>
          <p:nvPr>
            <p:ph idx="1"/>
          </p:nvPr>
        </p:nvSpPr>
        <p:spPr>
          <a:xfrm>
            <a:off x="6116084" y="609601"/>
            <a:ext cx="5511296" cy="5175624"/>
          </a:xfrm>
        </p:spPr>
        <p:txBody>
          <a:bodyPr anchor="ctr">
            <a:normAutofit/>
          </a:bodyPr>
          <a:lstStyle/>
          <a:p>
            <a:r>
              <a:rPr lang="en-GB" sz="2400" dirty="0">
                <a:solidFill>
                  <a:srgbClr val="FFFFFF"/>
                </a:solidFill>
              </a:rPr>
              <a:t>“Marketing is a managerial and social process by which groups and individual get what they want and need through creating and exchanging goods and value with others” Kotler 2012 – social definition </a:t>
            </a:r>
          </a:p>
        </p:txBody>
      </p:sp>
    </p:spTree>
    <p:extLst>
      <p:ext uri="{BB962C8B-B14F-4D97-AF65-F5344CB8AC3E}">
        <p14:creationId xmlns:p14="http://schemas.microsoft.com/office/powerpoint/2010/main" val="25248326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5" name="Isosceles Triangle 54">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AA14B7DC-B4F2-F946-A4C1-0C06DD9E8707}"/>
              </a:ext>
            </a:extLst>
          </p:cNvPr>
          <p:cNvSpPr>
            <a:spLocks noGrp="1"/>
          </p:cNvSpPr>
          <p:nvPr>
            <p:ph type="title"/>
          </p:nvPr>
        </p:nvSpPr>
        <p:spPr>
          <a:xfrm>
            <a:off x="673754" y="643467"/>
            <a:ext cx="4203045" cy="1375608"/>
          </a:xfrm>
        </p:spPr>
        <p:txBody>
          <a:bodyPr anchor="ctr">
            <a:normAutofit/>
          </a:bodyPr>
          <a:lstStyle/>
          <a:p>
            <a:r>
              <a:rPr lang="en-GB">
                <a:solidFill>
                  <a:schemeClr val="bg1"/>
                </a:solidFill>
              </a:rPr>
              <a:t>Contemporary issues in marketing</a:t>
            </a:r>
            <a:endParaRPr lang="en-US">
              <a:solidFill>
                <a:schemeClr val="bg1"/>
              </a:solidFill>
            </a:endParaRPr>
          </a:p>
        </p:txBody>
      </p:sp>
      <p:sp>
        <p:nvSpPr>
          <p:cNvPr id="3" name="Content Placeholder 2">
            <a:extLst>
              <a:ext uri="{FF2B5EF4-FFF2-40B4-BE49-F238E27FC236}">
                <a16:creationId xmlns:a16="http://schemas.microsoft.com/office/drawing/2014/main" id="{A386CF98-C1D1-8E43-8282-B1EF72B3372C}"/>
              </a:ext>
            </a:extLst>
          </p:cNvPr>
          <p:cNvSpPr>
            <a:spLocks noGrp="1"/>
          </p:cNvSpPr>
          <p:nvPr>
            <p:ph idx="1"/>
          </p:nvPr>
        </p:nvSpPr>
        <p:spPr>
          <a:xfrm>
            <a:off x="673754" y="2160590"/>
            <a:ext cx="3973943" cy="3440110"/>
          </a:xfrm>
        </p:spPr>
        <p:txBody>
          <a:bodyPr>
            <a:normAutofit/>
          </a:bodyPr>
          <a:lstStyle/>
          <a:p>
            <a:r>
              <a:rPr lang="en-GB" dirty="0">
                <a:solidFill>
                  <a:schemeClr val="bg1"/>
                </a:solidFill>
              </a:rPr>
              <a:t>The business environment is increasingly wavering. Both political developments and social  as well as technological changes are moulding contemporary  human life.</a:t>
            </a:r>
          </a:p>
          <a:p>
            <a:endParaRPr lang="en-US" dirty="0">
              <a:solidFill>
                <a:schemeClr val="bg1"/>
              </a:solidFill>
            </a:endParaRPr>
          </a:p>
        </p:txBody>
      </p:sp>
      <p:pic>
        <p:nvPicPr>
          <p:cNvPr id="48" name="Graphic 47" descr="Group">
            <a:extLst>
              <a:ext uri="{FF2B5EF4-FFF2-40B4-BE49-F238E27FC236}">
                <a16:creationId xmlns:a16="http://schemas.microsoft.com/office/drawing/2014/main" id="{18592A5B-F520-441E-85C8-0A3763F6EFD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17616" y="972608"/>
            <a:ext cx="4900269" cy="4900269"/>
          </a:xfrm>
          <a:prstGeom prst="rect">
            <a:avLst/>
          </a:prstGeom>
        </p:spPr>
      </p:pic>
      <p:sp>
        <p:nvSpPr>
          <p:cNvPr id="57" name="Isosceles Triangle 56">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10107490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651ED83-4941-48A0-9C17-901679011B90}"/>
              </a:ext>
            </a:extLst>
          </p:cNvPr>
          <p:cNvSpPr>
            <a:spLocks noGrp="1"/>
          </p:cNvSpPr>
          <p:nvPr>
            <p:ph type="title"/>
          </p:nvPr>
        </p:nvSpPr>
        <p:spPr>
          <a:xfrm>
            <a:off x="677334" y="609600"/>
            <a:ext cx="3843375" cy="5175624"/>
          </a:xfrm>
        </p:spPr>
        <p:txBody>
          <a:bodyPr anchor="ctr">
            <a:normAutofit/>
          </a:bodyPr>
          <a:lstStyle/>
          <a:p>
            <a:r>
              <a:rPr lang="en-GB" dirty="0"/>
              <a:t>Contemporary issues in marketing</a:t>
            </a:r>
            <a:endParaRPr lang="en-GB" dirty="0">
              <a:solidFill>
                <a:schemeClr val="tx1">
                  <a:lumMod val="85000"/>
                  <a:lumOff val="15000"/>
                </a:schemeClr>
              </a:solidFill>
            </a:endParaRPr>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840EC33-9AC1-4DDA-A042-E2CCF167CA29}"/>
              </a:ext>
            </a:extLst>
          </p:cNvPr>
          <p:cNvSpPr>
            <a:spLocks noGrp="1"/>
          </p:cNvSpPr>
          <p:nvPr>
            <p:ph idx="1"/>
          </p:nvPr>
        </p:nvSpPr>
        <p:spPr>
          <a:xfrm>
            <a:off x="6116084" y="609601"/>
            <a:ext cx="5511296" cy="5175624"/>
          </a:xfrm>
        </p:spPr>
        <p:txBody>
          <a:bodyPr anchor="ctr">
            <a:normAutofit/>
          </a:bodyPr>
          <a:lstStyle/>
          <a:p>
            <a:r>
              <a:rPr lang="en-GB" sz="2400" dirty="0"/>
              <a:t>The concept of marketing has improved drastically in recent years, with emphasis currently shifted gradually to consumers (versus products and selling) marketing across boarders and the various technology concerns that affect the market (Escholar.manchester.ac.uk, 2019).</a:t>
            </a:r>
            <a:endParaRPr lang="en-GB" sz="2400" dirty="0">
              <a:solidFill>
                <a:srgbClr val="FFFFFF"/>
              </a:solidFill>
            </a:endParaRPr>
          </a:p>
        </p:txBody>
      </p:sp>
    </p:spTree>
    <p:extLst>
      <p:ext uri="{BB962C8B-B14F-4D97-AF65-F5344CB8AC3E}">
        <p14:creationId xmlns:p14="http://schemas.microsoft.com/office/powerpoint/2010/main" val="221432889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8550AE2-9A4A-4E4F-931A-D597D7D56C5A}"/>
              </a:ext>
            </a:extLst>
          </p:cNvPr>
          <p:cNvSpPr>
            <a:spLocks noGrp="1"/>
          </p:cNvSpPr>
          <p:nvPr>
            <p:ph type="title"/>
          </p:nvPr>
        </p:nvSpPr>
        <p:spPr>
          <a:xfrm>
            <a:off x="677334" y="609600"/>
            <a:ext cx="3843375" cy="5175624"/>
          </a:xfrm>
        </p:spPr>
        <p:txBody>
          <a:bodyPr anchor="ctr">
            <a:normAutofit/>
          </a:bodyPr>
          <a:lstStyle/>
          <a:p>
            <a:r>
              <a:rPr lang="en-GB" dirty="0"/>
              <a:t>Contemporary issues in marketing</a:t>
            </a:r>
            <a:endParaRPr lang="en-GB" dirty="0">
              <a:solidFill>
                <a:schemeClr val="tx1">
                  <a:lumMod val="85000"/>
                  <a:lumOff val="15000"/>
                </a:schemeClr>
              </a:solidFill>
            </a:endParaRPr>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F15DCCD-AF03-46B2-8886-9D5464981885}"/>
              </a:ext>
            </a:extLst>
          </p:cNvPr>
          <p:cNvSpPr>
            <a:spLocks noGrp="1"/>
          </p:cNvSpPr>
          <p:nvPr>
            <p:ph idx="1"/>
          </p:nvPr>
        </p:nvSpPr>
        <p:spPr>
          <a:xfrm>
            <a:off x="6116084" y="609601"/>
            <a:ext cx="5511296" cy="5175624"/>
          </a:xfrm>
        </p:spPr>
        <p:txBody>
          <a:bodyPr anchor="ctr">
            <a:normAutofit/>
          </a:bodyPr>
          <a:lstStyle/>
          <a:p>
            <a:r>
              <a:rPr lang="en-GB" sz="2400" dirty="0"/>
              <a:t>Moreover, there is restored accentuation in marketing which  is creating and restructuring with the best product and services for  customers and not just competing with rivals and their mode of operations (Escholar.manchester.ac.uk, 2019).</a:t>
            </a:r>
            <a:endParaRPr lang="en-GB" sz="2400" dirty="0">
              <a:solidFill>
                <a:srgbClr val="FFFFFF"/>
              </a:solidFill>
            </a:endParaRPr>
          </a:p>
          <a:p>
            <a:endParaRPr lang="en-GB" dirty="0">
              <a:solidFill>
                <a:srgbClr val="FFFFFF"/>
              </a:solidFill>
            </a:endParaRPr>
          </a:p>
        </p:txBody>
      </p:sp>
    </p:spTree>
    <p:extLst>
      <p:ext uri="{BB962C8B-B14F-4D97-AF65-F5344CB8AC3E}">
        <p14:creationId xmlns:p14="http://schemas.microsoft.com/office/powerpoint/2010/main" val="1140266031"/>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38" name="Rectangle 37">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0" name="Straight Connector 39">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2" name="Straight Connector 41">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44"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Isosceles Triangle 47">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Isosceles Triangle 51">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8DABC52-473A-4DC1-B7BD-8E6301BC975A}"/>
              </a:ext>
            </a:extLst>
          </p:cNvPr>
          <p:cNvSpPr>
            <a:spLocks noGrp="1"/>
          </p:cNvSpPr>
          <p:nvPr>
            <p:ph type="title"/>
          </p:nvPr>
        </p:nvSpPr>
        <p:spPr>
          <a:xfrm>
            <a:off x="677334" y="609600"/>
            <a:ext cx="3843375" cy="5175624"/>
          </a:xfrm>
        </p:spPr>
        <p:txBody>
          <a:bodyPr anchor="ctr">
            <a:normAutofit/>
          </a:bodyPr>
          <a:lstStyle/>
          <a:p>
            <a:r>
              <a:rPr lang="en-GB" dirty="0">
                <a:solidFill>
                  <a:schemeClr val="tx1">
                    <a:lumMod val="85000"/>
                    <a:lumOff val="15000"/>
                  </a:schemeClr>
                </a:solidFill>
              </a:rPr>
              <a:t>Information technology uprising</a:t>
            </a:r>
          </a:p>
        </p:txBody>
      </p:sp>
      <p:sp>
        <p:nvSpPr>
          <p:cNvPr id="54" name="Freeform: Shape 53">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0B26F17-0831-4BD0-80BD-CBCEE87DA0ED}"/>
              </a:ext>
            </a:extLst>
          </p:cNvPr>
          <p:cNvSpPr>
            <a:spLocks noGrp="1"/>
          </p:cNvSpPr>
          <p:nvPr>
            <p:ph idx="1"/>
          </p:nvPr>
        </p:nvSpPr>
        <p:spPr>
          <a:xfrm>
            <a:off x="6116084" y="609601"/>
            <a:ext cx="5511296" cy="5175624"/>
          </a:xfrm>
        </p:spPr>
        <p:txBody>
          <a:bodyPr anchor="ctr">
            <a:normAutofit/>
          </a:bodyPr>
          <a:lstStyle/>
          <a:p>
            <a:r>
              <a:rPr lang="en-GB" sz="2400" dirty="0">
                <a:solidFill>
                  <a:srgbClr val="FFFFFF"/>
                </a:solidFill>
              </a:rPr>
              <a:t>The information era is majorly affecting the direction of marketing. Technology has provided enormous measure of information to clients which enable clients to have better and easier access to information </a:t>
            </a:r>
            <a:r>
              <a:rPr lang="en-GB" sz="2400" dirty="0"/>
              <a:t>(Escholar.manchester.ac.uk, 2019)</a:t>
            </a:r>
            <a:endParaRPr lang="en-GB" sz="2400" dirty="0">
              <a:solidFill>
                <a:srgbClr val="FFFFFF"/>
              </a:solidFill>
            </a:endParaRPr>
          </a:p>
          <a:p>
            <a:endParaRPr lang="en-GB" dirty="0">
              <a:solidFill>
                <a:srgbClr val="FFFFFF"/>
              </a:solidFill>
            </a:endParaRPr>
          </a:p>
          <a:p>
            <a:endParaRPr lang="en-GB" dirty="0">
              <a:solidFill>
                <a:srgbClr val="FFFFFF"/>
              </a:solidFill>
            </a:endParaRPr>
          </a:p>
        </p:txBody>
      </p:sp>
    </p:spTree>
    <p:extLst>
      <p:ext uri="{BB962C8B-B14F-4D97-AF65-F5344CB8AC3E}">
        <p14:creationId xmlns:p14="http://schemas.microsoft.com/office/powerpoint/2010/main" val="251704230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EEC51-740B-074E-AD3E-195EB0E1D255}"/>
              </a:ext>
            </a:extLst>
          </p:cNvPr>
          <p:cNvSpPr>
            <a:spLocks noGrp="1"/>
          </p:cNvSpPr>
          <p:nvPr>
            <p:ph type="title"/>
          </p:nvPr>
        </p:nvSpPr>
        <p:spPr>
          <a:xfrm>
            <a:off x="253219" y="609600"/>
            <a:ext cx="9650436" cy="1320800"/>
          </a:xfrm>
        </p:spPr>
        <p:txBody>
          <a:bodyPr>
            <a:normAutofit fontScale="90000"/>
          </a:bodyPr>
          <a:lstStyle/>
          <a:p>
            <a:r>
              <a:rPr lang="en-GB" dirty="0"/>
              <a:t>Rapid globalization          Social and ethical issues </a:t>
            </a:r>
            <a:br>
              <a:rPr lang="en-GB" dirty="0"/>
            </a:br>
            <a:r>
              <a:rPr lang="en-GB" dirty="0"/>
              <a:t>                                    </a:t>
            </a:r>
            <a:endParaRPr lang="en-US" dirty="0"/>
          </a:p>
        </p:txBody>
      </p:sp>
      <p:sp>
        <p:nvSpPr>
          <p:cNvPr id="3" name="Content Placeholder 2">
            <a:extLst>
              <a:ext uri="{FF2B5EF4-FFF2-40B4-BE49-F238E27FC236}">
                <a16:creationId xmlns:a16="http://schemas.microsoft.com/office/drawing/2014/main" id="{8CC0F0FD-FC53-DA41-8A99-C2AECE2ECE02}"/>
              </a:ext>
            </a:extLst>
          </p:cNvPr>
          <p:cNvSpPr>
            <a:spLocks noGrp="1"/>
          </p:cNvSpPr>
          <p:nvPr>
            <p:ph sz="half" idx="1"/>
          </p:nvPr>
        </p:nvSpPr>
        <p:spPr/>
        <p:txBody>
          <a:bodyPr/>
          <a:lstStyle/>
          <a:p>
            <a:r>
              <a:rPr lang="en-GB" dirty="0"/>
              <a:t>Numerous business are global manufacturers and those organisations that work across boarders accomplish less expense and high brand awareness. In the meantime ,marketing globally is insecure due to factors such as exchange rates, political instability, protectionist tariffs and trade barriers and restrictive factors.</a:t>
            </a:r>
          </a:p>
          <a:p>
            <a:pPr marL="0" indent="0">
              <a:buNone/>
            </a:pPr>
            <a:r>
              <a:rPr lang="en-GB" dirty="0"/>
              <a:t>(Maru File and Prince, 1992)</a:t>
            </a:r>
            <a:endParaRPr lang="en-US" dirty="0"/>
          </a:p>
        </p:txBody>
      </p:sp>
      <p:sp>
        <p:nvSpPr>
          <p:cNvPr id="4" name="Content Placeholder 3">
            <a:extLst>
              <a:ext uri="{FF2B5EF4-FFF2-40B4-BE49-F238E27FC236}">
                <a16:creationId xmlns:a16="http://schemas.microsoft.com/office/drawing/2014/main" id="{17CB0497-D501-6F44-B102-2390D210901D}"/>
              </a:ext>
            </a:extLst>
          </p:cNvPr>
          <p:cNvSpPr>
            <a:spLocks noGrp="1"/>
          </p:cNvSpPr>
          <p:nvPr>
            <p:ph sz="half" idx="2"/>
          </p:nvPr>
        </p:nvSpPr>
        <p:spPr/>
        <p:txBody>
          <a:bodyPr/>
          <a:lstStyle/>
          <a:p>
            <a:r>
              <a:rPr lang="en-US" dirty="0"/>
              <a:t>Marketers have to take total control for social and environment movement that affect their operations. This will put strict demands on companies to comply by legislation or consumer outcries </a:t>
            </a:r>
            <a:r>
              <a:rPr lang="en-GB" dirty="0"/>
              <a:t>(Maru File and Prince, 1992).</a:t>
            </a:r>
            <a:endParaRPr lang="en-US" dirty="0"/>
          </a:p>
        </p:txBody>
      </p:sp>
    </p:spTree>
    <p:extLst>
      <p:ext uri="{BB962C8B-B14F-4D97-AF65-F5344CB8AC3E}">
        <p14:creationId xmlns:p14="http://schemas.microsoft.com/office/powerpoint/2010/main" val="1400890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437C4-AE0C-5B48-821B-CDAE3469F6CC}"/>
              </a:ext>
            </a:extLst>
          </p:cNvPr>
          <p:cNvSpPr>
            <a:spLocks noGrp="1"/>
          </p:cNvSpPr>
          <p:nvPr>
            <p:ph type="title"/>
          </p:nvPr>
        </p:nvSpPr>
        <p:spPr/>
        <p:txBody>
          <a:bodyPr/>
          <a:lstStyle/>
          <a:p>
            <a:r>
              <a:rPr lang="en-US" dirty="0"/>
              <a:t>HOW AMAZON IS DEALING WITH GLOBAL CHALLENGE</a:t>
            </a:r>
          </a:p>
        </p:txBody>
      </p:sp>
      <p:sp>
        <p:nvSpPr>
          <p:cNvPr id="3" name="Content Placeholder 2">
            <a:extLst>
              <a:ext uri="{FF2B5EF4-FFF2-40B4-BE49-F238E27FC236}">
                <a16:creationId xmlns:a16="http://schemas.microsoft.com/office/drawing/2014/main" id="{FFD4D588-00EB-6C40-B976-F94F3D1F0125}"/>
              </a:ext>
            </a:extLst>
          </p:cNvPr>
          <p:cNvSpPr>
            <a:spLocks noGrp="1"/>
          </p:cNvSpPr>
          <p:nvPr>
            <p:ph idx="1"/>
          </p:nvPr>
        </p:nvSpPr>
        <p:spPr/>
        <p:txBody>
          <a:bodyPr/>
          <a:lstStyle/>
          <a:p>
            <a:r>
              <a:rPr lang="en-US" dirty="0"/>
              <a:t> Amazon is focus and committed to it customers’ present and future needs and also saturate in transformation to respond to their needs and be the first mover in unexplored regions which has contributed to the company’s success </a:t>
            </a:r>
            <a:r>
              <a:rPr lang="en-GB" dirty="0"/>
              <a:t>(Good Audience, 2019)</a:t>
            </a:r>
            <a:endParaRPr lang="en-US" dirty="0"/>
          </a:p>
          <a:p>
            <a:r>
              <a:rPr lang="en-US" dirty="0"/>
              <a:t>Amazon scale its fulfilment Centers and communicate with their customers in natural language.</a:t>
            </a:r>
          </a:p>
          <a:p>
            <a:r>
              <a:rPr lang="en-US" dirty="0"/>
              <a:t> Amazon attained both customer loyalty and awareness by providing easy-to-use functionality, fast and reliable fulfilment, timely customer service, feature-rich content, and a trusted transaction environment (Chaffey, 2019).</a:t>
            </a:r>
          </a:p>
        </p:txBody>
      </p:sp>
    </p:spTree>
    <p:extLst>
      <p:ext uri="{BB962C8B-B14F-4D97-AF65-F5344CB8AC3E}">
        <p14:creationId xmlns:p14="http://schemas.microsoft.com/office/powerpoint/2010/main" val="26827879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11">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13">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4" name="Isosceles Triangle 23">
            <a:extLst>
              <a:ext uri="{FF2B5EF4-FFF2-40B4-BE49-F238E27FC236}">
                <a16:creationId xmlns:a16="http://schemas.microsoft.com/office/drawing/2014/main" id="{3559A5F2-8BE0-4998-A1E4-1B145465A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Parallelogram 25">
            <a:extLst>
              <a:ext uri="{FF2B5EF4-FFF2-40B4-BE49-F238E27FC236}">
                <a16:creationId xmlns:a16="http://schemas.microsoft.com/office/drawing/2014/main" id="{3A6596D4-D53C-424F-9F16-CC8686C07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4541" y="0"/>
            <a:ext cx="7315200" cy="6858000"/>
          </a:xfrm>
          <a:prstGeom prst="parallelogram">
            <a:avLst>
              <a:gd name="adj" fmla="val 14937"/>
            </a:avLst>
          </a:prstGeom>
          <a:solidFill>
            <a:schemeClr val="tx1">
              <a:alpha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28" name="Straight Connector 27">
            <a:extLst>
              <a:ext uri="{FF2B5EF4-FFF2-40B4-BE49-F238E27FC236}">
                <a16:creationId xmlns:a16="http://schemas.microsoft.com/office/drawing/2014/main" id="{81BB890B-70D4-42FE-A599-6AEF1A42D9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3842D646-B58C-43C8-8152-01BC782B72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2" name="Rectangle 23">
            <a:extLst>
              <a:ext uri="{FF2B5EF4-FFF2-40B4-BE49-F238E27FC236}">
                <a16:creationId xmlns:a16="http://schemas.microsoft.com/office/drawing/2014/main" id="{9772CABD-4211-42AA-B349-D4002E52F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5">
            <a:extLst>
              <a:ext uri="{FF2B5EF4-FFF2-40B4-BE49-F238E27FC236}">
                <a16:creationId xmlns:a16="http://schemas.microsoft.com/office/drawing/2014/main" id="{BBD91630-4DBA-4294-8016-FEB5C3B0C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E67D1587-504D-41BC-9D48-B61257BFB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 name="Title 4">
            <a:extLst>
              <a:ext uri="{FF2B5EF4-FFF2-40B4-BE49-F238E27FC236}">
                <a16:creationId xmlns:a16="http://schemas.microsoft.com/office/drawing/2014/main" id="{DC456864-74F8-7D43-A881-E6AF45D1CE00}"/>
              </a:ext>
            </a:extLst>
          </p:cNvPr>
          <p:cNvSpPr>
            <a:spLocks noGrp="1"/>
          </p:cNvSpPr>
          <p:nvPr>
            <p:ph type="title"/>
          </p:nvPr>
        </p:nvSpPr>
        <p:spPr>
          <a:xfrm>
            <a:off x="4704200" y="1678665"/>
            <a:ext cx="4569803" cy="2369131"/>
          </a:xfrm>
        </p:spPr>
        <p:txBody>
          <a:bodyPr vert="horz" lIns="91440" tIns="45720" rIns="91440" bIns="45720" rtlCol="0" anchor="b">
            <a:normAutofit/>
          </a:bodyPr>
          <a:lstStyle/>
          <a:p>
            <a:pPr algn="r"/>
            <a:endParaRPr lang="en-US" sz="5400"/>
          </a:p>
        </p:txBody>
      </p:sp>
      <p:sp>
        <p:nvSpPr>
          <p:cNvPr id="6" name="Text Placeholder 5">
            <a:extLst>
              <a:ext uri="{FF2B5EF4-FFF2-40B4-BE49-F238E27FC236}">
                <a16:creationId xmlns:a16="http://schemas.microsoft.com/office/drawing/2014/main" id="{0AE0C80F-3ACF-B04E-A6D0-41C72399CC76}"/>
              </a:ext>
            </a:extLst>
          </p:cNvPr>
          <p:cNvSpPr>
            <a:spLocks noGrp="1"/>
          </p:cNvSpPr>
          <p:nvPr>
            <p:ph type="body" idx="1"/>
          </p:nvPr>
        </p:nvSpPr>
        <p:spPr>
          <a:xfrm>
            <a:off x="4700964" y="4050832"/>
            <a:ext cx="4573037" cy="1096899"/>
          </a:xfrm>
        </p:spPr>
        <p:txBody>
          <a:bodyPr vert="horz" lIns="91440" tIns="45720" rIns="91440" bIns="45720" rtlCol="0" anchor="t">
            <a:normAutofit/>
          </a:bodyPr>
          <a:lstStyle/>
          <a:p>
            <a:pPr algn="r"/>
            <a:endParaRPr lang="en-US" sz="1800">
              <a:solidFill>
                <a:schemeClr val="bg1"/>
              </a:solidFill>
            </a:endParaRPr>
          </a:p>
        </p:txBody>
      </p:sp>
      <p:sp>
        <p:nvSpPr>
          <p:cNvPr id="38" name="Rectangle 27">
            <a:extLst>
              <a:ext uri="{FF2B5EF4-FFF2-40B4-BE49-F238E27FC236}">
                <a16:creationId xmlns:a16="http://schemas.microsoft.com/office/drawing/2014/main" id="{8765DD1A-F044-4DE7-8A9B-7C30DC85A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28">
            <a:extLst>
              <a:ext uri="{FF2B5EF4-FFF2-40B4-BE49-F238E27FC236}">
                <a16:creationId xmlns:a16="http://schemas.microsoft.com/office/drawing/2014/main" id="{2FE2170D-72D6-48A8-8E9A-BFF3BF03D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29">
            <a:extLst>
              <a:ext uri="{FF2B5EF4-FFF2-40B4-BE49-F238E27FC236}">
                <a16:creationId xmlns:a16="http://schemas.microsoft.com/office/drawing/2014/main" id="{01D19436-094D-463D-AFEA-870FDBD03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Isosceles Triangle 43">
            <a:extLst>
              <a:ext uri="{FF2B5EF4-FFF2-40B4-BE49-F238E27FC236}">
                <a16:creationId xmlns:a16="http://schemas.microsoft.com/office/drawing/2014/main" id="{9A2DE6E0-967C-4C58-8558-EC08F1138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7" name="Content Placeholder 4">
            <a:extLst>
              <a:ext uri="{FF2B5EF4-FFF2-40B4-BE49-F238E27FC236}">
                <a16:creationId xmlns:a16="http://schemas.microsoft.com/office/drawing/2014/main" id="{34E6C407-DC71-438A-BC2E-2919FC7EDB9D}"/>
              </a:ext>
            </a:extLst>
          </p:cNvPr>
          <p:cNvGraphicFramePr>
            <a:graphicFrameLocks noGrp="1"/>
          </p:cNvGraphicFramePr>
          <p:nvPr>
            <p:ph idx="4294967295"/>
            <p:extLst>
              <p:ext uri="{D42A27DB-BD31-4B8C-83A1-F6EECF244321}">
                <p14:modId xmlns:p14="http://schemas.microsoft.com/office/powerpoint/2010/main" val="602035493"/>
              </p:ext>
            </p:extLst>
          </p:nvPr>
        </p:nvGraphicFramePr>
        <p:xfrm>
          <a:off x="0" y="1947863"/>
          <a:ext cx="9617075" cy="40941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21625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3" name="Isosceles Triangle 5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 name="Title 3">
            <a:extLst>
              <a:ext uri="{FF2B5EF4-FFF2-40B4-BE49-F238E27FC236}">
                <a16:creationId xmlns:a16="http://schemas.microsoft.com/office/drawing/2014/main" id="{004EF683-BEEA-7747-8889-E98E7B76B967}"/>
              </a:ext>
            </a:extLst>
          </p:cNvPr>
          <p:cNvSpPr>
            <a:spLocks noGrp="1"/>
          </p:cNvSpPr>
          <p:nvPr>
            <p:ph type="title"/>
          </p:nvPr>
        </p:nvSpPr>
        <p:spPr>
          <a:xfrm>
            <a:off x="673754" y="643467"/>
            <a:ext cx="4203045" cy="847708"/>
          </a:xfrm>
        </p:spPr>
        <p:txBody>
          <a:bodyPr anchor="ctr">
            <a:normAutofit/>
          </a:bodyPr>
          <a:lstStyle/>
          <a:p>
            <a:r>
              <a:rPr lang="en-US" dirty="0">
                <a:solidFill>
                  <a:schemeClr val="bg1"/>
                </a:solidFill>
              </a:rPr>
              <a:t>cont.</a:t>
            </a:r>
          </a:p>
        </p:txBody>
      </p:sp>
      <p:sp>
        <p:nvSpPr>
          <p:cNvPr id="5" name="Content Placeholder 4">
            <a:extLst>
              <a:ext uri="{FF2B5EF4-FFF2-40B4-BE49-F238E27FC236}">
                <a16:creationId xmlns:a16="http://schemas.microsoft.com/office/drawing/2014/main" id="{DD77C4F7-701B-5A49-81E1-2C10AD83DA6C}"/>
              </a:ext>
            </a:extLst>
          </p:cNvPr>
          <p:cNvSpPr>
            <a:spLocks noGrp="1"/>
          </p:cNvSpPr>
          <p:nvPr>
            <p:ph idx="1"/>
          </p:nvPr>
        </p:nvSpPr>
        <p:spPr>
          <a:xfrm>
            <a:off x="673754" y="2160590"/>
            <a:ext cx="4348412" cy="3156998"/>
          </a:xfrm>
        </p:spPr>
        <p:txBody>
          <a:bodyPr>
            <a:normAutofit/>
          </a:bodyPr>
          <a:lstStyle/>
          <a:p>
            <a:r>
              <a:rPr lang="en-US" sz="2400" dirty="0">
                <a:solidFill>
                  <a:schemeClr val="bg1"/>
                </a:solidFill>
              </a:rPr>
              <a:t>Organizations should immerse their staff in technology especially marketing automation software as this can have excellent result for increasing productivity.</a:t>
            </a:r>
          </a:p>
        </p:txBody>
      </p:sp>
      <p:pic>
        <p:nvPicPr>
          <p:cNvPr id="46" name="Graphic 45" descr="Upward trend">
            <a:extLst>
              <a:ext uri="{FF2B5EF4-FFF2-40B4-BE49-F238E27FC236}">
                <a16:creationId xmlns:a16="http://schemas.microsoft.com/office/drawing/2014/main" id="{359013EA-DABA-489A-A602-52CD6D702A6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17616" y="972608"/>
            <a:ext cx="4900269" cy="4900269"/>
          </a:xfrm>
          <a:prstGeom prst="rect">
            <a:avLst/>
          </a:prstGeom>
        </p:spPr>
      </p:pic>
      <p:sp>
        <p:nvSpPr>
          <p:cNvPr id="55" name="Isosceles Triangle 5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27878096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AD657168-CD05-4C29-AEAD-727F6C6A5F44}"/>
              </a:ext>
            </a:extLst>
          </p:cNvPr>
          <p:cNvSpPr>
            <a:spLocks noGrp="1"/>
          </p:cNvSpPr>
          <p:nvPr>
            <p:ph type="title"/>
          </p:nvPr>
        </p:nvSpPr>
        <p:spPr>
          <a:xfrm>
            <a:off x="677334" y="609600"/>
            <a:ext cx="8596668" cy="1320800"/>
          </a:xfrm>
        </p:spPr>
        <p:txBody>
          <a:bodyPr>
            <a:normAutofit/>
          </a:bodyPr>
          <a:lstStyle/>
          <a:p>
            <a:r>
              <a:rPr lang="en-GB" dirty="0"/>
              <a:t>References </a:t>
            </a:r>
          </a:p>
        </p:txBody>
      </p:sp>
      <p:sp>
        <p:nvSpPr>
          <p:cNvPr id="3" name="Content Placeholder 2">
            <a:extLst>
              <a:ext uri="{FF2B5EF4-FFF2-40B4-BE49-F238E27FC236}">
                <a16:creationId xmlns:a16="http://schemas.microsoft.com/office/drawing/2014/main" id="{BFC5A54D-FD41-4170-965A-8097592C6A3A}"/>
              </a:ext>
            </a:extLst>
          </p:cNvPr>
          <p:cNvSpPr>
            <a:spLocks noGrp="1"/>
          </p:cNvSpPr>
          <p:nvPr>
            <p:ph idx="1"/>
          </p:nvPr>
        </p:nvSpPr>
        <p:spPr>
          <a:xfrm>
            <a:off x="677334" y="1608083"/>
            <a:ext cx="8596668" cy="5034455"/>
          </a:xfrm>
        </p:spPr>
        <p:txBody>
          <a:bodyPr>
            <a:normAutofit/>
          </a:bodyPr>
          <a:lstStyle/>
          <a:p>
            <a:pPr>
              <a:lnSpc>
                <a:spcPct val="90000"/>
              </a:lnSpc>
            </a:pPr>
            <a:endParaRPr lang="en-GB" sz="1400" dirty="0"/>
          </a:p>
          <a:p>
            <a:pPr>
              <a:lnSpc>
                <a:spcPct val="90000"/>
              </a:lnSpc>
            </a:pPr>
            <a:r>
              <a:rPr lang="en-GB" sz="1400" dirty="0"/>
              <a:t>Investopedia. (2019). </a:t>
            </a:r>
            <a:r>
              <a:rPr lang="en-GB" sz="1400" i="1" dirty="0"/>
              <a:t>Everything Marketing Entails</a:t>
            </a:r>
            <a:r>
              <a:rPr lang="en-GB" sz="1400" dirty="0"/>
              <a:t>. [online] Available at: https://www.investopedia.com/terms/m/marketing.asp [Accessed 3 Jun. 2019].</a:t>
            </a:r>
          </a:p>
          <a:p>
            <a:pPr>
              <a:lnSpc>
                <a:spcPct val="90000"/>
              </a:lnSpc>
            </a:pPr>
            <a:r>
              <a:rPr lang="en-GB" sz="1400" dirty="0"/>
              <a:t>Rialp, A. and Rialp, J., 2006. International marketing research: opportunities and challenges in the 21st century. In </a:t>
            </a:r>
            <a:r>
              <a:rPr lang="en-GB" sz="1400" i="1" dirty="0"/>
              <a:t>International Marketing Research</a:t>
            </a:r>
            <a:r>
              <a:rPr lang="en-GB" sz="1400" dirty="0"/>
              <a:t> (pp. 1-13). Emerald group publishing limited</a:t>
            </a:r>
          </a:p>
          <a:p>
            <a:pPr>
              <a:lnSpc>
                <a:spcPct val="90000"/>
              </a:lnSpc>
            </a:pPr>
            <a:r>
              <a:rPr lang="en-GB" sz="1400" dirty="0"/>
              <a:t>Kotler, Philip, and Gary Armstrong. "Principles of marketing 14th edition." </a:t>
            </a:r>
            <a:r>
              <a:rPr lang="en-GB" sz="1400" i="1" dirty="0"/>
              <a:t>New Jearsey: Pearson Education Inc</a:t>
            </a:r>
            <a:r>
              <a:rPr lang="en-GB" sz="1400" dirty="0"/>
              <a:t> (2012).</a:t>
            </a:r>
          </a:p>
          <a:p>
            <a:pPr>
              <a:lnSpc>
                <a:spcPct val="90000"/>
              </a:lnSpc>
            </a:pPr>
            <a:r>
              <a:rPr lang="en-GB" sz="1400" dirty="0"/>
              <a:t>Mourinho, L. and Evans, M., 1999. </a:t>
            </a:r>
            <a:r>
              <a:rPr lang="en-GB" sz="1400" i="1" dirty="0"/>
              <a:t>Contemporary issues in marketing</a:t>
            </a:r>
            <a:r>
              <a:rPr lang="en-GB" sz="1400" dirty="0"/>
              <a:t>. Macmillan Business.</a:t>
            </a:r>
          </a:p>
          <a:p>
            <a:pPr>
              <a:lnSpc>
                <a:spcPct val="90000"/>
              </a:lnSpc>
            </a:pPr>
            <a:r>
              <a:rPr lang="en-GB" sz="1400" dirty="0"/>
              <a:t>Maru File, K. and Prince, R.A., 1992. Emerging critical success factors in marketing to the smaller business: issues and trends from the US market. </a:t>
            </a:r>
            <a:r>
              <a:rPr lang="en-GB" sz="1400" i="1" dirty="0"/>
              <a:t>International Journal of Bank Marketing</a:t>
            </a:r>
            <a:r>
              <a:rPr lang="en-GB" sz="1400" dirty="0"/>
              <a:t>, </a:t>
            </a:r>
            <a:r>
              <a:rPr lang="en-GB" sz="1400" i="1" dirty="0"/>
              <a:t>10</a:t>
            </a:r>
            <a:r>
              <a:rPr lang="en-GB" sz="1400" dirty="0"/>
              <a:t>(5), pp.19-25.</a:t>
            </a:r>
          </a:p>
          <a:p>
            <a:pPr>
              <a:lnSpc>
                <a:spcPct val="90000"/>
              </a:lnSpc>
            </a:pPr>
            <a:r>
              <a:rPr lang="en-GB" sz="1400" dirty="0"/>
              <a:t>Escholar.manchester.ac.uk. (2019). [online] Available at: </a:t>
            </a:r>
            <a:r>
              <a:rPr lang="en-GB" sz="1400" dirty="0">
                <a:hlinkClick r:id="rId2"/>
              </a:rPr>
              <a:t>https://www.escholar.manchester.ac.uk/api/datastream</a:t>
            </a:r>
            <a:r>
              <a:rPr lang="en-GB" sz="1400" dirty="0"/>
              <a:t>? Publication </a:t>
            </a:r>
            <a:r>
              <a:rPr lang="en-GB" sz="1400" dirty="0" err="1"/>
              <a:t>Pid</a:t>
            </a:r>
            <a:r>
              <a:rPr lang="en-GB" sz="1400" dirty="0"/>
              <a:t>=uk-ac-man-scw:2n7&amp;datastreamId=FULL-TEXT.PDF [Accessed 4 Jun. 2019].</a:t>
            </a:r>
          </a:p>
          <a:p>
            <a:pPr>
              <a:lnSpc>
                <a:spcPct val="90000"/>
              </a:lnSpc>
            </a:pPr>
            <a:r>
              <a:rPr lang="en-GB" sz="1400" dirty="0"/>
              <a:t>Chaffey, D. (2019). </a:t>
            </a:r>
            <a:r>
              <a:rPr lang="en-GB" sz="1400" i="1" dirty="0" err="1"/>
              <a:t>Amazon.com</a:t>
            </a:r>
            <a:r>
              <a:rPr lang="en-GB" sz="1400" i="1" dirty="0"/>
              <a:t> case study - 2018 update | Smart Insights</a:t>
            </a:r>
            <a:r>
              <a:rPr lang="en-GB" sz="1400" dirty="0"/>
              <a:t>. [online] Smart Insights. Available at: https://</a:t>
            </a:r>
            <a:r>
              <a:rPr lang="en-GB" sz="1400" dirty="0" err="1"/>
              <a:t>www.smartinsights.com</a:t>
            </a:r>
            <a:r>
              <a:rPr lang="en-GB" sz="1400" dirty="0"/>
              <a:t>/digital-marketing-strategy/online-business-revenue-models/amazon-case-study/ [Accessed 5 Jun. 2019].</a:t>
            </a:r>
          </a:p>
          <a:p>
            <a:pPr>
              <a:lnSpc>
                <a:spcPct val="90000"/>
              </a:lnSpc>
            </a:pPr>
            <a:r>
              <a:rPr lang="en-GB" sz="1200" dirty="0"/>
              <a:t>Good Audience. (2019). </a:t>
            </a:r>
            <a:r>
              <a:rPr lang="en-GB" sz="1200" i="1" dirty="0"/>
              <a:t>5 Big Business Problems Amazon is Trying to Solve with Machine Learning</a:t>
            </a:r>
            <a:r>
              <a:rPr lang="en-GB" sz="1200" dirty="0"/>
              <a:t>. [online] Available at: https://</a:t>
            </a:r>
            <a:r>
              <a:rPr lang="en-GB" sz="1200" dirty="0" err="1"/>
              <a:t>blog.goodaudience.com</a:t>
            </a:r>
            <a:r>
              <a:rPr lang="en-GB" sz="1200" dirty="0"/>
              <a:t>/5-big-business-problems-amazon-is-trying-to-solve-with-machine-learning-86247af08897 [Accessed 5 Jun. 2019].</a:t>
            </a:r>
          </a:p>
          <a:p>
            <a:pPr>
              <a:lnSpc>
                <a:spcPct val="90000"/>
              </a:lnSpc>
            </a:pPr>
            <a:endParaRPr lang="en-GB" sz="1400" dirty="0"/>
          </a:p>
          <a:p>
            <a:pPr marL="0" indent="0">
              <a:lnSpc>
                <a:spcPct val="90000"/>
              </a:lnSpc>
              <a:buNone/>
            </a:pPr>
            <a:endParaRPr lang="en-GB" sz="1400" dirty="0"/>
          </a:p>
          <a:p>
            <a:pPr>
              <a:lnSpc>
                <a:spcPct val="90000"/>
              </a:lnSpc>
            </a:pPr>
            <a:endParaRPr lang="en-GB" sz="1400" dirty="0"/>
          </a:p>
          <a:p>
            <a:pPr>
              <a:lnSpc>
                <a:spcPct val="90000"/>
              </a:lnSpc>
            </a:pPr>
            <a:endParaRPr lang="en-GB" sz="1400" dirty="0"/>
          </a:p>
          <a:p>
            <a:pPr>
              <a:lnSpc>
                <a:spcPct val="90000"/>
              </a:lnSpc>
            </a:pPr>
            <a:endParaRPr lang="en-GB" sz="1400" dirty="0"/>
          </a:p>
        </p:txBody>
      </p:sp>
    </p:spTree>
    <p:extLst>
      <p:ext uri="{BB962C8B-B14F-4D97-AF65-F5344CB8AC3E}">
        <p14:creationId xmlns:p14="http://schemas.microsoft.com/office/powerpoint/2010/main" val="3768420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{64F079C2-0C95-4E4A-BBA8-6AFAC50EC0FB}tf10001120</Template>
  <TotalTime>2038</TotalTime>
  <Words>874</Words>
  <Application>Microsoft Office PowerPoint</Application>
  <PresentationFormat>Widescreen</PresentationFormat>
  <Paragraphs>47</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Trebuchet MS</vt:lpstr>
      <vt:lpstr>Wingdings 3</vt:lpstr>
      <vt:lpstr>Facet</vt:lpstr>
      <vt:lpstr>       CONTEMPORARY ISSUES IN MARKETING  by Nathaniel odoi                        </vt:lpstr>
      <vt:lpstr>Marketing and Amazon</vt:lpstr>
      <vt:lpstr>Marketing and Amazon</vt:lpstr>
      <vt:lpstr>Marketing -definition</vt:lpstr>
      <vt:lpstr>Kotler’s definition of Marketing</vt:lpstr>
      <vt:lpstr>Contemporary issues in marketing</vt:lpstr>
      <vt:lpstr>Contemporary issues in marketing</vt:lpstr>
      <vt:lpstr>Contemporary issues in marketing</vt:lpstr>
      <vt:lpstr>Information technology uprising</vt:lpstr>
      <vt:lpstr>Rapid globalization          Social and ethical issues                                      </vt:lpstr>
      <vt:lpstr>HOW AMAZON IS DEALING WITH GLOBAL CHALLENGE</vt:lpstr>
      <vt:lpstr>PowerPoint Presentation</vt:lpstr>
      <vt:lpstr>cont.</vt:lpstr>
      <vt:lpstr>References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Contemporary/future of marketing by Nathaniel odoi</dc:title>
  <dc:subject/>
  <dc:creator>nathan nii</dc:creator>
  <cp:keywords/>
  <dc:description/>
  <cp:lastModifiedBy>nathan nii</cp:lastModifiedBy>
  <cp:revision>45</cp:revision>
  <dcterms:created xsi:type="dcterms:W3CDTF">2019-06-03T21:01:44Z</dcterms:created>
  <dcterms:modified xsi:type="dcterms:W3CDTF">2019-06-05T23:05:19Z</dcterms:modified>
  <cp:category/>
</cp:coreProperties>
</file>