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61" d="100"/>
          <a:sy n="61" d="100"/>
        </p:scale>
        <p:origin x="1578" y="2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handoutMaster" Target="handoutMasters/handoutMaster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m4a" /><Relationship Id="rId1" Type="http://schemas.microsoft.com/office/2007/relationships/media" Target="../media/media1.m4a"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2.m4a" /><Relationship Id="rId1" Type="http://schemas.microsoft.com/office/2007/relationships/media" Target="../media/media2.m4a"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3.m4a" /><Relationship Id="rId1" Type="http://schemas.microsoft.com/office/2007/relationships/media" Target="../media/media3.m4a" /><Relationship Id="rId4" Type="http://schemas.openxmlformats.org/officeDocument/2006/relationships/image" Target="../media/image3.png"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4.m4a" /><Relationship Id="rId1" Type="http://schemas.microsoft.com/office/2007/relationships/media" Target="../media/media4.m4a" /><Relationship Id="rId4" Type="http://schemas.openxmlformats.org/officeDocument/2006/relationships/image" Target="../media/image3.png"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5.m4a" /><Relationship Id="rId1" Type="http://schemas.microsoft.com/office/2007/relationships/media" Target="../media/media5.m4a" /><Relationship Id="rId4" Type="http://schemas.openxmlformats.org/officeDocument/2006/relationships/image" Target="../media/image3.png" /></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6.m4a" /><Relationship Id="rId1" Type="http://schemas.microsoft.com/office/2007/relationships/media" Target="../media/media6.m4a" /><Relationship Id="rId4" Type="http://schemas.openxmlformats.org/officeDocument/2006/relationships/image" Target="../media/image3.png" /></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7.m4a" /><Relationship Id="rId1" Type="http://schemas.microsoft.com/office/2007/relationships/media" Target="../media/media7.m4a" /><Relationship Id="rId4" Type="http://schemas.openxmlformats.org/officeDocument/2006/relationships/image" Target="../media/image3.png"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8.m4a" /><Relationship Id="rId1" Type="http://schemas.microsoft.com/office/2007/relationships/media" Target="../media/media8.m4a" /><Relationship Id="rId6" Type="http://schemas.openxmlformats.org/officeDocument/2006/relationships/image" Target="../media/image3.png" /><Relationship Id="rId5" Type="http://schemas.openxmlformats.org/officeDocument/2006/relationships/hyperlink" Target="chatgpt://generic-entity?number=3" TargetMode="External" /><Relationship Id="rId4" Type="http://schemas.openxmlformats.org/officeDocument/2006/relationships/hyperlink" Target="chatgpt://generic-entity?number=2" TargetMode="External"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9.m4a" /><Relationship Id="rId1" Type="http://schemas.microsoft.com/office/2007/relationships/media" Target="../media/media9.m4a" /><Relationship Id="rId4" Type="http://schemas.openxmlformats.org/officeDocument/2006/relationships/image" Target="../media/image3.png" /></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 /><Relationship Id="rId7" Type="http://schemas.openxmlformats.org/officeDocument/2006/relationships/image" Target="../media/image3.png" /><Relationship Id="rId2" Type="http://schemas.openxmlformats.org/officeDocument/2006/relationships/audio" Target="../media/media10.m4a" /><Relationship Id="rId1" Type="http://schemas.microsoft.com/office/2007/relationships/media" Target="../media/media10.m4a" /><Relationship Id="rId6" Type="http://schemas.openxmlformats.org/officeDocument/2006/relationships/hyperlink" Target="chatgpt://generic-entity?number=6" TargetMode="External" /><Relationship Id="rId5" Type="http://schemas.openxmlformats.org/officeDocument/2006/relationships/hyperlink" Target="chatgpt://generic-entity?number=5" TargetMode="External" /><Relationship Id="rId4" Type="http://schemas.openxmlformats.org/officeDocument/2006/relationships/hyperlink" Target="chatgpt://generic-entity?number=4"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2423135</a:t>
            </a:r>
          </a:p>
          <a:p>
            <a:pPr algn="l" eaLnBrk="1" hangingPunct="1"/>
            <a:r>
              <a:rPr lang="en-GB" altLang="en-US" sz="2800" b="1" dirty="0">
                <a:solidFill>
                  <a:schemeClr val="bg1"/>
                </a:solidFill>
              </a:rPr>
              <a:t>Student name: </a:t>
            </a:r>
            <a:r>
              <a:rPr lang="en-GB" altLang="en-US" sz="2800" b="1" dirty="0" err="1">
                <a:solidFill>
                  <a:schemeClr val="bg1"/>
                </a:solidFill>
              </a:rPr>
              <a:t>Ionela</a:t>
            </a:r>
            <a:r>
              <a:rPr lang="en-GB" altLang="en-US" sz="2800" b="1" dirty="0">
                <a:solidFill>
                  <a:schemeClr val="bg1"/>
                </a:solidFill>
              </a:rPr>
              <a:t> Maria Mihai</a:t>
            </a:r>
          </a:p>
          <a:p>
            <a:pPr algn="l" eaLnBrk="1" hangingPunct="1"/>
            <a:r>
              <a:rPr lang="en-GB" altLang="en-US" sz="2800" b="1" dirty="0">
                <a:solidFill>
                  <a:schemeClr val="bg1"/>
                </a:solidFill>
              </a:rPr>
              <a:t>Lecturer Name: Dr </a:t>
            </a:r>
            <a:r>
              <a:rPr lang="en-GB" altLang="en-US" sz="2800" b="1" dirty="0" err="1">
                <a:solidFill>
                  <a:schemeClr val="bg1"/>
                </a:solidFill>
              </a:rPr>
              <a:t>Soban</a:t>
            </a:r>
            <a:r>
              <a:rPr lang="en-GB" altLang="en-US" sz="2800" b="1" dirty="0">
                <a:solidFill>
                  <a:schemeClr val="bg1"/>
                </a:solidFill>
              </a:rPr>
              <a:t>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r>
              <a:rPr lang="en-GB" sz="2500" b="0" i="0" dirty="0">
                <a:effectLst/>
                <a:latin typeface="Helvetica" pitchFamily="2" charset="0"/>
              </a:rPr>
              <a:t>Cardiovascular diseases are a major health concern in the UK</a:t>
            </a:r>
            <a:endParaRPr lang="en-GB" sz="2500" dirty="0">
              <a:effectLst/>
              <a:latin typeface="Helvetica" pitchFamily="2" charset="0"/>
            </a:endParaRPr>
          </a:p>
          <a:p>
            <a:r>
              <a:rPr lang="en-GB" sz="2500" b="0" i="0" dirty="0">
                <a:effectLst/>
                <a:latin typeface="Helvetica" pitchFamily="2" charset="0"/>
              </a:rPr>
              <a:t>﻿﻿Stroke and Type 2 Diabetes are common conditions</a:t>
            </a:r>
            <a:endParaRPr lang="en-GB" sz="2500" dirty="0">
              <a:effectLst/>
              <a:latin typeface="Helvetica" pitchFamily="2" charset="0"/>
            </a:endParaRPr>
          </a:p>
          <a:p>
            <a:r>
              <a:rPr lang="en-GB" sz="2500" b="0" i="0" dirty="0">
                <a:effectLst/>
                <a:latin typeface="Helvetica" pitchFamily="2" charset="0"/>
              </a:rPr>
              <a:t>﻿﻿Diabetes causes high blood glucose due to insulin resistance</a:t>
            </a:r>
            <a:endParaRPr lang="en-GB" sz="2500" dirty="0">
              <a:effectLst/>
              <a:latin typeface="Helvetica" pitchFamily="2" charset="0"/>
            </a:endParaRPr>
          </a:p>
          <a:p>
            <a:r>
              <a:rPr lang="en-GB" sz="2500" b="0" i="0" dirty="0">
                <a:effectLst/>
                <a:latin typeface="Helvetica" pitchFamily="2" charset="0"/>
              </a:rPr>
              <a:t>﻿﻿Long-term high blood sugar damages blood vessels</a:t>
            </a:r>
            <a:endParaRPr lang="en-GB" sz="2500" dirty="0">
              <a:effectLst/>
              <a:latin typeface="Helvetica" pitchFamily="2" charset="0"/>
            </a:endParaRPr>
          </a:p>
          <a:p>
            <a:r>
              <a:rPr lang="en-GB" sz="2500" b="0" i="0" dirty="0">
                <a:effectLst/>
                <a:latin typeface="Helvetica" pitchFamily="2" charset="0"/>
              </a:rPr>
              <a:t>﻿﻿This increases the risk of stroke and other complications</a:t>
            </a:r>
            <a:endParaRPr lang="en-GB" sz="2500" dirty="0">
              <a:effectLst/>
              <a:latin typeface="Helvetica" pitchFamily="2" charset="0"/>
            </a:endParaRPr>
          </a:p>
          <a:p>
            <a:endParaRPr lang="en-GB" sz="25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Recorded Sound">
            <a:hlinkClick r:id="" action="ppaction://media"/>
            <a:extLst>
              <a:ext uri="{FF2B5EF4-FFF2-40B4-BE49-F238E27FC236}">
                <a16:creationId xmlns:a16="http://schemas.microsoft.com/office/drawing/2014/main" id="{6198F31C-064D-3F59-9997-F5F4D3DF06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948264" y="4688558"/>
            <a:ext cx="609600" cy="609600"/>
          </a:xfrm>
          <a:prstGeom prst="rect">
            <a:avLst/>
          </a:prstGeom>
        </p:spPr>
      </p:pic>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r>
              <a:rPr lang="en-GB" sz="2000" dirty="0">
                <a:latin typeface="Helvetica" pitchFamily="2" charset="0"/>
                <a:cs typeface="Arial" panose="020B0604020202020204" pitchFamily="34" charset="0"/>
              </a:rPr>
              <a:t>The fictional patient in this case study is Mr A, a 62-year-old male who previously worked as a bus driver and is now retired. He currently lives with his spouse in the UK.</a:t>
            </a:r>
          </a:p>
          <a:p>
            <a:r>
              <a:rPr lang="en-GB" sz="2000" dirty="0">
                <a:latin typeface="Helvetica" pitchFamily="2" charset="0"/>
                <a:cs typeface="Arial" panose="020B0604020202020204" pitchFamily="34" charset="0"/>
              </a:rPr>
              <a:t>Key health measurements include:</a:t>
            </a:r>
          </a:p>
          <a:p>
            <a:r>
              <a:rPr lang="en-GB" sz="2000" dirty="0">
                <a:latin typeface="Helvetica" pitchFamily="2" charset="0"/>
                <a:cs typeface="Arial" panose="020B0604020202020204" pitchFamily="34" charset="0"/>
              </a:rPr>
              <a:t>Body Mass Index (BMI) of 31, which falls within the obese category</a:t>
            </a:r>
          </a:p>
          <a:p>
            <a:r>
              <a:rPr lang="en-GB" sz="2000" dirty="0">
                <a:latin typeface="Helvetica" pitchFamily="2" charset="0"/>
                <a:cs typeface="Arial" panose="020B0604020202020204" pitchFamily="34" charset="0"/>
              </a:rPr>
              <a:t>Blood pressure measured at 145/90 mmHg</a:t>
            </a:r>
          </a:p>
          <a:p>
            <a:r>
              <a:rPr lang="en-GB" sz="2000" dirty="0">
                <a:latin typeface="Helvetica" pitchFamily="2" charset="0"/>
                <a:cs typeface="Arial" panose="020B0604020202020204" pitchFamily="34" charset="0"/>
              </a:rPr>
              <a:t>Elevated HbA1c levels indicating poorly controlled blood glucose</a:t>
            </a:r>
          </a:p>
          <a:p>
            <a:r>
              <a:rPr lang="en-GB" sz="2000" dirty="0">
                <a:latin typeface="Helvetica" pitchFamily="2" charset="0"/>
                <a:cs typeface="Arial" panose="020B0604020202020204" pitchFamily="34" charset="0"/>
              </a:rPr>
              <a:t>Reduced mobility as a result of a mild stroke</a:t>
            </a:r>
          </a:p>
          <a:p>
            <a:r>
              <a:rPr lang="en-GB" sz="2000" dirty="0">
                <a:latin typeface="Helvetica" pitchFamily="2" charset="0"/>
                <a:cs typeface="Arial" panose="020B0604020202020204" pitchFamily="34" charset="0"/>
              </a:rPr>
              <a:t>These measurements suggest that the patient requires ongoing monitoring and appropriate healthcare support.</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Recorded Sound">
            <a:hlinkClick r:id="" action="ppaction://media"/>
            <a:extLst>
              <a:ext uri="{FF2B5EF4-FFF2-40B4-BE49-F238E27FC236}">
                <a16:creationId xmlns:a16="http://schemas.microsoft.com/office/drawing/2014/main" id="{E6A60F61-5A76-938B-4D86-D75D6CFBE6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876256" y="4952999"/>
            <a:ext cx="609600" cy="609600"/>
          </a:xfrm>
          <a:prstGeom prst="rect">
            <a:avLst/>
          </a:prstGeom>
        </p:spPr>
      </p:pic>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txBody>
          <a:bodyPr/>
          <a:lstStyle/>
          <a:p>
            <a:r>
              <a:rPr lang="en-GB" sz="2100" dirty="0">
                <a:latin typeface="Helvetica" pitchFamily="2" charset="0"/>
              </a:rPr>
              <a:t>Type 2 diabetes mainly affects the endocrine system, particularly the pancreas. The pancreas is responsible for producing insulin, which is the hormone that helps regulate the level of glucose in the bloodstream. When insulin does not work effectively, glucose remains in the blood rather than entering the body’s cells.</a:t>
            </a:r>
          </a:p>
          <a:p>
            <a:r>
              <a:rPr lang="en-GB" sz="2100" dirty="0">
                <a:latin typeface="Helvetica" pitchFamily="2" charset="0"/>
              </a:rPr>
              <a:t>A stroke affects the cardiovascular system and the brain. It occurs when blood flow to the brain is interrupted or reduced. This prevents oxygen and nutrients from reaching brain tissue, which can lead to damage of brain cells. As a result, individuals may experience difficulties with movement, speech, or memory.</a:t>
            </a:r>
          </a:p>
        </p:txBody>
      </p:sp>
      <p:pic>
        <p:nvPicPr>
          <p:cNvPr id="4" name="Recorded Sound">
            <a:hlinkClick r:id="" action="ppaction://media"/>
            <a:extLst>
              <a:ext uri="{FF2B5EF4-FFF2-40B4-BE49-F238E27FC236}">
                <a16:creationId xmlns:a16="http://schemas.microsoft.com/office/drawing/2014/main" id="{52E6B195-4F9D-F9CF-2642-4934B99E49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876256" y="4952999"/>
            <a:ext cx="609600" cy="609600"/>
          </a:xfrm>
          <a:prstGeom prst="rect">
            <a:avLst/>
          </a:prstGeom>
        </p:spPr>
      </p:pic>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r>
              <a:rPr lang="en-GB" sz="2000" dirty="0">
                <a:latin typeface="Helvetica" pitchFamily="2" charset="0"/>
              </a:rPr>
              <a:t>Mr A’s lifestyle habits have contributed to the development of his health conditions.</a:t>
            </a:r>
          </a:p>
          <a:p>
            <a:r>
              <a:rPr lang="en-GB" sz="2000" dirty="0">
                <a:latin typeface="Helvetica" pitchFamily="2" charset="0"/>
              </a:rPr>
              <a:t>Important lifestyle factors include:</a:t>
            </a:r>
          </a:p>
          <a:p>
            <a:r>
              <a:rPr lang="en-GB" sz="2000" dirty="0">
                <a:latin typeface="Helvetica" pitchFamily="2" charset="0"/>
              </a:rPr>
              <a:t>A largely inactive lifestyle due to limited physical activity</a:t>
            </a:r>
          </a:p>
          <a:p>
            <a:r>
              <a:rPr lang="en-GB" sz="2000" dirty="0">
                <a:latin typeface="Helvetica" pitchFamily="2" charset="0"/>
              </a:rPr>
              <a:t>A diet that previously contained high levels of processed foods and sugar</a:t>
            </a:r>
          </a:p>
          <a:p>
            <a:r>
              <a:rPr lang="en-GB" sz="2000" dirty="0">
                <a:latin typeface="Helvetica" pitchFamily="2" charset="0"/>
              </a:rPr>
              <a:t>Excess body weight</a:t>
            </a:r>
          </a:p>
          <a:p>
            <a:r>
              <a:rPr lang="en-GB" sz="2000" dirty="0">
                <a:latin typeface="Helvetica" pitchFamily="2" charset="0"/>
              </a:rPr>
              <a:t>Occasional alcohol consumption</a:t>
            </a:r>
          </a:p>
          <a:p>
            <a:r>
              <a:rPr lang="en-GB" sz="2000" dirty="0">
                <a:latin typeface="Helvetica" pitchFamily="2" charset="0"/>
              </a:rPr>
              <a:t>These behaviours increase the risk of complications associated with both diabetes and stroke.</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Recorded Sound">
            <a:hlinkClick r:id="" action="ppaction://media"/>
            <a:extLst>
              <a:ext uri="{FF2B5EF4-FFF2-40B4-BE49-F238E27FC236}">
                <a16:creationId xmlns:a16="http://schemas.microsoft.com/office/drawing/2014/main" id="{6C442C32-214A-E8BA-AFB6-81B205C707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660232" y="4952999"/>
            <a:ext cx="609600" cy="609600"/>
          </a:xfrm>
          <a:prstGeom prst="rect">
            <a:avLst/>
          </a:prstGeom>
        </p:spPr>
      </p:pic>
    </p:spTree>
    <p:extLst>
      <p:ext uri="{BB962C8B-B14F-4D97-AF65-F5344CB8AC3E}">
        <p14:creationId xmlns:p14="http://schemas.microsoft.com/office/powerpoint/2010/main" val="207094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513951"/>
            <a:ext cx="8229600" cy="3917032"/>
          </a:xfrm>
        </p:spPr>
        <p:txBody>
          <a:bodyPr/>
          <a:lstStyle/>
          <a:p>
            <a:r>
              <a:rPr lang="en-GB" sz="2300" dirty="0">
                <a:latin typeface="Helvetica" pitchFamily="2" charset="0"/>
              </a:rPr>
              <a:t>To support the management of his condition, Mr A follows a structured daily routine. This includes taking prescribed medications for diabetes and blood pressure control. He also checks his blood glucose levels regularly to monitor his condition.</a:t>
            </a:r>
          </a:p>
          <a:p>
            <a:r>
              <a:rPr lang="en-GB" sz="2300" dirty="0">
                <a:latin typeface="Helvetica" pitchFamily="2" charset="0"/>
              </a:rPr>
              <a:t>His routine also involves eating balanced meals with reduced sugar and salt intake. Light physical activities such as walking are encouraged to improve circulation and maintain mobility. In addition, he attends scheduled healthcare appointments for ongoing medical assessments.</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Recorded Sound">
            <a:hlinkClick r:id="" action="ppaction://media"/>
            <a:extLst>
              <a:ext uri="{FF2B5EF4-FFF2-40B4-BE49-F238E27FC236}">
                <a16:creationId xmlns:a16="http://schemas.microsoft.com/office/drawing/2014/main" id="{FE64FA29-3813-F478-17A7-059461C96E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876256" y="5118690"/>
            <a:ext cx="609600" cy="609600"/>
          </a:xfrm>
          <a:prstGeom prst="rect">
            <a:avLst/>
          </a:prstGeom>
        </p:spPr>
      </p:pic>
    </p:spTree>
    <p:extLst>
      <p:ext uri="{BB962C8B-B14F-4D97-AF65-F5344CB8AC3E}">
        <p14:creationId xmlns:p14="http://schemas.microsoft.com/office/powerpoint/2010/main" val="425489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r>
              <a:rPr lang="en-GB" sz="2100" dirty="0">
                <a:latin typeface="Helvetica" pitchFamily="2" charset="0"/>
              </a:rPr>
              <a:t>Effective communication between healthcare professionals and the patient is essential to ensure good quality care. Medical staff should provide information about the patient’s condition in a clear and understandable way. This helps the patient feel confident in managing their health.</a:t>
            </a:r>
          </a:p>
          <a:p>
            <a:r>
              <a:rPr lang="en-GB" sz="2100" dirty="0">
                <a:latin typeface="Helvetica" pitchFamily="2" charset="0"/>
              </a:rPr>
              <a:t>Ethical considerations are also important in patient care. Healthcare providers must protect the patient’s privacy and keep medical information confidential. Patients should also be involved in decisions about their treatment and care. Respecting patient autonomy and ensuring fair access to healthcare services are key principles in ethical practice.</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Recorded Sound">
            <a:hlinkClick r:id="" action="ppaction://media"/>
            <a:extLst>
              <a:ext uri="{FF2B5EF4-FFF2-40B4-BE49-F238E27FC236}">
                <a16:creationId xmlns:a16="http://schemas.microsoft.com/office/drawing/2014/main" id="{AB6097CD-9C21-F95F-62C2-7C16CAF902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372200" y="5010109"/>
            <a:ext cx="609600" cy="609600"/>
          </a:xfrm>
          <a:prstGeom prst="rect">
            <a:avLst/>
          </a:prstGeom>
        </p:spPr>
      </p:pic>
    </p:spTree>
    <p:extLst>
      <p:ext uri="{BB962C8B-B14F-4D97-AF65-F5344CB8AC3E}">
        <p14:creationId xmlns:p14="http://schemas.microsoft.com/office/powerpoint/2010/main" val="3418309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marL="0" indent="0">
              <a:buNone/>
            </a:pPr>
            <a:r>
              <a:rPr lang="en-GB" sz="1700" dirty="0">
                <a:latin typeface="Helvetica" pitchFamily="2" charset="0"/>
              </a:rPr>
              <a:t>Several factors increase the likelihood of stroke and diabetes for this patient.</a:t>
            </a:r>
          </a:p>
          <a:p>
            <a:endParaRPr lang="en-GB" sz="1700" dirty="0">
              <a:latin typeface="Helvetica" pitchFamily="2" charset="0"/>
            </a:endParaRPr>
          </a:p>
          <a:p>
            <a:pPr marL="0" indent="0">
              <a:buNone/>
            </a:pPr>
            <a:r>
              <a:rPr lang="en-GB" sz="1700" dirty="0">
                <a:latin typeface="Helvetica" pitchFamily="2" charset="0"/>
              </a:rPr>
              <a:t>Lifestyle-related risks include:</a:t>
            </a:r>
          </a:p>
          <a:p>
            <a:r>
              <a:rPr lang="en-GB" sz="1700" dirty="0">
                <a:latin typeface="Helvetica" pitchFamily="2" charset="0"/>
              </a:rPr>
              <a:t>Obesity</a:t>
            </a:r>
          </a:p>
          <a:p>
            <a:r>
              <a:rPr lang="en-GB" sz="1700" dirty="0">
                <a:latin typeface="Helvetica" pitchFamily="2" charset="0"/>
              </a:rPr>
              <a:t>Unhealthy dietary habits</a:t>
            </a:r>
          </a:p>
          <a:p>
            <a:r>
              <a:rPr lang="en-GB" sz="1700" dirty="0">
                <a:latin typeface="Helvetica" pitchFamily="2" charset="0"/>
              </a:rPr>
              <a:t>Lack of regular physical activity</a:t>
            </a:r>
          </a:p>
          <a:p>
            <a:r>
              <a:rPr lang="en-GB" sz="1700" dirty="0">
                <a:latin typeface="Helvetica" pitchFamily="2" charset="0"/>
              </a:rPr>
              <a:t>Medical risk factors include:</a:t>
            </a:r>
          </a:p>
          <a:p>
            <a:r>
              <a:rPr lang="en-GB" sz="1700" dirty="0">
                <a:latin typeface="Helvetica" pitchFamily="2" charset="0"/>
              </a:rPr>
              <a:t>High blood pressure</a:t>
            </a:r>
          </a:p>
          <a:p>
            <a:r>
              <a:rPr lang="en-GB" sz="1700" dirty="0">
                <a:latin typeface="Helvetica" pitchFamily="2" charset="0"/>
              </a:rPr>
              <a:t>Poorly controlled blood glucose levels</a:t>
            </a:r>
          </a:p>
          <a:p>
            <a:r>
              <a:rPr lang="en-GB" sz="1700" dirty="0">
                <a:latin typeface="Helvetica" pitchFamily="2" charset="0"/>
              </a:rPr>
              <a:t>Increasing age</a:t>
            </a:r>
          </a:p>
          <a:p>
            <a:r>
              <a:rPr lang="en-GB" sz="1700" dirty="0">
                <a:latin typeface="Helvetica" pitchFamily="2" charset="0"/>
              </a:rPr>
              <a:t>These factors can contribute to damage in blood vessels, which raises the risk of cardiovascular complications.</a:t>
            </a:r>
          </a:p>
        </p:txBody>
      </p:sp>
      <p:pic>
        <p:nvPicPr>
          <p:cNvPr id="4" name="Recorded Sound">
            <a:hlinkClick r:id="" action="ppaction://media"/>
            <a:extLst>
              <a:ext uri="{FF2B5EF4-FFF2-40B4-BE49-F238E27FC236}">
                <a16:creationId xmlns:a16="http://schemas.microsoft.com/office/drawing/2014/main" id="{039D113C-DCDC-E2E3-A566-ABF94C4426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88224" y="5085184"/>
            <a:ext cx="609600" cy="609600"/>
          </a:xfrm>
          <a:prstGeom prst="rect">
            <a:avLst/>
          </a:prstGeom>
        </p:spPr>
      </p:pic>
    </p:spTree>
    <p:extLst>
      <p:ext uri="{BB962C8B-B14F-4D97-AF65-F5344CB8AC3E}">
        <p14:creationId xmlns:p14="http://schemas.microsoft.com/office/powerpoint/2010/main" val="1688727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r>
              <a:rPr lang="en-GB" sz="1900" dirty="0">
                <a:latin typeface="Helvetica" pitchFamily="2" charset="0"/>
              </a:rPr>
              <a:t>To improve the patient’s health and prevent further complications, several evidence-based recommendations should be followed. Regular monitoring of blood glucose levels and blood pressure is essential. The patient should follow a balanced diet that includes fruits, vegetables, whole grains, and lean protein sources.</a:t>
            </a:r>
          </a:p>
          <a:p>
            <a:r>
              <a:rPr lang="en-GB" sz="1900" dirty="0">
                <a:latin typeface="Helvetica" pitchFamily="2" charset="0"/>
              </a:rPr>
              <a:t>Increasing physical activity gradually can also improve cardiovascular health and support weight management. It is important for the patient to attend regular medical check-ups and screenings.</a:t>
            </a:r>
          </a:p>
          <a:p>
            <a:r>
              <a:rPr lang="en-GB" sz="1900" dirty="0">
                <a:latin typeface="Helvetica" pitchFamily="2" charset="0"/>
              </a:rPr>
              <a:t>These recommendations align with guidelines provided by the </a:t>
            </a:r>
            <a:r>
              <a:rPr lang="en-GB" sz="1900" dirty="0">
                <a:latin typeface="Helvetica" pitchFamily="2" charset="0"/>
                <a:hlinkClick r:id="rId4"/>
              </a:rPr>
              <a:t>National Health Service</a:t>
            </a:r>
            <a:r>
              <a:rPr lang="en-GB" sz="1900" dirty="0">
                <a:latin typeface="Helvetica" pitchFamily="2" charset="0"/>
              </a:rPr>
              <a:t> and the </a:t>
            </a:r>
            <a:r>
              <a:rPr lang="en-GB" sz="1900" dirty="0">
                <a:latin typeface="Helvetica" pitchFamily="2" charset="0"/>
                <a:hlinkClick r:id="rId5"/>
              </a:rPr>
              <a:t>National Institute for Health and Care Excellence</a:t>
            </a:r>
            <a:r>
              <a:rPr lang="en-GB" sz="1900" dirty="0">
                <a:latin typeface="Helvetica" pitchFamily="2" charset="0"/>
              </a:rPr>
              <a:t>, which offer evidence-based guidance for managing long-term health conditions.</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Recorded Sound">
            <a:hlinkClick r:id="" action="ppaction://media"/>
            <a:extLst>
              <a:ext uri="{FF2B5EF4-FFF2-40B4-BE49-F238E27FC236}">
                <a16:creationId xmlns:a16="http://schemas.microsoft.com/office/drawing/2014/main" id="{E07CF44D-CF74-B047-2E74-40572BC7A6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516216" y="5035091"/>
            <a:ext cx="609600" cy="609600"/>
          </a:xfrm>
          <a:prstGeom prst="rect">
            <a:avLst/>
          </a:prstGeom>
        </p:spPr>
      </p:pic>
    </p:spTree>
    <p:extLst>
      <p:ext uri="{BB962C8B-B14F-4D97-AF65-F5344CB8AC3E}">
        <p14:creationId xmlns:p14="http://schemas.microsoft.com/office/powerpoint/2010/main" val="87276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buNone/>
            </a:pPr>
            <a:r>
              <a:rPr lang="en-GB" sz="2400" dirty="0">
                <a:latin typeface="Helvetica" pitchFamily="2" charset="0"/>
              </a:rPr>
              <a:t>In summary, Type 2 diabetes and stroke are serious health conditions that affect both the cardiovascular and endocrine systems. Lifestyle factors such as poor diet, obesity, and lack of exercise can significantly increase the risk of these diseases. Implementing an effective care plan that includes medication management, healthy lifestyle choices, and regular health monitoring can help improve the patient’s overall wellbeing. Following established healthcare guidelines ensures that patients receive appropriate and safe care.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 name="Recorded Sound">
            <a:hlinkClick r:id="" action="ppaction://media"/>
            <a:extLst>
              <a:ext uri="{FF2B5EF4-FFF2-40B4-BE49-F238E27FC236}">
                <a16:creationId xmlns:a16="http://schemas.microsoft.com/office/drawing/2014/main" id="{367008A9-B8A3-D485-11B0-41AF1EC998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372200" y="5035091"/>
            <a:ext cx="609600" cy="609600"/>
          </a:xfrm>
          <a:prstGeom prst="rect">
            <a:avLst/>
          </a:prstGeom>
        </p:spPr>
      </p:pic>
    </p:spTree>
    <p:extLst>
      <p:ext uri="{BB962C8B-B14F-4D97-AF65-F5344CB8AC3E}">
        <p14:creationId xmlns:p14="http://schemas.microsoft.com/office/powerpoint/2010/main" val="1278544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p:txBody>
          <a:bodyPr/>
          <a:lstStyle/>
          <a:p>
            <a:r>
              <a:rPr lang="en-GB" sz="2000" dirty="0">
                <a:latin typeface="Helvetica" pitchFamily="2" charset="0"/>
                <a:hlinkClick r:id="rId4"/>
              </a:rPr>
              <a:t>National Health Service</a:t>
            </a:r>
            <a:r>
              <a:rPr lang="en-GB" sz="2000" dirty="0">
                <a:latin typeface="Helvetica" pitchFamily="2" charset="0"/>
              </a:rPr>
              <a:t> (2023) Type 2 Diabetes. Available at: </a:t>
            </a:r>
            <a:r>
              <a:rPr lang="en-GB" sz="2000" dirty="0" err="1">
                <a:latin typeface="Helvetica" pitchFamily="2" charset="0"/>
              </a:rPr>
              <a:t>www.nhs.uk</a:t>
            </a:r>
            <a:endParaRPr lang="en-GB" sz="2000" dirty="0">
              <a:latin typeface="Helvetica" pitchFamily="2" charset="0"/>
            </a:endParaRPr>
          </a:p>
          <a:p>
            <a:r>
              <a:rPr lang="en-GB" sz="2000" dirty="0">
                <a:latin typeface="Helvetica" pitchFamily="2" charset="0"/>
                <a:hlinkClick r:id="rId5"/>
              </a:rPr>
              <a:t>National Health Service</a:t>
            </a:r>
            <a:r>
              <a:rPr lang="en-GB" sz="2000" dirty="0">
                <a:latin typeface="Helvetica" pitchFamily="2" charset="0"/>
              </a:rPr>
              <a:t> (2023) Stroke. Available at: </a:t>
            </a:r>
            <a:r>
              <a:rPr lang="en-GB" sz="2000" dirty="0" err="1">
                <a:latin typeface="Helvetica" pitchFamily="2" charset="0"/>
              </a:rPr>
              <a:t>www.nhs.uk</a:t>
            </a:r>
            <a:endParaRPr lang="en-GB" sz="2000" dirty="0">
              <a:latin typeface="Helvetica" pitchFamily="2" charset="0"/>
            </a:endParaRPr>
          </a:p>
          <a:p>
            <a:r>
              <a:rPr lang="en-GB" sz="2000" dirty="0">
                <a:latin typeface="Helvetica" pitchFamily="2" charset="0"/>
                <a:hlinkClick r:id="rId6"/>
              </a:rPr>
              <a:t>National Institute for Health and Care Excellence</a:t>
            </a:r>
            <a:r>
              <a:rPr lang="en-GB" sz="2000" dirty="0">
                <a:latin typeface="Helvetica" pitchFamily="2" charset="0"/>
              </a:rPr>
              <a:t> (2022) Type 2 Diabetes in Adults: Management.</a:t>
            </a:r>
          </a:p>
          <a:p>
            <a:r>
              <a:rPr lang="en-GB" sz="2000" dirty="0">
                <a:latin typeface="Helvetica" pitchFamily="2" charset="0"/>
              </a:rPr>
              <a:t>World Health </a:t>
            </a:r>
            <a:r>
              <a:rPr lang="en-GB" sz="2000" dirty="0" err="1">
                <a:latin typeface="Helvetica" pitchFamily="2" charset="0"/>
              </a:rPr>
              <a:t>Organization</a:t>
            </a:r>
            <a:r>
              <a:rPr lang="en-GB" sz="2000" dirty="0">
                <a:latin typeface="Helvetica" pitchFamily="2" charset="0"/>
              </a:rPr>
              <a:t> (2023) Cardiovascular Diseases.</a:t>
            </a:r>
          </a:p>
          <a:p>
            <a:r>
              <a:rPr lang="en-GB" sz="2000" dirty="0">
                <a:latin typeface="Helvetica" pitchFamily="2" charset="0"/>
              </a:rPr>
              <a:t>Diabetes UK (2023) Understanding Type 2 Diabetes.</a:t>
            </a:r>
          </a:p>
          <a:p>
            <a:r>
              <a:rPr lang="en-GB" sz="2000" dirty="0">
                <a:latin typeface="Helvetica" pitchFamily="2" charset="0"/>
              </a:rPr>
              <a:t>British Heart Foundation (2023) Stroke Information.</a:t>
            </a:r>
          </a:p>
          <a:p>
            <a:r>
              <a:rPr lang="en-GB" sz="2000" dirty="0">
                <a:latin typeface="Helvetica" pitchFamily="2" charset="0"/>
              </a:rPr>
              <a:t>NICE (2023) Stroke Rehabilitation Guidance.</a:t>
            </a:r>
          </a:p>
          <a:p>
            <a:r>
              <a:rPr lang="en-GB" sz="2000" dirty="0">
                <a:latin typeface="Helvetica" pitchFamily="2" charset="0"/>
              </a:rPr>
              <a:t>World Health </a:t>
            </a:r>
            <a:r>
              <a:rPr lang="en-GB" sz="2000" dirty="0" err="1">
                <a:latin typeface="Helvetica" pitchFamily="2" charset="0"/>
              </a:rPr>
              <a:t>Organization</a:t>
            </a:r>
            <a:r>
              <a:rPr lang="en-GB" sz="2000" dirty="0">
                <a:latin typeface="Helvetica" pitchFamily="2" charset="0"/>
              </a:rPr>
              <a:t> (2023) Global Report on Diabetes.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3" name="Recorded Sound">
            <a:hlinkClick r:id="" action="ppaction://media"/>
            <a:extLst>
              <a:ext uri="{FF2B5EF4-FFF2-40B4-BE49-F238E27FC236}">
                <a16:creationId xmlns:a16="http://schemas.microsoft.com/office/drawing/2014/main" id="{64529A0A-B40E-D5CE-2B61-193E5FAA93A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732240" y="5106529"/>
            <a:ext cx="609600" cy="609600"/>
          </a:xfrm>
          <a:prstGeom prst="rect">
            <a:avLst/>
          </a:prstGeom>
        </p:spPr>
      </p:pic>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TotalTime>
  <Words>911</Words>
  <Application>Microsoft Office PowerPoint</Application>
  <PresentationFormat>Expunere pe ecran (4:3)</PresentationFormat>
  <Paragraphs>82</Paragraphs>
  <Slides>11</Slides>
  <Notes>0</Notes>
  <HiddenSlides>0</HiddenSlides>
  <MMClips>10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20140311PresentationUWTSDTemplate</vt:lpstr>
      <vt:lpstr>Prezentare PowerPoint</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Victoria Mihai</cp:lastModifiedBy>
  <cp:revision>229</cp:revision>
  <cp:lastPrinted>2018-07-09T15:27:01Z</cp:lastPrinted>
  <dcterms:created xsi:type="dcterms:W3CDTF">2002-10-07T19:43:58Z</dcterms:created>
  <dcterms:modified xsi:type="dcterms:W3CDTF">2026-04-18T08:36:04Z</dcterms:modified>
</cp:coreProperties>
</file>