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9" r:id="rId4"/>
    <p:sldId id="272" r:id="rId5"/>
    <p:sldId id="331" r:id="rId6"/>
    <p:sldId id="338" r:id="rId7"/>
    <p:sldId id="341" r:id="rId8"/>
    <p:sldId id="342" r:id="rId9"/>
    <p:sldId id="343" r:id="rId10"/>
    <p:sldId id="344" r:id="rId11"/>
    <p:sldId id="347" r:id="rId12"/>
    <p:sldId id="346" r:id="rId13"/>
    <p:sldId id="348" r:id="rId14"/>
    <p:sldId id="349" r:id="rId15"/>
    <p:sldId id="271" r:id="rId16"/>
    <p:sldId id="350" r:id="rId17"/>
    <p:sldId id="351" r:id="rId18"/>
    <p:sldId id="352" r:id="rId19"/>
    <p:sldId id="353" r:id="rId20"/>
    <p:sldId id="340" r:id="rId21"/>
    <p:sldId id="354" r:id="rId22"/>
    <p:sldId id="345"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4" d="100"/>
          <a:sy n="114" d="100"/>
        </p:scale>
        <p:origin x="156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5B3A45-0984-4CD3-BFC8-E86A6EEF7610}" type="doc">
      <dgm:prSet loTypeId="urn:microsoft.com/office/officeart/2005/8/layout/venn2" loCatId="relationship" qsTypeId="urn:microsoft.com/office/officeart/2005/8/quickstyle/simple1" qsCatId="simple" csTypeId="urn:microsoft.com/office/officeart/2005/8/colors/colorful4" csCatId="colorful" phldr="1"/>
      <dgm:spPr/>
      <dgm:t>
        <a:bodyPr/>
        <a:lstStyle/>
        <a:p>
          <a:endParaRPr lang="en-US"/>
        </a:p>
      </dgm:t>
    </dgm:pt>
    <dgm:pt modelId="{986AAB39-81E3-4A54-A1BE-86B4FD43599D}">
      <dgm:prSet phldrT="[Text]" custT="1"/>
      <dgm:spPr/>
      <dgm:t>
        <a:bodyPr/>
        <a:lstStyle/>
        <a:p>
          <a:r>
            <a:rPr lang="en-US" sz="2000" b="1"/>
            <a:t>Macro</a:t>
          </a:r>
        </a:p>
        <a:p>
          <a:r>
            <a:rPr lang="en-US" sz="2000" b="1"/>
            <a:t>Laws / Legislation</a:t>
          </a:r>
          <a:endParaRPr lang="en-US" sz="2000" b="1" dirty="0"/>
        </a:p>
      </dgm:t>
    </dgm:pt>
    <dgm:pt modelId="{BFFE71FE-637E-495E-BF21-2A8DFF246008}" type="parTrans" cxnId="{651515B7-B4E7-4A3D-B3A2-88C1D6887B02}">
      <dgm:prSet/>
      <dgm:spPr/>
      <dgm:t>
        <a:bodyPr/>
        <a:lstStyle/>
        <a:p>
          <a:endParaRPr lang="en-US"/>
        </a:p>
      </dgm:t>
    </dgm:pt>
    <dgm:pt modelId="{5EFFF126-15F7-40D8-AF47-720690F68D1F}" type="sibTrans" cxnId="{651515B7-B4E7-4A3D-B3A2-88C1D6887B02}">
      <dgm:prSet/>
      <dgm:spPr/>
      <dgm:t>
        <a:bodyPr/>
        <a:lstStyle/>
        <a:p>
          <a:endParaRPr lang="en-US"/>
        </a:p>
      </dgm:t>
    </dgm:pt>
    <dgm:pt modelId="{032F8B8C-3BA9-418D-8710-3719E97F7CCF}">
      <dgm:prSet phldrT="[Text]" custT="1"/>
      <dgm:spPr/>
      <dgm:t>
        <a:bodyPr/>
        <a:lstStyle/>
        <a:p>
          <a:r>
            <a:rPr lang="en-US" sz="2000" b="1"/>
            <a:t>Exo</a:t>
          </a:r>
        </a:p>
        <a:p>
          <a:r>
            <a:rPr lang="en-US" sz="2000" b="1"/>
            <a:t>Social Mores</a:t>
          </a:r>
          <a:endParaRPr lang="en-US" sz="2000" b="1" dirty="0"/>
        </a:p>
      </dgm:t>
    </dgm:pt>
    <dgm:pt modelId="{51C6B855-27C2-4306-954D-518BEE933316}" type="parTrans" cxnId="{84AC585F-4CCF-457E-B82D-DC1F16539A8E}">
      <dgm:prSet/>
      <dgm:spPr/>
      <dgm:t>
        <a:bodyPr/>
        <a:lstStyle/>
        <a:p>
          <a:endParaRPr lang="en-US"/>
        </a:p>
      </dgm:t>
    </dgm:pt>
    <dgm:pt modelId="{874E2ADF-2FD1-470D-8911-C8FB65A8560B}" type="sibTrans" cxnId="{84AC585F-4CCF-457E-B82D-DC1F16539A8E}">
      <dgm:prSet/>
      <dgm:spPr/>
      <dgm:t>
        <a:bodyPr/>
        <a:lstStyle/>
        <a:p>
          <a:endParaRPr lang="en-US"/>
        </a:p>
      </dgm:t>
    </dgm:pt>
    <dgm:pt modelId="{7CFBF612-CE31-4F55-90E5-1E9B2118AA47}">
      <dgm:prSet phldrT="[Text]" custT="1"/>
      <dgm:spPr/>
      <dgm:t>
        <a:bodyPr/>
        <a:lstStyle/>
        <a:p>
          <a:r>
            <a:rPr lang="en-US" sz="2000" b="1"/>
            <a:t>Meso</a:t>
          </a:r>
        </a:p>
        <a:p>
          <a:r>
            <a:rPr lang="en-US" sz="2000" b="1"/>
            <a:t>Social Conventions</a:t>
          </a:r>
          <a:endParaRPr lang="en-US" sz="2000" b="1" dirty="0"/>
        </a:p>
      </dgm:t>
    </dgm:pt>
    <dgm:pt modelId="{25149877-C18F-4DBB-B124-C0C3E5FA1961}" type="parTrans" cxnId="{A0849C0F-A184-465F-BAD7-8ACC09B22056}">
      <dgm:prSet/>
      <dgm:spPr/>
      <dgm:t>
        <a:bodyPr/>
        <a:lstStyle/>
        <a:p>
          <a:endParaRPr lang="en-US"/>
        </a:p>
      </dgm:t>
    </dgm:pt>
    <dgm:pt modelId="{D5D61285-E723-4295-88B4-CA3C16B5073E}" type="sibTrans" cxnId="{A0849C0F-A184-465F-BAD7-8ACC09B22056}">
      <dgm:prSet/>
      <dgm:spPr/>
      <dgm:t>
        <a:bodyPr/>
        <a:lstStyle/>
        <a:p>
          <a:endParaRPr lang="en-US"/>
        </a:p>
      </dgm:t>
    </dgm:pt>
    <dgm:pt modelId="{CD988D59-210E-4C5B-A8CF-5DD4C8B00F1D}">
      <dgm:prSet phldrT="[Text]"/>
      <dgm:spPr/>
      <dgm:t>
        <a:bodyPr/>
        <a:lstStyle/>
        <a:p>
          <a:r>
            <a:rPr lang="en-US" b="1" dirty="0"/>
            <a:t>Micro</a:t>
          </a:r>
        </a:p>
        <a:p>
          <a:r>
            <a:rPr lang="en-US" dirty="0"/>
            <a:t>Individual &amp; close Family</a:t>
          </a:r>
        </a:p>
      </dgm:t>
    </dgm:pt>
    <dgm:pt modelId="{7466D474-E860-47A2-ABD4-50D4DD9189DF}" type="parTrans" cxnId="{D2D23DDC-0BFC-41C0-8300-083264A01F38}">
      <dgm:prSet/>
      <dgm:spPr/>
      <dgm:t>
        <a:bodyPr/>
        <a:lstStyle/>
        <a:p>
          <a:endParaRPr lang="en-US"/>
        </a:p>
      </dgm:t>
    </dgm:pt>
    <dgm:pt modelId="{0DB3C78F-5491-43BA-96B1-D9F209A17A3B}" type="sibTrans" cxnId="{D2D23DDC-0BFC-41C0-8300-083264A01F38}">
      <dgm:prSet/>
      <dgm:spPr/>
      <dgm:t>
        <a:bodyPr/>
        <a:lstStyle/>
        <a:p>
          <a:endParaRPr lang="en-US"/>
        </a:p>
      </dgm:t>
    </dgm:pt>
    <dgm:pt modelId="{21B8228C-518B-41E6-A005-CA87E5754BCC}" type="pres">
      <dgm:prSet presAssocID="{515B3A45-0984-4CD3-BFC8-E86A6EEF7610}" presName="Name0" presStyleCnt="0">
        <dgm:presLayoutVars>
          <dgm:chMax val="7"/>
          <dgm:resizeHandles val="exact"/>
        </dgm:presLayoutVars>
      </dgm:prSet>
      <dgm:spPr/>
    </dgm:pt>
    <dgm:pt modelId="{843599D7-0C51-4DA9-ADC1-816863E864C3}" type="pres">
      <dgm:prSet presAssocID="{515B3A45-0984-4CD3-BFC8-E86A6EEF7610}" presName="comp1" presStyleCnt="0"/>
      <dgm:spPr/>
    </dgm:pt>
    <dgm:pt modelId="{ED6AAFAE-B8F0-4572-8066-A5F9F895010B}" type="pres">
      <dgm:prSet presAssocID="{515B3A45-0984-4CD3-BFC8-E86A6EEF7610}" presName="circle1" presStyleLbl="node1" presStyleIdx="0" presStyleCnt="4" custLinFactNeighborX="0" custLinFactNeighborY="-569"/>
      <dgm:spPr/>
    </dgm:pt>
    <dgm:pt modelId="{C5F93D5C-6592-4D2D-885F-06322CDE9CD3}" type="pres">
      <dgm:prSet presAssocID="{515B3A45-0984-4CD3-BFC8-E86A6EEF7610}" presName="c1text" presStyleLbl="node1" presStyleIdx="0" presStyleCnt="4">
        <dgm:presLayoutVars>
          <dgm:bulletEnabled val="1"/>
        </dgm:presLayoutVars>
      </dgm:prSet>
      <dgm:spPr/>
    </dgm:pt>
    <dgm:pt modelId="{7B6637FB-3103-4AAD-961C-E32F66C2C38D}" type="pres">
      <dgm:prSet presAssocID="{515B3A45-0984-4CD3-BFC8-E86A6EEF7610}" presName="comp2" presStyleCnt="0"/>
      <dgm:spPr/>
    </dgm:pt>
    <dgm:pt modelId="{7462A61E-ED80-4EC7-A2DE-5731BEEC6ECC}" type="pres">
      <dgm:prSet presAssocID="{515B3A45-0984-4CD3-BFC8-E86A6EEF7610}" presName="circle2" presStyleLbl="node1" presStyleIdx="1" presStyleCnt="4"/>
      <dgm:spPr/>
    </dgm:pt>
    <dgm:pt modelId="{7A5D34BB-C76D-4A89-8291-CF5137EBC15B}" type="pres">
      <dgm:prSet presAssocID="{515B3A45-0984-4CD3-BFC8-E86A6EEF7610}" presName="c2text" presStyleLbl="node1" presStyleIdx="1" presStyleCnt="4">
        <dgm:presLayoutVars>
          <dgm:bulletEnabled val="1"/>
        </dgm:presLayoutVars>
      </dgm:prSet>
      <dgm:spPr/>
    </dgm:pt>
    <dgm:pt modelId="{1627AD6E-75A8-4C47-9C83-F371C50C37F0}" type="pres">
      <dgm:prSet presAssocID="{515B3A45-0984-4CD3-BFC8-E86A6EEF7610}" presName="comp3" presStyleCnt="0"/>
      <dgm:spPr/>
    </dgm:pt>
    <dgm:pt modelId="{302BF69F-C37F-4583-81E7-3DFBD6C102FA}" type="pres">
      <dgm:prSet presAssocID="{515B3A45-0984-4CD3-BFC8-E86A6EEF7610}" presName="circle3" presStyleLbl="node1" presStyleIdx="2" presStyleCnt="4"/>
      <dgm:spPr/>
    </dgm:pt>
    <dgm:pt modelId="{6875D427-B628-43A5-BF55-FF5A1388E76C}" type="pres">
      <dgm:prSet presAssocID="{515B3A45-0984-4CD3-BFC8-E86A6EEF7610}" presName="c3text" presStyleLbl="node1" presStyleIdx="2" presStyleCnt="4">
        <dgm:presLayoutVars>
          <dgm:bulletEnabled val="1"/>
        </dgm:presLayoutVars>
      </dgm:prSet>
      <dgm:spPr/>
    </dgm:pt>
    <dgm:pt modelId="{2E951FD5-773F-456C-A058-BEFF5C9F5E7E}" type="pres">
      <dgm:prSet presAssocID="{515B3A45-0984-4CD3-BFC8-E86A6EEF7610}" presName="comp4" presStyleCnt="0"/>
      <dgm:spPr/>
    </dgm:pt>
    <dgm:pt modelId="{6D4F13FD-873E-4F0E-B4A7-52614D3878C2}" type="pres">
      <dgm:prSet presAssocID="{515B3A45-0984-4CD3-BFC8-E86A6EEF7610}" presName="circle4" presStyleLbl="node1" presStyleIdx="3" presStyleCnt="4" custLinFactNeighborX="1274" custLinFactNeighborY="-2852"/>
      <dgm:spPr/>
    </dgm:pt>
    <dgm:pt modelId="{502D8F37-BFC5-4258-BD29-EBCB4994D750}" type="pres">
      <dgm:prSet presAssocID="{515B3A45-0984-4CD3-BFC8-E86A6EEF7610}" presName="c4text" presStyleLbl="node1" presStyleIdx="3" presStyleCnt="4">
        <dgm:presLayoutVars>
          <dgm:bulletEnabled val="1"/>
        </dgm:presLayoutVars>
      </dgm:prSet>
      <dgm:spPr/>
    </dgm:pt>
  </dgm:ptLst>
  <dgm:cxnLst>
    <dgm:cxn modelId="{72AC2806-32DD-4186-92FB-E02BADA9C0E8}" type="presOf" srcId="{032F8B8C-3BA9-418D-8710-3719E97F7CCF}" destId="{7A5D34BB-C76D-4A89-8291-CF5137EBC15B}" srcOrd="1" destOrd="0" presId="urn:microsoft.com/office/officeart/2005/8/layout/venn2"/>
    <dgm:cxn modelId="{A52B1909-421D-4B3A-91B6-3E58CC0F6740}" type="presOf" srcId="{032F8B8C-3BA9-418D-8710-3719E97F7CCF}" destId="{7462A61E-ED80-4EC7-A2DE-5731BEEC6ECC}" srcOrd="0" destOrd="0" presId="urn:microsoft.com/office/officeart/2005/8/layout/venn2"/>
    <dgm:cxn modelId="{A0849C0F-A184-465F-BAD7-8ACC09B22056}" srcId="{515B3A45-0984-4CD3-BFC8-E86A6EEF7610}" destId="{7CFBF612-CE31-4F55-90E5-1E9B2118AA47}" srcOrd="2" destOrd="0" parTransId="{25149877-C18F-4DBB-B124-C0C3E5FA1961}" sibTransId="{D5D61285-E723-4295-88B4-CA3C16B5073E}"/>
    <dgm:cxn modelId="{43C26417-EA51-4FFA-9077-11A034C771D6}" type="presOf" srcId="{7CFBF612-CE31-4F55-90E5-1E9B2118AA47}" destId="{6875D427-B628-43A5-BF55-FF5A1388E76C}" srcOrd="1" destOrd="0" presId="urn:microsoft.com/office/officeart/2005/8/layout/venn2"/>
    <dgm:cxn modelId="{D1258828-0E0B-42F3-8A02-20605A1EB0FA}" type="presOf" srcId="{986AAB39-81E3-4A54-A1BE-86B4FD43599D}" destId="{ED6AAFAE-B8F0-4572-8066-A5F9F895010B}" srcOrd="0" destOrd="0" presId="urn:microsoft.com/office/officeart/2005/8/layout/venn2"/>
    <dgm:cxn modelId="{84AC585F-4CCF-457E-B82D-DC1F16539A8E}" srcId="{515B3A45-0984-4CD3-BFC8-E86A6EEF7610}" destId="{032F8B8C-3BA9-418D-8710-3719E97F7CCF}" srcOrd="1" destOrd="0" parTransId="{51C6B855-27C2-4306-954D-518BEE933316}" sibTransId="{874E2ADF-2FD1-470D-8911-C8FB65A8560B}"/>
    <dgm:cxn modelId="{F5A74361-6372-4D0A-BC5F-3E8547E55452}" type="presOf" srcId="{986AAB39-81E3-4A54-A1BE-86B4FD43599D}" destId="{C5F93D5C-6592-4D2D-885F-06322CDE9CD3}" srcOrd="1" destOrd="0" presId="urn:microsoft.com/office/officeart/2005/8/layout/venn2"/>
    <dgm:cxn modelId="{8C338066-AC64-42B0-B941-CB6A42E0EE45}" type="presOf" srcId="{7CFBF612-CE31-4F55-90E5-1E9B2118AA47}" destId="{302BF69F-C37F-4583-81E7-3DFBD6C102FA}" srcOrd="0" destOrd="0" presId="urn:microsoft.com/office/officeart/2005/8/layout/venn2"/>
    <dgm:cxn modelId="{651515B7-B4E7-4A3D-B3A2-88C1D6887B02}" srcId="{515B3A45-0984-4CD3-BFC8-E86A6EEF7610}" destId="{986AAB39-81E3-4A54-A1BE-86B4FD43599D}" srcOrd="0" destOrd="0" parTransId="{BFFE71FE-637E-495E-BF21-2A8DFF246008}" sibTransId="{5EFFF126-15F7-40D8-AF47-720690F68D1F}"/>
    <dgm:cxn modelId="{F23C20CE-10FC-4516-81E6-381BB431E7FA}" type="presOf" srcId="{CD988D59-210E-4C5B-A8CF-5DD4C8B00F1D}" destId="{502D8F37-BFC5-4258-BD29-EBCB4994D750}" srcOrd="1" destOrd="0" presId="urn:microsoft.com/office/officeart/2005/8/layout/venn2"/>
    <dgm:cxn modelId="{D2D23DDC-0BFC-41C0-8300-083264A01F38}" srcId="{515B3A45-0984-4CD3-BFC8-E86A6EEF7610}" destId="{CD988D59-210E-4C5B-A8CF-5DD4C8B00F1D}" srcOrd="3" destOrd="0" parTransId="{7466D474-E860-47A2-ABD4-50D4DD9189DF}" sibTransId="{0DB3C78F-5491-43BA-96B1-D9F209A17A3B}"/>
    <dgm:cxn modelId="{672EF1E9-896C-42B9-97D8-F858A885F1FE}" type="presOf" srcId="{CD988D59-210E-4C5B-A8CF-5DD4C8B00F1D}" destId="{6D4F13FD-873E-4F0E-B4A7-52614D3878C2}" srcOrd="0" destOrd="0" presId="urn:microsoft.com/office/officeart/2005/8/layout/venn2"/>
    <dgm:cxn modelId="{E89F3AEB-FBAE-48B9-913F-4C8A2A0CC7FE}" type="presOf" srcId="{515B3A45-0984-4CD3-BFC8-E86A6EEF7610}" destId="{21B8228C-518B-41E6-A005-CA87E5754BCC}" srcOrd="0" destOrd="0" presId="urn:microsoft.com/office/officeart/2005/8/layout/venn2"/>
    <dgm:cxn modelId="{972EDADC-1F68-406A-962D-B3D127DE72F3}" type="presParOf" srcId="{21B8228C-518B-41E6-A005-CA87E5754BCC}" destId="{843599D7-0C51-4DA9-ADC1-816863E864C3}" srcOrd="0" destOrd="0" presId="urn:microsoft.com/office/officeart/2005/8/layout/venn2"/>
    <dgm:cxn modelId="{66ABA8EC-1961-43F3-B17A-39B6C80F7919}" type="presParOf" srcId="{843599D7-0C51-4DA9-ADC1-816863E864C3}" destId="{ED6AAFAE-B8F0-4572-8066-A5F9F895010B}" srcOrd="0" destOrd="0" presId="urn:microsoft.com/office/officeart/2005/8/layout/venn2"/>
    <dgm:cxn modelId="{DD791BEE-3B57-4A02-A2CA-4E10F181635F}" type="presParOf" srcId="{843599D7-0C51-4DA9-ADC1-816863E864C3}" destId="{C5F93D5C-6592-4D2D-885F-06322CDE9CD3}" srcOrd="1" destOrd="0" presId="urn:microsoft.com/office/officeart/2005/8/layout/venn2"/>
    <dgm:cxn modelId="{BBC4B2C1-38B2-4528-A924-6A953A171964}" type="presParOf" srcId="{21B8228C-518B-41E6-A005-CA87E5754BCC}" destId="{7B6637FB-3103-4AAD-961C-E32F66C2C38D}" srcOrd="1" destOrd="0" presId="urn:microsoft.com/office/officeart/2005/8/layout/venn2"/>
    <dgm:cxn modelId="{34F9BABF-FF03-481E-B919-1F42248327D7}" type="presParOf" srcId="{7B6637FB-3103-4AAD-961C-E32F66C2C38D}" destId="{7462A61E-ED80-4EC7-A2DE-5731BEEC6ECC}" srcOrd="0" destOrd="0" presId="urn:microsoft.com/office/officeart/2005/8/layout/venn2"/>
    <dgm:cxn modelId="{DABB7913-EA4F-43DE-BE96-1C964211E3BF}" type="presParOf" srcId="{7B6637FB-3103-4AAD-961C-E32F66C2C38D}" destId="{7A5D34BB-C76D-4A89-8291-CF5137EBC15B}" srcOrd="1" destOrd="0" presId="urn:microsoft.com/office/officeart/2005/8/layout/venn2"/>
    <dgm:cxn modelId="{9273ECCE-2333-4DE1-80F0-BB8EEEB7776A}" type="presParOf" srcId="{21B8228C-518B-41E6-A005-CA87E5754BCC}" destId="{1627AD6E-75A8-4C47-9C83-F371C50C37F0}" srcOrd="2" destOrd="0" presId="urn:microsoft.com/office/officeart/2005/8/layout/venn2"/>
    <dgm:cxn modelId="{64B8D7EC-C902-47E5-92CE-137DD00ABA27}" type="presParOf" srcId="{1627AD6E-75A8-4C47-9C83-F371C50C37F0}" destId="{302BF69F-C37F-4583-81E7-3DFBD6C102FA}" srcOrd="0" destOrd="0" presId="urn:microsoft.com/office/officeart/2005/8/layout/venn2"/>
    <dgm:cxn modelId="{14CB4F89-05C1-4C16-A3DC-D7A0DEF41B31}" type="presParOf" srcId="{1627AD6E-75A8-4C47-9C83-F371C50C37F0}" destId="{6875D427-B628-43A5-BF55-FF5A1388E76C}" srcOrd="1" destOrd="0" presId="urn:microsoft.com/office/officeart/2005/8/layout/venn2"/>
    <dgm:cxn modelId="{9EFEFCD4-6827-43A7-928A-28243405A9C0}" type="presParOf" srcId="{21B8228C-518B-41E6-A005-CA87E5754BCC}" destId="{2E951FD5-773F-456C-A058-BEFF5C9F5E7E}" srcOrd="3" destOrd="0" presId="urn:microsoft.com/office/officeart/2005/8/layout/venn2"/>
    <dgm:cxn modelId="{E9009FAC-1E57-4AF6-A36D-A0CD30C5B59A}" type="presParOf" srcId="{2E951FD5-773F-456C-A058-BEFF5C9F5E7E}" destId="{6D4F13FD-873E-4F0E-B4A7-52614D3878C2}" srcOrd="0" destOrd="0" presId="urn:microsoft.com/office/officeart/2005/8/layout/venn2"/>
    <dgm:cxn modelId="{05092C79-25AF-42E6-948C-BEA44210D356}" type="presParOf" srcId="{2E951FD5-773F-456C-A058-BEFF5C9F5E7E}" destId="{502D8F37-BFC5-4258-BD29-EBCB4994D750}"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AAFAE-B8F0-4572-8066-A5F9F895010B}">
      <dsp:nvSpPr>
        <dsp:cNvPr id="0" name=""/>
        <dsp:cNvSpPr/>
      </dsp:nvSpPr>
      <dsp:spPr>
        <a:xfrm>
          <a:off x="1080119" y="0"/>
          <a:ext cx="6048672" cy="6048672"/>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b="1" kern="1200"/>
            <a:t>Macro</a:t>
          </a:r>
        </a:p>
        <a:p>
          <a:pPr marL="0" lvl="0" indent="0" algn="ctr" defTabSz="889000">
            <a:lnSpc>
              <a:spcPct val="90000"/>
            </a:lnSpc>
            <a:spcBef>
              <a:spcPct val="0"/>
            </a:spcBef>
            <a:spcAft>
              <a:spcPct val="35000"/>
            </a:spcAft>
            <a:buNone/>
          </a:pPr>
          <a:r>
            <a:rPr lang="en-US" sz="2000" b="1" kern="1200"/>
            <a:t>Laws / Legislation</a:t>
          </a:r>
          <a:endParaRPr lang="en-US" sz="2000" b="1" kern="1200" dirty="0"/>
        </a:p>
      </dsp:txBody>
      <dsp:txXfrm>
        <a:off x="3258851" y="302433"/>
        <a:ext cx="1691208" cy="907300"/>
      </dsp:txXfrm>
    </dsp:sp>
    <dsp:sp modelId="{7462A61E-ED80-4EC7-A2DE-5731BEEC6ECC}">
      <dsp:nvSpPr>
        <dsp:cNvPr id="0" name=""/>
        <dsp:cNvSpPr/>
      </dsp:nvSpPr>
      <dsp:spPr>
        <a:xfrm>
          <a:off x="1684987" y="1209734"/>
          <a:ext cx="4838937" cy="4838937"/>
        </a:xfrm>
        <a:prstGeom prst="ellipse">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b="1" kern="1200"/>
            <a:t>Exo</a:t>
          </a:r>
        </a:p>
        <a:p>
          <a:pPr marL="0" lvl="0" indent="0" algn="ctr" defTabSz="889000">
            <a:lnSpc>
              <a:spcPct val="90000"/>
            </a:lnSpc>
            <a:spcBef>
              <a:spcPct val="0"/>
            </a:spcBef>
            <a:spcAft>
              <a:spcPct val="35000"/>
            </a:spcAft>
            <a:buNone/>
          </a:pPr>
          <a:r>
            <a:rPr lang="en-US" sz="2000" b="1" kern="1200"/>
            <a:t>Social Mores</a:t>
          </a:r>
          <a:endParaRPr lang="en-US" sz="2000" b="1" kern="1200" dirty="0"/>
        </a:p>
      </dsp:txBody>
      <dsp:txXfrm>
        <a:off x="3258851" y="1500070"/>
        <a:ext cx="1691208" cy="871008"/>
      </dsp:txXfrm>
    </dsp:sp>
    <dsp:sp modelId="{302BF69F-C37F-4583-81E7-3DFBD6C102FA}">
      <dsp:nvSpPr>
        <dsp:cNvPr id="0" name=""/>
        <dsp:cNvSpPr/>
      </dsp:nvSpPr>
      <dsp:spPr>
        <a:xfrm>
          <a:off x="2289854" y="2419468"/>
          <a:ext cx="3629203" cy="3629203"/>
        </a:xfrm>
        <a:prstGeom prst="ellipse">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b="1" kern="1200"/>
            <a:t>Meso</a:t>
          </a:r>
        </a:p>
        <a:p>
          <a:pPr marL="0" lvl="0" indent="0" algn="ctr" defTabSz="889000">
            <a:lnSpc>
              <a:spcPct val="90000"/>
            </a:lnSpc>
            <a:spcBef>
              <a:spcPct val="0"/>
            </a:spcBef>
            <a:spcAft>
              <a:spcPct val="35000"/>
            </a:spcAft>
            <a:buNone/>
          </a:pPr>
          <a:r>
            <a:rPr lang="en-US" sz="2000" b="1" kern="1200"/>
            <a:t>Social Conventions</a:t>
          </a:r>
          <a:endParaRPr lang="en-US" sz="2000" b="1" kern="1200" dirty="0"/>
        </a:p>
      </dsp:txBody>
      <dsp:txXfrm>
        <a:off x="3258851" y="2691659"/>
        <a:ext cx="1691208" cy="816570"/>
      </dsp:txXfrm>
    </dsp:sp>
    <dsp:sp modelId="{6D4F13FD-873E-4F0E-B4A7-52614D3878C2}">
      <dsp:nvSpPr>
        <dsp:cNvPr id="0" name=""/>
        <dsp:cNvSpPr/>
      </dsp:nvSpPr>
      <dsp:spPr>
        <a:xfrm>
          <a:off x="2925545" y="3560199"/>
          <a:ext cx="2419468" cy="2419468"/>
        </a:xfrm>
        <a:prstGeom prst="ellipse">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b="1" kern="1200" dirty="0"/>
            <a:t>Micro</a:t>
          </a:r>
        </a:p>
        <a:p>
          <a:pPr marL="0" lvl="0" indent="0" algn="ctr" defTabSz="844550">
            <a:lnSpc>
              <a:spcPct val="90000"/>
            </a:lnSpc>
            <a:spcBef>
              <a:spcPct val="0"/>
            </a:spcBef>
            <a:spcAft>
              <a:spcPct val="35000"/>
            </a:spcAft>
            <a:buNone/>
          </a:pPr>
          <a:r>
            <a:rPr lang="en-US" sz="1900" kern="1200" dirty="0"/>
            <a:t>Individual &amp; close Family</a:t>
          </a:r>
        </a:p>
      </dsp:txBody>
      <dsp:txXfrm>
        <a:off x="3279868" y="4165067"/>
        <a:ext cx="1710822" cy="1209734"/>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7F14E3-4C67-42F3-AC26-44FA90282114}" type="datetimeFigureOut">
              <a:rPr lang="en-GB" smtClean="0"/>
              <a:t>07/12/2022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2AF20F-0A72-4CA8-A28D-64F5A3EB0B87}" type="slidenum">
              <a:rPr lang="en-GB" smtClean="0"/>
              <a:t>‹#›</a:t>
            </a:fld>
            <a:endParaRPr lang="en-GB"/>
          </a:p>
        </p:txBody>
      </p:sp>
    </p:spTree>
    <p:extLst>
      <p:ext uri="{BB962C8B-B14F-4D97-AF65-F5344CB8AC3E}">
        <p14:creationId xmlns:p14="http://schemas.microsoft.com/office/powerpoint/2010/main" val="1235084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39AA2B2-F208-487B-B34E-2372184F8DF7}" type="slidenum">
              <a:rPr lang="en-GB" smtClean="0"/>
              <a:t>20</a:t>
            </a:fld>
            <a:endParaRPr lang="en-GB"/>
          </a:p>
        </p:txBody>
      </p:sp>
    </p:spTree>
    <p:extLst>
      <p:ext uri="{BB962C8B-B14F-4D97-AF65-F5344CB8AC3E}">
        <p14:creationId xmlns:p14="http://schemas.microsoft.com/office/powerpoint/2010/main" val="1112947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39AA2B2-F208-487B-B34E-2372184F8DF7}" type="slidenum">
              <a:rPr lang="en-GB" smtClean="0"/>
              <a:t>21</a:t>
            </a:fld>
            <a:endParaRPr lang="en-GB"/>
          </a:p>
        </p:txBody>
      </p:sp>
    </p:spTree>
    <p:extLst>
      <p:ext uri="{BB962C8B-B14F-4D97-AF65-F5344CB8AC3E}">
        <p14:creationId xmlns:p14="http://schemas.microsoft.com/office/powerpoint/2010/main" val="2618680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39AA2B2-F208-487B-B34E-2372184F8DF7}" type="slidenum">
              <a:rPr lang="en-GB" smtClean="0"/>
              <a:t>22</a:t>
            </a:fld>
            <a:endParaRPr lang="en-GB"/>
          </a:p>
        </p:txBody>
      </p:sp>
    </p:spTree>
    <p:extLst>
      <p:ext uri="{BB962C8B-B14F-4D97-AF65-F5344CB8AC3E}">
        <p14:creationId xmlns:p14="http://schemas.microsoft.com/office/powerpoint/2010/main" val="2941977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710162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030767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7477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41F13A-777F-4705-8AF5-A8F9A402CCCB}" type="datetimeFigureOut">
              <a:rPr lang="en-GB" smtClean="0"/>
              <a:t>07/12/2022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612269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41F13A-777F-4705-8AF5-A8F9A402CCCB}" type="datetimeFigureOut">
              <a:rPr lang="en-GB" smtClean="0"/>
              <a:t>07/12/2022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74134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07/12/2022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50329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07/12/2022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83710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07/12/2022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98713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07/12/2022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9104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41328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07/12/2022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917306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07/12/2022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539552" y="6108239"/>
            <a:ext cx="1721371" cy="586130"/>
          </a:xfrm>
          <a:prstGeom prst="rect">
            <a:avLst/>
          </a:prstGeom>
        </p:spPr>
      </p:pic>
    </p:spTree>
    <p:extLst>
      <p:ext uri="{BB962C8B-B14F-4D97-AF65-F5344CB8AC3E}">
        <p14:creationId xmlns:p14="http://schemas.microsoft.com/office/powerpoint/2010/main" val="1415102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hyperlink" Target="mailto:ken.dicks@uwtsd.ac.uk" TargetMode="Externa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youtube.com/watch?v=ww7MXAgu0D0" TargetMode="Externa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hyperlink" Target="https://www.youtube.com/watch?v=rSTOZi63BtI" TargetMode="External"/><Relationship Id="rId4" Type="http://schemas.openxmlformats.org/officeDocument/2006/relationships/hyperlink" Target="https://vimeo.com/152092584"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youtube.com/watch?v=sr8vLNva6-s"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hyperlink" Target="https://www.proquest.com/docview/2081652999?accountid=130472&amp;parentSessionId=I7omWq1uVncnAtpjLRxIU06xvKGZGApAE5yODp2CeM0%3D&amp;pq-origsite=primo" TargetMode="External"/><Relationship Id="rId7" Type="http://schemas.openxmlformats.org/officeDocument/2006/relationships/hyperlink" Target="https://ebookcentral.proquest.com/lib/trinity/detail.action?docID=3300702&amp;pq-origsite=primo"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doi.org/10.15288/jsa.2003.64.331" TargetMode="External"/><Relationship Id="rId5" Type="http://schemas.openxmlformats.org/officeDocument/2006/relationships/hyperlink" Target="https://plato.stanford.edu/archives/win2018/entries/social-norms/" TargetMode="External"/><Relationship Id="rId4" Type="http://schemas.openxmlformats.org/officeDocument/2006/relationships/hyperlink" Target="http://dictionary.apa.org/social-mores"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eb-p-ebscohost-com.ezproxy.uwtsd.ac.uk/ehost/pdfviewer/pdfviewer?vid=0&amp;sid=c71b9fb5-29f4-4254-a4c9-ddd985e07468%40redi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doi.org/10.1016/j.im.2015.08.002"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ww7MXAgu0D0"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youtube.com/watch?v=sr8vLNva6-s" TargetMode="External"/><Relationship Id="rId5" Type="http://schemas.openxmlformats.org/officeDocument/2006/relationships/hyperlink" Target="https://vimeo.com/152092584" TargetMode="External"/><Relationship Id="rId4" Type="http://schemas.openxmlformats.org/officeDocument/2006/relationships/hyperlink" Target="https://www.youtube.com/watch?v=rSTOZi63Bt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C423D15-6D71-46FC-8AC2-3DD734C2CBCD}"/>
              </a:ext>
            </a:extLst>
          </p:cNvPr>
          <p:cNvSpPr/>
          <p:nvPr/>
        </p:nvSpPr>
        <p:spPr>
          <a:xfrm>
            <a:off x="3491880" y="1196752"/>
            <a:ext cx="2232248" cy="180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4C1BEA7B-91F2-418C-98B8-0C844F845C65}"/>
              </a:ext>
            </a:extLst>
          </p:cNvPr>
          <p:cNvSpPr/>
          <p:nvPr/>
        </p:nvSpPr>
        <p:spPr>
          <a:xfrm>
            <a:off x="6696236" y="529052"/>
            <a:ext cx="1764196" cy="14597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C39EE6ED-030B-4629-AC68-23DF8F7FAD33}"/>
              </a:ext>
            </a:extLst>
          </p:cNvPr>
          <p:cNvSpPr/>
          <p:nvPr/>
        </p:nvSpPr>
        <p:spPr>
          <a:xfrm>
            <a:off x="6084168" y="2708920"/>
            <a:ext cx="2376264" cy="14812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33DAB6F4-BD48-4D21-955A-FB85ED381C8F}"/>
              </a:ext>
            </a:extLst>
          </p:cNvPr>
          <p:cNvSpPr/>
          <p:nvPr/>
        </p:nvSpPr>
        <p:spPr>
          <a:xfrm>
            <a:off x="1259632" y="2420888"/>
            <a:ext cx="1152128" cy="17692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37BDC00-626B-4D83-99E3-F82A998CAAA9}"/>
              </a:ext>
            </a:extLst>
          </p:cNvPr>
          <p:cNvSpPr/>
          <p:nvPr/>
        </p:nvSpPr>
        <p:spPr>
          <a:xfrm>
            <a:off x="683568" y="540536"/>
            <a:ext cx="2376264" cy="14597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CB1914BA-9589-4531-800E-BD1A3DA25442}"/>
              </a:ext>
            </a:extLst>
          </p:cNvPr>
          <p:cNvSpPr txBox="1"/>
          <p:nvPr/>
        </p:nvSpPr>
        <p:spPr>
          <a:xfrm>
            <a:off x="467544" y="4293096"/>
            <a:ext cx="7560840" cy="523220"/>
          </a:xfrm>
          <a:prstGeom prst="rect">
            <a:avLst/>
          </a:prstGeom>
          <a:noFill/>
        </p:spPr>
        <p:txBody>
          <a:bodyPr wrap="square" rtlCol="0">
            <a:spAutoFit/>
          </a:bodyPr>
          <a:lstStyle/>
          <a:p>
            <a:r>
              <a:rPr lang="en-GB" sz="2800" b="1" dirty="0"/>
              <a:t>ECSO4002: Who Are We?: Culture and Identity</a:t>
            </a:r>
          </a:p>
        </p:txBody>
      </p:sp>
      <p:sp>
        <p:nvSpPr>
          <p:cNvPr id="5" name="TextBox 4">
            <a:extLst>
              <a:ext uri="{FF2B5EF4-FFF2-40B4-BE49-F238E27FC236}">
                <a16:creationId xmlns:a16="http://schemas.microsoft.com/office/drawing/2014/main" id="{8847BA2E-E392-43AD-9DA9-0074AE4FFBB8}"/>
              </a:ext>
            </a:extLst>
          </p:cNvPr>
          <p:cNvSpPr txBox="1"/>
          <p:nvPr/>
        </p:nvSpPr>
        <p:spPr>
          <a:xfrm>
            <a:off x="471871" y="4960332"/>
            <a:ext cx="7560840" cy="523220"/>
          </a:xfrm>
          <a:prstGeom prst="rect">
            <a:avLst/>
          </a:prstGeom>
          <a:noFill/>
        </p:spPr>
        <p:txBody>
          <a:bodyPr wrap="square" rtlCol="0">
            <a:spAutoFit/>
          </a:bodyPr>
          <a:lstStyle/>
          <a:p>
            <a:r>
              <a:rPr lang="en-GB" sz="2800" b="1" dirty="0"/>
              <a:t>Theme 4: Social Norms and Values</a:t>
            </a:r>
          </a:p>
        </p:txBody>
      </p:sp>
      <p:sp>
        <p:nvSpPr>
          <p:cNvPr id="6" name="TextBox 5">
            <a:extLst>
              <a:ext uri="{FF2B5EF4-FFF2-40B4-BE49-F238E27FC236}">
                <a16:creationId xmlns:a16="http://schemas.microsoft.com/office/drawing/2014/main" id="{728789E9-6325-4AEE-8E77-70FF6E3CCA89}"/>
              </a:ext>
            </a:extLst>
          </p:cNvPr>
          <p:cNvSpPr txBox="1"/>
          <p:nvPr/>
        </p:nvSpPr>
        <p:spPr>
          <a:xfrm>
            <a:off x="3059832" y="6021288"/>
            <a:ext cx="4464496" cy="523220"/>
          </a:xfrm>
          <a:prstGeom prst="rect">
            <a:avLst/>
          </a:prstGeom>
          <a:noFill/>
        </p:spPr>
        <p:txBody>
          <a:bodyPr wrap="square" rtlCol="0">
            <a:spAutoFit/>
          </a:bodyPr>
          <a:lstStyle/>
          <a:p>
            <a:pPr algn="ctr"/>
            <a:r>
              <a:rPr lang="en-GB" sz="2800" b="1" dirty="0">
                <a:hlinkClick r:id="rId2"/>
              </a:rPr>
              <a:t>ken.dicks@uwtsd.ac.uk</a:t>
            </a:r>
            <a:r>
              <a:rPr lang="en-GB" sz="2800" b="1" dirty="0"/>
              <a:t> </a:t>
            </a:r>
          </a:p>
        </p:txBody>
      </p:sp>
      <p:pic>
        <p:nvPicPr>
          <p:cNvPr id="7" name="Picture 6">
            <a:extLst>
              <a:ext uri="{FF2B5EF4-FFF2-40B4-BE49-F238E27FC236}">
                <a16:creationId xmlns:a16="http://schemas.microsoft.com/office/drawing/2014/main" id="{041012B6-836E-4358-92CE-4BD8FDBC7E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7584" y="692696"/>
            <a:ext cx="2095217" cy="1173322"/>
          </a:xfrm>
          <a:prstGeom prst="rect">
            <a:avLst/>
          </a:prstGeom>
        </p:spPr>
      </p:pic>
      <p:pic>
        <p:nvPicPr>
          <p:cNvPr id="9" name="Picture 8">
            <a:extLst>
              <a:ext uri="{FF2B5EF4-FFF2-40B4-BE49-F238E27FC236}">
                <a16:creationId xmlns:a16="http://schemas.microsoft.com/office/drawing/2014/main" id="{82FC9411-61E5-4E12-A82F-2F43B5AAFF1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31220" y="1352599"/>
            <a:ext cx="1948892" cy="1459788"/>
          </a:xfrm>
          <a:prstGeom prst="rect">
            <a:avLst/>
          </a:prstGeom>
        </p:spPr>
      </p:pic>
      <p:pic>
        <p:nvPicPr>
          <p:cNvPr id="11" name="Picture 10">
            <a:extLst>
              <a:ext uri="{FF2B5EF4-FFF2-40B4-BE49-F238E27FC236}">
                <a16:creationId xmlns:a16="http://schemas.microsoft.com/office/drawing/2014/main" id="{1BC55A09-039A-43E0-ADD4-49AAFDD481D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364630" y="2534446"/>
            <a:ext cx="949496" cy="1481214"/>
          </a:xfrm>
          <a:prstGeom prst="rect">
            <a:avLst/>
          </a:prstGeom>
        </p:spPr>
      </p:pic>
      <p:pic>
        <p:nvPicPr>
          <p:cNvPr id="12" name="Picture 11">
            <a:extLst>
              <a:ext uri="{FF2B5EF4-FFF2-40B4-BE49-F238E27FC236}">
                <a16:creationId xmlns:a16="http://schemas.microsoft.com/office/drawing/2014/main" id="{85CD7154-7883-4C54-960F-CDAC96935BA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870093" y="664924"/>
            <a:ext cx="1446323" cy="1173322"/>
          </a:xfrm>
          <a:prstGeom prst="rect">
            <a:avLst/>
          </a:prstGeom>
        </p:spPr>
      </p:pic>
      <p:sp>
        <p:nvSpPr>
          <p:cNvPr id="20" name="Rectangle 19">
            <a:extLst>
              <a:ext uri="{FF2B5EF4-FFF2-40B4-BE49-F238E27FC236}">
                <a16:creationId xmlns:a16="http://schemas.microsoft.com/office/drawing/2014/main" id="{5CEB1680-B35D-4BE8-AFF7-C7DB142F8FA0}"/>
              </a:ext>
            </a:extLst>
          </p:cNvPr>
          <p:cNvSpPr/>
          <p:nvPr/>
        </p:nvSpPr>
        <p:spPr>
          <a:xfrm>
            <a:off x="683568" y="2132856"/>
            <a:ext cx="2664296" cy="17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C5EA0D6E-8E70-4082-BA67-69342681B42E}"/>
              </a:ext>
            </a:extLst>
          </p:cNvPr>
          <p:cNvSpPr/>
          <p:nvPr/>
        </p:nvSpPr>
        <p:spPr>
          <a:xfrm>
            <a:off x="2555776" y="2420888"/>
            <a:ext cx="792088" cy="576064"/>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9CD7AC3F-E820-4D0D-8941-FB4FDF6A8CD8}"/>
              </a:ext>
            </a:extLst>
          </p:cNvPr>
          <p:cNvSpPr/>
          <p:nvPr/>
        </p:nvSpPr>
        <p:spPr>
          <a:xfrm>
            <a:off x="683568" y="2420888"/>
            <a:ext cx="432048" cy="1769246"/>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7240D883-D107-4458-ACCE-2624687D9E75}"/>
              </a:ext>
            </a:extLst>
          </p:cNvPr>
          <p:cNvSpPr/>
          <p:nvPr/>
        </p:nvSpPr>
        <p:spPr>
          <a:xfrm>
            <a:off x="3131840" y="529052"/>
            <a:ext cx="223009" cy="1459788"/>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3CFF270E-D905-4B1C-B50B-C3FF1A7478C2}"/>
              </a:ext>
            </a:extLst>
          </p:cNvPr>
          <p:cNvSpPr/>
          <p:nvPr/>
        </p:nvSpPr>
        <p:spPr>
          <a:xfrm>
            <a:off x="2555776" y="3140968"/>
            <a:ext cx="3384376" cy="1049166"/>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0F84A861-C7B2-4A9C-9A8C-7B2F98DE93FA}"/>
              </a:ext>
            </a:extLst>
          </p:cNvPr>
          <p:cNvSpPr/>
          <p:nvPr/>
        </p:nvSpPr>
        <p:spPr>
          <a:xfrm>
            <a:off x="3491880" y="529052"/>
            <a:ext cx="3060340" cy="523220"/>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3D089BE6-073C-40DC-8536-78FCF7B6BADB}"/>
              </a:ext>
            </a:extLst>
          </p:cNvPr>
          <p:cNvSpPr/>
          <p:nvPr/>
        </p:nvSpPr>
        <p:spPr>
          <a:xfrm>
            <a:off x="5861158" y="1196752"/>
            <a:ext cx="691061" cy="1368152"/>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921D8B4E-4956-482F-AEDC-6342375ECE26}"/>
              </a:ext>
            </a:extLst>
          </p:cNvPr>
          <p:cNvSpPr/>
          <p:nvPr/>
        </p:nvSpPr>
        <p:spPr>
          <a:xfrm>
            <a:off x="6696236" y="2132856"/>
            <a:ext cx="1764196" cy="379204"/>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64697" y="2793135"/>
            <a:ext cx="2223727" cy="1289008"/>
          </a:xfrm>
          <a:prstGeom prst="rect">
            <a:avLst/>
          </a:prstGeom>
        </p:spPr>
      </p:pic>
    </p:spTree>
    <p:extLst>
      <p:ext uri="{BB962C8B-B14F-4D97-AF65-F5344CB8AC3E}">
        <p14:creationId xmlns:p14="http://schemas.microsoft.com/office/powerpoint/2010/main" val="3899016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BA72C1-7246-4494-822E-FEE909411171}"/>
              </a:ext>
            </a:extLst>
          </p:cNvPr>
          <p:cNvSpPr txBox="1"/>
          <p:nvPr/>
        </p:nvSpPr>
        <p:spPr>
          <a:xfrm>
            <a:off x="611560" y="260648"/>
            <a:ext cx="7488832" cy="707886"/>
          </a:xfrm>
          <a:prstGeom prst="rect">
            <a:avLst/>
          </a:prstGeom>
          <a:noFill/>
        </p:spPr>
        <p:txBody>
          <a:bodyPr wrap="square" rtlCol="0">
            <a:spAutoFit/>
          </a:bodyPr>
          <a:lstStyle/>
          <a:p>
            <a:pPr algn="ctr"/>
            <a:r>
              <a:rPr lang="en-GB" sz="4000" b="1" dirty="0"/>
              <a:t>Learning Review</a:t>
            </a:r>
          </a:p>
        </p:txBody>
      </p:sp>
      <p:sp>
        <p:nvSpPr>
          <p:cNvPr id="5" name="TextBox 4">
            <a:extLst>
              <a:ext uri="{FF2B5EF4-FFF2-40B4-BE49-F238E27FC236}">
                <a16:creationId xmlns:a16="http://schemas.microsoft.com/office/drawing/2014/main" id="{F90B5521-E7A7-4D77-A8A0-C186712A4501}"/>
              </a:ext>
            </a:extLst>
          </p:cNvPr>
          <p:cNvSpPr txBox="1"/>
          <p:nvPr/>
        </p:nvSpPr>
        <p:spPr>
          <a:xfrm>
            <a:off x="683568" y="2268161"/>
            <a:ext cx="7560840" cy="584775"/>
          </a:xfrm>
          <a:prstGeom prst="rect">
            <a:avLst/>
          </a:prstGeom>
          <a:noFill/>
        </p:spPr>
        <p:txBody>
          <a:bodyPr wrap="square" rtlCol="0">
            <a:spAutoFit/>
          </a:bodyPr>
          <a:lstStyle/>
          <a:p>
            <a:pPr algn="ctr"/>
            <a:r>
              <a:rPr lang="en-GB" sz="3200" b="1" i="1" dirty="0"/>
              <a:t>What did we cover in Theme 3?</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7904" y="4005064"/>
            <a:ext cx="1440160" cy="1440160"/>
          </a:xfrm>
          <a:prstGeom prst="rect">
            <a:avLst/>
          </a:prstGeom>
        </p:spPr>
      </p:pic>
    </p:spTree>
    <p:extLst>
      <p:ext uri="{BB962C8B-B14F-4D97-AF65-F5344CB8AC3E}">
        <p14:creationId xmlns:p14="http://schemas.microsoft.com/office/powerpoint/2010/main" val="681205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a:extLst>
              <a:ext uri="{FF2B5EF4-FFF2-40B4-BE49-F238E27FC236}">
                <a16:creationId xmlns:a16="http://schemas.microsoft.com/office/drawing/2014/main" id="{B045F2D0-756E-4E48-AAC8-CD9EAAA18028}"/>
              </a:ext>
            </a:extLst>
          </p:cNvPr>
          <p:cNvSpPr/>
          <p:nvPr/>
        </p:nvSpPr>
        <p:spPr>
          <a:xfrm>
            <a:off x="1547664" y="332656"/>
            <a:ext cx="6336704" cy="60486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AE7DC207-CB18-46D7-A193-151EAB7E74CB}"/>
              </a:ext>
            </a:extLst>
          </p:cNvPr>
          <p:cNvSpPr/>
          <p:nvPr/>
        </p:nvSpPr>
        <p:spPr>
          <a:xfrm>
            <a:off x="2617686" y="1268760"/>
            <a:ext cx="4176464" cy="424847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ED10CD8A-6011-4D6A-A9C3-062D1F576D33}"/>
              </a:ext>
            </a:extLst>
          </p:cNvPr>
          <p:cNvGrpSpPr/>
          <p:nvPr/>
        </p:nvGrpSpPr>
        <p:grpSpPr>
          <a:xfrm>
            <a:off x="3830912" y="2636912"/>
            <a:ext cx="1656184" cy="1440160"/>
            <a:chOff x="3624986" y="2708920"/>
            <a:chExt cx="1656184" cy="1440160"/>
          </a:xfrm>
        </p:grpSpPr>
        <p:sp>
          <p:nvSpPr>
            <p:cNvPr id="5" name="Oval 4">
              <a:extLst>
                <a:ext uri="{FF2B5EF4-FFF2-40B4-BE49-F238E27FC236}">
                  <a16:creationId xmlns:a16="http://schemas.microsoft.com/office/drawing/2014/main" id="{8E5E3B6D-21D9-4014-B908-4B5054DD882A}"/>
                </a:ext>
              </a:extLst>
            </p:cNvPr>
            <p:cNvSpPr/>
            <p:nvPr/>
          </p:nvSpPr>
          <p:spPr>
            <a:xfrm>
              <a:off x="3779912" y="2708920"/>
              <a:ext cx="1368152" cy="144016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A53B614B-4943-4EAC-B478-46AAE2DF2F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5936" y="2780928"/>
              <a:ext cx="914285" cy="914285"/>
            </a:xfrm>
            <a:prstGeom prst="rect">
              <a:avLst/>
            </a:prstGeom>
          </p:spPr>
        </p:pic>
        <p:sp>
          <p:nvSpPr>
            <p:cNvPr id="6" name="TextBox 5">
              <a:extLst>
                <a:ext uri="{FF2B5EF4-FFF2-40B4-BE49-F238E27FC236}">
                  <a16:creationId xmlns:a16="http://schemas.microsoft.com/office/drawing/2014/main" id="{5112D49D-E32B-41C3-86EC-AD2FD92B23DC}"/>
                </a:ext>
              </a:extLst>
            </p:cNvPr>
            <p:cNvSpPr txBox="1"/>
            <p:nvPr/>
          </p:nvSpPr>
          <p:spPr>
            <a:xfrm>
              <a:off x="3624986" y="3582555"/>
              <a:ext cx="1656184" cy="369332"/>
            </a:xfrm>
            <a:prstGeom prst="rect">
              <a:avLst/>
            </a:prstGeom>
            <a:noFill/>
          </p:spPr>
          <p:txBody>
            <a:bodyPr wrap="square" rtlCol="0">
              <a:spAutoFit/>
            </a:bodyPr>
            <a:lstStyle/>
            <a:p>
              <a:pPr algn="ctr"/>
              <a:r>
                <a:rPr lang="en-GB" b="1" u="sng" dirty="0">
                  <a:solidFill>
                    <a:schemeClr val="bg1"/>
                  </a:solidFill>
                </a:rPr>
                <a:t>Identity</a:t>
              </a:r>
            </a:p>
          </p:txBody>
        </p:sp>
      </p:grpSp>
      <p:sp>
        <p:nvSpPr>
          <p:cNvPr id="18" name="TextBox 17">
            <a:extLst>
              <a:ext uri="{FF2B5EF4-FFF2-40B4-BE49-F238E27FC236}">
                <a16:creationId xmlns:a16="http://schemas.microsoft.com/office/drawing/2014/main" id="{B01CD009-E60E-451A-AB9F-204EEB268180}"/>
              </a:ext>
            </a:extLst>
          </p:cNvPr>
          <p:cNvSpPr txBox="1"/>
          <p:nvPr/>
        </p:nvSpPr>
        <p:spPr>
          <a:xfrm>
            <a:off x="3928317" y="1743199"/>
            <a:ext cx="1523078" cy="461665"/>
          </a:xfrm>
          <a:prstGeom prst="rect">
            <a:avLst/>
          </a:prstGeom>
          <a:solidFill>
            <a:schemeClr val="bg1"/>
          </a:solidFill>
        </p:spPr>
        <p:txBody>
          <a:bodyPr wrap="square" rtlCol="0">
            <a:spAutoFit/>
          </a:bodyPr>
          <a:lstStyle/>
          <a:p>
            <a:pPr algn="ctr"/>
            <a:r>
              <a:rPr lang="en-GB" sz="2400" b="1" u="sng" dirty="0"/>
              <a:t>Culture</a:t>
            </a:r>
          </a:p>
        </p:txBody>
      </p:sp>
      <p:sp>
        <p:nvSpPr>
          <p:cNvPr id="20" name="TextBox 19">
            <a:extLst>
              <a:ext uri="{FF2B5EF4-FFF2-40B4-BE49-F238E27FC236}">
                <a16:creationId xmlns:a16="http://schemas.microsoft.com/office/drawing/2014/main" id="{CDC87520-5CA5-4A19-A334-DB9B33010C6D}"/>
              </a:ext>
            </a:extLst>
          </p:cNvPr>
          <p:cNvSpPr txBox="1"/>
          <p:nvPr/>
        </p:nvSpPr>
        <p:spPr>
          <a:xfrm>
            <a:off x="3779912" y="413099"/>
            <a:ext cx="1937742" cy="830997"/>
          </a:xfrm>
          <a:prstGeom prst="rect">
            <a:avLst/>
          </a:prstGeom>
          <a:noFill/>
        </p:spPr>
        <p:txBody>
          <a:bodyPr wrap="square" rtlCol="0">
            <a:spAutoFit/>
          </a:bodyPr>
          <a:lstStyle/>
          <a:p>
            <a:pPr algn="ctr"/>
            <a:r>
              <a:rPr lang="en-GB" sz="2400" b="1" u="sng" dirty="0"/>
              <a:t>Social Norms &amp; Values</a:t>
            </a:r>
          </a:p>
        </p:txBody>
      </p:sp>
    </p:spTree>
    <p:extLst>
      <p:ext uri="{BB962C8B-B14F-4D97-AF65-F5344CB8AC3E}">
        <p14:creationId xmlns:p14="http://schemas.microsoft.com/office/powerpoint/2010/main" val="298130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6" presetClass="emph" presetSubtype="0" fill="hold" grpId="1" nodeType="clickEffect">
                                  <p:stCondLst>
                                    <p:cond delay="0"/>
                                  </p:stCondLst>
                                  <p:childTnLst>
                                    <p:animEffect transition="out" filter="fade">
                                      <p:cBhvr>
                                        <p:cTn id="22" dur="5000" tmFilter="0, 0; .2, .5; .8, .5; 1, 0"/>
                                        <p:tgtEl>
                                          <p:spTgt spid="19"/>
                                        </p:tgtEl>
                                      </p:cBhvr>
                                    </p:animEffect>
                                    <p:animScale>
                                      <p:cBhvr>
                                        <p:cTn id="23" dur="2500" autoRev="1" fill="hold"/>
                                        <p:tgtEl>
                                          <p:spTgt spid="19"/>
                                        </p:tgtEl>
                                      </p:cBhvr>
                                      <p:by x="105000" y="105000"/>
                                    </p:animScale>
                                  </p:childTnLst>
                                </p:cTn>
                              </p:par>
                              <p:par>
                                <p:cTn id="24" presetID="26" presetClass="emph" presetSubtype="0" fill="hold" grpId="1" nodeType="withEffect">
                                  <p:stCondLst>
                                    <p:cond delay="0"/>
                                  </p:stCondLst>
                                  <p:childTnLst>
                                    <p:animEffect transition="out" filter="fade">
                                      <p:cBhvr>
                                        <p:cTn id="25" dur="5000" tmFilter="0, 0; .2, .5; .8, .5; 1, 0"/>
                                        <p:tgtEl>
                                          <p:spTgt spid="20"/>
                                        </p:tgtEl>
                                      </p:cBhvr>
                                    </p:animEffect>
                                    <p:animScale>
                                      <p:cBhvr>
                                        <p:cTn id="26" dur="2500" autoRev="1"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8" grpId="0" animBg="1"/>
      <p:bldP spid="18" grpId="0" animBg="1"/>
      <p:bldP spid="20" grpId="0"/>
      <p:bldP spid="20"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a:extLst>
              <a:ext uri="{FF2B5EF4-FFF2-40B4-BE49-F238E27FC236}">
                <a16:creationId xmlns:a16="http://schemas.microsoft.com/office/drawing/2014/main" id="{B045F2D0-756E-4E48-AAC8-CD9EAAA18028}"/>
              </a:ext>
            </a:extLst>
          </p:cNvPr>
          <p:cNvSpPr/>
          <p:nvPr/>
        </p:nvSpPr>
        <p:spPr>
          <a:xfrm>
            <a:off x="1187624" y="62394"/>
            <a:ext cx="7056784" cy="6768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AE7DC207-CB18-46D7-A193-151EAB7E74CB}"/>
              </a:ext>
            </a:extLst>
          </p:cNvPr>
          <p:cNvSpPr/>
          <p:nvPr/>
        </p:nvSpPr>
        <p:spPr>
          <a:xfrm>
            <a:off x="2390486" y="1069648"/>
            <a:ext cx="4651060" cy="475424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8E5E3B6D-21D9-4014-B908-4B5054DD882A}"/>
              </a:ext>
            </a:extLst>
          </p:cNvPr>
          <p:cNvSpPr/>
          <p:nvPr/>
        </p:nvSpPr>
        <p:spPr>
          <a:xfrm>
            <a:off x="3873693" y="2640967"/>
            <a:ext cx="1523624" cy="16116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5112D49D-E32B-41C3-86EC-AD2FD92B23DC}"/>
              </a:ext>
            </a:extLst>
          </p:cNvPr>
          <p:cNvSpPr txBox="1"/>
          <p:nvPr/>
        </p:nvSpPr>
        <p:spPr>
          <a:xfrm>
            <a:off x="3746304" y="2866932"/>
            <a:ext cx="1844388" cy="1200329"/>
          </a:xfrm>
          <a:prstGeom prst="rect">
            <a:avLst/>
          </a:prstGeom>
          <a:noFill/>
        </p:spPr>
        <p:txBody>
          <a:bodyPr wrap="square" rtlCol="0">
            <a:spAutoFit/>
          </a:bodyPr>
          <a:lstStyle/>
          <a:p>
            <a:pPr algn="ctr"/>
            <a:r>
              <a:rPr lang="en-GB" b="1" dirty="0">
                <a:solidFill>
                  <a:schemeClr val="bg1"/>
                </a:solidFill>
              </a:rPr>
              <a:t>Identity</a:t>
            </a:r>
          </a:p>
          <a:p>
            <a:pPr algn="ctr"/>
            <a:r>
              <a:rPr lang="en-GB" b="1" dirty="0">
                <a:solidFill>
                  <a:schemeClr val="bg1"/>
                </a:solidFill>
              </a:rPr>
              <a:t>Individual</a:t>
            </a:r>
          </a:p>
          <a:p>
            <a:pPr algn="ctr"/>
            <a:r>
              <a:rPr lang="en-GB" b="1" dirty="0">
                <a:solidFill>
                  <a:schemeClr val="bg1"/>
                </a:solidFill>
              </a:rPr>
              <a:t>Psychology</a:t>
            </a:r>
          </a:p>
          <a:p>
            <a:pPr algn="ctr"/>
            <a:r>
              <a:rPr lang="en-GB" b="1" dirty="0">
                <a:solidFill>
                  <a:schemeClr val="bg1"/>
                </a:solidFill>
              </a:rPr>
              <a:t>Micro</a:t>
            </a:r>
          </a:p>
        </p:txBody>
      </p:sp>
      <p:sp>
        <p:nvSpPr>
          <p:cNvPr id="18" name="TextBox 17">
            <a:extLst>
              <a:ext uri="{FF2B5EF4-FFF2-40B4-BE49-F238E27FC236}">
                <a16:creationId xmlns:a16="http://schemas.microsoft.com/office/drawing/2014/main" id="{B01CD009-E60E-451A-AB9F-204EEB268180}"/>
              </a:ext>
            </a:extLst>
          </p:cNvPr>
          <p:cNvSpPr txBox="1"/>
          <p:nvPr/>
        </p:nvSpPr>
        <p:spPr>
          <a:xfrm>
            <a:off x="3491880" y="1466156"/>
            <a:ext cx="2448272" cy="400110"/>
          </a:xfrm>
          <a:prstGeom prst="rect">
            <a:avLst/>
          </a:prstGeom>
          <a:solidFill>
            <a:schemeClr val="bg1"/>
          </a:solidFill>
        </p:spPr>
        <p:txBody>
          <a:bodyPr wrap="square" rtlCol="0">
            <a:spAutoFit/>
          </a:bodyPr>
          <a:lstStyle/>
          <a:p>
            <a:pPr algn="ctr"/>
            <a:r>
              <a:rPr lang="en-GB" sz="2000" b="1" dirty="0"/>
              <a:t>Culture</a:t>
            </a:r>
          </a:p>
        </p:txBody>
      </p:sp>
      <p:sp>
        <p:nvSpPr>
          <p:cNvPr id="20" name="TextBox 19">
            <a:extLst>
              <a:ext uri="{FF2B5EF4-FFF2-40B4-BE49-F238E27FC236}">
                <a16:creationId xmlns:a16="http://schemas.microsoft.com/office/drawing/2014/main" id="{CDC87520-5CA5-4A19-A334-DB9B33010C6D}"/>
              </a:ext>
            </a:extLst>
          </p:cNvPr>
          <p:cNvSpPr txBox="1"/>
          <p:nvPr/>
        </p:nvSpPr>
        <p:spPr>
          <a:xfrm>
            <a:off x="3626948" y="150621"/>
            <a:ext cx="2157940" cy="400110"/>
          </a:xfrm>
          <a:prstGeom prst="rect">
            <a:avLst/>
          </a:prstGeom>
          <a:noFill/>
        </p:spPr>
        <p:txBody>
          <a:bodyPr wrap="square" rtlCol="0">
            <a:spAutoFit/>
          </a:bodyPr>
          <a:lstStyle/>
          <a:p>
            <a:pPr algn="ctr"/>
            <a:r>
              <a:rPr lang="en-GB" sz="2000" b="1" dirty="0"/>
              <a:t>Social Norms </a:t>
            </a:r>
          </a:p>
        </p:txBody>
      </p:sp>
      <p:sp>
        <p:nvSpPr>
          <p:cNvPr id="9" name="TextBox 8">
            <a:extLst>
              <a:ext uri="{FF2B5EF4-FFF2-40B4-BE49-F238E27FC236}">
                <a16:creationId xmlns:a16="http://schemas.microsoft.com/office/drawing/2014/main" id="{B01CD009-E60E-451A-AB9F-204EEB268180}"/>
              </a:ext>
            </a:extLst>
          </p:cNvPr>
          <p:cNvSpPr txBox="1"/>
          <p:nvPr/>
        </p:nvSpPr>
        <p:spPr>
          <a:xfrm>
            <a:off x="3444362" y="1981399"/>
            <a:ext cx="2448272" cy="400110"/>
          </a:xfrm>
          <a:prstGeom prst="rect">
            <a:avLst/>
          </a:prstGeom>
          <a:solidFill>
            <a:schemeClr val="bg1"/>
          </a:solidFill>
        </p:spPr>
        <p:txBody>
          <a:bodyPr wrap="square" rtlCol="0">
            <a:spAutoFit/>
          </a:bodyPr>
          <a:lstStyle/>
          <a:p>
            <a:pPr algn="ctr"/>
            <a:r>
              <a:rPr lang="en-GB" sz="2000" b="1" dirty="0"/>
              <a:t>Individuals &amp; Groups</a:t>
            </a:r>
          </a:p>
        </p:txBody>
      </p:sp>
      <p:sp>
        <p:nvSpPr>
          <p:cNvPr id="10" name="TextBox 9">
            <a:extLst>
              <a:ext uri="{FF2B5EF4-FFF2-40B4-BE49-F238E27FC236}">
                <a16:creationId xmlns:a16="http://schemas.microsoft.com/office/drawing/2014/main" id="{B01CD009-E60E-451A-AB9F-204EEB268180}"/>
              </a:ext>
            </a:extLst>
          </p:cNvPr>
          <p:cNvSpPr txBox="1"/>
          <p:nvPr/>
        </p:nvSpPr>
        <p:spPr>
          <a:xfrm>
            <a:off x="3435097" y="4352629"/>
            <a:ext cx="2448272" cy="400110"/>
          </a:xfrm>
          <a:prstGeom prst="rect">
            <a:avLst/>
          </a:prstGeom>
          <a:solidFill>
            <a:schemeClr val="bg1"/>
          </a:solidFill>
        </p:spPr>
        <p:txBody>
          <a:bodyPr wrap="square" rtlCol="0">
            <a:spAutoFit/>
          </a:bodyPr>
          <a:lstStyle/>
          <a:p>
            <a:pPr algn="ctr"/>
            <a:r>
              <a:rPr lang="en-GB" sz="2000" b="1" dirty="0"/>
              <a:t>Social Psychology</a:t>
            </a:r>
          </a:p>
        </p:txBody>
      </p:sp>
      <p:sp>
        <p:nvSpPr>
          <p:cNvPr id="11" name="TextBox 10">
            <a:extLst>
              <a:ext uri="{FF2B5EF4-FFF2-40B4-BE49-F238E27FC236}">
                <a16:creationId xmlns:a16="http://schemas.microsoft.com/office/drawing/2014/main" id="{B01CD009-E60E-451A-AB9F-204EEB268180}"/>
              </a:ext>
            </a:extLst>
          </p:cNvPr>
          <p:cNvSpPr txBox="1"/>
          <p:nvPr/>
        </p:nvSpPr>
        <p:spPr>
          <a:xfrm>
            <a:off x="3444362" y="4876682"/>
            <a:ext cx="2448272" cy="400110"/>
          </a:xfrm>
          <a:prstGeom prst="rect">
            <a:avLst/>
          </a:prstGeom>
          <a:solidFill>
            <a:schemeClr val="bg1"/>
          </a:solidFill>
        </p:spPr>
        <p:txBody>
          <a:bodyPr wrap="square" rtlCol="0">
            <a:spAutoFit/>
          </a:bodyPr>
          <a:lstStyle/>
          <a:p>
            <a:pPr algn="ctr"/>
            <a:r>
              <a:rPr lang="en-GB" sz="2000" b="1" dirty="0" err="1"/>
              <a:t>Meso</a:t>
            </a:r>
            <a:r>
              <a:rPr lang="en-GB" sz="2000" b="1" dirty="0"/>
              <a:t> &amp; </a:t>
            </a:r>
            <a:r>
              <a:rPr lang="en-GB" sz="2000" b="1" dirty="0" err="1"/>
              <a:t>Exo</a:t>
            </a:r>
            <a:r>
              <a:rPr lang="en-GB" sz="2000" b="1" dirty="0"/>
              <a:t>-systems</a:t>
            </a:r>
          </a:p>
        </p:txBody>
      </p:sp>
      <p:sp>
        <p:nvSpPr>
          <p:cNvPr id="12" name="TextBox 11">
            <a:extLst>
              <a:ext uri="{FF2B5EF4-FFF2-40B4-BE49-F238E27FC236}">
                <a16:creationId xmlns:a16="http://schemas.microsoft.com/office/drawing/2014/main" id="{CDC87520-5CA5-4A19-A334-DB9B33010C6D}"/>
              </a:ext>
            </a:extLst>
          </p:cNvPr>
          <p:cNvSpPr txBox="1"/>
          <p:nvPr/>
        </p:nvSpPr>
        <p:spPr>
          <a:xfrm>
            <a:off x="3637046" y="591175"/>
            <a:ext cx="2157940" cy="400110"/>
          </a:xfrm>
          <a:prstGeom prst="rect">
            <a:avLst/>
          </a:prstGeom>
          <a:noFill/>
        </p:spPr>
        <p:txBody>
          <a:bodyPr wrap="square" rtlCol="0">
            <a:spAutoFit/>
          </a:bodyPr>
          <a:lstStyle/>
          <a:p>
            <a:pPr algn="ctr"/>
            <a:r>
              <a:rPr lang="en-GB" sz="2000" b="1" dirty="0"/>
              <a:t>Society</a:t>
            </a:r>
          </a:p>
        </p:txBody>
      </p:sp>
      <p:sp>
        <p:nvSpPr>
          <p:cNvPr id="13" name="TextBox 12">
            <a:extLst>
              <a:ext uri="{FF2B5EF4-FFF2-40B4-BE49-F238E27FC236}">
                <a16:creationId xmlns:a16="http://schemas.microsoft.com/office/drawing/2014/main" id="{CDC87520-5CA5-4A19-A334-DB9B33010C6D}"/>
              </a:ext>
            </a:extLst>
          </p:cNvPr>
          <p:cNvSpPr txBox="1"/>
          <p:nvPr/>
        </p:nvSpPr>
        <p:spPr>
          <a:xfrm>
            <a:off x="3589528" y="5878378"/>
            <a:ext cx="2157940" cy="400110"/>
          </a:xfrm>
          <a:prstGeom prst="rect">
            <a:avLst/>
          </a:prstGeom>
          <a:noFill/>
        </p:spPr>
        <p:txBody>
          <a:bodyPr wrap="square" rtlCol="0">
            <a:spAutoFit/>
          </a:bodyPr>
          <a:lstStyle/>
          <a:p>
            <a:pPr algn="ctr"/>
            <a:r>
              <a:rPr lang="en-GB" sz="2000" b="1" dirty="0"/>
              <a:t>Sociology </a:t>
            </a:r>
          </a:p>
        </p:txBody>
      </p:sp>
      <p:sp>
        <p:nvSpPr>
          <p:cNvPr id="14" name="TextBox 13">
            <a:extLst>
              <a:ext uri="{FF2B5EF4-FFF2-40B4-BE49-F238E27FC236}">
                <a16:creationId xmlns:a16="http://schemas.microsoft.com/office/drawing/2014/main" id="{CDC87520-5CA5-4A19-A334-DB9B33010C6D}"/>
              </a:ext>
            </a:extLst>
          </p:cNvPr>
          <p:cNvSpPr txBox="1"/>
          <p:nvPr/>
        </p:nvSpPr>
        <p:spPr>
          <a:xfrm>
            <a:off x="3626948" y="6256409"/>
            <a:ext cx="2157940" cy="400110"/>
          </a:xfrm>
          <a:prstGeom prst="rect">
            <a:avLst/>
          </a:prstGeom>
          <a:noFill/>
        </p:spPr>
        <p:txBody>
          <a:bodyPr wrap="square" rtlCol="0">
            <a:spAutoFit/>
          </a:bodyPr>
          <a:lstStyle/>
          <a:p>
            <a:pPr algn="ctr"/>
            <a:r>
              <a:rPr lang="en-GB" sz="2000" b="1" dirty="0"/>
              <a:t>Macro-system </a:t>
            </a:r>
          </a:p>
        </p:txBody>
      </p:sp>
    </p:spTree>
    <p:extLst>
      <p:ext uri="{BB962C8B-B14F-4D97-AF65-F5344CB8AC3E}">
        <p14:creationId xmlns:p14="http://schemas.microsoft.com/office/powerpoint/2010/main" val="1002708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8" grpId="0" animBg="1"/>
      <p:bldP spid="5" grpId="0" animBg="1"/>
      <p:bldP spid="6" grpId="0" build="p"/>
      <p:bldP spid="18" grpId="0" animBg="1"/>
      <p:bldP spid="20" grpId="0"/>
      <p:bldP spid="9" grpId="0" animBg="1"/>
      <p:bldP spid="10" grpId="0" animBg="1"/>
      <p:bldP spid="11" grpId="0" animBg="1"/>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are norms and values?</a:t>
            </a:r>
          </a:p>
        </p:txBody>
      </p:sp>
      <p:sp>
        <p:nvSpPr>
          <p:cNvPr id="5" name="TextBox 4">
            <a:extLst>
              <a:ext uri="{FF2B5EF4-FFF2-40B4-BE49-F238E27FC236}">
                <a16:creationId xmlns:a16="http://schemas.microsoft.com/office/drawing/2014/main" id="{95BB591C-F730-4DA7-B871-60DD0120142C}"/>
              </a:ext>
            </a:extLst>
          </p:cNvPr>
          <p:cNvSpPr txBox="1"/>
          <p:nvPr/>
        </p:nvSpPr>
        <p:spPr>
          <a:xfrm>
            <a:off x="611560" y="1417638"/>
            <a:ext cx="8075240" cy="1384995"/>
          </a:xfrm>
          <a:prstGeom prst="rect">
            <a:avLst/>
          </a:prstGeom>
          <a:noFill/>
        </p:spPr>
        <p:txBody>
          <a:bodyPr wrap="square" rtlCol="0">
            <a:spAutoFit/>
          </a:bodyPr>
          <a:lstStyle/>
          <a:p>
            <a:pPr algn="ctr"/>
            <a:r>
              <a:rPr lang="en-GB" sz="2800" b="1" i="1" dirty="0"/>
              <a:t>In small groups revisit your notes from Theme 1 where we initially discussed the concept of social norms and values.</a:t>
            </a:r>
            <a:r>
              <a:rPr lang="en-GB" sz="2800" b="1" dirty="0"/>
              <a:t> </a:t>
            </a:r>
          </a:p>
        </p:txBody>
      </p:sp>
      <p:pic>
        <p:nvPicPr>
          <p:cNvPr id="7" name="Picture 6" descr="A close up of a sign&#10;&#10;Description automatically generated">
            <a:extLst>
              <a:ext uri="{FF2B5EF4-FFF2-40B4-BE49-F238E27FC236}">
                <a16:creationId xmlns:a16="http://schemas.microsoft.com/office/drawing/2014/main" id="{4015BD5D-E08B-478E-841E-A04DBCAF04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9752" y="2636912"/>
            <a:ext cx="748451" cy="748451"/>
          </a:xfrm>
          <a:prstGeom prst="rect">
            <a:avLst/>
          </a:prstGeom>
        </p:spPr>
      </p:pic>
      <p:sp>
        <p:nvSpPr>
          <p:cNvPr id="8" name="TextBox 7">
            <a:extLst>
              <a:ext uri="{FF2B5EF4-FFF2-40B4-BE49-F238E27FC236}">
                <a16:creationId xmlns:a16="http://schemas.microsoft.com/office/drawing/2014/main" id="{112229BF-6B79-4F0E-8239-EA4CE44E0BCF}"/>
              </a:ext>
            </a:extLst>
          </p:cNvPr>
          <p:cNvSpPr txBox="1"/>
          <p:nvPr/>
        </p:nvSpPr>
        <p:spPr>
          <a:xfrm>
            <a:off x="3275856" y="2795562"/>
            <a:ext cx="5040560" cy="369332"/>
          </a:xfrm>
          <a:prstGeom prst="rect">
            <a:avLst/>
          </a:prstGeom>
          <a:noFill/>
        </p:spPr>
        <p:txBody>
          <a:bodyPr wrap="square" rtlCol="0">
            <a:spAutoFit/>
          </a:bodyPr>
          <a:lstStyle/>
          <a:p>
            <a:r>
              <a:rPr lang="en-GB" dirty="0"/>
              <a:t>Guided Study Activity: Social Norms and Values?</a:t>
            </a:r>
          </a:p>
        </p:txBody>
      </p:sp>
      <p:sp>
        <p:nvSpPr>
          <p:cNvPr id="10" name="TextBox 9">
            <a:extLst>
              <a:ext uri="{FF2B5EF4-FFF2-40B4-BE49-F238E27FC236}">
                <a16:creationId xmlns:a16="http://schemas.microsoft.com/office/drawing/2014/main" id="{B94E4184-9199-45FF-8BA0-CA8E8E1F9413}"/>
              </a:ext>
            </a:extLst>
          </p:cNvPr>
          <p:cNvSpPr txBox="1"/>
          <p:nvPr/>
        </p:nvSpPr>
        <p:spPr>
          <a:xfrm>
            <a:off x="673224" y="3649883"/>
            <a:ext cx="8075240" cy="1384995"/>
          </a:xfrm>
          <a:prstGeom prst="rect">
            <a:avLst/>
          </a:prstGeom>
          <a:noFill/>
        </p:spPr>
        <p:txBody>
          <a:bodyPr wrap="square" rtlCol="0">
            <a:spAutoFit/>
          </a:bodyPr>
          <a:lstStyle/>
          <a:p>
            <a:pPr algn="ctr"/>
            <a:r>
              <a:rPr lang="en-GB" sz="2800" b="1" i="1" dirty="0"/>
              <a:t>What ideas and concepts did we discuss?</a:t>
            </a:r>
          </a:p>
          <a:p>
            <a:pPr algn="ctr"/>
            <a:endParaRPr lang="en-GB" sz="2800" b="1" i="1" dirty="0"/>
          </a:p>
          <a:p>
            <a:pPr algn="ctr"/>
            <a:r>
              <a:rPr lang="en-GB" sz="2800" b="1" i="1" dirty="0"/>
              <a:t>Feedback to your Tutor.</a:t>
            </a:r>
            <a:endParaRPr lang="en-GB" sz="2800" b="1" dirty="0"/>
          </a:p>
        </p:txBody>
      </p:sp>
      <p:pic>
        <p:nvPicPr>
          <p:cNvPr id="12" name="Picture 11" descr="A close up of a sign&#10;&#10;Description automatically generated">
            <a:extLst>
              <a:ext uri="{FF2B5EF4-FFF2-40B4-BE49-F238E27FC236}">
                <a16:creationId xmlns:a16="http://schemas.microsoft.com/office/drawing/2014/main" id="{58DFDF16-2D51-41E1-9A57-D513C889CE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19435" y="5440362"/>
            <a:ext cx="782817" cy="782817"/>
          </a:xfrm>
          <a:prstGeom prst="rect">
            <a:avLst/>
          </a:prstGeom>
        </p:spPr>
      </p:pic>
    </p:spTree>
    <p:extLst>
      <p:ext uri="{BB962C8B-B14F-4D97-AF65-F5344CB8AC3E}">
        <p14:creationId xmlns:p14="http://schemas.microsoft.com/office/powerpoint/2010/main" val="3492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778098"/>
          </a:xfrm>
        </p:spPr>
        <p:txBody>
          <a:bodyPr/>
          <a:lstStyle/>
          <a:p>
            <a:r>
              <a:rPr lang="en-GB" b="1" dirty="0"/>
              <a:t>Definition of Social Norms</a:t>
            </a:r>
          </a:p>
        </p:txBody>
      </p:sp>
      <p:sp>
        <p:nvSpPr>
          <p:cNvPr id="4" name="TextBox 3"/>
          <p:cNvSpPr txBox="1"/>
          <p:nvPr/>
        </p:nvSpPr>
        <p:spPr>
          <a:xfrm>
            <a:off x="272208" y="1340768"/>
            <a:ext cx="8424936" cy="3847207"/>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dirty="0"/>
              <a:t>According to Young &amp; Mack (1959) Social norms refer to the shared expectations of a group or society</a:t>
            </a:r>
          </a:p>
          <a:p>
            <a:pPr marL="457200" indent="-457200">
              <a:spcBef>
                <a:spcPts val="600"/>
              </a:spcBef>
              <a:spcAft>
                <a:spcPts val="600"/>
              </a:spcAft>
              <a:buFont typeface="Arial" panose="020B0604020202020204" pitchFamily="34" charset="0"/>
              <a:buChar char="•"/>
            </a:pPr>
            <a:r>
              <a:rPr lang="en-GB" sz="2800" dirty="0"/>
              <a:t>They can be seen as rules developed by a group of people that specify how those people should and should not behave in various social situations.</a:t>
            </a:r>
          </a:p>
          <a:p>
            <a:pPr marL="457200" indent="-457200">
              <a:spcBef>
                <a:spcPts val="600"/>
              </a:spcBef>
              <a:spcAft>
                <a:spcPts val="600"/>
              </a:spcAft>
              <a:buFont typeface="Arial" panose="020B0604020202020204" pitchFamily="34" charset="0"/>
              <a:buChar char="•"/>
            </a:pPr>
            <a:r>
              <a:rPr lang="en-GB" sz="2800" dirty="0"/>
              <a:t>‘social norms are seen as central to the production of social order or social coordination, research on norms has been focused on the functions they perform’</a:t>
            </a:r>
          </a:p>
        </p:txBody>
      </p:sp>
      <p:sp>
        <p:nvSpPr>
          <p:cNvPr id="6" name="TextBox 5"/>
          <p:cNvSpPr txBox="1"/>
          <p:nvPr/>
        </p:nvSpPr>
        <p:spPr>
          <a:xfrm>
            <a:off x="6084168" y="5177933"/>
            <a:ext cx="2808312" cy="369332"/>
          </a:xfrm>
          <a:prstGeom prst="rect">
            <a:avLst/>
          </a:prstGeom>
          <a:noFill/>
        </p:spPr>
        <p:txBody>
          <a:bodyPr wrap="square" rtlCol="0">
            <a:spAutoFit/>
          </a:bodyPr>
          <a:lstStyle/>
          <a:p>
            <a:pPr algn="r"/>
            <a:r>
              <a:rPr lang="en-GB" dirty="0"/>
              <a:t>(</a:t>
            </a:r>
            <a:r>
              <a:rPr lang="en-GB" dirty="0" err="1"/>
              <a:t>Bicchieri</a:t>
            </a:r>
            <a:r>
              <a:rPr lang="en-GB" dirty="0"/>
              <a:t> </a:t>
            </a:r>
            <a:r>
              <a:rPr lang="en-GB" i="1" dirty="0"/>
              <a:t>et al</a:t>
            </a:r>
            <a:r>
              <a:rPr lang="en-GB" dirty="0"/>
              <a:t> 2018)</a:t>
            </a:r>
          </a:p>
        </p:txBody>
      </p:sp>
      <p:sp>
        <p:nvSpPr>
          <p:cNvPr id="3" name="TextBox 2"/>
          <p:cNvSpPr txBox="1"/>
          <p:nvPr/>
        </p:nvSpPr>
        <p:spPr>
          <a:xfrm>
            <a:off x="2699792" y="5877272"/>
            <a:ext cx="4536504" cy="523220"/>
          </a:xfrm>
          <a:prstGeom prst="rect">
            <a:avLst/>
          </a:prstGeom>
          <a:noFill/>
        </p:spPr>
        <p:txBody>
          <a:bodyPr wrap="square" rtlCol="0">
            <a:spAutoFit/>
          </a:bodyPr>
          <a:lstStyle/>
          <a:p>
            <a:pPr algn="ctr"/>
            <a:r>
              <a:rPr lang="en-GB" sz="2800" i="1" dirty="0"/>
              <a:t>Let’s paraphrase this quote.</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6296" y="5848377"/>
            <a:ext cx="581010" cy="581010"/>
          </a:xfrm>
          <a:prstGeom prst="rect">
            <a:avLst/>
          </a:prstGeom>
        </p:spPr>
      </p:pic>
    </p:spTree>
    <p:extLst>
      <p:ext uri="{BB962C8B-B14F-4D97-AF65-F5344CB8AC3E}">
        <p14:creationId xmlns:p14="http://schemas.microsoft.com/office/powerpoint/2010/main" val="162540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67544" y="116632"/>
            <a:ext cx="8229600"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t>Definition of Social Norms</a:t>
            </a:r>
          </a:p>
        </p:txBody>
      </p:sp>
      <p:sp>
        <p:nvSpPr>
          <p:cNvPr id="3" name="TextBox 2"/>
          <p:cNvSpPr txBox="1"/>
          <p:nvPr/>
        </p:nvSpPr>
        <p:spPr>
          <a:xfrm>
            <a:off x="539552" y="1484784"/>
            <a:ext cx="8352928" cy="3416320"/>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dirty="0"/>
              <a:t>Social norms consist of rules of conduct and models of behaviour prescribed by a group or society. </a:t>
            </a:r>
          </a:p>
          <a:p>
            <a:pPr marL="457200" indent="-457200">
              <a:spcBef>
                <a:spcPts val="600"/>
              </a:spcBef>
              <a:spcAft>
                <a:spcPts val="600"/>
              </a:spcAft>
              <a:buFont typeface="Arial" panose="020B0604020202020204" pitchFamily="34" charset="0"/>
              <a:buChar char="•"/>
            </a:pPr>
            <a:r>
              <a:rPr lang="en-GB" sz="2800" dirty="0"/>
              <a:t>They are rooted in the customs, traditions and value systems that gradually develop in this group or society</a:t>
            </a:r>
          </a:p>
          <a:p>
            <a:pPr marL="457200" indent="-457200">
              <a:spcBef>
                <a:spcPts val="600"/>
              </a:spcBef>
              <a:spcAft>
                <a:spcPts val="600"/>
              </a:spcAft>
              <a:buFont typeface="Arial" panose="020B0604020202020204" pitchFamily="34" charset="0"/>
              <a:buChar char="•"/>
            </a:pPr>
            <a:r>
              <a:rPr lang="en-GB" sz="2800" dirty="0"/>
              <a:t>Social norms are often classified into different types of norm by social scientists</a:t>
            </a:r>
          </a:p>
        </p:txBody>
      </p:sp>
    </p:spTree>
    <p:extLst>
      <p:ext uri="{BB962C8B-B14F-4D97-AF65-F5344CB8AC3E}">
        <p14:creationId xmlns:p14="http://schemas.microsoft.com/office/powerpoint/2010/main" val="2005732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864" y="188640"/>
            <a:ext cx="8229600" cy="778098"/>
          </a:xfrm>
        </p:spPr>
        <p:txBody>
          <a:bodyPr/>
          <a:lstStyle/>
          <a:p>
            <a:r>
              <a:rPr lang="en-GB" b="1" dirty="0"/>
              <a:t>Types of Social Norms</a:t>
            </a:r>
          </a:p>
        </p:txBody>
      </p:sp>
      <p:sp>
        <p:nvSpPr>
          <p:cNvPr id="3" name="TextBox 2"/>
          <p:cNvSpPr txBox="1"/>
          <p:nvPr/>
        </p:nvSpPr>
        <p:spPr>
          <a:xfrm>
            <a:off x="251520" y="1124744"/>
            <a:ext cx="8568952" cy="523220"/>
          </a:xfrm>
          <a:prstGeom prst="rect">
            <a:avLst/>
          </a:prstGeom>
          <a:noFill/>
        </p:spPr>
        <p:txBody>
          <a:bodyPr wrap="square" rtlCol="0">
            <a:spAutoFit/>
          </a:bodyPr>
          <a:lstStyle/>
          <a:p>
            <a:r>
              <a:rPr lang="en-GB" sz="2800" b="1" dirty="0"/>
              <a:t>There are, broadly speaking, three types of social norm;</a:t>
            </a:r>
          </a:p>
        </p:txBody>
      </p:sp>
      <p:sp>
        <p:nvSpPr>
          <p:cNvPr id="4" name="TextBox 3"/>
          <p:cNvSpPr txBox="1"/>
          <p:nvPr/>
        </p:nvSpPr>
        <p:spPr>
          <a:xfrm>
            <a:off x="1115616" y="2204864"/>
            <a:ext cx="7128792" cy="2000548"/>
          </a:xfrm>
          <a:prstGeom prst="rect">
            <a:avLst/>
          </a:prstGeom>
          <a:noFill/>
        </p:spPr>
        <p:txBody>
          <a:bodyPr wrap="square" rtlCol="0">
            <a:spAutoFit/>
          </a:bodyPr>
          <a:lstStyle/>
          <a:p>
            <a:pPr marL="457200" indent="-457200">
              <a:spcBef>
                <a:spcPts val="1200"/>
              </a:spcBef>
              <a:spcAft>
                <a:spcPts val="1200"/>
              </a:spcAft>
              <a:buFont typeface="Arial" panose="020B0604020202020204" pitchFamily="34" charset="0"/>
              <a:buChar char="•"/>
            </a:pPr>
            <a:r>
              <a:rPr lang="en-GB" sz="2800" dirty="0"/>
              <a:t>‘Folkways’ or social conventions</a:t>
            </a:r>
          </a:p>
          <a:p>
            <a:pPr marL="457200" indent="-457200">
              <a:spcBef>
                <a:spcPts val="1200"/>
              </a:spcBef>
              <a:spcAft>
                <a:spcPts val="1200"/>
              </a:spcAft>
              <a:buFont typeface="Arial" panose="020B0604020202020204" pitchFamily="34" charset="0"/>
              <a:buChar char="•"/>
            </a:pPr>
            <a:r>
              <a:rPr lang="en-GB" sz="2800" dirty="0"/>
              <a:t>‘Social Mores’ or ethical and moral codes</a:t>
            </a:r>
          </a:p>
          <a:p>
            <a:pPr marL="457200" indent="-457200">
              <a:spcBef>
                <a:spcPts val="1200"/>
              </a:spcBef>
              <a:spcAft>
                <a:spcPts val="1200"/>
              </a:spcAft>
              <a:buFont typeface="Arial" panose="020B0604020202020204" pitchFamily="34" charset="0"/>
              <a:buChar char="•"/>
            </a:pPr>
            <a:r>
              <a:rPr lang="en-GB" sz="2800" dirty="0"/>
              <a:t>Law and legislation</a:t>
            </a:r>
          </a:p>
        </p:txBody>
      </p:sp>
      <p:sp>
        <p:nvSpPr>
          <p:cNvPr id="5" name="TextBox 4"/>
          <p:cNvSpPr txBox="1"/>
          <p:nvPr/>
        </p:nvSpPr>
        <p:spPr>
          <a:xfrm>
            <a:off x="395536" y="4869160"/>
            <a:ext cx="7797552" cy="523220"/>
          </a:xfrm>
          <a:prstGeom prst="rect">
            <a:avLst/>
          </a:prstGeom>
          <a:noFill/>
        </p:spPr>
        <p:txBody>
          <a:bodyPr wrap="square" rtlCol="0">
            <a:spAutoFit/>
          </a:bodyPr>
          <a:lstStyle/>
          <a:p>
            <a:r>
              <a:rPr lang="en-GB" sz="2800" dirty="0"/>
              <a:t>We will now look at these in turn.</a:t>
            </a:r>
          </a:p>
        </p:txBody>
      </p:sp>
      <p:sp>
        <p:nvSpPr>
          <p:cNvPr id="6" name="TextBox 5"/>
          <p:cNvSpPr txBox="1"/>
          <p:nvPr/>
        </p:nvSpPr>
        <p:spPr>
          <a:xfrm>
            <a:off x="3419872" y="4167954"/>
            <a:ext cx="5352786" cy="369332"/>
          </a:xfrm>
          <a:prstGeom prst="rect">
            <a:avLst/>
          </a:prstGeom>
          <a:noFill/>
        </p:spPr>
        <p:txBody>
          <a:bodyPr wrap="square" rtlCol="0">
            <a:spAutoFit/>
          </a:bodyPr>
          <a:lstStyle/>
          <a:p>
            <a:pPr algn="r"/>
            <a:r>
              <a:rPr lang="en-GB" dirty="0"/>
              <a:t>See, for example (Crawford &amp; Novak, 2018, p.292)</a:t>
            </a:r>
          </a:p>
        </p:txBody>
      </p:sp>
    </p:spTree>
    <p:extLst>
      <p:ext uri="{BB962C8B-B14F-4D97-AF65-F5344CB8AC3E}">
        <p14:creationId xmlns:p14="http://schemas.microsoft.com/office/powerpoint/2010/main" val="1472912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8864" y="188640"/>
            <a:ext cx="8229600"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a:t>Types of Social Norms</a:t>
            </a:r>
            <a:endParaRPr lang="en-GB" b="1" dirty="0"/>
          </a:p>
        </p:txBody>
      </p:sp>
      <p:sp>
        <p:nvSpPr>
          <p:cNvPr id="3" name="TextBox 2"/>
          <p:cNvSpPr txBox="1"/>
          <p:nvPr/>
        </p:nvSpPr>
        <p:spPr>
          <a:xfrm>
            <a:off x="323528" y="1052736"/>
            <a:ext cx="5472608" cy="523220"/>
          </a:xfrm>
          <a:prstGeom prst="rect">
            <a:avLst/>
          </a:prstGeom>
          <a:noFill/>
        </p:spPr>
        <p:txBody>
          <a:bodyPr wrap="square" rtlCol="0">
            <a:spAutoFit/>
          </a:bodyPr>
          <a:lstStyle/>
          <a:p>
            <a:r>
              <a:rPr lang="en-GB" sz="2800" b="1" dirty="0"/>
              <a:t>Folkways or social conventions</a:t>
            </a:r>
          </a:p>
        </p:txBody>
      </p:sp>
      <p:sp>
        <p:nvSpPr>
          <p:cNvPr id="4" name="TextBox 3"/>
          <p:cNvSpPr txBox="1"/>
          <p:nvPr/>
        </p:nvSpPr>
        <p:spPr>
          <a:xfrm>
            <a:off x="533263" y="1700808"/>
            <a:ext cx="8280920" cy="2092881"/>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Social conventions are the most ubiquitous type of social norm, we come across them all the time</a:t>
            </a:r>
          </a:p>
          <a:p>
            <a:pPr marL="285750" indent="-285750">
              <a:spcBef>
                <a:spcPts val="600"/>
              </a:spcBef>
              <a:spcAft>
                <a:spcPts val="600"/>
              </a:spcAft>
              <a:buFont typeface="Arial" panose="020B0604020202020204" pitchFamily="34" charset="0"/>
              <a:buChar char="•"/>
            </a:pPr>
            <a:r>
              <a:rPr lang="en-GB" sz="2400" dirty="0"/>
              <a:t>They ‘govern the way in which we keep our houses, what and when to eat, how we dress and how we spend our leisure time, among other things’</a:t>
            </a:r>
          </a:p>
        </p:txBody>
      </p:sp>
      <p:sp>
        <p:nvSpPr>
          <p:cNvPr id="5" name="TextBox 4"/>
          <p:cNvSpPr txBox="1"/>
          <p:nvPr/>
        </p:nvSpPr>
        <p:spPr>
          <a:xfrm>
            <a:off x="5316894" y="3419708"/>
            <a:ext cx="3528392" cy="369332"/>
          </a:xfrm>
          <a:prstGeom prst="rect">
            <a:avLst/>
          </a:prstGeom>
          <a:noFill/>
        </p:spPr>
        <p:txBody>
          <a:bodyPr wrap="square" rtlCol="0">
            <a:spAutoFit/>
          </a:bodyPr>
          <a:lstStyle/>
          <a:p>
            <a:pPr algn="r"/>
            <a:r>
              <a:rPr lang="en-GB" dirty="0"/>
              <a:t>(Crawford &amp; Novak, 2018, p.292)</a:t>
            </a:r>
          </a:p>
        </p:txBody>
      </p:sp>
      <p:sp>
        <p:nvSpPr>
          <p:cNvPr id="6" name="TextBox 5">
            <a:extLst>
              <a:ext uri="{FF2B5EF4-FFF2-40B4-BE49-F238E27FC236}">
                <a16:creationId xmlns:a16="http://schemas.microsoft.com/office/drawing/2014/main" id="{1025697A-752C-4E86-A11E-D87D7528133D}"/>
              </a:ext>
            </a:extLst>
          </p:cNvPr>
          <p:cNvSpPr txBox="1"/>
          <p:nvPr/>
        </p:nvSpPr>
        <p:spPr>
          <a:xfrm>
            <a:off x="518864" y="5013176"/>
            <a:ext cx="8320674" cy="83099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They regulate many day-to-day aspects of our lives but we are often not aware that they exist until they are broken</a:t>
            </a:r>
          </a:p>
        </p:txBody>
      </p:sp>
      <p:sp>
        <p:nvSpPr>
          <p:cNvPr id="7" name="TextBox 6">
            <a:extLst>
              <a:ext uri="{FF2B5EF4-FFF2-40B4-BE49-F238E27FC236}">
                <a16:creationId xmlns:a16="http://schemas.microsoft.com/office/drawing/2014/main" id="{4EC840C3-9FF4-441A-A1A3-A28A17495807}"/>
              </a:ext>
            </a:extLst>
          </p:cNvPr>
          <p:cNvSpPr txBox="1"/>
          <p:nvPr/>
        </p:nvSpPr>
        <p:spPr>
          <a:xfrm>
            <a:off x="547191" y="3789040"/>
            <a:ext cx="8266992" cy="1200329"/>
          </a:xfrm>
          <a:prstGeom prst="rect">
            <a:avLst/>
          </a:prstGeom>
          <a:noFill/>
        </p:spPr>
        <p:txBody>
          <a:bodyPr wrap="square" rtlCol="0">
            <a:spAutoFit/>
          </a:bodyPr>
          <a:lstStyle/>
          <a:p>
            <a:pPr marL="342900" indent="-342900">
              <a:buFont typeface="Arial" panose="020B0604020202020204" pitchFamily="34" charset="0"/>
              <a:buChar char="•"/>
            </a:pPr>
            <a:r>
              <a:rPr lang="en-GB" sz="2400" dirty="0"/>
              <a:t>According to </a:t>
            </a:r>
            <a:r>
              <a:rPr lang="en-GB" sz="2400" dirty="0" err="1"/>
              <a:t>Gillin</a:t>
            </a:r>
            <a:r>
              <a:rPr lang="en-GB" sz="2400" dirty="0"/>
              <a:t> &amp; </a:t>
            </a:r>
            <a:r>
              <a:rPr lang="en-GB" sz="2400" dirty="0" err="1"/>
              <a:t>Gillin</a:t>
            </a:r>
            <a:r>
              <a:rPr lang="en-GB" sz="2400" dirty="0"/>
              <a:t> (1948) folkways are behaviour patterns of every day life which generally arise</a:t>
            </a:r>
            <a:r>
              <a:rPr lang="en-GB" sz="2400" u="sng" dirty="0"/>
              <a:t> unconsciously </a:t>
            </a:r>
            <a:r>
              <a:rPr lang="en-GB" sz="2400" dirty="0"/>
              <a:t>in a group.</a:t>
            </a:r>
          </a:p>
        </p:txBody>
      </p:sp>
    </p:spTree>
    <p:extLst>
      <p:ext uri="{BB962C8B-B14F-4D97-AF65-F5344CB8AC3E}">
        <p14:creationId xmlns:p14="http://schemas.microsoft.com/office/powerpoint/2010/main" val="116896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8864" y="188640"/>
            <a:ext cx="8229600"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a:t>Types of Social Norms</a:t>
            </a:r>
            <a:endParaRPr lang="en-GB" b="1" dirty="0"/>
          </a:p>
        </p:txBody>
      </p:sp>
      <p:sp>
        <p:nvSpPr>
          <p:cNvPr id="3" name="TextBox 2"/>
          <p:cNvSpPr txBox="1"/>
          <p:nvPr/>
        </p:nvSpPr>
        <p:spPr>
          <a:xfrm>
            <a:off x="323528" y="1124744"/>
            <a:ext cx="5472608" cy="523220"/>
          </a:xfrm>
          <a:prstGeom prst="rect">
            <a:avLst/>
          </a:prstGeom>
          <a:noFill/>
        </p:spPr>
        <p:txBody>
          <a:bodyPr wrap="square" rtlCol="0">
            <a:spAutoFit/>
          </a:bodyPr>
          <a:lstStyle/>
          <a:p>
            <a:r>
              <a:rPr lang="en-GB" sz="2800" b="1" dirty="0"/>
              <a:t>Folkways or social conventions</a:t>
            </a:r>
          </a:p>
        </p:txBody>
      </p:sp>
      <p:sp>
        <p:nvSpPr>
          <p:cNvPr id="4" name="TextBox 3"/>
          <p:cNvSpPr txBox="1"/>
          <p:nvPr/>
        </p:nvSpPr>
        <p:spPr>
          <a:xfrm>
            <a:off x="323528" y="1719972"/>
            <a:ext cx="8820472" cy="3293209"/>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It is often easier to recognise folkways when they are broken</a:t>
            </a:r>
          </a:p>
          <a:p>
            <a:pPr marL="285750" indent="-285750">
              <a:spcBef>
                <a:spcPts val="600"/>
              </a:spcBef>
              <a:spcAft>
                <a:spcPts val="600"/>
              </a:spcAft>
              <a:buFont typeface="Arial" panose="020B0604020202020204" pitchFamily="34" charset="0"/>
              <a:buChar char="•"/>
            </a:pPr>
            <a:r>
              <a:rPr lang="en-GB" sz="2400" dirty="0"/>
              <a:t>At best society can consider such behaviour as eccentricity</a:t>
            </a:r>
          </a:p>
          <a:p>
            <a:pPr marL="285750" indent="-285750">
              <a:spcBef>
                <a:spcPts val="600"/>
              </a:spcBef>
              <a:spcAft>
                <a:spcPts val="600"/>
              </a:spcAft>
              <a:buFont typeface="Arial" panose="020B0604020202020204" pitchFamily="34" charset="0"/>
              <a:buChar char="•"/>
            </a:pPr>
            <a:r>
              <a:rPr lang="en-GB" sz="2400" dirty="0"/>
              <a:t>At worst is can be seen as ‘deviant’ (we will return to this concept)</a:t>
            </a:r>
          </a:p>
          <a:p>
            <a:pPr marL="285750" indent="-285750">
              <a:spcBef>
                <a:spcPts val="600"/>
              </a:spcBef>
              <a:spcAft>
                <a:spcPts val="600"/>
              </a:spcAft>
              <a:buFont typeface="Arial" panose="020B0604020202020204" pitchFamily="34" charset="0"/>
              <a:buChar char="•"/>
            </a:pPr>
            <a:r>
              <a:rPr lang="en-GB" sz="2400" i="1" dirty="0"/>
              <a:t>Look at the following video clips, what examples of social conventions are being broken? </a:t>
            </a:r>
          </a:p>
          <a:p>
            <a:pPr marL="285750" indent="-285750">
              <a:spcBef>
                <a:spcPts val="600"/>
              </a:spcBef>
              <a:spcAft>
                <a:spcPts val="600"/>
              </a:spcAft>
              <a:buFont typeface="Arial" panose="020B0604020202020204" pitchFamily="34" charset="0"/>
              <a:buChar char="•"/>
            </a:pPr>
            <a:r>
              <a:rPr lang="en-GB" sz="2400" b="1" i="1" dirty="0"/>
              <a:t>N.B. because these examples break social conventions some people may be offended by some of the images</a:t>
            </a:r>
            <a:endParaRPr lang="en-GB" sz="2400" i="1" dirty="0"/>
          </a:p>
        </p:txBody>
      </p:sp>
      <p:sp>
        <p:nvSpPr>
          <p:cNvPr id="6" name="TextBox 5"/>
          <p:cNvSpPr txBox="1"/>
          <p:nvPr/>
        </p:nvSpPr>
        <p:spPr>
          <a:xfrm>
            <a:off x="1259176" y="5085184"/>
            <a:ext cx="5112568" cy="369332"/>
          </a:xfrm>
          <a:prstGeom prst="rect">
            <a:avLst/>
          </a:prstGeom>
          <a:noFill/>
        </p:spPr>
        <p:txBody>
          <a:bodyPr wrap="square" rtlCol="0">
            <a:spAutoFit/>
          </a:bodyPr>
          <a:lstStyle/>
          <a:p>
            <a:r>
              <a:rPr lang="en-GB" dirty="0"/>
              <a:t>Guided study sheet: Breaking Social Conventions</a:t>
            </a:r>
          </a:p>
        </p:txBody>
      </p:sp>
      <p:pic>
        <p:nvPicPr>
          <p:cNvPr id="7" name="Picture 6">
            <a:hlinkClick r:id="rId2"/>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1800" y="5566581"/>
            <a:ext cx="1049313" cy="1106810"/>
          </a:xfrm>
          <a:prstGeom prst="rect">
            <a:avLst/>
          </a:prstGeom>
        </p:spPr>
      </p:pic>
      <p:sp>
        <p:nvSpPr>
          <p:cNvPr id="8" name="TextBox 7"/>
          <p:cNvSpPr txBox="1"/>
          <p:nvPr/>
        </p:nvSpPr>
        <p:spPr>
          <a:xfrm>
            <a:off x="2502860" y="5638589"/>
            <a:ext cx="360040" cy="369332"/>
          </a:xfrm>
          <a:prstGeom prst="rect">
            <a:avLst/>
          </a:prstGeom>
          <a:noFill/>
        </p:spPr>
        <p:txBody>
          <a:bodyPr wrap="square" rtlCol="0">
            <a:spAutoFit/>
          </a:bodyPr>
          <a:lstStyle/>
          <a:p>
            <a:pPr algn="ctr"/>
            <a:r>
              <a:rPr lang="en-GB" dirty="0"/>
              <a:t>1</a:t>
            </a:r>
          </a:p>
        </p:txBody>
      </p:sp>
      <p:pic>
        <p:nvPicPr>
          <p:cNvPr id="9" name="Picture 8">
            <a:hlinkClick r:id="rId4"/>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6895" y="5598346"/>
            <a:ext cx="980332" cy="1034049"/>
          </a:xfrm>
          <a:prstGeom prst="rect">
            <a:avLst/>
          </a:prstGeom>
        </p:spPr>
      </p:pic>
      <p:sp>
        <p:nvSpPr>
          <p:cNvPr id="10" name="TextBox 9"/>
          <p:cNvSpPr txBox="1"/>
          <p:nvPr/>
        </p:nvSpPr>
        <p:spPr>
          <a:xfrm>
            <a:off x="6307553" y="5487332"/>
            <a:ext cx="360040" cy="369332"/>
          </a:xfrm>
          <a:prstGeom prst="rect">
            <a:avLst/>
          </a:prstGeom>
          <a:noFill/>
        </p:spPr>
        <p:txBody>
          <a:bodyPr wrap="square" rtlCol="0">
            <a:spAutoFit/>
          </a:bodyPr>
          <a:lstStyle/>
          <a:p>
            <a:pPr algn="ctr"/>
            <a:r>
              <a:rPr lang="en-GB" dirty="0"/>
              <a:t>3</a:t>
            </a:r>
          </a:p>
        </p:txBody>
      </p:sp>
      <p:pic>
        <p:nvPicPr>
          <p:cNvPr id="11" name="Picture 10">
            <a:hlinkClick r:id="rId5"/>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57040" y="5616318"/>
            <a:ext cx="980332" cy="1034049"/>
          </a:xfrm>
          <a:prstGeom prst="rect">
            <a:avLst/>
          </a:prstGeom>
        </p:spPr>
      </p:pic>
      <p:sp>
        <p:nvSpPr>
          <p:cNvPr id="12" name="TextBox 11"/>
          <p:cNvSpPr txBox="1"/>
          <p:nvPr/>
        </p:nvSpPr>
        <p:spPr>
          <a:xfrm>
            <a:off x="4369008" y="5548261"/>
            <a:ext cx="360040" cy="369332"/>
          </a:xfrm>
          <a:prstGeom prst="rect">
            <a:avLst/>
          </a:prstGeom>
          <a:noFill/>
        </p:spPr>
        <p:txBody>
          <a:bodyPr wrap="square" rtlCol="0">
            <a:spAutoFit/>
          </a:bodyPr>
          <a:lstStyle/>
          <a:p>
            <a:pPr algn="ctr"/>
            <a:r>
              <a:rPr lang="en-GB" dirty="0"/>
              <a:t>2</a:t>
            </a:r>
          </a:p>
        </p:txBody>
      </p:sp>
      <p:pic>
        <p:nvPicPr>
          <p:cNvPr id="13" name="Picture 12" descr="A close up of a sign&#10;&#10;Description automatically generated">
            <a:extLst>
              <a:ext uri="{FF2B5EF4-FFF2-40B4-BE49-F238E27FC236}">
                <a16:creationId xmlns:a16="http://schemas.microsoft.com/office/drawing/2014/main" id="{45D8C743-CA63-4DB3-B840-CB7F76A345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3568" y="5013181"/>
            <a:ext cx="553400" cy="553400"/>
          </a:xfrm>
          <a:prstGeom prst="rect">
            <a:avLst/>
          </a:prstGeom>
        </p:spPr>
      </p:pic>
    </p:spTree>
    <p:extLst>
      <p:ext uri="{BB962C8B-B14F-4D97-AF65-F5344CB8AC3E}">
        <p14:creationId xmlns:p14="http://schemas.microsoft.com/office/powerpoint/2010/main" val="3518942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6" grpId="0"/>
      <p:bldP spid="8" grpId="0"/>
      <p:bldP spid="10"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8864" y="188640"/>
            <a:ext cx="8229600"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a:t>Types of Social Norms</a:t>
            </a:r>
            <a:endParaRPr lang="en-GB" b="1" dirty="0"/>
          </a:p>
        </p:txBody>
      </p:sp>
      <p:sp>
        <p:nvSpPr>
          <p:cNvPr id="3" name="TextBox 2"/>
          <p:cNvSpPr txBox="1"/>
          <p:nvPr/>
        </p:nvSpPr>
        <p:spPr>
          <a:xfrm>
            <a:off x="323528" y="1052736"/>
            <a:ext cx="5472608" cy="523220"/>
          </a:xfrm>
          <a:prstGeom prst="rect">
            <a:avLst/>
          </a:prstGeom>
          <a:noFill/>
        </p:spPr>
        <p:txBody>
          <a:bodyPr wrap="square" rtlCol="0">
            <a:spAutoFit/>
          </a:bodyPr>
          <a:lstStyle/>
          <a:p>
            <a:r>
              <a:rPr lang="en-GB" sz="2800" b="1" dirty="0"/>
              <a:t>Folkways or social conventions</a:t>
            </a:r>
          </a:p>
        </p:txBody>
      </p:sp>
      <p:sp>
        <p:nvSpPr>
          <p:cNvPr id="4" name="TextBox 3"/>
          <p:cNvSpPr txBox="1"/>
          <p:nvPr/>
        </p:nvSpPr>
        <p:spPr>
          <a:xfrm>
            <a:off x="107504" y="1700808"/>
            <a:ext cx="8856983" cy="4093428"/>
          </a:xfrm>
          <a:prstGeom prst="rect">
            <a:avLst/>
          </a:prstGeom>
          <a:noFill/>
        </p:spPr>
        <p:txBody>
          <a:bodyPr wrap="square" rtlCol="0">
            <a:spAutoFit/>
          </a:bodyPr>
          <a:lstStyle/>
          <a:p>
            <a:pPr marL="285750" indent="-285750">
              <a:spcBef>
                <a:spcPts val="600"/>
              </a:spcBef>
              <a:buFont typeface="Arial" panose="020B0604020202020204" pitchFamily="34" charset="0"/>
              <a:buChar char="•"/>
            </a:pPr>
            <a:r>
              <a:rPr lang="en-GB" sz="2400" dirty="0"/>
              <a:t>Social conventions are informal social norms that are ‘acquired’ by individuals</a:t>
            </a:r>
          </a:p>
          <a:p>
            <a:pPr marL="285750" indent="-285750">
              <a:spcBef>
                <a:spcPts val="600"/>
              </a:spcBef>
              <a:buFont typeface="Arial" panose="020B0604020202020204" pitchFamily="34" charset="0"/>
              <a:buChar char="•"/>
            </a:pPr>
            <a:r>
              <a:rPr lang="en-GB" sz="2400" dirty="0"/>
              <a:t>They are created through the process of social interaction</a:t>
            </a:r>
          </a:p>
          <a:p>
            <a:pPr marL="285750" indent="-285750">
              <a:spcBef>
                <a:spcPts val="600"/>
              </a:spcBef>
              <a:buFont typeface="Arial" panose="020B0604020202020204" pitchFamily="34" charset="0"/>
              <a:buChar char="•"/>
            </a:pPr>
            <a:r>
              <a:rPr lang="en-GB" sz="2400" dirty="0"/>
              <a:t>They are passed on from generation to generation by the process of </a:t>
            </a:r>
            <a:r>
              <a:rPr lang="en-GB" sz="2400" u="sng" dirty="0"/>
              <a:t>socialisation</a:t>
            </a:r>
            <a:endParaRPr lang="en-GB" sz="2400" dirty="0"/>
          </a:p>
          <a:p>
            <a:pPr marL="285750" indent="-285750">
              <a:spcBef>
                <a:spcPts val="600"/>
              </a:spcBef>
              <a:buFont typeface="Arial" panose="020B0604020202020204" pitchFamily="34" charset="0"/>
              <a:buChar char="•"/>
            </a:pPr>
            <a:r>
              <a:rPr lang="en-GB" sz="2400" dirty="0"/>
              <a:t>Attitudes to people who break social conventions are inconsistent and depend on context (e.g. she is eccentric, she is mad, she is a witch)</a:t>
            </a:r>
          </a:p>
          <a:p>
            <a:pPr marL="285750" indent="-285750">
              <a:spcBef>
                <a:spcPts val="600"/>
              </a:spcBef>
              <a:buFont typeface="Arial" panose="020B0604020202020204" pitchFamily="34" charset="0"/>
              <a:buChar char="•"/>
            </a:pPr>
            <a:r>
              <a:rPr lang="en-GB" sz="2400" dirty="0"/>
              <a:t>Sanctions for breaking social conventions are informal and inconsistent.</a:t>
            </a:r>
          </a:p>
        </p:txBody>
      </p:sp>
    </p:spTree>
    <p:extLst>
      <p:ext uri="{BB962C8B-B14F-4D97-AF65-F5344CB8AC3E}">
        <p14:creationId xmlns:p14="http://schemas.microsoft.com/office/powerpoint/2010/main" val="222573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8864" y="188640"/>
            <a:ext cx="8229600"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a:t>Types of Social Norms</a:t>
            </a:r>
            <a:endParaRPr lang="en-GB" b="1" dirty="0"/>
          </a:p>
        </p:txBody>
      </p:sp>
      <p:sp>
        <p:nvSpPr>
          <p:cNvPr id="3" name="TextBox 2"/>
          <p:cNvSpPr txBox="1"/>
          <p:nvPr/>
        </p:nvSpPr>
        <p:spPr>
          <a:xfrm>
            <a:off x="323528" y="1393612"/>
            <a:ext cx="6912768" cy="523220"/>
          </a:xfrm>
          <a:prstGeom prst="rect">
            <a:avLst/>
          </a:prstGeom>
          <a:noFill/>
        </p:spPr>
        <p:txBody>
          <a:bodyPr wrap="square" rtlCol="0">
            <a:spAutoFit/>
          </a:bodyPr>
          <a:lstStyle/>
          <a:p>
            <a:r>
              <a:rPr lang="en-GB" sz="2800" b="1" dirty="0"/>
              <a:t>Social Mores, moral and ethical codes</a:t>
            </a:r>
          </a:p>
        </p:txBody>
      </p:sp>
      <p:sp>
        <p:nvSpPr>
          <p:cNvPr id="4" name="TextBox 3"/>
          <p:cNvSpPr txBox="1"/>
          <p:nvPr/>
        </p:nvSpPr>
        <p:spPr>
          <a:xfrm>
            <a:off x="518864" y="2060848"/>
            <a:ext cx="8445624" cy="2985433"/>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According to </a:t>
            </a:r>
            <a:r>
              <a:rPr lang="en-GB" sz="2400" dirty="0" err="1"/>
              <a:t>Gillin</a:t>
            </a:r>
            <a:r>
              <a:rPr lang="en-GB" sz="2400" dirty="0"/>
              <a:t> and </a:t>
            </a:r>
            <a:r>
              <a:rPr lang="en-GB" sz="2400" dirty="0" err="1"/>
              <a:t>Gillin</a:t>
            </a:r>
            <a:r>
              <a:rPr lang="en-GB" sz="2400" dirty="0"/>
              <a:t> (1948) Social Mores are those customs and group routines which are thought by the members of society to be necessary to the group’s continued existence</a:t>
            </a:r>
          </a:p>
          <a:p>
            <a:pPr marL="285750" indent="-285750">
              <a:spcBef>
                <a:spcPts val="600"/>
              </a:spcBef>
              <a:spcAft>
                <a:spcPts val="600"/>
              </a:spcAft>
              <a:buFont typeface="Arial" panose="020B0604020202020204" pitchFamily="34" charset="0"/>
              <a:buChar char="•"/>
            </a:pPr>
            <a:r>
              <a:rPr lang="en-GB" sz="2400" dirty="0"/>
              <a:t>Crawford &amp; Novak argue that they are ‘more serious’ than some social conventions however they are still often ‘informal’</a:t>
            </a:r>
          </a:p>
          <a:p>
            <a:pPr marL="285750" indent="-285750">
              <a:spcBef>
                <a:spcPts val="600"/>
              </a:spcBef>
              <a:spcAft>
                <a:spcPts val="600"/>
              </a:spcAft>
              <a:buFont typeface="Arial" panose="020B0604020202020204" pitchFamily="34" charset="0"/>
              <a:buChar char="•"/>
            </a:pPr>
            <a:r>
              <a:rPr lang="en-GB" sz="2400" dirty="0"/>
              <a:t>They state that social mores can ‘prohibit murder or the enactment of </a:t>
            </a:r>
            <a:r>
              <a:rPr lang="en-GB" sz="2400" dirty="0" err="1"/>
              <a:t>behaviors</a:t>
            </a:r>
            <a:r>
              <a:rPr lang="en-GB" sz="2400" dirty="0"/>
              <a:t> that harm other people in other ways’</a:t>
            </a:r>
          </a:p>
        </p:txBody>
      </p:sp>
      <p:sp>
        <p:nvSpPr>
          <p:cNvPr id="5" name="TextBox 4"/>
          <p:cNvSpPr txBox="1"/>
          <p:nvPr/>
        </p:nvSpPr>
        <p:spPr>
          <a:xfrm>
            <a:off x="5421695" y="5095056"/>
            <a:ext cx="3528392" cy="369332"/>
          </a:xfrm>
          <a:prstGeom prst="rect">
            <a:avLst/>
          </a:prstGeom>
          <a:noFill/>
        </p:spPr>
        <p:txBody>
          <a:bodyPr wrap="square" rtlCol="0">
            <a:spAutoFit/>
          </a:bodyPr>
          <a:lstStyle/>
          <a:p>
            <a:pPr algn="r"/>
            <a:r>
              <a:rPr lang="en-GB" dirty="0"/>
              <a:t>(Crawford &amp; Novak, 2018, p.292)</a:t>
            </a:r>
          </a:p>
        </p:txBody>
      </p:sp>
    </p:spTree>
    <p:extLst>
      <p:ext uri="{BB962C8B-B14F-4D97-AF65-F5344CB8AC3E}">
        <p14:creationId xmlns:p14="http://schemas.microsoft.com/office/powerpoint/2010/main" val="5197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8566" y="33553"/>
            <a:ext cx="8229600"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t>Types of Social Norms</a:t>
            </a:r>
          </a:p>
        </p:txBody>
      </p:sp>
      <p:sp>
        <p:nvSpPr>
          <p:cNvPr id="3" name="TextBox 2"/>
          <p:cNvSpPr txBox="1"/>
          <p:nvPr/>
        </p:nvSpPr>
        <p:spPr>
          <a:xfrm>
            <a:off x="323528" y="764704"/>
            <a:ext cx="6912768" cy="523220"/>
          </a:xfrm>
          <a:prstGeom prst="rect">
            <a:avLst/>
          </a:prstGeom>
          <a:noFill/>
        </p:spPr>
        <p:txBody>
          <a:bodyPr wrap="square" rtlCol="0">
            <a:spAutoFit/>
          </a:bodyPr>
          <a:lstStyle/>
          <a:p>
            <a:r>
              <a:rPr lang="en-GB" sz="2800" b="1" dirty="0"/>
              <a:t>Social Mores, moral and ethical codes</a:t>
            </a:r>
          </a:p>
        </p:txBody>
      </p:sp>
      <p:sp>
        <p:nvSpPr>
          <p:cNvPr id="4" name="TextBox 3"/>
          <p:cNvSpPr txBox="1"/>
          <p:nvPr/>
        </p:nvSpPr>
        <p:spPr>
          <a:xfrm>
            <a:off x="200878" y="3057579"/>
            <a:ext cx="8784976" cy="135421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Their violation can be perceived as a serious threat to social order.</a:t>
            </a:r>
          </a:p>
          <a:p>
            <a:pPr marL="285750" indent="-285750">
              <a:spcBef>
                <a:spcPts val="600"/>
              </a:spcBef>
              <a:spcAft>
                <a:spcPts val="600"/>
              </a:spcAft>
              <a:buFont typeface="Arial" panose="020B0604020202020204" pitchFamily="34" charset="0"/>
              <a:buChar char="•"/>
            </a:pPr>
            <a:r>
              <a:rPr lang="en-GB" sz="2400" dirty="0"/>
              <a:t>It is generally thought that people have to obey social mores in order to be part of a society . </a:t>
            </a:r>
          </a:p>
        </p:txBody>
      </p:sp>
      <p:pic>
        <p:nvPicPr>
          <p:cNvPr id="6" name="Picture 5" descr="A picture containing object, light, clock&#10;&#10;Description automatically generated">
            <a:hlinkClick r:id="rId2"/>
            <a:extLst>
              <a:ext uri="{FF2B5EF4-FFF2-40B4-BE49-F238E27FC236}">
                <a16:creationId xmlns:a16="http://schemas.microsoft.com/office/drawing/2014/main" id="{38BB5B8B-4C70-49BC-93EC-E76A992796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344" y="5936248"/>
            <a:ext cx="844511" cy="890786"/>
          </a:xfrm>
          <a:prstGeom prst="rect">
            <a:avLst/>
          </a:prstGeom>
        </p:spPr>
      </p:pic>
      <p:sp>
        <p:nvSpPr>
          <p:cNvPr id="7" name="TextBox 6">
            <a:extLst>
              <a:ext uri="{FF2B5EF4-FFF2-40B4-BE49-F238E27FC236}">
                <a16:creationId xmlns:a16="http://schemas.microsoft.com/office/drawing/2014/main" id="{F56B163B-4E62-4E73-A920-72FB38CA356E}"/>
              </a:ext>
            </a:extLst>
          </p:cNvPr>
          <p:cNvSpPr txBox="1"/>
          <p:nvPr/>
        </p:nvSpPr>
        <p:spPr>
          <a:xfrm>
            <a:off x="7308304" y="5936248"/>
            <a:ext cx="360040" cy="369332"/>
          </a:xfrm>
          <a:prstGeom prst="rect">
            <a:avLst/>
          </a:prstGeom>
          <a:noFill/>
        </p:spPr>
        <p:txBody>
          <a:bodyPr wrap="square" rtlCol="0">
            <a:spAutoFit/>
          </a:bodyPr>
          <a:lstStyle/>
          <a:p>
            <a:pPr algn="ctr"/>
            <a:r>
              <a:rPr lang="en-GB" dirty="0"/>
              <a:t>4</a:t>
            </a:r>
          </a:p>
        </p:txBody>
      </p:sp>
      <p:sp>
        <p:nvSpPr>
          <p:cNvPr id="8" name="TextBox 7">
            <a:extLst>
              <a:ext uri="{FF2B5EF4-FFF2-40B4-BE49-F238E27FC236}">
                <a16:creationId xmlns:a16="http://schemas.microsoft.com/office/drawing/2014/main" id="{DA91CC09-D8D5-473A-9645-F0299E77AE22}"/>
              </a:ext>
            </a:extLst>
          </p:cNvPr>
          <p:cNvSpPr txBox="1"/>
          <p:nvPr/>
        </p:nvSpPr>
        <p:spPr>
          <a:xfrm>
            <a:off x="158146" y="1412776"/>
            <a:ext cx="8784976" cy="1569660"/>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American Psychological Association state that social mores are ‘customs and codes of </a:t>
            </a:r>
            <a:r>
              <a:rPr lang="en-GB" sz="2400" dirty="0" err="1"/>
              <a:t>behavior</a:t>
            </a:r>
            <a:r>
              <a:rPr lang="en-GB" sz="2400" dirty="0"/>
              <a:t> established by a social group that are not necessarily supported by legal sanctions but that may be as binding as laws’</a:t>
            </a:r>
          </a:p>
        </p:txBody>
      </p:sp>
      <p:sp>
        <p:nvSpPr>
          <p:cNvPr id="9" name="TextBox 8">
            <a:extLst>
              <a:ext uri="{FF2B5EF4-FFF2-40B4-BE49-F238E27FC236}">
                <a16:creationId xmlns:a16="http://schemas.microsoft.com/office/drawing/2014/main" id="{2A40E73C-2502-40F3-84C4-F826FDFFDAD4}"/>
              </a:ext>
            </a:extLst>
          </p:cNvPr>
          <p:cNvSpPr txBox="1"/>
          <p:nvPr/>
        </p:nvSpPr>
        <p:spPr>
          <a:xfrm>
            <a:off x="4190594" y="2579296"/>
            <a:ext cx="4752528" cy="369332"/>
          </a:xfrm>
          <a:prstGeom prst="rect">
            <a:avLst/>
          </a:prstGeom>
          <a:noFill/>
        </p:spPr>
        <p:txBody>
          <a:bodyPr wrap="square" rtlCol="0">
            <a:spAutoFit/>
          </a:bodyPr>
          <a:lstStyle/>
          <a:p>
            <a:pPr algn="r"/>
            <a:r>
              <a:rPr lang="en-GB" dirty="0"/>
              <a:t>(American Psychological Association, 2018)</a:t>
            </a:r>
          </a:p>
        </p:txBody>
      </p:sp>
      <p:sp>
        <p:nvSpPr>
          <p:cNvPr id="10" name="TextBox 9">
            <a:extLst>
              <a:ext uri="{FF2B5EF4-FFF2-40B4-BE49-F238E27FC236}">
                <a16:creationId xmlns:a16="http://schemas.microsoft.com/office/drawing/2014/main" id="{746EA4BB-F0AB-4A5E-8A0D-9FEF31295FB4}"/>
              </a:ext>
            </a:extLst>
          </p:cNvPr>
          <p:cNvSpPr txBox="1"/>
          <p:nvPr/>
        </p:nvSpPr>
        <p:spPr>
          <a:xfrm>
            <a:off x="200878" y="4411796"/>
            <a:ext cx="8619594" cy="1200329"/>
          </a:xfrm>
          <a:prstGeom prst="rect">
            <a:avLst/>
          </a:prstGeom>
          <a:noFill/>
        </p:spPr>
        <p:txBody>
          <a:bodyPr wrap="square" rtlCol="0">
            <a:spAutoFit/>
          </a:bodyPr>
          <a:lstStyle/>
          <a:p>
            <a:pPr marL="342900" indent="-342900">
              <a:buFont typeface="Arial" panose="020B0604020202020204" pitchFamily="34" charset="0"/>
              <a:buChar char="•"/>
            </a:pPr>
            <a:r>
              <a:rPr lang="en-GB" sz="2400" dirty="0"/>
              <a:t>Individuals are often punished if they fail to conform to the mores of the society.</a:t>
            </a:r>
          </a:p>
          <a:p>
            <a:pPr marL="342900" indent="-342900">
              <a:buFont typeface="Arial" panose="020B0604020202020204" pitchFamily="34" charset="0"/>
              <a:buChar char="•"/>
            </a:pPr>
            <a:r>
              <a:rPr lang="en-GB" sz="2400" dirty="0"/>
              <a:t>This punishment can be formal and informal but it can be brutal</a:t>
            </a:r>
          </a:p>
        </p:txBody>
      </p:sp>
      <p:sp>
        <p:nvSpPr>
          <p:cNvPr id="11" name="TextBox 10">
            <a:extLst>
              <a:ext uri="{FF2B5EF4-FFF2-40B4-BE49-F238E27FC236}">
                <a16:creationId xmlns:a16="http://schemas.microsoft.com/office/drawing/2014/main" id="{10566FF8-A6C2-40AE-AE03-80F1582580E8}"/>
              </a:ext>
            </a:extLst>
          </p:cNvPr>
          <p:cNvSpPr txBox="1"/>
          <p:nvPr/>
        </p:nvSpPr>
        <p:spPr>
          <a:xfrm>
            <a:off x="4244483" y="4022239"/>
            <a:ext cx="4752528" cy="369332"/>
          </a:xfrm>
          <a:prstGeom prst="rect">
            <a:avLst/>
          </a:prstGeom>
          <a:noFill/>
        </p:spPr>
        <p:txBody>
          <a:bodyPr wrap="square" rtlCol="0">
            <a:spAutoFit/>
          </a:bodyPr>
          <a:lstStyle/>
          <a:p>
            <a:pPr algn="r"/>
            <a:r>
              <a:rPr lang="en-GB" dirty="0"/>
              <a:t>(Forsyth, 1990)</a:t>
            </a:r>
          </a:p>
        </p:txBody>
      </p:sp>
    </p:spTree>
    <p:extLst>
      <p:ext uri="{BB962C8B-B14F-4D97-AF65-F5344CB8AC3E}">
        <p14:creationId xmlns:p14="http://schemas.microsoft.com/office/powerpoint/2010/main" val="105922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7" grpId="0"/>
      <p:bldP spid="8" grpId="0"/>
      <p:bldP spid="9" grpId="0"/>
      <p:bldP spid="10" grpId="0" build="p"/>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8864" y="188640"/>
            <a:ext cx="8229600" cy="77809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a:t>Types of Social Norms</a:t>
            </a:r>
            <a:endParaRPr lang="en-GB" b="1" dirty="0"/>
          </a:p>
        </p:txBody>
      </p:sp>
      <p:sp>
        <p:nvSpPr>
          <p:cNvPr id="3" name="TextBox 2"/>
          <p:cNvSpPr txBox="1"/>
          <p:nvPr/>
        </p:nvSpPr>
        <p:spPr>
          <a:xfrm>
            <a:off x="323528" y="1393612"/>
            <a:ext cx="6912768" cy="523220"/>
          </a:xfrm>
          <a:prstGeom prst="rect">
            <a:avLst/>
          </a:prstGeom>
          <a:noFill/>
        </p:spPr>
        <p:txBody>
          <a:bodyPr wrap="square" rtlCol="0">
            <a:spAutoFit/>
          </a:bodyPr>
          <a:lstStyle/>
          <a:p>
            <a:r>
              <a:rPr lang="en-GB" sz="2800" b="1" dirty="0"/>
              <a:t>Laws / Legislation / legal Codes</a:t>
            </a:r>
          </a:p>
        </p:txBody>
      </p:sp>
      <p:sp>
        <p:nvSpPr>
          <p:cNvPr id="4" name="TextBox 3"/>
          <p:cNvSpPr txBox="1"/>
          <p:nvPr/>
        </p:nvSpPr>
        <p:spPr>
          <a:xfrm>
            <a:off x="518864" y="2060848"/>
            <a:ext cx="8445624" cy="135421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These are always, by their nature, </a:t>
            </a:r>
            <a:r>
              <a:rPr lang="en-GB" sz="2400" u="sng" dirty="0"/>
              <a:t>formal</a:t>
            </a:r>
            <a:r>
              <a:rPr lang="en-GB" sz="2400" dirty="0"/>
              <a:t> social norms</a:t>
            </a:r>
          </a:p>
          <a:p>
            <a:pPr marL="285750" indent="-285750">
              <a:spcBef>
                <a:spcPts val="600"/>
              </a:spcBef>
              <a:spcAft>
                <a:spcPts val="600"/>
              </a:spcAft>
              <a:buFont typeface="Arial" panose="020B0604020202020204" pitchFamily="34" charset="0"/>
              <a:buChar char="•"/>
            </a:pPr>
            <a:r>
              <a:rPr lang="en-GB" sz="2400" dirty="0"/>
              <a:t>They are ‘codified and enforced by the state through the institution of criminal justice’</a:t>
            </a:r>
          </a:p>
        </p:txBody>
      </p:sp>
      <p:sp>
        <p:nvSpPr>
          <p:cNvPr id="5" name="TextBox 4"/>
          <p:cNvSpPr txBox="1"/>
          <p:nvPr/>
        </p:nvSpPr>
        <p:spPr>
          <a:xfrm>
            <a:off x="5472100" y="3010942"/>
            <a:ext cx="3528392" cy="369332"/>
          </a:xfrm>
          <a:prstGeom prst="rect">
            <a:avLst/>
          </a:prstGeom>
          <a:noFill/>
        </p:spPr>
        <p:txBody>
          <a:bodyPr wrap="square" rtlCol="0">
            <a:spAutoFit/>
          </a:bodyPr>
          <a:lstStyle/>
          <a:p>
            <a:pPr algn="r"/>
            <a:r>
              <a:rPr lang="en-GB" dirty="0"/>
              <a:t>(Crawford &amp; Novak, 2018, p.292)</a:t>
            </a:r>
          </a:p>
        </p:txBody>
      </p:sp>
      <p:sp>
        <p:nvSpPr>
          <p:cNvPr id="6" name="TextBox 5">
            <a:extLst>
              <a:ext uri="{FF2B5EF4-FFF2-40B4-BE49-F238E27FC236}">
                <a16:creationId xmlns:a16="http://schemas.microsoft.com/office/drawing/2014/main" id="{1B882852-F5DF-485A-9B75-A9A2ABC86C58}"/>
              </a:ext>
            </a:extLst>
          </p:cNvPr>
          <p:cNvSpPr txBox="1"/>
          <p:nvPr/>
        </p:nvSpPr>
        <p:spPr>
          <a:xfrm>
            <a:off x="518864" y="3442936"/>
            <a:ext cx="8445624" cy="2092881"/>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They usually but not always conform to social mores</a:t>
            </a:r>
          </a:p>
          <a:p>
            <a:pPr marL="285750" indent="-285750">
              <a:spcBef>
                <a:spcPts val="600"/>
              </a:spcBef>
              <a:spcAft>
                <a:spcPts val="600"/>
              </a:spcAft>
              <a:buFont typeface="Arial" panose="020B0604020202020204" pitchFamily="34" charset="0"/>
              <a:buChar char="•"/>
            </a:pPr>
            <a:r>
              <a:rPr lang="en-GB" sz="2400" dirty="0"/>
              <a:t>Crawford and Novak give the examples that the law against murder conforms to most people’s own social mores but many individuals do not see speeding laws as having the same moral imperative</a:t>
            </a:r>
          </a:p>
        </p:txBody>
      </p:sp>
      <p:sp>
        <p:nvSpPr>
          <p:cNvPr id="7" name="TextBox 6">
            <a:extLst>
              <a:ext uri="{FF2B5EF4-FFF2-40B4-BE49-F238E27FC236}">
                <a16:creationId xmlns:a16="http://schemas.microsoft.com/office/drawing/2014/main" id="{3987196D-06A3-483D-BA8A-3E6769F0CD41}"/>
              </a:ext>
            </a:extLst>
          </p:cNvPr>
          <p:cNvSpPr txBox="1"/>
          <p:nvPr/>
        </p:nvSpPr>
        <p:spPr>
          <a:xfrm>
            <a:off x="5436096" y="5194356"/>
            <a:ext cx="3528392" cy="369332"/>
          </a:xfrm>
          <a:prstGeom prst="rect">
            <a:avLst/>
          </a:prstGeom>
          <a:noFill/>
        </p:spPr>
        <p:txBody>
          <a:bodyPr wrap="square" rtlCol="0">
            <a:spAutoFit/>
          </a:bodyPr>
          <a:lstStyle/>
          <a:p>
            <a:pPr algn="r"/>
            <a:r>
              <a:rPr lang="en-GB" dirty="0"/>
              <a:t>(Crawford &amp; Novak, 2018, p.292)</a:t>
            </a:r>
          </a:p>
        </p:txBody>
      </p:sp>
    </p:spTree>
    <p:extLst>
      <p:ext uri="{BB962C8B-B14F-4D97-AF65-F5344CB8AC3E}">
        <p14:creationId xmlns:p14="http://schemas.microsoft.com/office/powerpoint/2010/main" val="2290155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P spid="6" grpId="0" build="p"/>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6B835049-E1B7-4EC7-88AA-F8D6C17D623D}"/>
              </a:ext>
            </a:extLst>
          </p:cNvPr>
          <p:cNvSpPr txBox="1">
            <a:spLocks/>
          </p:cNvSpPr>
          <p:nvPr/>
        </p:nvSpPr>
        <p:spPr>
          <a:xfrm>
            <a:off x="565212" y="11561"/>
            <a:ext cx="8229600" cy="864096"/>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200" b="1" dirty="0"/>
              <a:t>Bronfenbrenner’s Theory &amp; Social Norms</a:t>
            </a:r>
          </a:p>
        </p:txBody>
      </p:sp>
      <p:graphicFrame>
        <p:nvGraphicFramePr>
          <p:cNvPr id="3" name="Diagram 2"/>
          <p:cNvGraphicFramePr/>
          <p:nvPr>
            <p:extLst>
              <p:ext uri="{D42A27DB-BD31-4B8C-83A1-F6EECF244321}">
                <p14:modId xmlns:p14="http://schemas.microsoft.com/office/powerpoint/2010/main" val="3429773280"/>
              </p:ext>
            </p:extLst>
          </p:nvPr>
        </p:nvGraphicFramePr>
        <p:xfrm>
          <a:off x="395536" y="809328"/>
          <a:ext cx="8208912"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6300192" y="6381328"/>
            <a:ext cx="2684984" cy="307777"/>
          </a:xfrm>
          <a:prstGeom prst="rect">
            <a:avLst/>
          </a:prstGeom>
          <a:noFill/>
        </p:spPr>
        <p:txBody>
          <a:bodyPr wrap="square" rtlCol="0">
            <a:spAutoFit/>
          </a:bodyPr>
          <a:lstStyle/>
          <a:p>
            <a:r>
              <a:rPr lang="en-GB" sz="1400" dirty="0"/>
              <a:t>Based on (Bronfenbrenner, 2009)</a:t>
            </a:r>
          </a:p>
        </p:txBody>
      </p:sp>
    </p:spTree>
    <p:extLst>
      <p:ext uri="{BB962C8B-B14F-4D97-AF65-F5344CB8AC3E}">
        <p14:creationId xmlns:p14="http://schemas.microsoft.com/office/powerpoint/2010/main" val="3428352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6D4F13FD-873E-4F0E-B4A7-52614D3878C2}"/>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302BF69F-C37F-4583-81E7-3DFBD6C102FA}"/>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7462A61E-ED80-4EC7-A2DE-5731BEEC6ECC}"/>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graphicEl>
                                              <a:dgm id="{ED6AAFAE-B8F0-4572-8066-A5F9F895010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rev="1"/>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62EE5-E712-44A5-B6DA-E0DA503C8DEC}"/>
              </a:ext>
            </a:extLst>
          </p:cNvPr>
          <p:cNvSpPr>
            <a:spLocks noGrp="1"/>
          </p:cNvSpPr>
          <p:nvPr>
            <p:ph type="title"/>
          </p:nvPr>
        </p:nvSpPr>
        <p:spPr>
          <a:xfrm>
            <a:off x="457200" y="116632"/>
            <a:ext cx="8229600" cy="778098"/>
          </a:xfrm>
        </p:spPr>
        <p:txBody>
          <a:bodyPr/>
          <a:lstStyle/>
          <a:p>
            <a:r>
              <a:rPr lang="en-GB" b="1" dirty="0"/>
              <a:t>Functions of social norms</a:t>
            </a:r>
          </a:p>
        </p:txBody>
      </p:sp>
      <p:sp>
        <p:nvSpPr>
          <p:cNvPr id="3" name="TextBox 2">
            <a:extLst>
              <a:ext uri="{FF2B5EF4-FFF2-40B4-BE49-F238E27FC236}">
                <a16:creationId xmlns:a16="http://schemas.microsoft.com/office/drawing/2014/main" id="{A5B84BF1-3F9D-4DA6-83E9-12C8C04368D9}"/>
              </a:ext>
            </a:extLst>
          </p:cNvPr>
          <p:cNvSpPr txBox="1"/>
          <p:nvPr/>
        </p:nvSpPr>
        <p:spPr>
          <a:xfrm>
            <a:off x="251520" y="1052736"/>
            <a:ext cx="8435280" cy="954107"/>
          </a:xfrm>
          <a:prstGeom prst="rect">
            <a:avLst/>
          </a:prstGeom>
          <a:noFill/>
        </p:spPr>
        <p:txBody>
          <a:bodyPr wrap="square" rtlCol="0">
            <a:spAutoFit/>
          </a:bodyPr>
          <a:lstStyle/>
          <a:p>
            <a:r>
              <a:rPr lang="en-GB" sz="2800" b="1" dirty="0"/>
              <a:t>From what we have discussed thus far, social norms can be seen to serve the following functions for society;</a:t>
            </a:r>
          </a:p>
        </p:txBody>
      </p:sp>
      <p:sp>
        <p:nvSpPr>
          <p:cNvPr id="4" name="TextBox 3">
            <a:extLst>
              <a:ext uri="{FF2B5EF4-FFF2-40B4-BE49-F238E27FC236}">
                <a16:creationId xmlns:a16="http://schemas.microsoft.com/office/drawing/2014/main" id="{0B05D11C-E391-4E2C-83A8-B6715A022394}"/>
              </a:ext>
            </a:extLst>
          </p:cNvPr>
          <p:cNvSpPr txBox="1"/>
          <p:nvPr/>
        </p:nvSpPr>
        <p:spPr>
          <a:xfrm>
            <a:off x="457200" y="2180471"/>
            <a:ext cx="8136904" cy="3847207"/>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b="1" dirty="0"/>
              <a:t>Self-control: </a:t>
            </a:r>
            <a:r>
              <a:rPr lang="en-GB" sz="2800" dirty="0"/>
              <a:t>social norms give individuals a guide as to what they should or shouldn’t do</a:t>
            </a:r>
          </a:p>
          <a:p>
            <a:pPr marL="457200" indent="-457200">
              <a:spcBef>
                <a:spcPts val="600"/>
              </a:spcBef>
              <a:spcAft>
                <a:spcPts val="600"/>
              </a:spcAft>
              <a:buFont typeface="Arial" panose="020B0604020202020204" pitchFamily="34" charset="0"/>
              <a:buChar char="•"/>
            </a:pPr>
            <a:r>
              <a:rPr lang="en-GB" sz="2800" b="1" dirty="0"/>
              <a:t>Controlling group behaviour: </a:t>
            </a:r>
            <a:r>
              <a:rPr lang="en-GB" sz="2800" dirty="0"/>
              <a:t>if enough individuals conform to social norms then societal behaviour is also controlled</a:t>
            </a:r>
          </a:p>
          <a:p>
            <a:pPr marL="457200" indent="-457200">
              <a:spcBef>
                <a:spcPts val="600"/>
              </a:spcBef>
              <a:spcAft>
                <a:spcPts val="600"/>
              </a:spcAft>
              <a:buFont typeface="Arial" panose="020B0604020202020204" pitchFamily="34" charset="0"/>
              <a:buChar char="•"/>
            </a:pPr>
            <a:r>
              <a:rPr lang="en-GB" sz="2800" b="1" dirty="0"/>
              <a:t>Systemising behaviour: </a:t>
            </a:r>
            <a:r>
              <a:rPr lang="en-GB" sz="2800" dirty="0"/>
              <a:t>social norms provide a system which people can follow, i.e. a person does not have to think about every action they take</a:t>
            </a:r>
            <a:endParaRPr lang="en-GB" sz="2800" b="1" dirty="0"/>
          </a:p>
        </p:txBody>
      </p:sp>
    </p:spTree>
    <p:extLst>
      <p:ext uri="{BB962C8B-B14F-4D97-AF65-F5344CB8AC3E}">
        <p14:creationId xmlns:p14="http://schemas.microsoft.com/office/powerpoint/2010/main" val="3796126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335C7-F245-43AA-8AF0-BB1302AB7C9D}"/>
              </a:ext>
            </a:extLst>
          </p:cNvPr>
          <p:cNvSpPr>
            <a:spLocks noGrp="1"/>
          </p:cNvSpPr>
          <p:nvPr>
            <p:ph type="title"/>
          </p:nvPr>
        </p:nvSpPr>
        <p:spPr>
          <a:xfrm>
            <a:off x="457200" y="27045"/>
            <a:ext cx="8229600" cy="881675"/>
          </a:xfrm>
        </p:spPr>
        <p:txBody>
          <a:bodyPr/>
          <a:lstStyle/>
          <a:p>
            <a:r>
              <a:rPr lang="en-GB" b="1" dirty="0"/>
              <a:t>Characteristics of norms</a:t>
            </a:r>
          </a:p>
        </p:txBody>
      </p:sp>
      <p:sp>
        <p:nvSpPr>
          <p:cNvPr id="3" name="TextBox 2">
            <a:extLst>
              <a:ext uri="{FF2B5EF4-FFF2-40B4-BE49-F238E27FC236}">
                <a16:creationId xmlns:a16="http://schemas.microsoft.com/office/drawing/2014/main" id="{5BB41F6D-D3F7-4598-8D1C-D408130E51C8}"/>
              </a:ext>
            </a:extLst>
          </p:cNvPr>
          <p:cNvSpPr txBox="1"/>
          <p:nvPr/>
        </p:nvSpPr>
        <p:spPr>
          <a:xfrm>
            <a:off x="457200" y="1425926"/>
            <a:ext cx="8455968" cy="4247317"/>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GB" sz="2400" dirty="0"/>
              <a:t>Descriptive norms are concerned with an individual’s interaction with a group</a:t>
            </a:r>
          </a:p>
          <a:p>
            <a:pPr marL="342900" indent="-342900">
              <a:spcBef>
                <a:spcPts val="600"/>
              </a:spcBef>
              <a:spcAft>
                <a:spcPts val="600"/>
              </a:spcAft>
              <a:buFont typeface="Arial" panose="020B0604020202020204" pitchFamily="34" charset="0"/>
              <a:buChar char="•"/>
            </a:pPr>
            <a:r>
              <a:rPr lang="en-GB" sz="2400" dirty="0"/>
              <a:t>They develop from watching the actions of other group members in certain situations. </a:t>
            </a:r>
          </a:p>
          <a:p>
            <a:pPr marL="342900" indent="-342900">
              <a:spcBef>
                <a:spcPts val="600"/>
              </a:spcBef>
              <a:spcAft>
                <a:spcPts val="600"/>
              </a:spcAft>
              <a:buFont typeface="Arial" panose="020B0604020202020204" pitchFamily="34" charset="0"/>
              <a:buChar char="•"/>
            </a:pPr>
            <a:r>
              <a:rPr lang="en-GB" sz="2400" dirty="0"/>
              <a:t>The more that target group members behave similarly in a given situation, the more the observer will tend to view their behaviour as appropriate. </a:t>
            </a:r>
          </a:p>
          <a:p>
            <a:pPr marL="342900" indent="-342900">
              <a:spcBef>
                <a:spcPts val="600"/>
              </a:spcBef>
              <a:spcAft>
                <a:spcPts val="600"/>
              </a:spcAft>
              <a:buFont typeface="Arial" panose="020B0604020202020204" pitchFamily="34" charset="0"/>
              <a:buChar char="•"/>
            </a:pPr>
            <a:r>
              <a:rPr lang="en-GB" sz="2400" dirty="0"/>
              <a:t>When individual group members believe that the group supports a certain behaviour, they are more likely to exhibit this behaviour themselves.</a:t>
            </a:r>
          </a:p>
        </p:txBody>
      </p:sp>
      <p:sp>
        <p:nvSpPr>
          <p:cNvPr id="4" name="TextBox 3">
            <a:extLst>
              <a:ext uri="{FF2B5EF4-FFF2-40B4-BE49-F238E27FC236}">
                <a16:creationId xmlns:a16="http://schemas.microsoft.com/office/drawing/2014/main" id="{28F211AF-96D5-4236-B2EB-4DC51A755C28}"/>
              </a:ext>
            </a:extLst>
          </p:cNvPr>
          <p:cNvSpPr txBox="1"/>
          <p:nvPr/>
        </p:nvSpPr>
        <p:spPr>
          <a:xfrm>
            <a:off x="4103440" y="6165304"/>
            <a:ext cx="5040560" cy="369332"/>
          </a:xfrm>
          <a:prstGeom prst="rect">
            <a:avLst/>
          </a:prstGeom>
          <a:noFill/>
        </p:spPr>
        <p:txBody>
          <a:bodyPr wrap="square" rtlCol="0">
            <a:spAutoFit/>
          </a:bodyPr>
          <a:lstStyle/>
          <a:p>
            <a:r>
              <a:rPr lang="en-GB" dirty="0"/>
              <a:t>See for example: (</a:t>
            </a:r>
            <a:r>
              <a:rPr lang="en-GB" dirty="0" err="1"/>
              <a:t>Borsari</a:t>
            </a:r>
            <a:r>
              <a:rPr lang="en-GB" dirty="0"/>
              <a:t>, B., &amp; Carey, K. B., 2003)</a:t>
            </a:r>
          </a:p>
        </p:txBody>
      </p:sp>
      <p:sp>
        <p:nvSpPr>
          <p:cNvPr id="5" name="TextBox 4">
            <a:extLst>
              <a:ext uri="{FF2B5EF4-FFF2-40B4-BE49-F238E27FC236}">
                <a16:creationId xmlns:a16="http://schemas.microsoft.com/office/drawing/2014/main" id="{74561760-AE61-4F47-862C-06EE101CC0BA}"/>
              </a:ext>
            </a:extLst>
          </p:cNvPr>
          <p:cNvSpPr txBox="1"/>
          <p:nvPr/>
        </p:nvSpPr>
        <p:spPr>
          <a:xfrm>
            <a:off x="251520" y="836712"/>
            <a:ext cx="4176464" cy="523220"/>
          </a:xfrm>
          <a:prstGeom prst="rect">
            <a:avLst/>
          </a:prstGeom>
          <a:noFill/>
        </p:spPr>
        <p:txBody>
          <a:bodyPr wrap="square" rtlCol="0">
            <a:spAutoFit/>
          </a:bodyPr>
          <a:lstStyle/>
          <a:p>
            <a:r>
              <a:rPr lang="en-GB" sz="2800" b="1" dirty="0"/>
              <a:t>Descriptive Norms</a:t>
            </a:r>
          </a:p>
        </p:txBody>
      </p:sp>
    </p:spTree>
    <p:extLst>
      <p:ext uri="{BB962C8B-B14F-4D97-AF65-F5344CB8AC3E}">
        <p14:creationId xmlns:p14="http://schemas.microsoft.com/office/powerpoint/2010/main" val="114533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335C7-F245-43AA-8AF0-BB1302AB7C9D}"/>
              </a:ext>
            </a:extLst>
          </p:cNvPr>
          <p:cNvSpPr>
            <a:spLocks noGrp="1"/>
          </p:cNvSpPr>
          <p:nvPr>
            <p:ph type="title"/>
          </p:nvPr>
        </p:nvSpPr>
        <p:spPr>
          <a:xfrm>
            <a:off x="457200" y="27045"/>
            <a:ext cx="8229600" cy="1143000"/>
          </a:xfrm>
        </p:spPr>
        <p:txBody>
          <a:bodyPr/>
          <a:lstStyle/>
          <a:p>
            <a:r>
              <a:rPr lang="en-GB" b="1" dirty="0"/>
              <a:t>Characteristics of norms</a:t>
            </a:r>
          </a:p>
        </p:txBody>
      </p:sp>
      <p:sp>
        <p:nvSpPr>
          <p:cNvPr id="3" name="TextBox 2">
            <a:extLst>
              <a:ext uri="{FF2B5EF4-FFF2-40B4-BE49-F238E27FC236}">
                <a16:creationId xmlns:a16="http://schemas.microsoft.com/office/drawing/2014/main" id="{5BB41F6D-D3F7-4598-8D1C-D408130E51C8}"/>
              </a:ext>
            </a:extLst>
          </p:cNvPr>
          <p:cNvSpPr txBox="1"/>
          <p:nvPr/>
        </p:nvSpPr>
        <p:spPr>
          <a:xfrm>
            <a:off x="457200" y="1567559"/>
            <a:ext cx="8229600" cy="2616101"/>
          </a:xfrm>
          <a:prstGeom prst="rect">
            <a:avLst/>
          </a:prstGeom>
          <a:noFill/>
        </p:spPr>
        <p:txBody>
          <a:bodyPr wrap="square" rtlCol="0">
            <a:spAutoFit/>
          </a:bodyPr>
          <a:lstStyle/>
          <a:p>
            <a:pPr marL="342900" indent="-342900">
              <a:spcBef>
                <a:spcPts val="600"/>
              </a:spcBef>
              <a:spcAft>
                <a:spcPts val="600"/>
              </a:spcAft>
              <a:buFont typeface="Arial" panose="020B0604020202020204" pitchFamily="34" charset="0"/>
              <a:buChar char="•"/>
            </a:pPr>
            <a:r>
              <a:rPr lang="en-GB" sz="2400" dirty="0"/>
              <a:t>Injunctive norms refer to what individuals feel is “right” based on morals or beliefs. </a:t>
            </a:r>
          </a:p>
          <a:p>
            <a:pPr marL="342900" indent="-342900">
              <a:spcBef>
                <a:spcPts val="600"/>
              </a:spcBef>
              <a:spcAft>
                <a:spcPts val="600"/>
              </a:spcAft>
              <a:buFont typeface="Arial" panose="020B0604020202020204" pitchFamily="34" charset="0"/>
              <a:buChar char="•"/>
            </a:pPr>
            <a:r>
              <a:rPr lang="en-GB" sz="2400" dirty="0"/>
              <a:t>These morals and beliefs are acquired by socialisation.</a:t>
            </a:r>
          </a:p>
          <a:p>
            <a:pPr marL="342900" indent="-342900">
              <a:spcBef>
                <a:spcPts val="600"/>
              </a:spcBef>
              <a:spcAft>
                <a:spcPts val="600"/>
              </a:spcAft>
              <a:buFont typeface="Arial" panose="020B0604020202020204" pitchFamily="34" charset="0"/>
              <a:buChar char="•"/>
            </a:pPr>
            <a:r>
              <a:rPr lang="en-GB" sz="2400" dirty="0"/>
              <a:t>They are specific guidelines about behaviour in certain situations (i.e. reciprocity norms – that is the norm that we should repay a favour that another does for us)</a:t>
            </a:r>
          </a:p>
        </p:txBody>
      </p:sp>
      <p:sp>
        <p:nvSpPr>
          <p:cNvPr id="4" name="TextBox 3">
            <a:extLst>
              <a:ext uri="{FF2B5EF4-FFF2-40B4-BE49-F238E27FC236}">
                <a16:creationId xmlns:a16="http://schemas.microsoft.com/office/drawing/2014/main" id="{AF7B1011-94E4-4B4D-BE1B-E3948D2DA474}"/>
              </a:ext>
            </a:extLst>
          </p:cNvPr>
          <p:cNvSpPr txBox="1"/>
          <p:nvPr/>
        </p:nvSpPr>
        <p:spPr>
          <a:xfrm>
            <a:off x="251520" y="1022618"/>
            <a:ext cx="4176464" cy="523220"/>
          </a:xfrm>
          <a:prstGeom prst="rect">
            <a:avLst/>
          </a:prstGeom>
          <a:noFill/>
        </p:spPr>
        <p:txBody>
          <a:bodyPr wrap="square" rtlCol="0">
            <a:spAutoFit/>
          </a:bodyPr>
          <a:lstStyle/>
          <a:p>
            <a:r>
              <a:rPr lang="en-GB" sz="2800" b="1" dirty="0"/>
              <a:t>Injunctive Norms</a:t>
            </a:r>
          </a:p>
        </p:txBody>
      </p:sp>
      <p:sp>
        <p:nvSpPr>
          <p:cNvPr id="5" name="TextBox 4">
            <a:extLst>
              <a:ext uri="{FF2B5EF4-FFF2-40B4-BE49-F238E27FC236}">
                <a16:creationId xmlns:a16="http://schemas.microsoft.com/office/drawing/2014/main" id="{392E8F83-FB07-4FDA-B53D-4F275BD60EF5}"/>
              </a:ext>
            </a:extLst>
          </p:cNvPr>
          <p:cNvSpPr txBox="1"/>
          <p:nvPr/>
        </p:nvSpPr>
        <p:spPr>
          <a:xfrm>
            <a:off x="4103440" y="6165304"/>
            <a:ext cx="5040560" cy="369332"/>
          </a:xfrm>
          <a:prstGeom prst="rect">
            <a:avLst/>
          </a:prstGeom>
          <a:noFill/>
        </p:spPr>
        <p:txBody>
          <a:bodyPr wrap="square" rtlCol="0">
            <a:spAutoFit/>
          </a:bodyPr>
          <a:lstStyle/>
          <a:p>
            <a:r>
              <a:rPr lang="en-GB" dirty="0"/>
              <a:t>See for example: (</a:t>
            </a:r>
            <a:r>
              <a:rPr lang="en-GB" dirty="0" err="1"/>
              <a:t>Borsari</a:t>
            </a:r>
            <a:r>
              <a:rPr lang="en-GB" dirty="0"/>
              <a:t>, B., &amp; Carey, K. B., 2003)</a:t>
            </a:r>
          </a:p>
        </p:txBody>
      </p:sp>
      <p:sp>
        <p:nvSpPr>
          <p:cNvPr id="6" name="TextBox 5">
            <a:extLst>
              <a:ext uri="{FF2B5EF4-FFF2-40B4-BE49-F238E27FC236}">
                <a16:creationId xmlns:a16="http://schemas.microsoft.com/office/drawing/2014/main" id="{7E4D0F69-8EEE-47D2-A6B1-BF29CEB5D4FE}"/>
              </a:ext>
            </a:extLst>
          </p:cNvPr>
          <p:cNvSpPr txBox="1"/>
          <p:nvPr/>
        </p:nvSpPr>
        <p:spPr>
          <a:xfrm>
            <a:off x="463894" y="4451628"/>
            <a:ext cx="8507288" cy="1569660"/>
          </a:xfrm>
          <a:prstGeom prst="rect">
            <a:avLst/>
          </a:prstGeom>
          <a:noFill/>
        </p:spPr>
        <p:txBody>
          <a:bodyPr wrap="square" rtlCol="0">
            <a:spAutoFit/>
          </a:bodyPr>
          <a:lstStyle/>
          <a:p>
            <a:pPr marL="342900" indent="-342900">
              <a:buFont typeface="Arial" panose="020B0604020202020204" pitchFamily="34" charset="0"/>
              <a:buChar char="•"/>
            </a:pPr>
            <a:r>
              <a:rPr lang="en-GB" sz="2400" dirty="0"/>
              <a:t>They develop through normative influence or when group members conform to receive social approval. </a:t>
            </a:r>
          </a:p>
          <a:p>
            <a:pPr marL="342900" indent="-342900">
              <a:buFont typeface="Arial" panose="020B0604020202020204" pitchFamily="34" charset="0"/>
              <a:buChar char="•"/>
            </a:pPr>
            <a:r>
              <a:rPr lang="en-GB" sz="2400" dirty="0"/>
              <a:t>Rather than describing appropriate and inappropriate behaviour, injunctive norms prescribe it.</a:t>
            </a:r>
          </a:p>
        </p:txBody>
      </p:sp>
      <p:sp>
        <p:nvSpPr>
          <p:cNvPr id="8" name="TextBox 7">
            <a:extLst>
              <a:ext uri="{FF2B5EF4-FFF2-40B4-BE49-F238E27FC236}">
                <a16:creationId xmlns:a16="http://schemas.microsoft.com/office/drawing/2014/main" id="{5A1506A5-345A-41F0-A8EC-BA624E783AC6}"/>
              </a:ext>
            </a:extLst>
          </p:cNvPr>
          <p:cNvSpPr txBox="1"/>
          <p:nvPr/>
        </p:nvSpPr>
        <p:spPr>
          <a:xfrm>
            <a:off x="5429402" y="4139788"/>
            <a:ext cx="3607094" cy="369332"/>
          </a:xfrm>
          <a:prstGeom prst="rect">
            <a:avLst/>
          </a:prstGeom>
          <a:noFill/>
        </p:spPr>
        <p:txBody>
          <a:bodyPr wrap="square" rtlCol="0">
            <a:spAutoFit/>
          </a:bodyPr>
          <a:lstStyle/>
          <a:p>
            <a:r>
              <a:rPr lang="fi-FI" dirty="0"/>
              <a:t>(Peiyu Pai &amp; Hsien-Tung Tsai, 2016) </a:t>
            </a:r>
            <a:endParaRPr lang="en-GB" dirty="0"/>
          </a:p>
        </p:txBody>
      </p:sp>
    </p:spTree>
    <p:extLst>
      <p:ext uri="{BB962C8B-B14F-4D97-AF65-F5344CB8AC3E}">
        <p14:creationId xmlns:p14="http://schemas.microsoft.com/office/powerpoint/2010/main" val="2467391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build="p"/>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335C7-F245-43AA-8AF0-BB1302AB7C9D}"/>
              </a:ext>
            </a:extLst>
          </p:cNvPr>
          <p:cNvSpPr>
            <a:spLocks noGrp="1"/>
          </p:cNvSpPr>
          <p:nvPr>
            <p:ph type="title"/>
          </p:nvPr>
        </p:nvSpPr>
        <p:spPr>
          <a:xfrm>
            <a:off x="457200" y="27045"/>
            <a:ext cx="8229600" cy="1143000"/>
          </a:xfrm>
        </p:spPr>
        <p:txBody>
          <a:bodyPr/>
          <a:lstStyle/>
          <a:p>
            <a:r>
              <a:rPr lang="en-GB" b="1" dirty="0"/>
              <a:t>Characteristics of norms</a:t>
            </a:r>
          </a:p>
        </p:txBody>
      </p:sp>
      <p:sp>
        <p:nvSpPr>
          <p:cNvPr id="3" name="TextBox 2">
            <a:extLst>
              <a:ext uri="{FF2B5EF4-FFF2-40B4-BE49-F238E27FC236}">
                <a16:creationId xmlns:a16="http://schemas.microsoft.com/office/drawing/2014/main" id="{5BB41F6D-D3F7-4598-8D1C-D408130E51C8}"/>
              </a:ext>
            </a:extLst>
          </p:cNvPr>
          <p:cNvSpPr txBox="1"/>
          <p:nvPr/>
        </p:nvSpPr>
        <p:spPr>
          <a:xfrm>
            <a:off x="683568" y="1567676"/>
            <a:ext cx="8003232" cy="424731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Subjective norms are group members’ perceptions about what important and influential individuals (e.g., leaders) think about a certain behaviour. (</a:t>
            </a:r>
            <a:r>
              <a:rPr lang="en-GB" sz="2400" i="1" dirty="0"/>
              <a:t>What would Jesus Do?)</a:t>
            </a:r>
            <a:endParaRPr lang="en-GB" sz="2400" dirty="0"/>
          </a:p>
          <a:p>
            <a:pPr marL="285750" indent="-285750">
              <a:spcBef>
                <a:spcPts val="600"/>
              </a:spcBef>
              <a:spcAft>
                <a:spcPts val="600"/>
              </a:spcAft>
              <a:buFont typeface="Arial" panose="020B0604020202020204" pitchFamily="34" charset="0"/>
              <a:buChar char="•"/>
            </a:pPr>
            <a:r>
              <a:rPr lang="en-GB" sz="2400" dirty="0"/>
              <a:t>Thus, they are subjective in the sense that there are variations between individuals as to who is considered important. </a:t>
            </a:r>
          </a:p>
          <a:p>
            <a:pPr marL="285750" indent="-285750">
              <a:spcBef>
                <a:spcPts val="600"/>
              </a:spcBef>
              <a:spcAft>
                <a:spcPts val="600"/>
              </a:spcAft>
              <a:buFont typeface="Arial" panose="020B0604020202020204" pitchFamily="34" charset="0"/>
              <a:buChar char="•"/>
            </a:pPr>
            <a:r>
              <a:rPr lang="en-GB" sz="2400" dirty="0"/>
              <a:t>The theory of reasoned action suggests that the main influence on individual intentions is subjective norms. </a:t>
            </a:r>
          </a:p>
          <a:p>
            <a:pPr marL="285750" indent="-285750">
              <a:spcBef>
                <a:spcPts val="600"/>
              </a:spcBef>
              <a:spcAft>
                <a:spcPts val="600"/>
              </a:spcAft>
              <a:buFont typeface="Arial" panose="020B0604020202020204" pitchFamily="34" charset="0"/>
              <a:buChar char="•"/>
            </a:pPr>
            <a:r>
              <a:rPr lang="en-GB" sz="2400" dirty="0"/>
              <a:t>This may be one reason it is common practice for people to consult others before making decisions.</a:t>
            </a:r>
          </a:p>
        </p:txBody>
      </p:sp>
      <p:sp>
        <p:nvSpPr>
          <p:cNvPr id="5" name="TextBox 4">
            <a:extLst>
              <a:ext uri="{FF2B5EF4-FFF2-40B4-BE49-F238E27FC236}">
                <a16:creationId xmlns:a16="http://schemas.microsoft.com/office/drawing/2014/main" id="{2F457F54-D502-4D2E-B332-75AB14EE774E}"/>
              </a:ext>
            </a:extLst>
          </p:cNvPr>
          <p:cNvSpPr txBox="1"/>
          <p:nvPr/>
        </p:nvSpPr>
        <p:spPr>
          <a:xfrm>
            <a:off x="251520" y="1022618"/>
            <a:ext cx="4176464" cy="523220"/>
          </a:xfrm>
          <a:prstGeom prst="rect">
            <a:avLst/>
          </a:prstGeom>
          <a:noFill/>
        </p:spPr>
        <p:txBody>
          <a:bodyPr wrap="square" rtlCol="0">
            <a:spAutoFit/>
          </a:bodyPr>
          <a:lstStyle/>
          <a:p>
            <a:r>
              <a:rPr lang="en-GB" sz="2800" b="1" dirty="0"/>
              <a:t>Subjective Norms</a:t>
            </a:r>
          </a:p>
        </p:txBody>
      </p:sp>
      <p:sp>
        <p:nvSpPr>
          <p:cNvPr id="6" name="TextBox 5">
            <a:extLst>
              <a:ext uri="{FF2B5EF4-FFF2-40B4-BE49-F238E27FC236}">
                <a16:creationId xmlns:a16="http://schemas.microsoft.com/office/drawing/2014/main" id="{E9776975-AF3C-466B-9927-08E99E4DC386}"/>
              </a:ext>
            </a:extLst>
          </p:cNvPr>
          <p:cNvSpPr txBox="1"/>
          <p:nvPr/>
        </p:nvSpPr>
        <p:spPr>
          <a:xfrm>
            <a:off x="4139952" y="6165304"/>
            <a:ext cx="4680520" cy="369332"/>
          </a:xfrm>
          <a:prstGeom prst="rect">
            <a:avLst/>
          </a:prstGeom>
          <a:noFill/>
        </p:spPr>
        <p:txBody>
          <a:bodyPr wrap="square" rtlCol="0">
            <a:spAutoFit/>
          </a:bodyPr>
          <a:lstStyle/>
          <a:p>
            <a:pPr algn="r"/>
            <a:r>
              <a:rPr lang="en-GB" dirty="0"/>
              <a:t>See for example: (Al-</a:t>
            </a:r>
            <a:r>
              <a:rPr lang="en-GB" dirty="0" err="1"/>
              <a:t>Swidi</a:t>
            </a:r>
            <a:r>
              <a:rPr lang="en-GB" dirty="0"/>
              <a:t> </a:t>
            </a:r>
            <a:r>
              <a:rPr lang="en-GB" i="1" dirty="0"/>
              <a:t>et al, </a:t>
            </a:r>
            <a:r>
              <a:rPr lang="en-GB" dirty="0"/>
              <a:t>2014)</a:t>
            </a:r>
          </a:p>
        </p:txBody>
      </p:sp>
    </p:spTree>
    <p:extLst>
      <p:ext uri="{BB962C8B-B14F-4D97-AF65-F5344CB8AC3E}">
        <p14:creationId xmlns:p14="http://schemas.microsoft.com/office/powerpoint/2010/main" val="2590999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6525"/>
            <a:ext cx="8229600" cy="556171"/>
          </a:xfrm>
        </p:spPr>
        <p:txBody>
          <a:bodyPr>
            <a:normAutofit fontScale="90000"/>
          </a:bodyPr>
          <a:lstStyle/>
          <a:p>
            <a:r>
              <a:rPr lang="en-GB" b="1" dirty="0"/>
              <a:t>References</a:t>
            </a:r>
          </a:p>
        </p:txBody>
      </p:sp>
      <p:sp>
        <p:nvSpPr>
          <p:cNvPr id="3" name="Content Placeholder 2"/>
          <p:cNvSpPr>
            <a:spLocks noGrp="1"/>
          </p:cNvSpPr>
          <p:nvPr>
            <p:ph idx="1"/>
          </p:nvPr>
        </p:nvSpPr>
        <p:spPr>
          <a:xfrm>
            <a:off x="0" y="980728"/>
            <a:ext cx="8784975" cy="4525963"/>
          </a:xfrm>
        </p:spPr>
        <p:txBody>
          <a:bodyPr>
            <a:noAutofit/>
          </a:bodyPr>
          <a:lstStyle/>
          <a:p>
            <a:pPr>
              <a:spcBef>
                <a:spcPts val="600"/>
              </a:spcBef>
              <a:spcAft>
                <a:spcPts val="600"/>
              </a:spcAft>
            </a:pPr>
            <a:r>
              <a:rPr lang="en-GB" sz="1600" dirty="0"/>
              <a:t>Al-</a:t>
            </a:r>
            <a:r>
              <a:rPr lang="en-GB" sz="1600" dirty="0" err="1"/>
              <a:t>Swidi</a:t>
            </a:r>
            <a:r>
              <a:rPr lang="en-GB" sz="1600" dirty="0"/>
              <a:t>, A., Mohammed </a:t>
            </a:r>
            <a:r>
              <a:rPr lang="en-GB" sz="1600" dirty="0" err="1"/>
              <a:t>Rafiul</a:t>
            </a:r>
            <a:r>
              <a:rPr lang="en-GB" sz="1600" dirty="0"/>
              <a:t> </a:t>
            </a:r>
            <a:r>
              <a:rPr lang="en-GB" sz="1600" dirty="0" err="1"/>
              <a:t>Huque</a:t>
            </a:r>
            <a:r>
              <a:rPr lang="en-GB" sz="1600" dirty="0"/>
              <a:t>, S., Haroon Hafeez, M. and Noor </a:t>
            </a:r>
            <a:r>
              <a:rPr lang="en-GB" sz="1600" dirty="0" err="1"/>
              <a:t>Mohd</a:t>
            </a:r>
            <a:r>
              <a:rPr lang="en-GB" sz="1600" dirty="0"/>
              <a:t> Shariff, M. (2014), ‘The role of subjective norms in theory of planned </a:t>
            </a:r>
            <a:r>
              <a:rPr lang="en-GB" sz="1600" dirty="0" err="1"/>
              <a:t>behavior</a:t>
            </a:r>
            <a:r>
              <a:rPr lang="en-GB" sz="1600" dirty="0"/>
              <a:t> in the context of organic food consumption’</a:t>
            </a:r>
            <a:r>
              <a:rPr lang="en-GB" sz="1600" i="1" dirty="0"/>
              <a:t> British Food Journal</a:t>
            </a:r>
            <a:r>
              <a:rPr lang="en-GB" sz="1600" dirty="0"/>
              <a:t> Vol. 116 No. 10, pp. 1561-1580. Available at: </a:t>
            </a:r>
            <a:r>
              <a:rPr lang="en-GB" sz="1600" dirty="0">
                <a:hlinkClick r:id="rId3"/>
              </a:rPr>
              <a:t>https://www.proquest.com/docview/2081652999?accountid=130472&amp;parentSessionId=I7omWq1uVncnAtpjLRxIU06xvKGZGApAE5yODp2CeM0%3D&amp;pq-origsite=primo</a:t>
            </a:r>
            <a:r>
              <a:rPr lang="en-GB" sz="1600" dirty="0"/>
              <a:t> [Accessed 07/11/2022]</a:t>
            </a:r>
          </a:p>
          <a:p>
            <a:pPr>
              <a:spcBef>
                <a:spcPts val="600"/>
              </a:spcBef>
              <a:spcAft>
                <a:spcPts val="600"/>
              </a:spcAft>
            </a:pPr>
            <a:r>
              <a:rPr lang="en-GB" sz="1600" dirty="0"/>
              <a:t>American Psychological Association (2018) </a:t>
            </a:r>
            <a:r>
              <a:rPr lang="en-GB" sz="1600" i="1" dirty="0"/>
              <a:t>APA Dictionary of Psychology </a:t>
            </a:r>
            <a:r>
              <a:rPr lang="en-GB" sz="1600" dirty="0"/>
              <a:t>Available at: </a:t>
            </a:r>
            <a:r>
              <a:rPr lang="en-GB" sz="1600" dirty="0">
                <a:hlinkClick r:id="rId4"/>
              </a:rPr>
              <a:t>http://dictionary.apa.org/social-mores</a:t>
            </a:r>
            <a:r>
              <a:rPr lang="en-GB" sz="1600" dirty="0"/>
              <a:t> [Accessed 07/11/2022]</a:t>
            </a:r>
          </a:p>
          <a:p>
            <a:pPr>
              <a:spcBef>
                <a:spcPts val="600"/>
              </a:spcBef>
              <a:spcAft>
                <a:spcPts val="600"/>
              </a:spcAft>
            </a:pPr>
            <a:r>
              <a:rPr lang="en-GB" sz="1600" dirty="0" err="1"/>
              <a:t>Bicchieri</a:t>
            </a:r>
            <a:r>
              <a:rPr lang="en-GB" sz="1600" dirty="0"/>
              <a:t>, C., Muldoon, R. and </a:t>
            </a:r>
            <a:r>
              <a:rPr lang="en-GB" sz="1600" dirty="0" err="1"/>
              <a:t>Sontuoso</a:t>
            </a:r>
            <a:r>
              <a:rPr lang="en-GB" sz="1600" dirty="0"/>
              <a:t>, A. (2018) "Social </a:t>
            </a:r>
            <a:r>
              <a:rPr lang="en-GB" sz="1600" dirty="0" err="1"/>
              <a:t>Norms",in</a:t>
            </a:r>
            <a:r>
              <a:rPr lang="en-GB" sz="1600" dirty="0"/>
              <a:t> </a:t>
            </a:r>
            <a:r>
              <a:rPr lang="en-GB" sz="1600" i="1" dirty="0"/>
              <a:t>The Stanford </a:t>
            </a:r>
            <a:r>
              <a:rPr lang="en-GB" sz="1600" i="1" dirty="0" err="1"/>
              <a:t>Encyclopedia</a:t>
            </a:r>
            <a:r>
              <a:rPr lang="en-GB" sz="1600" i="1" dirty="0"/>
              <a:t> of Philosophy (Winter 2018 Edition) </a:t>
            </a:r>
            <a:r>
              <a:rPr lang="en-GB" sz="1600" dirty="0" err="1"/>
              <a:t>Zalta</a:t>
            </a:r>
            <a:r>
              <a:rPr lang="en-GB" sz="1600" dirty="0"/>
              <a:t>, E. N.  (ed.), </a:t>
            </a:r>
            <a:r>
              <a:rPr lang="en-GB" sz="1600" dirty="0">
                <a:hlinkClick r:id="rId5"/>
              </a:rPr>
              <a:t>https://plato.stanford.edu/archives/win2018/entries/social-norms/</a:t>
            </a:r>
            <a:r>
              <a:rPr lang="en-GB" sz="1600" dirty="0"/>
              <a:t>  [Accessed 07/11/2022]</a:t>
            </a:r>
          </a:p>
          <a:p>
            <a:pPr>
              <a:spcBef>
                <a:spcPts val="600"/>
              </a:spcBef>
              <a:spcAft>
                <a:spcPts val="600"/>
              </a:spcAft>
            </a:pPr>
            <a:r>
              <a:rPr lang="en-GB" sz="1600" dirty="0" err="1"/>
              <a:t>Borsari</a:t>
            </a:r>
            <a:r>
              <a:rPr lang="en-GB" sz="1600" dirty="0"/>
              <a:t>, B., &amp; Carey, K. B. (2003). Descriptive and injunctive norms in college drinking: a meta-analytic integration. Journal of studies on alcohol, 64(3), 331–341. </a:t>
            </a:r>
            <a:r>
              <a:rPr lang="en-GB" sz="1600" dirty="0">
                <a:hlinkClick r:id="rId6"/>
              </a:rPr>
              <a:t>https://doi.org/10.15288/jsa.2003.64.331</a:t>
            </a:r>
            <a:r>
              <a:rPr lang="en-GB" sz="1600" dirty="0"/>
              <a:t> [Accessed 07/11/2022] </a:t>
            </a:r>
          </a:p>
          <a:p>
            <a:pPr>
              <a:spcBef>
                <a:spcPts val="600"/>
              </a:spcBef>
              <a:spcAft>
                <a:spcPts val="600"/>
              </a:spcAft>
            </a:pPr>
            <a:r>
              <a:rPr lang="en-GB" sz="1600" dirty="0"/>
              <a:t>Bronfenbrenner, U. (2009). </a:t>
            </a:r>
            <a:r>
              <a:rPr lang="en-GB" sz="1600" i="1" dirty="0"/>
              <a:t>The Ecology of Human Development: Experiments by Nature and Design </a:t>
            </a:r>
            <a:r>
              <a:rPr lang="en-GB" sz="1600" dirty="0"/>
              <a:t>Cambridge, Massachusetts: Harvard University Press. Available at </a:t>
            </a:r>
            <a:r>
              <a:rPr lang="en-GB" sz="1600" dirty="0">
                <a:hlinkClick r:id="rId7"/>
              </a:rPr>
              <a:t>https://ebookcentral.proquest.com/lib/trinity/detail.action?docID=3300702&amp;pq-origsite=primo</a:t>
            </a:r>
            <a:r>
              <a:rPr lang="en-GB" sz="1600" dirty="0"/>
              <a:t> [Accessed 07/11/2022]</a:t>
            </a:r>
          </a:p>
        </p:txBody>
      </p:sp>
      <p:sp>
        <p:nvSpPr>
          <p:cNvPr id="4" name="Slide Number Placeholder 3"/>
          <p:cNvSpPr>
            <a:spLocks noGrp="1"/>
          </p:cNvSpPr>
          <p:nvPr>
            <p:ph type="sldNum" sz="quarter" idx="12"/>
          </p:nvPr>
        </p:nvSpPr>
        <p:spPr/>
        <p:txBody>
          <a:bodyPr/>
          <a:lstStyle/>
          <a:p>
            <a:fld id="{6BA3642F-8786-4DED-A4CD-48733A687A90}" type="slidenum">
              <a:rPr lang="en-GB" smtClean="0"/>
              <a:pPr/>
              <a:t>20</a:t>
            </a:fld>
            <a:endParaRPr lang="en-GB"/>
          </a:p>
        </p:txBody>
      </p:sp>
    </p:spTree>
    <p:extLst>
      <p:ext uri="{BB962C8B-B14F-4D97-AF65-F5344CB8AC3E}">
        <p14:creationId xmlns:p14="http://schemas.microsoft.com/office/powerpoint/2010/main" val="2294280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6525"/>
            <a:ext cx="8229600" cy="556171"/>
          </a:xfrm>
        </p:spPr>
        <p:txBody>
          <a:bodyPr>
            <a:normAutofit fontScale="90000"/>
          </a:bodyPr>
          <a:lstStyle/>
          <a:p>
            <a:r>
              <a:rPr lang="en-GB" b="1" dirty="0"/>
              <a:t>References</a:t>
            </a:r>
          </a:p>
        </p:txBody>
      </p:sp>
      <p:sp>
        <p:nvSpPr>
          <p:cNvPr id="3" name="Content Placeholder 2"/>
          <p:cNvSpPr>
            <a:spLocks noGrp="1"/>
          </p:cNvSpPr>
          <p:nvPr>
            <p:ph idx="1"/>
          </p:nvPr>
        </p:nvSpPr>
        <p:spPr>
          <a:xfrm>
            <a:off x="179512" y="700268"/>
            <a:ext cx="8784975" cy="4525963"/>
          </a:xfrm>
        </p:spPr>
        <p:txBody>
          <a:bodyPr>
            <a:noAutofit/>
          </a:bodyPr>
          <a:lstStyle/>
          <a:p>
            <a:pPr>
              <a:spcBef>
                <a:spcPts val="600"/>
              </a:spcBef>
              <a:spcAft>
                <a:spcPts val="600"/>
              </a:spcAft>
            </a:pPr>
            <a:r>
              <a:rPr lang="en-GB" sz="1600" dirty="0"/>
              <a:t>Crawford, L. A. &amp; Novak, K. B. (2018) </a:t>
            </a:r>
            <a:r>
              <a:rPr lang="en-GB" sz="1600" i="1" dirty="0"/>
              <a:t>Individual and Society: Sociological Social Psychology</a:t>
            </a:r>
            <a:r>
              <a:rPr lang="en-GB" sz="1600" dirty="0"/>
              <a:t> (2</a:t>
            </a:r>
            <a:r>
              <a:rPr lang="en-GB" sz="1600" baseline="30000" dirty="0"/>
              <a:t>nd</a:t>
            </a:r>
            <a:r>
              <a:rPr lang="en-GB" sz="1600" dirty="0"/>
              <a:t> Ed.) Abingdon: Routledge</a:t>
            </a:r>
          </a:p>
          <a:p>
            <a:pPr>
              <a:spcBef>
                <a:spcPts val="600"/>
              </a:spcBef>
              <a:spcAft>
                <a:spcPts val="600"/>
              </a:spcAft>
            </a:pPr>
            <a:r>
              <a:rPr lang="en-GB" sz="1600" dirty="0"/>
              <a:t>Forsyth, D. R. (1990). </a:t>
            </a:r>
            <a:r>
              <a:rPr lang="en-GB" sz="1600" i="1" dirty="0"/>
              <a:t>Group dynamics </a:t>
            </a:r>
            <a:r>
              <a:rPr lang="en-GB" sz="1600" dirty="0"/>
              <a:t>Pacific Grove, CA: Brooks/Cole.</a:t>
            </a:r>
          </a:p>
          <a:p>
            <a:pPr>
              <a:spcBef>
                <a:spcPts val="600"/>
              </a:spcBef>
              <a:spcAft>
                <a:spcPts val="600"/>
              </a:spcAft>
            </a:pPr>
            <a:r>
              <a:rPr lang="en-GB" sz="1600" dirty="0"/>
              <a:t>Forsyth, D.R. (2021) ‘Recent advances in the study of group cohesion’, </a:t>
            </a:r>
            <a:r>
              <a:rPr lang="en-GB" sz="1600" i="1" dirty="0"/>
              <a:t>Group dynamics</a:t>
            </a:r>
            <a:r>
              <a:rPr lang="en-GB" sz="1600" dirty="0"/>
              <a:t>, 25(3), pp. 213–228 Available at: </a:t>
            </a:r>
            <a:r>
              <a:rPr lang="en-GB" sz="1600" dirty="0">
                <a:hlinkClick r:id="rId3"/>
              </a:rPr>
              <a:t>https://web-p-ebscohost-com.ezproxy.uwtsd.ac.uk/ehost/pdfviewer/pdfviewer?vid=0&amp;sid=c71b9fb5-29f4-4254-a4c9-ddd985e07468%40redis</a:t>
            </a:r>
            <a:r>
              <a:rPr lang="en-GB" sz="1600" dirty="0"/>
              <a:t> [Accessed 07/11/2022]</a:t>
            </a:r>
          </a:p>
          <a:p>
            <a:pPr>
              <a:spcBef>
                <a:spcPts val="600"/>
              </a:spcBef>
              <a:spcAft>
                <a:spcPts val="600"/>
              </a:spcAft>
            </a:pPr>
            <a:r>
              <a:rPr lang="en-GB" sz="1600" dirty="0" err="1"/>
              <a:t>Gillin</a:t>
            </a:r>
            <a:r>
              <a:rPr lang="en-GB" sz="1600" dirty="0"/>
              <a:t>, J. L. &amp; </a:t>
            </a:r>
            <a:r>
              <a:rPr lang="en-GB" sz="1600" dirty="0" err="1"/>
              <a:t>Gillin</a:t>
            </a:r>
            <a:r>
              <a:rPr lang="en-GB" sz="1600" dirty="0"/>
              <a:t>, J. P. (1948) </a:t>
            </a:r>
            <a:r>
              <a:rPr lang="en-GB" sz="1600" i="1" dirty="0"/>
              <a:t>Cultural Sociology </a:t>
            </a:r>
            <a:r>
              <a:rPr lang="en-GB" sz="1600" dirty="0"/>
              <a:t>New York: Macmillan</a:t>
            </a:r>
          </a:p>
          <a:p>
            <a:pPr>
              <a:spcBef>
                <a:spcPts val="600"/>
              </a:spcBef>
              <a:spcAft>
                <a:spcPts val="600"/>
              </a:spcAft>
            </a:pPr>
            <a:r>
              <a:rPr lang="en-GB" sz="1600" dirty="0" err="1"/>
              <a:t>Peiyu</a:t>
            </a:r>
            <a:r>
              <a:rPr lang="en-GB" sz="1600" dirty="0"/>
              <a:t> Pai &amp; Hsien-Tung Tsai, (2016) ‘Reciprocity norms and information-sharing </a:t>
            </a:r>
            <a:r>
              <a:rPr lang="en-GB" sz="1600" dirty="0" err="1"/>
              <a:t>behavior</a:t>
            </a:r>
            <a:r>
              <a:rPr lang="en-GB" sz="1600" dirty="0"/>
              <a:t> in online consumption communities: An empirical investigation of antecedents and moderators’ </a:t>
            </a:r>
            <a:r>
              <a:rPr lang="en-GB" sz="1600" i="1" dirty="0"/>
              <a:t>Information &amp; Management </a:t>
            </a:r>
            <a:r>
              <a:rPr lang="en-GB" sz="1600" dirty="0"/>
              <a:t>Volume 53, Issue 1, pp. 38-52, </a:t>
            </a:r>
            <a:r>
              <a:rPr lang="en-GB" sz="1600" dirty="0">
                <a:hlinkClick r:id="rId4"/>
              </a:rPr>
              <a:t>https://doi.org/10.1016/j.im.2015.08.002</a:t>
            </a:r>
            <a:r>
              <a:rPr lang="en-GB" sz="1600" dirty="0"/>
              <a:t>  [Accessed 07/11/2022]</a:t>
            </a:r>
          </a:p>
          <a:p>
            <a:pPr>
              <a:spcBef>
                <a:spcPts val="600"/>
              </a:spcBef>
              <a:spcAft>
                <a:spcPts val="600"/>
              </a:spcAft>
            </a:pPr>
            <a:r>
              <a:rPr lang="en-GB" sz="1600" dirty="0"/>
              <a:t>Young, K. &amp; Mack, R.W., (1959) </a:t>
            </a:r>
            <a:r>
              <a:rPr lang="en-GB" sz="1600" i="1" dirty="0"/>
              <a:t>Sociology and Social Life </a:t>
            </a:r>
            <a:r>
              <a:rPr lang="en-GB" sz="1600" dirty="0"/>
              <a:t>New York: American Book Company</a:t>
            </a:r>
          </a:p>
        </p:txBody>
      </p:sp>
      <p:sp>
        <p:nvSpPr>
          <p:cNvPr id="4" name="Slide Number Placeholder 3"/>
          <p:cNvSpPr>
            <a:spLocks noGrp="1"/>
          </p:cNvSpPr>
          <p:nvPr>
            <p:ph type="sldNum" sz="quarter" idx="12"/>
          </p:nvPr>
        </p:nvSpPr>
        <p:spPr/>
        <p:txBody>
          <a:bodyPr/>
          <a:lstStyle/>
          <a:p>
            <a:fld id="{6BA3642F-8786-4DED-A4CD-48733A687A90}" type="slidenum">
              <a:rPr lang="en-GB" smtClean="0"/>
              <a:pPr/>
              <a:t>21</a:t>
            </a:fld>
            <a:endParaRPr lang="en-GB"/>
          </a:p>
        </p:txBody>
      </p:sp>
    </p:spTree>
    <p:extLst>
      <p:ext uri="{BB962C8B-B14F-4D97-AF65-F5344CB8AC3E}">
        <p14:creationId xmlns:p14="http://schemas.microsoft.com/office/powerpoint/2010/main" val="973227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6525"/>
            <a:ext cx="8229600" cy="778098"/>
          </a:xfrm>
        </p:spPr>
        <p:txBody>
          <a:bodyPr/>
          <a:lstStyle/>
          <a:p>
            <a:r>
              <a:rPr lang="en-GB" dirty="0"/>
              <a:t>Video Reference List</a:t>
            </a:r>
          </a:p>
        </p:txBody>
      </p:sp>
      <p:sp>
        <p:nvSpPr>
          <p:cNvPr id="3" name="Content Placeholder 2"/>
          <p:cNvSpPr>
            <a:spLocks noGrp="1"/>
          </p:cNvSpPr>
          <p:nvPr>
            <p:ph idx="1"/>
          </p:nvPr>
        </p:nvSpPr>
        <p:spPr>
          <a:xfrm>
            <a:off x="323528" y="1166018"/>
            <a:ext cx="8229600" cy="4525963"/>
          </a:xfrm>
        </p:spPr>
        <p:txBody>
          <a:bodyPr>
            <a:normAutofit/>
          </a:bodyPr>
          <a:lstStyle/>
          <a:p>
            <a:pPr>
              <a:spcBef>
                <a:spcPts val="600"/>
              </a:spcBef>
              <a:spcAft>
                <a:spcPts val="600"/>
              </a:spcAft>
            </a:pPr>
            <a:r>
              <a:rPr lang="en-GB" sz="1600" dirty="0"/>
              <a:t>Video 1: </a:t>
            </a:r>
            <a:r>
              <a:rPr lang="en-GB" sz="1600" dirty="0" err="1"/>
              <a:t>Rangecroft</a:t>
            </a:r>
            <a:r>
              <a:rPr lang="en-GB" sz="1600" dirty="0"/>
              <a:t>, L. (2006) </a:t>
            </a:r>
            <a:r>
              <a:rPr lang="en-GB" sz="1600" i="1" dirty="0"/>
              <a:t>another way of life</a:t>
            </a:r>
            <a:r>
              <a:rPr lang="en-GB" sz="1600" dirty="0"/>
              <a:t> Available at </a:t>
            </a:r>
            <a:r>
              <a:rPr lang="en-GB" sz="1600" dirty="0">
                <a:hlinkClick r:id="rId3"/>
              </a:rPr>
              <a:t>https://www.youtube.com/watch?v=ww7MXAgu0D0</a:t>
            </a:r>
            <a:r>
              <a:rPr lang="en-GB" sz="1600" dirty="0"/>
              <a:t>  [Accessed 07/12/2022]</a:t>
            </a:r>
          </a:p>
          <a:p>
            <a:pPr>
              <a:spcBef>
                <a:spcPts val="600"/>
              </a:spcBef>
              <a:spcAft>
                <a:spcPts val="600"/>
              </a:spcAft>
            </a:pPr>
            <a:r>
              <a:rPr lang="en-GB" sz="1600" dirty="0"/>
              <a:t>Video 2: AFP News Agency. (2013) </a:t>
            </a:r>
            <a:r>
              <a:rPr lang="en-GB" sz="1600" i="1" dirty="0"/>
              <a:t>Badger stew is gourmet dining for British roadkill fan</a:t>
            </a:r>
            <a:r>
              <a:rPr lang="en-GB" sz="1600" dirty="0"/>
              <a:t> Available at: </a:t>
            </a:r>
            <a:r>
              <a:rPr lang="en-GB" sz="1600" dirty="0">
                <a:hlinkClick r:id="rId4"/>
              </a:rPr>
              <a:t>https://www.youtube.com/watch?v=rSTOZi63BtI</a:t>
            </a:r>
            <a:r>
              <a:rPr lang="en-GB" sz="1600" dirty="0"/>
              <a:t> [Accessed 07/12/2022]</a:t>
            </a:r>
          </a:p>
          <a:p>
            <a:pPr>
              <a:spcBef>
                <a:spcPts val="600"/>
              </a:spcBef>
              <a:spcAft>
                <a:spcPts val="600"/>
              </a:spcAft>
            </a:pPr>
            <a:r>
              <a:rPr lang="en-GB" sz="1600" dirty="0"/>
              <a:t>Video 3: Eastleigh News (2016) </a:t>
            </a:r>
            <a:r>
              <a:rPr lang="en-GB" sz="1600" i="1" dirty="0"/>
              <a:t>Naked Rambler release from Prison January 2016 </a:t>
            </a:r>
            <a:r>
              <a:rPr lang="en-GB" sz="1600" dirty="0"/>
              <a:t>Available at: </a:t>
            </a:r>
            <a:r>
              <a:rPr lang="en-GB" sz="1600" dirty="0">
                <a:hlinkClick r:id="rId5"/>
              </a:rPr>
              <a:t>https://vimeo.com/152092584</a:t>
            </a:r>
            <a:r>
              <a:rPr lang="en-GB" sz="1600" dirty="0"/>
              <a:t> [Accessed 07/12/2022]</a:t>
            </a:r>
          </a:p>
          <a:p>
            <a:pPr>
              <a:spcBef>
                <a:spcPts val="600"/>
              </a:spcBef>
              <a:spcAft>
                <a:spcPts val="600"/>
              </a:spcAft>
            </a:pPr>
            <a:r>
              <a:rPr lang="en-GB" sz="1600" dirty="0"/>
              <a:t>Video 4: UN High Commissioner for Human Rights (2018) </a:t>
            </a:r>
            <a:r>
              <a:rPr lang="en-GB" sz="1600" i="1" dirty="0"/>
              <a:t>Experts Workshop on Witchcraft and Human Rights </a:t>
            </a:r>
            <a:r>
              <a:rPr lang="en-GB" sz="1600" dirty="0"/>
              <a:t>Available at: </a:t>
            </a:r>
            <a:r>
              <a:rPr lang="en-GB" sz="1600" dirty="0">
                <a:hlinkClick r:id="rId6"/>
              </a:rPr>
              <a:t>https://www.youtube.com/watch?v=sr8vLNva6-s</a:t>
            </a:r>
            <a:r>
              <a:rPr lang="en-GB" sz="1600" dirty="0"/>
              <a:t> [</a:t>
            </a:r>
            <a:r>
              <a:rPr lang="en-GB" sz="1600"/>
              <a:t>Accessed 07/12/2022]</a:t>
            </a:r>
            <a:endParaRPr lang="en-GB" sz="1600" i="1" dirty="0"/>
          </a:p>
          <a:p>
            <a:pPr>
              <a:spcBef>
                <a:spcPts val="600"/>
              </a:spcBef>
              <a:spcAft>
                <a:spcPts val="600"/>
              </a:spcAft>
            </a:pPr>
            <a:endParaRPr lang="en-GB" sz="1600" dirty="0"/>
          </a:p>
        </p:txBody>
      </p:sp>
      <p:sp>
        <p:nvSpPr>
          <p:cNvPr id="4" name="Slide Number Placeholder 3"/>
          <p:cNvSpPr>
            <a:spLocks noGrp="1"/>
          </p:cNvSpPr>
          <p:nvPr>
            <p:ph type="sldNum" sz="quarter" idx="12"/>
          </p:nvPr>
        </p:nvSpPr>
        <p:spPr/>
        <p:txBody>
          <a:bodyPr/>
          <a:lstStyle/>
          <a:p>
            <a:fld id="{6BA3642F-8786-4DED-A4CD-48733A687A90}" type="slidenum">
              <a:rPr lang="en-GB" smtClean="0"/>
              <a:pPr/>
              <a:t>22</a:t>
            </a:fld>
            <a:endParaRPr lang="en-GB"/>
          </a:p>
        </p:txBody>
      </p:sp>
    </p:spTree>
    <p:extLst>
      <p:ext uri="{BB962C8B-B14F-4D97-AF65-F5344CB8AC3E}">
        <p14:creationId xmlns:p14="http://schemas.microsoft.com/office/powerpoint/2010/main" val="722718811"/>
      </p:ext>
    </p:extLst>
  </p:cSld>
  <p:clrMapOvr>
    <a:masterClrMapping/>
  </p:clrMapOvr>
</p:sld>
</file>

<file path=ppt/theme/theme1.xml><?xml version="1.0" encoding="utf-8"?>
<a:theme xmlns:a="http://schemas.openxmlformats.org/drawingml/2006/main" name="UWTSD blue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Template (lectures)</Template>
  <TotalTime>1804</TotalTime>
  <Words>2001</Words>
  <Application>Microsoft Office PowerPoint</Application>
  <PresentationFormat>On-screen Show (4:3)</PresentationFormat>
  <Paragraphs>154</Paragraphs>
  <Slides>22</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UWTSD blue background</vt:lpstr>
      <vt:lpstr>PowerPoint Presentation</vt:lpstr>
      <vt:lpstr>PowerPoint Presentation</vt:lpstr>
      <vt:lpstr>PowerPoint Presentation</vt:lpstr>
      <vt:lpstr>PowerPoint Presentation</vt:lpstr>
      <vt:lpstr>What are norms and values?</vt:lpstr>
      <vt:lpstr>Definition of Social Norms</vt:lpstr>
      <vt:lpstr>PowerPoint Presentation</vt:lpstr>
      <vt:lpstr>Types of Social Norms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Functions of social norms</vt:lpstr>
      <vt:lpstr>Characteristics of norms</vt:lpstr>
      <vt:lpstr>Characteristics of norms</vt:lpstr>
      <vt:lpstr>Characteristics of norms</vt:lpstr>
      <vt:lpstr>References</vt:lpstr>
      <vt:lpstr>References</vt:lpstr>
      <vt:lpstr>Video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 Dicks</dc:creator>
  <cp:lastModifiedBy>Ken Dicks</cp:lastModifiedBy>
  <cp:revision>142</cp:revision>
  <dcterms:created xsi:type="dcterms:W3CDTF">2018-09-30T11:39:06Z</dcterms:created>
  <dcterms:modified xsi:type="dcterms:W3CDTF">2022-12-07T10:08:49Z</dcterms:modified>
</cp:coreProperties>
</file>