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31"/>
  </p:notesMasterIdLst>
  <p:handoutMasterIdLst>
    <p:handoutMasterId r:id="rId32"/>
  </p:handoutMasterIdLst>
  <p:sldIdLst>
    <p:sldId id="256" r:id="rId5"/>
    <p:sldId id="257" r:id="rId6"/>
    <p:sldId id="278" r:id="rId7"/>
    <p:sldId id="279" r:id="rId8"/>
    <p:sldId id="258" r:id="rId9"/>
    <p:sldId id="280" r:id="rId10"/>
    <p:sldId id="281" r:id="rId11"/>
    <p:sldId id="282" r:id="rId12"/>
    <p:sldId id="284" r:id="rId13"/>
    <p:sldId id="285" r:id="rId14"/>
    <p:sldId id="286" r:id="rId15"/>
    <p:sldId id="287" r:id="rId16"/>
    <p:sldId id="290" r:id="rId17"/>
    <p:sldId id="259" r:id="rId18"/>
    <p:sldId id="260" r:id="rId19"/>
    <p:sldId id="261" r:id="rId20"/>
    <p:sldId id="263" r:id="rId21"/>
    <p:sldId id="265" r:id="rId22"/>
    <p:sldId id="267" r:id="rId23"/>
    <p:sldId id="269" r:id="rId24"/>
    <p:sldId id="271" r:id="rId25"/>
    <p:sldId id="272" r:id="rId26"/>
    <p:sldId id="273" r:id="rId27"/>
    <p:sldId id="274" r:id="rId28"/>
    <p:sldId id="277" r:id="rId29"/>
    <p:sldId id="276" r:id="rId3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040" autoAdjust="0"/>
  </p:normalViewPr>
  <p:slideViewPr>
    <p:cSldViewPr>
      <p:cViewPr varScale="1">
        <p:scale>
          <a:sx n="75" d="100"/>
          <a:sy n="75" d="100"/>
        </p:scale>
        <p:origin x="101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4EB236E-732B-473A-B526-C03A46358FDE}"/>
    <pc:docChg chg="undo custSel addSld modSld">
      <pc:chgData name="Paul Tinkler" userId="bcebf29c-73c2-433d-80d2-6bad896374bf" providerId="ADAL" clId="{24EB236E-732B-473A-B526-C03A46358FDE}" dt="2017-12-29T14:17:07.307" v="2913" actId="12"/>
      <pc:docMkLst>
        <pc:docMk/>
      </pc:docMkLst>
      <pc:sldChg chg="modSp">
        <pc:chgData name="Paul Tinkler" userId="bcebf29c-73c2-433d-80d2-6bad896374bf" providerId="ADAL" clId="{24EB236E-732B-473A-B526-C03A46358FDE}" dt="2017-12-29T14:17:07.307" v="2913" actId="12"/>
        <pc:sldMkLst>
          <pc:docMk/>
          <pc:sldMk cId="1947463288" sldId="257"/>
        </pc:sldMkLst>
        <pc:spChg chg="mod">
          <ac:chgData name="Paul Tinkler" userId="bcebf29c-73c2-433d-80d2-6bad896374bf" providerId="ADAL" clId="{24EB236E-732B-473A-B526-C03A46358FDE}" dt="2017-12-29T14:17:07.307" v="2913" actId="12"/>
          <ac:spMkLst>
            <pc:docMk/>
            <pc:sldMk cId="1947463288" sldId="257"/>
            <ac:spMk id="3" creationId="{00000000-0000-0000-0000-000000000000}"/>
          </ac:spMkLst>
        </pc:spChg>
      </pc:sldChg>
      <pc:sldChg chg="modNotesTx">
        <pc:chgData name="Paul Tinkler" userId="bcebf29c-73c2-433d-80d2-6bad896374bf" providerId="ADAL" clId="{24EB236E-732B-473A-B526-C03A46358FDE}" dt="2017-12-29T13:41:23.679" v="2384" actId="20577"/>
        <pc:sldMkLst>
          <pc:docMk/>
          <pc:sldMk cId="1999999154" sldId="260"/>
        </pc:sldMkLst>
      </pc:sldChg>
      <pc:sldChg chg="modSp">
        <pc:chgData name="Paul Tinkler" userId="bcebf29c-73c2-433d-80d2-6bad896374bf" providerId="ADAL" clId="{24EB236E-732B-473A-B526-C03A46358FDE}" dt="2017-12-28T23:40:41.210" v="1" actId="6549"/>
        <pc:sldMkLst>
          <pc:docMk/>
          <pc:sldMk cId="2764600232" sldId="262"/>
        </pc:sldMkLst>
        <pc:spChg chg="mod">
          <ac:chgData name="Paul Tinkler" userId="bcebf29c-73c2-433d-80d2-6bad896374bf" providerId="ADAL" clId="{24EB236E-732B-473A-B526-C03A46358FDE}" dt="2017-12-28T23:40:41.210" v="1" actId="6549"/>
          <ac:spMkLst>
            <pc:docMk/>
            <pc:sldMk cId="2764600232" sldId="262"/>
            <ac:spMk id="3" creationId="{031CD701-5E5A-43A2-B1F3-F75619066000}"/>
          </ac:spMkLst>
        </pc:spChg>
      </pc:sldChg>
      <pc:sldChg chg="modSp">
        <pc:chgData name="Paul Tinkler" userId="bcebf29c-73c2-433d-80d2-6bad896374bf" providerId="ADAL" clId="{24EB236E-732B-473A-B526-C03A46358FDE}" dt="2017-12-28T23:41:25.945" v="4" actId="114"/>
        <pc:sldMkLst>
          <pc:docMk/>
          <pc:sldMk cId="1891698397" sldId="266"/>
        </pc:sldMkLst>
        <pc:spChg chg="mod">
          <ac:chgData name="Paul Tinkler" userId="bcebf29c-73c2-433d-80d2-6bad896374bf" providerId="ADAL" clId="{24EB236E-732B-473A-B526-C03A46358FDE}" dt="2017-12-28T23:41:25.945" v="4" actId="114"/>
          <ac:spMkLst>
            <pc:docMk/>
            <pc:sldMk cId="1891698397" sldId="266"/>
            <ac:spMk id="3" creationId="{0DDB56CB-98E4-4641-A50F-78523EFB74B5}"/>
          </ac:spMkLst>
        </pc:spChg>
      </pc:sldChg>
      <pc:sldChg chg="modNotesTx">
        <pc:chgData name="Paul Tinkler" userId="bcebf29c-73c2-433d-80d2-6bad896374bf" providerId="ADAL" clId="{24EB236E-732B-473A-B526-C03A46358FDE}" dt="2017-12-29T13:42:20.237" v="2386" actId="114"/>
        <pc:sldMkLst>
          <pc:docMk/>
          <pc:sldMk cId="1190424051" sldId="269"/>
        </pc:sldMkLst>
      </pc:sldChg>
      <pc:sldChg chg="modNotesTx">
        <pc:chgData name="Paul Tinkler" userId="bcebf29c-73c2-433d-80d2-6bad896374bf" providerId="ADAL" clId="{24EB236E-732B-473A-B526-C03A46358FDE}" dt="2017-12-28T23:45:17.527" v="436" actId="313"/>
        <pc:sldMkLst>
          <pc:docMk/>
          <pc:sldMk cId="2407481560" sldId="271"/>
        </pc:sldMkLst>
      </pc:sldChg>
      <pc:sldChg chg="modNotesTx">
        <pc:chgData name="Paul Tinkler" userId="bcebf29c-73c2-433d-80d2-6bad896374bf" providerId="ADAL" clId="{24EB236E-732B-473A-B526-C03A46358FDE}" dt="2017-12-29T13:43:09.396" v="2425" actId="20577"/>
        <pc:sldMkLst>
          <pc:docMk/>
          <pc:sldMk cId="3815500473" sldId="272"/>
        </pc:sldMkLst>
      </pc:sldChg>
      <pc:sldChg chg="modSp modNotesTx">
        <pc:chgData name="Paul Tinkler" userId="bcebf29c-73c2-433d-80d2-6bad896374bf" providerId="ADAL" clId="{24EB236E-732B-473A-B526-C03A46358FDE}" dt="2017-12-29T13:44:07.876" v="2473" actId="115"/>
        <pc:sldMkLst>
          <pc:docMk/>
          <pc:sldMk cId="3500462085" sldId="273"/>
        </pc:sldMkLst>
        <pc:spChg chg="mod">
          <ac:chgData name="Paul Tinkler" userId="bcebf29c-73c2-433d-80d2-6bad896374bf" providerId="ADAL" clId="{24EB236E-732B-473A-B526-C03A46358FDE}" dt="2017-12-29T13:43:52.132" v="2470" actId="20577"/>
          <ac:spMkLst>
            <pc:docMk/>
            <pc:sldMk cId="3500462085" sldId="273"/>
            <ac:spMk id="3" creationId="{F5C3744D-184E-4A8F-B70D-32D8D5827237}"/>
          </ac:spMkLst>
        </pc:spChg>
      </pc:sldChg>
      <pc:sldChg chg="modNotesTx">
        <pc:chgData name="Paul Tinkler" userId="bcebf29c-73c2-433d-80d2-6bad896374bf" providerId="ADAL" clId="{24EB236E-732B-473A-B526-C03A46358FDE}" dt="2017-12-29T13:40:14.883" v="2232" actId="20577"/>
        <pc:sldMkLst>
          <pc:docMk/>
          <pc:sldMk cId="19904708" sldId="274"/>
        </pc:sldMkLst>
      </pc:sldChg>
      <pc:sldChg chg="addSp delSp modSp add">
        <pc:chgData name="Paul Tinkler" userId="bcebf29c-73c2-433d-80d2-6bad896374bf" providerId="ADAL" clId="{24EB236E-732B-473A-B526-C03A46358FDE}" dt="2017-12-29T14:16:22.385" v="2909" actId="114"/>
        <pc:sldMkLst>
          <pc:docMk/>
          <pc:sldMk cId="3214722461" sldId="277"/>
        </pc:sldMkLst>
        <pc:spChg chg="mod">
          <ac:chgData name="Paul Tinkler" userId="bcebf29c-73c2-433d-80d2-6bad896374bf" providerId="ADAL" clId="{24EB236E-732B-473A-B526-C03A46358FDE}" dt="2017-12-29T13:49:44.190" v="2860" actId="1076"/>
          <ac:spMkLst>
            <pc:docMk/>
            <pc:sldMk cId="3214722461" sldId="277"/>
            <ac:spMk id="2" creationId="{84719D36-D1A7-473E-86DB-8EDA13432B19}"/>
          </ac:spMkLst>
        </pc:spChg>
        <pc:spChg chg="mod">
          <ac:chgData name="Paul Tinkler" userId="bcebf29c-73c2-433d-80d2-6bad896374bf" providerId="ADAL" clId="{24EB236E-732B-473A-B526-C03A46358FDE}" dt="2017-12-29T14:16:22.385" v="2909" actId="114"/>
          <ac:spMkLst>
            <pc:docMk/>
            <pc:sldMk cId="3214722461" sldId="277"/>
            <ac:spMk id="3" creationId="{87AABF2F-CE41-44BC-AAD7-9DE65A3CBE2F}"/>
          </ac:spMkLst>
        </pc:spChg>
        <pc:spChg chg="add del mod">
          <ac:chgData name="Paul Tinkler" userId="bcebf29c-73c2-433d-80d2-6bad896374bf" providerId="ADAL" clId="{24EB236E-732B-473A-B526-C03A46358FDE}" dt="2017-12-29T13:48:14.339" v="2853" actId="478"/>
          <ac:spMkLst>
            <pc:docMk/>
            <pc:sldMk cId="3214722461" sldId="277"/>
            <ac:spMk id="6" creationId="{7F8EB1FA-3895-44D4-8955-453EE6FA167A}"/>
          </ac:spMkLst>
        </pc:spChg>
        <pc:picChg chg="add mod ord">
          <ac:chgData name="Paul Tinkler" userId="bcebf29c-73c2-433d-80d2-6bad896374bf" providerId="ADAL" clId="{24EB236E-732B-473A-B526-C03A46358FDE}" dt="2017-12-29T14:15:40.990" v="2901" actId="1076"/>
          <ac:picMkLst>
            <pc:docMk/>
            <pc:sldMk cId="3214722461" sldId="277"/>
            <ac:picMk id="5" creationId="{8B4C0279-4959-41C8-AF19-6894D520E7C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02/05/2018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E64D82A-4F0D-48DC-A29D-3FDD5FF404E5}" type="datetimeFigureOut">
              <a:rPr lang="en-GB" smtClean="0"/>
              <a:t>02/05/2018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0EEACC9-36CA-4170-B814-D2326227168E}" type="slidenum">
              <a:rPr lang="en-GB" smtClean="0"/>
              <a:t>‹#›</a:t>
            </a:fld>
            <a:endParaRPr lang="en-GB"/>
          </a:p>
        </p:txBody>
      </p:sp>
    </p:spTree>
    <p:extLst>
      <p:ext uri="{BB962C8B-B14F-4D97-AF65-F5344CB8AC3E}">
        <p14:creationId xmlns:p14="http://schemas.microsoft.com/office/powerpoint/2010/main" val="15852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1</a:t>
            </a:fld>
            <a:endParaRPr lang="en-GB"/>
          </a:p>
        </p:txBody>
      </p:sp>
    </p:spTree>
    <p:extLst>
      <p:ext uri="{BB962C8B-B14F-4D97-AF65-F5344CB8AC3E}">
        <p14:creationId xmlns:p14="http://schemas.microsoft.com/office/powerpoint/2010/main" val="152806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2</a:t>
            </a:fld>
            <a:endParaRPr lang="en-GB"/>
          </a:p>
        </p:txBody>
      </p:sp>
    </p:spTree>
    <p:extLst>
      <p:ext uri="{BB962C8B-B14F-4D97-AF65-F5344CB8AC3E}">
        <p14:creationId xmlns:p14="http://schemas.microsoft.com/office/powerpoint/2010/main" val="3139018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3</a:t>
            </a:fld>
            <a:endParaRPr lang="en-GB"/>
          </a:p>
        </p:txBody>
      </p:sp>
    </p:spTree>
    <p:extLst>
      <p:ext uri="{BB962C8B-B14F-4D97-AF65-F5344CB8AC3E}">
        <p14:creationId xmlns:p14="http://schemas.microsoft.com/office/powerpoint/2010/main" val="2870434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4</a:t>
            </a:fld>
            <a:endParaRPr lang="en-GB"/>
          </a:p>
        </p:txBody>
      </p:sp>
    </p:spTree>
    <p:extLst>
      <p:ext uri="{BB962C8B-B14F-4D97-AF65-F5344CB8AC3E}">
        <p14:creationId xmlns:p14="http://schemas.microsoft.com/office/powerpoint/2010/main" val="26702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5</a:t>
            </a:fld>
            <a:endParaRPr lang="en-GB"/>
          </a:p>
        </p:txBody>
      </p:sp>
    </p:spTree>
    <p:extLst>
      <p:ext uri="{BB962C8B-B14F-4D97-AF65-F5344CB8AC3E}">
        <p14:creationId xmlns:p14="http://schemas.microsoft.com/office/powerpoint/2010/main" val="9283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6</a:t>
            </a:fld>
            <a:endParaRPr lang="en-GB"/>
          </a:p>
        </p:txBody>
      </p:sp>
    </p:spTree>
    <p:extLst>
      <p:ext uri="{BB962C8B-B14F-4D97-AF65-F5344CB8AC3E}">
        <p14:creationId xmlns:p14="http://schemas.microsoft.com/office/powerpoint/2010/main" val="2921598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1968561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ACC9-36CA-4170-B814-D2326227168E}" type="slidenum">
              <a:rPr lang="en-GB" smtClean="0"/>
              <a:t>8</a:t>
            </a:fld>
            <a:endParaRPr lang="en-GB"/>
          </a:p>
        </p:txBody>
      </p:sp>
    </p:spTree>
    <p:extLst>
      <p:ext uri="{BB962C8B-B14F-4D97-AF65-F5344CB8AC3E}">
        <p14:creationId xmlns:p14="http://schemas.microsoft.com/office/powerpoint/2010/main" val="2824574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val="868110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extLst>
      <p:ext uri="{BB962C8B-B14F-4D97-AF65-F5344CB8AC3E}">
        <p14:creationId xmlns:p14="http://schemas.microsoft.com/office/powerpoint/2010/main" val="25095629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4075461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12</a:t>
            </a:fld>
            <a:endParaRPr lang="en-GB"/>
          </a:p>
        </p:txBody>
      </p:sp>
    </p:spTree>
    <p:extLst>
      <p:ext uri="{BB962C8B-B14F-4D97-AF65-F5344CB8AC3E}">
        <p14:creationId xmlns:p14="http://schemas.microsoft.com/office/powerpoint/2010/main" val="1605571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1980727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Looked at how we put team together-</a:t>
            </a:r>
            <a:r>
              <a:rPr lang="en-GB" baseline="0" dirty="0" smtClean="0"/>
              <a:t> development will occur in many stages each effecting interaction between members of teams</a:t>
            </a:r>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14</a:t>
            </a:fld>
            <a:endParaRPr lang="en-GB"/>
          </a:p>
        </p:txBody>
      </p:sp>
    </p:spTree>
    <p:extLst>
      <p:ext uri="{BB962C8B-B14F-4D97-AF65-F5344CB8AC3E}">
        <p14:creationId xmlns:p14="http://schemas.microsoft.com/office/powerpoint/2010/main" val="1261436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the context for the model but the explanations are on the following slides.</a:t>
            </a:r>
          </a:p>
          <a:p>
            <a:endParaRPr lang="en-GB" dirty="0"/>
          </a:p>
          <a:p>
            <a:r>
              <a:rPr lang="en-GB" dirty="0"/>
              <a:t>Has anyone seen this model before?  Do they understand the terminology?</a:t>
            </a:r>
          </a:p>
        </p:txBody>
      </p:sp>
      <p:sp>
        <p:nvSpPr>
          <p:cNvPr id="4" name="Slide Number Placeholder 3"/>
          <p:cNvSpPr>
            <a:spLocks noGrp="1"/>
          </p:cNvSpPr>
          <p:nvPr>
            <p:ph type="sldNum" sz="quarter" idx="10"/>
          </p:nvPr>
        </p:nvSpPr>
        <p:spPr/>
        <p:txBody>
          <a:bodyPr/>
          <a:lstStyle/>
          <a:p>
            <a:fld id="{90EEACC9-36CA-4170-B814-D2326227168E}" type="slidenum">
              <a:rPr lang="en-GB" smtClean="0"/>
              <a:t>15</a:t>
            </a:fld>
            <a:endParaRPr lang="en-GB"/>
          </a:p>
        </p:txBody>
      </p:sp>
    </p:spTree>
    <p:extLst>
      <p:ext uri="{BB962C8B-B14F-4D97-AF65-F5344CB8AC3E}">
        <p14:creationId xmlns:p14="http://schemas.microsoft.com/office/powerpoint/2010/main" val="2307758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Putting together people into</a:t>
            </a:r>
            <a:r>
              <a:rPr lang="en-GB" baseline="0" dirty="0" smtClean="0"/>
              <a:t> teams</a:t>
            </a:r>
          </a:p>
          <a:p>
            <a:r>
              <a:rPr lang="en-GB" baseline="0" dirty="0" smtClean="0"/>
              <a:t>Composition based on skills and functions doesn't mean it will work automatically</a:t>
            </a:r>
          </a:p>
          <a:p>
            <a:r>
              <a:rPr lang="en-GB" baseline="0" dirty="0" smtClean="0"/>
              <a:t>Initial questions</a:t>
            </a:r>
          </a:p>
          <a:p>
            <a:r>
              <a:rPr lang="en-GB" baseline="0" dirty="0" smtClean="0"/>
              <a:t>What am I doing here</a:t>
            </a:r>
          </a:p>
          <a:p>
            <a:r>
              <a:rPr lang="en-GB" baseline="0" dirty="0" smtClean="0"/>
              <a:t>How do I work with these people</a:t>
            </a:r>
          </a:p>
          <a:p>
            <a:r>
              <a:rPr lang="en-GB" baseline="0" dirty="0" smtClean="0"/>
              <a:t>How will I perform</a:t>
            </a:r>
          </a:p>
          <a:p>
            <a:r>
              <a:rPr lang="en-GB" baseline="0" dirty="0" smtClean="0"/>
              <a:t>Stage helping people to get to know one another / ensure roles and responsibilities are clear</a:t>
            </a:r>
          </a:p>
          <a:p>
            <a:r>
              <a:rPr lang="en-GB" baseline="0" dirty="0" smtClean="0"/>
              <a:t>(social and informal)</a:t>
            </a:r>
          </a:p>
        </p:txBody>
      </p:sp>
      <p:sp>
        <p:nvSpPr>
          <p:cNvPr id="4" name="Slide Number Placeholder 3"/>
          <p:cNvSpPr>
            <a:spLocks noGrp="1"/>
          </p:cNvSpPr>
          <p:nvPr>
            <p:ph type="sldNum" sz="quarter" idx="10"/>
          </p:nvPr>
        </p:nvSpPr>
        <p:spPr/>
        <p:txBody>
          <a:bodyPr/>
          <a:lstStyle/>
          <a:p>
            <a:fld id="{90EEACC9-36CA-4170-B814-D2326227168E}" type="slidenum">
              <a:rPr lang="en-GB" smtClean="0"/>
              <a:t>16</a:t>
            </a:fld>
            <a:endParaRPr lang="en-GB"/>
          </a:p>
        </p:txBody>
      </p:sp>
    </p:spTree>
    <p:extLst>
      <p:ext uri="{BB962C8B-B14F-4D97-AF65-F5344CB8AC3E}">
        <p14:creationId xmlns:p14="http://schemas.microsoft.com/office/powerpoint/2010/main" val="1857427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Team members start to contribute in different ways </a:t>
            </a:r>
          </a:p>
          <a:p>
            <a:r>
              <a:rPr lang="en-GB" dirty="0" smtClean="0"/>
              <a:t>Bonds begin</a:t>
            </a:r>
            <a:r>
              <a:rPr lang="en-GB" baseline="0" dirty="0" smtClean="0"/>
              <a:t> to form through listening/ sharing ideas/ respect/ contribution to tasks</a:t>
            </a:r>
          </a:p>
          <a:p>
            <a:pPr marL="171450" indent="-171450">
              <a:buFontTx/>
              <a:buChar char="-"/>
            </a:pPr>
            <a:r>
              <a:rPr lang="en-GB" baseline="0" dirty="0" smtClean="0"/>
              <a:t>Arguments can appear/ resentment/ due to not enough contribution</a:t>
            </a:r>
          </a:p>
          <a:p>
            <a:pPr marL="171450" indent="-171450">
              <a:buFontTx/>
              <a:buChar char="-"/>
            </a:pPr>
            <a:r>
              <a:rPr lang="en-GB" baseline="0" dirty="0" smtClean="0"/>
              <a:t>Emotions being measured – while forming relationships</a:t>
            </a:r>
          </a:p>
          <a:p>
            <a:pPr marL="171450" indent="-171450">
              <a:buFontTx/>
              <a:buChar char="-"/>
            </a:pPr>
            <a:endParaRPr lang="en-GB" baseline="0" dirty="0" smtClean="0"/>
          </a:p>
          <a:p>
            <a:pPr marL="171450" indent="-171450">
              <a:buFontTx/>
              <a:buChar char="-"/>
            </a:pPr>
            <a:r>
              <a:rPr lang="en-GB" baseline="0" dirty="0" smtClean="0"/>
              <a:t>Leader allows disagreements – or communication will shut down – all initial stages of contributions – allows for creativity </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17</a:t>
            </a:fld>
            <a:endParaRPr lang="en-GB"/>
          </a:p>
        </p:txBody>
      </p:sp>
    </p:spTree>
    <p:extLst>
      <p:ext uri="{BB962C8B-B14F-4D97-AF65-F5344CB8AC3E}">
        <p14:creationId xmlns:p14="http://schemas.microsoft.com/office/powerpoint/2010/main" val="22713926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Emerging form disagreements and discussions</a:t>
            </a:r>
          </a:p>
          <a:p>
            <a:r>
              <a:rPr lang="en-GB" dirty="0" smtClean="0"/>
              <a:t>Developing rules and procedures of working together – the norms being developed – the values</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18</a:t>
            </a:fld>
            <a:endParaRPr lang="en-GB"/>
          </a:p>
        </p:txBody>
      </p:sp>
    </p:spTree>
    <p:extLst>
      <p:ext uri="{BB962C8B-B14F-4D97-AF65-F5344CB8AC3E}">
        <p14:creationId xmlns:p14="http://schemas.microsoft.com/office/powerpoint/2010/main" val="10572958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Developed ways of working with understanding of personalities and roles and</a:t>
            </a:r>
            <a:r>
              <a:rPr lang="en-GB" baseline="0" dirty="0" smtClean="0"/>
              <a:t> feeling comfortable</a:t>
            </a:r>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19</a:t>
            </a:fld>
            <a:endParaRPr lang="en-GB"/>
          </a:p>
        </p:txBody>
      </p:sp>
    </p:spTree>
    <p:extLst>
      <p:ext uri="{BB962C8B-B14F-4D97-AF65-F5344CB8AC3E}">
        <p14:creationId xmlns:p14="http://schemas.microsoft.com/office/powerpoint/2010/main" val="29159325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endParaRPr lang="en-GB" dirty="0" smtClean="0"/>
          </a:p>
          <a:p>
            <a:r>
              <a:rPr lang="en-GB" dirty="0" smtClean="0"/>
              <a:t>Developed good relations – can be emotional saying good byes</a:t>
            </a:r>
          </a:p>
          <a:p>
            <a:r>
              <a:rPr lang="en-GB" dirty="0" smtClean="0"/>
              <a:t>Ending in a smooth</a:t>
            </a:r>
            <a:r>
              <a:rPr lang="en-GB" baseline="0" dirty="0" smtClean="0"/>
              <a:t> respectful manner</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20</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the implications of the model being represented as a cycle.  Will it always be a natural, smooth progression?  Or might teams go back and forth between states?  What could cause this?  What could help move the team forward in a smooth(</a:t>
            </a:r>
            <a:r>
              <a:rPr lang="en-GB" dirty="0" err="1"/>
              <a:t>ish</a:t>
            </a:r>
            <a:r>
              <a:rPr lang="en-GB" dirty="0"/>
              <a:t>) transition?  What is the role of the Team Leader?  The quality of the Team Leader will affect this transition – for good or bad!</a:t>
            </a:r>
          </a:p>
        </p:txBody>
      </p:sp>
      <p:sp>
        <p:nvSpPr>
          <p:cNvPr id="4" name="Slide Number Placeholder 3"/>
          <p:cNvSpPr>
            <a:spLocks noGrp="1"/>
          </p:cNvSpPr>
          <p:nvPr>
            <p:ph type="sldNum" sz="quarter" idx="10"/>
          </p:nvPr>
        </p:nvSpPr>
        <p:spPr/>
        <p:txBody>
          <a:bodyPr/>
          <a:lstStyle/>
          <a:p>
            <a:fld id="{90EEACC9-36CA-4170-B814-D2326227168E}" type="slidenum">
              <a:rPr lang="en-GB" smtClean="0"/>
              <a:t>21</a:t>
            </a:fld>
            <a:endParaRPr lang="en-GB"/>
          </a:p>
        </p:txBody>
      </p:sp>
    </p:spTree>
    <p:extLst>
      <p:ext uri="{BB962C8B-B14F-4D97-AF65-F5344CB8AC3E}">
        <p14:creationId xmlns:p14="http://schemas.microsoft.com/office/powerpoint/2010/main" val="13456470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https://www.youtube.com/watch?v=hEJaz3sinEs     This is the URL for the video on YouTube – you can access it via the internet.</a:t>
            </a:r>
          </a:p>
          <a:p>
            <a:r>
              <a:rPr lang="en-GB" dirty="0">
                <a:solidFill>
                  <a:schemeClr val="tx2"/>
                </a:solidFill>
              </a:rPr>
              <a:t>There are a range of learning points to come out of this tremendous extract, that illustrate the stages of Team formation.  Ask the students to watch and listen closely – make notes, record key observations, jot down questions…..be prepared to work in their syndicates after the clip ends, to capture key points.</a:t>
            </a:r>
          </a:p>
          <a:p>
            <a:endParaRPr lang="en-GB" dirty="0">
              <a:solidFill>
                <a:schemeClr val="tx2"/>
              </a:solidFill>
            </a:endParaRPr>
          </a:p>
          <a:p>
            <a:r>
              <a:rPr lang="en-GB" dirty="0">
                <a:solidFill>
                  <a:schemeClr val="tx2"/>
                </a:solidFill>
              </a:rPr>
              <a:t>They should focus on the following:</a:t>
            </a:r>
          </a:p>
          <a:p>
            <a:endParaRPr lang="en-GB" dirty="0">
              <a:solidFill>
                <a:schemeClr val="tx2"/>
              </a:solidFill>
            </a:endParaRPr>
          </a:p>
          <a:p>
            <a:pPr marL="171450" indent="-171450">
              <a:buFont typeface="Arial" panose="020B0604020202020204" pitchFamily="34" charset="0"/>
              <a:buChar char="•"/>
            </a:pPr>
            <a:r>
              <a:rPr lang="en-GB" b="1" i="1" dirty="0"/>
              <a:t>What stage/s did they see represented?</a:t>
            </a:r>
          </a:p>
          <a:p>
            <a:pPr marL="171450" indent="-171450">
              <a:buFont typeface="Arial" panose="020B0604020202020204" pitchFamily="34" charset="0"/>
              <a:buChar char="•"/>
            </a:pPr>
            <a:r>
              <a:rPr lang="en-GB" b="1" i="1" dirty="0"/>
              <a:t>What evidence was there?  They need to supply this in support of their conclusions/opinions.</a:t>
            </a:r>
          </a:p>
          <a:p>
            <a:pPr marL="171450" indent="-171450">
              <a:buFont typeface="Arial" panose="020B0604020202020204" pitchFamily="34" charset="0"/>
              <a:buChar char="•"/>
            </a:pPr>
            <a:r>
              <a:rPr lang="en-GB" b="1" i="1" dirty="0"/>
              <a:t>How easy/difficult is it to spot the stage/s?</a:t>
            </a:r>
          </a:p>
          <a:p>
            <a:pPr marL="171450" indent="-171450">
              <a:buFont typeface="Arial" panose="020B0604020202020204" pitchFamily="34" charset="0"/>
              <a:buChar char="•"/>
            </a:pPr>
            <a:r>
              <a:rPr lang="en-GB" b="1" i="1" dirty="0"/>
              <a:t>What role does leadership play?  When?</a:t>
            </a:r>
          </a:p>
          <a:p>
            <a:endParaRPr lang="en-GB" dirty="0">
              <a:solidFill>
                <a:schemeClr val="tx2"/>
              </a:solidFill>
            </a:endParaRPr>
          </a:p>
          <a:p>
            <a:r>
              <a:rPr lang="en-GB" dirty="0">
                <a:solidFill>
                  <a:schemeClr val="tx2"/>
                </a:solidFill>
              </a:rPr>
              <a:t>These questions are also on the next slide as they do their syndicate activity.</a:t>
            </a:r>
          </a:p>
        </p:txBody>
      </p:sp>
      <p:sp>
        <p:nvSpPr>
          <p:cNvPr id="4" name="Slide Number Placeholder 3"/>
          <p:cNvSpPr>
            <a:spLocks noGrp="1"/>
          </p:cNvSpPr>
          <p:nvPr>
            <p:ph type="sldNum" sz="quarter" idx="10"/>
          </p:nvPr>
        </p:nvSpPr>
        <p:spPr/>
        <p:txBody>
          <a:bodyPr/>
          <a:lstStyle/>
          <a:p>
            <a:fld id="{90EEACC9-36CA-4170-B814-D2326227168E}" type="slidenum">
              <a:rPr lang="en-GB" smtClean="0"/>
              <a:t>22</a:t>
            </a:fld>
            <a:endParaRPr lang="en-GB"/>
          </a:p>
        </p:txBody>
      </p:sp>
    </p:spTree>
    <p:extLst>
      <p:ext uri="{BB962C8B-B14F-4D97-AF65-F5344CB8AC3E}">
        <p14:creationId xmlns:p14="http://schemas.microsoft.com/office/powerpoint/2010/main" val="9159721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the learning points.  </a:t>
            </a:r>
            <a:r>
              <a:rPr lang="en-GB" b="1" i="1" u="sng" dirty="0"/>
              <a:t>Challenge opinions by asking for evidence – “where in the clip was that point illustrated?”</a:t>
            </a:r>
          </a:p>
          <a:p>
            <a:endParaRPr lang="en-GB" dirty="0"/>
          </a:p>
          <a:p>
            <a:r>
              <a:rPr lang="en-GB" dirty="0"/>
              <a:t>Teams actually move back and for between stages…….when did the new Quarterback arrive?  What happened when he had to take over at the vital stage of the key match?  How did the team react?  At first they were disappointed at losing their starting Quarterback, but the new guy demonstrated leadership qualities – he was confident AND he took on the big bruiser on the opposite team…..and floored him!  This helped the team move swiftly back to ‘performing’.</a:t>
            </a:r>
          </a:p>
          <a:p>
            <a:endParaRPr lang="en-GB" dirty="0"/>
          </a:p>
          <a:p>
            <a:r>
              <a:rPr lang="en-GB" dirty="0"/>
              <a:t>This illustrates the importance of Leadership – from the new Quarterback but also from the Coach who put him into the game….and built up his confidence!</a:t>
            </a:r>
          </a:p>
        </p:txBody>
      </p:sp>
      <p:sp>
        <p:nvSpPr>
          <p:cNvPr id="4" name="Slide Number Placeholder 3"/>
          <p:cNvSpPr>
            <a:spLocks noGrp="1"/>
          </p:cNvSpPr>
          <p:nvPr>
            <p:ph type="sldNum" sz="quarter" idx="10"/>
          </p:nvPr>
        </p:nvSpPr>
        <p:spPr/>
        <p:txBody>
          <a:bodyPr/>
          <a:lstStyle/>
          <a:p>
            <a:fld id="{90EEACC9-36CA-4170-B814-D2326227168E}" type="slidenum">
              <a:rPr lang="en-GB" smtClean="0"/>
              <a:t>23</a:t>
            </a:fld>
            <a:endParaRPr lang="en-GB"/>
          </a:p>
        </p:txBody>
      </p:sp>
    </p:spTree>
    <p:extLst>
      <p:ext uri="{BB962C8B-B14F-4D97-AF65-F5344CB8AC3E}">
        <p14:creationId xmlns:p14="http://schemas.microsoft.com/office/powerpoint/2010/main" val="6225811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similarities and differences between these models….what do they like/dislike about them?  Why?</a:t>
            </a:r>
          </a:p>
          <a:p>
            <a:endParaRPr lang="en-GB" dirty="0"/>
          </a:p>
          <a:p>
            <a:r>
              <a:rPr lang="en-GB" dirty="0"/>
              <a:t>Does any model reflect their own experiences better than the others?  Or are they all equally valid.</a:t>
            </a:r>
          </a:p>
          <a:p>
            <a:endParaRPr lang="en-GB" dirty="0"/>
          </a:p>
          <a:p>
            <a:r>
              <a:rPr lang="en-GB" dirty="0"/>
              <a:t>The point is that all these theorists recognise that a team just not just deliver exceptional results immediately upon formation….it takes work, effort and time.</a:t>
            </a:r>
          </a:p>
        </p:txBody>
      </p:sp>
      <p:sp>
        <p:nvSpPr>
          <p:cNvPr id="4" name="Slide Number Placeholder 3"/>
          <p:cNvSpPr>
            <a:spLocks noGrp="1"/>
          </p:cNvSpPr>
          <p:nvPr>
            <p:ph type="sldNum" sz="quarter" idx="10"/>
          </p:nvPr>
        </p:nvSpPr>
        <p:spPr/>
        <p:txBody>
          <a:bodyPr/>
          <a:lstStyle/>
          <a:p>
            <a:fld id="{90EEACC9-36CA-4170-B814-D2326227168E}" type="slidenum">
              <a:rPr lang="en-GB" smtClean="0"/>
              <a:t>24</a:t>
            </a:fld>
            <a:endParaRPr lang="en-GB"/>
          </a:p>
        </p:txBody>
      </p:sp>
    </p:spTree>
    <p:extLst>
      <p:ext uri="{BB962C8B-B14F-4D97-AF65-F5344CB8AC3E}">
        <p14:creationId xmlns:p14="http://schemas.microsoft.com/office/powerpoint/2010/main" val="3209604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25</a:t>
            </a:fld>
            <a:endParaRPr lang="en-GB"/>
          </a:p>
        </p:txBody>
      </p:sp>
    </p:spTree>
    <p:extLst>
      <p:ext uri="{BB962C8B-B14F-4D97-AF65-F5344CB8AC3E}">
        <p14:creationId xmlns:p14="http://schemas.microsoft.com/office/powerpoint/2010/main" val="31558583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26</a:t>
            </a:fld>
            <a:endParaRPr lang="en-GB"/>
          </a:p>
        </p:txBody>
      </p:sp>
    </p:spTree>
    <p:extLst>
      <p:ext uri="{BB962C8B-B14F-4D97-AF65-F5344CB8AC3E}">
        <p14:creationId xmlns:p14="http://schemas.microsoft.com/office/powerpoint/2010/main" val="4035101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263808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3935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02/05/2018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320640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02/05/2018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7089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02/05/2018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193376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02/05/2018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5317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02/05/2018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7790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02/05/2018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198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0"/>
            <a:ext cx="4576573" cy="6858000"/>
          </a:xfrm>
          <a:solidFill>
            <a:schemeClr val="bg1"/>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02/05/2018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2061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5585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02/05/2018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1987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06045" y="964692"/>
            <a:ext cx="5937755"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02/05/2018</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949711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26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acc.dau.mil/CommunityBrowser.aspx?id=294584"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5.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lstStyle/>
          <a:p>
            <a:r>
              <a:rPr lang="en-GB" b="1" dirty="0"/>
              <a:t>Effective Team Working and Communication</a:t>
            </a:r>
            <a:br>
              <a:rPr lang="en-GB" b="1" dirty="0"/>
            </a:br>
            <a:r>
              <a:rPr lang="en-GB" altLang="en-US" sz="1600" dirty="0"/>
              <a:t/>
            </a:r>
            <a:br>
              <a:rPr lang="en-GB" altLang="en-US" sz="1600" dirty="0"/>
            </a:br>
            <a:r>
              <a:rPr lang="en-GB" altLang="en-US" sz="2000" b="1" dirty="0" smtClean="0"/>
              <a:t>Week 2</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1</a:t>
            </a:r>
          </a:p>
        </p:txBody>
      </p:sp>
      <p:sp>
        <p:nvSpPr>
          <p:cNvPr id="3" name="Content Placeholder 2"/>
          <p:cNvSpPr>
            <a:spLocks noGrp="1"/>
          </p:cNvSpPr>
          <p:nvPr>
            <p:ph idx="1"/>
          </p:nvPr>
        </p:nvSpPr>
        <p:spPr/>
        <p:txBody>
          <a:bodyPr/>
          <a:lstStyle/>
          <a:p>
            <a:r>
              <a:rPr lang="en-GB" dirty="0"/>
              <a:t>Groups v </a:t>
            </a:r>
            <a:r>
              <a:rPr lang="en-GB" dirty="0" smtClean="0"/>
              <a:t>Teams</a:t>
            </a:r>
          </a:p>
          <a:p>
            <a:r>
              <a:rPr lang="en-GB" dirty="0" smtClean="0"/>
              <a:t>Benefits of Effective team working</a:t>
            </a:r>
            <a:endParaRPr lang="en-GB" dirty="0"/>
          </a:p>
          <a:p>
            <a:r>
              <a:rPr lang="en-GB" dirty="0"/>
              <a:t>Tuckman’s Stages of Group </a:t>
            </a:r>
            <a:r>
              <a:rPr lang="en-GB" dirty="0" smtClean="0"/>
              <a:t>Development</a:t>
            </a: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102" y="404664"/>
            <a:ext cx="5937755" cy="1188720"/>
          </a:xfrm>
        </p:spPr>
        <p:txBody>
          <a:bodyPr/>
          <a:lstStyle/>
          <a:p>
            <a:r>
              <a:rPr lang="en-GB" dirty="0" smtClean="0"/>
              <a:t>group</a:t>
            </a:r>
            <a:endParaRPr lang="en-GB" dirty="0"/>
          </a:p>
        </p:txBody>
      </p:sp>
      <p:sp>
        <p:nvSpPr>
          <p:cNvPr id="4" name="Explosion 2 3"/>
          <p:cNvSpPr/>
          <p:nvPr/>
        </p:nvSpPr>
        <p:spPr>
          <a:xfrm>
            <a:off x="1187624" y="1772816"/>
            <a:ext cx="6696744" cy="4536504"/>
          </a:xfrm>
          <a:prstGeom prst="irregularSeal2">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879811" y="3440903"/>
            <a:ext cx="3024336" cy="1200329"/>
          </a:xfrm>
          <a:prstGeom prst="rect">
            <a:avLst/>
          </a:prstGeom>
          <a:noFill/>
        </p:spPr>
        <p:txBody>
          <a:bodyPr wrap="square" rtlCol="0">
            <a:spAutoFit/>
          </a:bodyPr>
          <a:lstStyle/>
          <a:p>
            <a:r>
              <a:rPr lang="en-GB" dirty="0" smtClean="0"/>
              <a:t>A number of people sharing something in common and meeting together in relation to their shared characteristics</a:t>
            </a:r>
            <a:endParaRPr lang="en-GB" dirty="0"/>
          </a:p>
        </p:txBody>
      </p:sp>
    </p:spTree>
    <p:extLst>
      <p:ext uri="{BB962C8B-B14F-4D97-AF65-F5344CB8AC3E}">
        <p14:creationId xmlns:p14="http://schemas.microsoft.com/office/powerpoint/2010/main" val="3844851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a:t>
            </a:r>
            <a:endParaRPr lang="en-GB" dirty="0"/>
          </a:p>
        </p:txBody>
      </p:sp>
      <p:sp>
        <p:nvSpPr>
          <p:cNvPr id="4" name="Flowchart: Preparation 3"/>
          <p:cNvSpPr/>
          <p:nvPr/>
        </p:nvSpPr>
        <p:spPr>
          <a:xfrm>
            <a:off x="1606045" y="2924944"/>
            <a:ext cx="6206315" cy="2952328"/>
          </a:xfrm>
          <a:prstGeom prst="flowChartPreparation">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053018" y="3062280"/>
            <a:ext cx="3312368" cy="2677656"/>
          </a:xfrm>
          <a:prstGeom prst="rect">
            <a:avLst/>
          </a:prstGeom>
          <a:noFill/>
        </p:spPr>
        <p:txBody>
          <a:bodyPr wrap="square" rtlCol="0">
            <a:spAutoFit/>
          </a:bodyPr>
          <a:lstStyle/>
          <a:p>
            <a:pPr algn="ctr"/>
            <a:r>
              <a:rPr lang="en-GB" sz="2800" dirty="0" smtClean="0"/>
              <a:t>Number of individuals working as one to achieve a particular goal to which they are mutually committed</a:t>
            </a:r>
            <a:endParaRPr lang="en-GB" sz="2800" dirty="0"/>
          </a:p>
        </p:txBody>
      </p:sp>
    </p:spTree>
    <p:extLst>
      <p:ext uri="{BB962C8B-B14F-4D97-AF65-F5344CB8AC3E}">
        <p14:creationId xmlns:p14="http://schemas.microsoft.com/office/powerpoint/2010/main" val="275989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B6435-87E1-421F-ADF1-1FC38E664458}"/>
              </a:ext>
            </a:extLst>
          </p:cNvPr>
          <p:cNvSpPr>
            <a:spLocks noGrp="1"/>
          </p:cNvSpPr>
          <p:nvPr>
            <p:ph type="title"/>
          </p:nvPr>
        </p:nvSpPr>
        <p:spPr>
          <a:xfrm>
            <a:off x="1603122" y="467641"/>
            <a:ext cx="5937755" cy="1188720"/>
          </a:xfrm>
        </p:spPr>
        <p:txBody>
          <a:bodyPr/>
          <a:lstStyle/>
          <a:p>
            <a:r>
              <a:rPr lang="en-GB" dirty="0"/>
              <a:t>Groups v Teams Recap</a:t>
            </a:r>
          </a:p>
        </p:txBody>
      </p:sp>
      <p:graphicFrame>
        <p:nvGraphicFramePr>
          <p:cNvPr id="6" name="Table 5">
            <a:extLst>
              <a:ext uri="{FF2B5EF4-FFF2-40B4-BE49-F238E27FC236}">
                <a16:creationId xmlns:a16="http://schemas.microsoft.com/office/drawing/2014/main" id="{499DC2CB-DB04-4D46-82C4-9C5FC2C2763D}"/>
              </a:ext>
            </a:extLst>
          </p:cNvPr>
          <p:cNvGraphicFramePr>
            <a:graphicFrameLocks noGrp="1"/>
          </p:cNvGraphicFramePr>
          <p:nvPr>
            <p:extLst>
              <p:ext uri="{D42A27DB-BD31-4B8C-83A1-F6EECF244321}">
                <p14:modId xmlns:p14="http://schemas.microsoft.com/office/powerpoint/2010/main" val="1289570734"/>
              </p:ext>
            </p:extLst>
          </p:nvPr>
        </p:nvGraphicFramePr>
        <p:xfrm>
          <a:off x="2484370" y="1916832"/>
          <a:ext cx="4302224" cy="4419824"/>
        </p:xfrm>
        <a:graphic>
          <a:graphicData uri="http://schemas.openxmlformats.org/drawingml/2006/table">
            <a:tbl>
              <a:tblPr firstRow="1" bandRow="1">
                <a:tableStyleId>{5C22544A-7EE6-4342-B048-85BDC9FD1C3A}</a:tableStyleId>
              </a:tblPr>
              <a:tblGrid>
                <a:gridCol w="4302224">
                  <a:extLst>
                    <a:ext uri="{9D8B030D-6E8A-4147-A177-3AD203B41FA5}">
                      <a16:colId xmlns:a16="http://schemas.microsoft.com/office/drawing/2014/main" val="2665541312"/>
                    </a:ext>
                  </a:extLst>
                </a:gridCol>
              </a:tblGrid>
              <a:tr h="432047">
                <a:tc>
                  <a:txBody>
                    <a:bodyPr/>
                    <a:lstStyle/>
                    <a:p>
                      <a:pPr algn="ctr"/>
                      <a:r>
                        <a:rPr lang="en-GB" sz="2400" dirty="0">
                          <a:effectLst>
                            <a:outerShdw blurRad="38100" dist="38100" dir="2700000" algn="tl">
                              <a:srgbClr val="000000">
                                <a:alpha val="43137"/>
                              </a:srgbClr>
                            </a:outerShdw>
                          </a:effectLst>
                        </a:rPr>
                        <a:t>GROUPS  V </a:t>
                      </a:r>
                      <a:r>
                        <a:rPr lang="en-GB" sz="2400" baseline="0" dirty="0">
                          <a:effectLst>
                            <a:outerShdw blurRad="38100" dist="38100" dir="2700000" algn="tl">
                              <a:srgbClr val="000000">
                                <a:alpha val="43137"/>
                              </a:srgbClr>
                            </a:outerShdw>
                          </a:effectLst>
                        </a:rPr>
                        <a:t> TEAMS</a:t>
                      </a:r>
                      <a:endParaRPr lang="en-US" sz="2400" dirty="0">
                        <a:effectLst>
                          <a:outerShdw blurRad="38100" dist="38100" dir="2700000" algn="tl">
                            <a:srgbClr val="000000">
                              <a:alpha val="43137"/>
                            </a:srgbClr>
                          </a:outerShdw>
                        </a:effectLst>
                      </a:endParaRPr>
                    </a:p>
                  </a:txBody>
                  <a:tcPr marL="91439" marR="91439" marT="45728" marB="45728"/>
                </a:tc>
                <a:extLst>
                  <a:ext uri="{0D108BD9-81ED-4DB2-BD59-A6C34878D82A}">
                    <a16:rowId xmlns:a16="http://schemas.microsoft.com/office/drawing/2014/main" val="415916306"/>
                  </a:ext>
                </a:extLst>
              </a:tr>
              <a:tr h="281500">
                <a:tc>
                  <a:txBody>
                    <a:bodyPr/>
                    <a:lstStyle/>
                    <a:p>
                      <a:pPr algn="ctr"/>
                      <a:r>
                        <a:rPr kumimoji="0" lang="en-US" sz="1400" kern="1200" dirty="0">
                          <a:solidFill>
                            <a:schemeClr val="dk1"/>
                          </a:solidFill>
                          <a:latin typeface="+mn-lt"/>
                          <a:ea typeface="+mn-ea"/>
                          <a:cs typeface="+mn-cs"/>
                        </a:rPr>
                        <a:t>INTERDEPENDENCE</a:t>
                      </a:r>
                      <a:endParaRPr lang="en-US" sz="1400" dirty="0"/>
                    </a:p>
                  </a:txBody>
                  <a:tcPr marL="91439" marR="91439" marT="45728" marB="45728"/>
                </a:tc>
                <a:extLst>
                  <a:ext uri="{0D108BD9-81ED-4DB2-BD59-A6C34878D82A}">
                    <a16:rowId xmlns:a16="http://schemas.microsoft.com/office/drawing/2014/main" val="1285912550"/>
                  </a:ext>
                </a:extLst>
              </a:tr>
              <a:tr h="281500">
                <a:tc>
                  <a:txBody>
                    <a:bodyPr/>
                    <a:lstStyle/>
                    <a:p>
                      <a:pPr algn="ctr"/>
                      <a:r>
                        <a:rPr kumimoji="0" lang="en-US" sz="1400" kern="1200" dirty="0">
                          <a:solidFill>
                            <a:schemeClr val="dk1"/>
                          </a:solidFill>
                          <a:latin typeface="+mn-lt"/>
                          <a:ea typeface="+mn-ea"/>
                          <a:cs typeface="+mn-cs"/>
                        </a:rPr>
                        <a:t>SHARED VALUES</a:t>
                      </a:r>
                      <a:endParaRPr lang="en-US" sz="1400" dirty="0"/>
                    </a:p>
                  </a:txBody>
                  <a:tcPr marL="91439" marR="91439" marT="45728" marB="45728"/>
                </a:tc>
                <a:extLst>
                  <a:ext uri="{0D108BD9-81ED-4DB2-BD59-A6C34878D82A}">
                    <a16:rowId xmlns:a16="http://schemas.microsoft.com/office/drawing/2014/main" val="1473253589"/>
                  </a:ext>
                </a:extLst>
              </a:tr>
              <a:tr h="2815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a:solidFill>
                            <a:schemeClr val="dk1"/>
                          </a:solidFill>
                          <a:latin typeface="+mn-lt"/>
                          <a:ea typeface="+mn-ea"/>
                          <a:cs typeface="+mn-cs"/>
                        </a:rPr>
                        <a:t>EXPRESSED FEELINGS</a:t>
                      </a:r>
                      <a:endParaRPr lang="en-US" sz="1400" dirty="0"/>
                    </a:p>
                  </a:txBody>
                  <a:tcPr marL="91439" marR="91439" marT="45728" marB="45728"/>
                </a:tc>
                <a:extLst>
                  <a:ext uri="{0D108BD9-81ED-4DB2-BD59-A6C34878D82A}">
                    <a16:rowId xmlns:a16="http://schemas.microsoft.com/office/drawing/2014/main" val="838752799"/>
                  </a:ext>
                </a:extLst>
              </a:tr>
              <a:tr h="281500">
                <a:tc>
                  <a:txBody>
                    <a:bodyPr/>
                    <a:lstStyle/>
                    <a:p>
                      <a:pPr algn="ctr"/>
                      <a:r>
                        <a:rPr kumimoji="0" lang="en-US" sz="1400" kern="1200" dirty="0">
                          <a:solidFill>
                            <a:schemeClr val="dk1"/>
                          </a:solidFill>
                          <a:latin typeface="+mn-lt"/>
                          <a:ea typeface="+mn-ea"/>
                          <a:cs typeface="+mn-cs"/>
                        </a:rPr>
                        <a:t>VISION</a:t>
                      </a:r>
                      <a:endParaRPr lang="en-US" sz="1400" dirty="0"/>
                    </a:p>
                  </a:txBody>
                  <a:tcPr marL="91439" marR="91439" marT="45728" marB="45728"/>
                </a:tc>
                <a:extLst>
                  <a:ext uri="{0D108BD9-81ED-4DB2-BD59-A6C34878D82A}">
                    <a16:rowId xmlns:a16="http://schemas.microsoft.com/office/drawing/2014/main" val="1609369799"/>
                  </a:ext>
                </a:extLst>
              </a:tr>
              <a:tr h="281500">
                <a:tc>
                  <a:txBody>
                    <a:bodyPr/>
                    <a:lstStyle/>
                    <a:p>
                      <a:pPr algn="ctr"/>
                      <a:r>
                        <a:rPr kumimoji="0" lang="en-US" sz="1400" kern="1200" dirty="0">
                          <a:solidFill>
                            <a:schemeClr val="dk1"/>
                          </a:solidFill>
                          <a:latin typeface="+mn-lt"/>
                          <a:ea typeface="+mn-ea"/>
                          <a:cs typeface="+mn-cs"/>
                        </a:rPr>
                        <a:t>COMMITMENT</a:t>
                      </a:r>
                      <a:endParaRPr lang="en-US" sz="1400" dirty="0"/>
                    </a:p>
                  </a:txBody>
                  <a:tcPr marL="91439" marR="91439" marT="45728" marB="45728"/>
                </a:tc>
                <a:extLst>
                  <a:ext uri="{0D108BD9-81ED-4DB2-BD59-A6C34878D82A}">
                    <a16:rowId xmlns:a16="http://schemas.microsoft.com/office/drawing/2014/main" val="3666301702"/>
                  </a:ext>
                </a:extLst>
              </a:tr>
              <a:tr h="281500">
                <a:tc>
                  <a:txBody>
                    <a:bodyPr/>
                    <a:lstStyle/>
                    <a:p>
                      <a:pPr algn="ctr"/>
                      <a:r>
                        <a:rPr kumimoji="0" lang="en-US" sz="1400" kern="1200" dirty="0">
                          <a:solidFill>
                            <a:schemeClr val="dk1"/>
                          </a:solidFill>
                          <a:latin typeface="+mn-lt"/>
                          <a:ea typeface="+mn-ea"/>
                          <a:cs typeface="+mn-cs"/>
                        </a:rPr>
                        <a:t>TRUST</a:t>
                      </a:r>
                      <a:endParaRPr lang="en-US" sz="1400" dirty="0"/>
                    </a:p>
                  </a:txBody>
                  <a:tcPr marL="91439" marR="91439" marT="45728" marB="45728"/>
                </a:tc>
                <a:extLst>
                  <a:ext uri="{0D108BD9-81ED-4DB2-BD59-A6C34878D82A}">
                    <a16:rowId xmlns:a16="http://schemas.microsoft.com/office/drawing/2014/main" val="2181851632"/>
                  </a:ext>
                </a:extLst>
              </a:tr>
              <a:tr h="281500">
                <a:tc>
                  <a:txBody>
                    <a:bodyPr/>
                    <a:lstStyle/>
                    <a:p>
                      <a:pPr algn="ctr"/>
                      <a:r>
                        <a:rPr kumimoji="0" lang="en-US" sz="1400" kern="1200" dirty="0">
                          <a:solidFill>
                            <a:schemeClr val="dk1"/>
                          </a:solidFill>
                          <a:latin typeface="+mn-lt"/>
                          <a:ea typeface="+mn-ea"/>
                          <a:cs typeface="+mn-cs"/>
                        </a:rPr>
                        <a:t>INTERPERSONAL SKILLS</a:t>
                      </a:r>
                      <a:endParaRPr lang="en-US" sz="1400" dirty="0"/>
                    </a:p>
                  </a:txBody>
                  <a:tcPr marL="91439" marR="91439" marT="45728" marB="45728"/>
                </a:tc>
                <a:extLst>
                  <a:ext uri="{0D108BD9-81ED-4DB2-BD59-A6C34878D82A}">
                    <a16:rowId xmlns:a16="http://schemas.microsoft.com/office/drawing/2014/main" val="1678505225"/>
                  </a:ext>
                </a:extLst>
              </a:tr>
              <a:tr h="281500">
                <a:tc>
                  <a:txBody>
                    <a:bodyPr/>
                    <a:lstStyle/>
                    <a:p>
                      <a:pPr algn="ctr"/>
                      <a:r>
                        <a:rPr kumimoji="0" lang="en-US" sz="1400" kern="1200" dirty="0">
                          <a:solidFill>
                            <a:schemeClr val="dk1"/>
                          </a:solidFill>
                          <a:latin typeface="+mn-lt"/>
                          <a:ea typeface="+mn-ea"/>
                          <a:cs typeface="+mn-cs"/>
                        </a:rPr>
                        <a:t>CONSENSUS</a:t>
                      </a:r>
                      <a:endParaRPr lang="en-US" sz="1400" dirty="0"/>
                    </a:p>
                  </a:txBody>
                  <a:tcPr marL="91439" marR="91439" marT="45728" marB="45728"/>
                </a:tc>
                <a:extLst>
                  <a:ext uri="{0D108BD9-81ED-4DB2-BD59-A6C34878D82A}">
                    <a16:rowId xmlns:a16="http://schemas.microsoft.com/office/drawing/2014/main" val="1338786915"/>
                  </a:ext>
                </a:extLst>
              </a:tr>
              <a:tr h="281500">
                <a:tc>
                  <a:txBody>
                    <a:bodyPr/>
                    <a:lstStyle/>
                    <a:p>
                      <a:pPr algn="ctr"/>
                      <a:r>
                        <a:rPr kumimoji="0" lang="en-US" sz="1400" kern="1200" dirty="0">
                          <a:solidFill>
                            <a:schemeClr val="dk1"/>
                          </a:solidFill>
                          <a:latin typeface="+mn-lt"/>
                          <a:ea typeface="+mn-ea"/>
                          <a:cs typeface="+mn-cs"/>
                        </a:rPr>
                        <a:t> OWNERSHIP</a:t>
                      </a:r>
                      <a:endParaRPr lang="en-US" sz="1400" dirty="0"/>
                    </a:p>
                  </a:txBody>
                  <a:tcPr marL="91439" marR="91439" marT="45728" marB="45728"/>
                </a:tc>
                <a:extLst>
                  <a:ext uri="{0D108BD9-81ED-4DB2-BD59-A6C34878D82A}">
                    <a16:rowId xmlns:a16="http://schemas.microsoft.com/office/drawing/2014/main" val="3401732525"/>
                  </a:ext>
                </a:extLst>
              </a:tr>
              <a:tr h="281500">
                <a:tc>
                  <a:txBody>
                    <a:bodyPr/>
                    <a:lstStyle/>
                    <a:p>
                      <a:pPr algn="ctr"/>
                      <a:r>
                        <a:rPr kumimoji="0" lang="en-US" sz="1400" kern="1200" dirty="0">
                          <a:solidFill>
                            <a:schemeClr val="dk1"/>
                          </a:solidFill>
                          <a:latin typeface="+mn-lt"/>
                          <a:ea typeface="+mn-ea"/>
                          <a:cs typeface="+mn-cs"/>
                        </a:rPr>
                        <a:t>COMMON GOALS</a:t>
                      </a:r>
                      <a:endParaRPr lang="en-US" sz="1400" dirty="0"/>
                    </a:p>
                  </a:txBody>
                  <a:tcPr marL="91439" marR="91439" marT="45728" marB="45728"/>
                </a:tc>
                <a:extLst>
                  <a:ext uri="{0D108BD9-81ED-4DB2-BD59-A6C34878D82A}">
                    <a16:rowId xmlns:a16="http://schemas.microsoft.com/office/drawing/2014/main" val="1933517823"/>
                  </a:ext>
                </a:extLst>
              </a:tr>
              <a:tr h="281500">
                <a:tc>
                  <a:txBody>
                    <a:bodyPr/>
                    <a:lstStyle/>
                    <a:p>
                      <a:pPr algn="ctr"/>
                      <a:r>
                        <a:rPr kumimoji="0" lang="en-US" sz="1400" kern="1200" dirty="0">
                          <a:solidFill>
                            <a:schemeClr val="dk1"/>
                          </a:solidFill>
                          <a:latin typeface="+mn-lt"/>
                          <a:ea typeface="+mn-ea"/>
                          <a:cs typeface="+mn-cs"/>
                        </a:rPr>
                        <a:t>LISTENING</a:t>
                      </a:r>
                      <a:endParaRPr lang="en-US" sz="1400" dirty="0"/>
                    </a:p>
                  </a:txBody>
                  <a:tcPr marL="91439" marR="91439" marT="45728" marB="45728"/>
                </a:tc>
                <a:extLst>
                  <a:ext uri="{0D108BD9-81ED-4DB2-BD59-A6C34878D82A}">
                    <a16:rowId xmlns:a16="http://schemas.microsoft.com/office/drawing/2014/main" val="3328548204"/>
                  </a:ext>
                </a:extLst>
              </a:tr>
              <a:tr h="281500">
                <a:tc>
                  <a:txBody>
                    <a:bodyPr/>
                    <a:lstStyle/>
                    <a:p>
                      <a:pPr algn="ctr"/>
                      <a:r>
                        <a:rPr kumimoji="0" lang="en-US" sz="1400" kern="1200" dirty="0">
                          <a:solidFill>
                            <a:schemeClr val="dk1"/>
                          </a:solidFill>
                          <a:latin typeface="+mn-lt"/>
                          <a:ea typeface="+mn-ea"/>
                          <a:cs typeface="+mn-cs"/>
                        </a:rPr>
                        <a:t>CONFLICT RESOLUTION</a:t>
                      </a:r>
                      <a:endParaRPr lang="en-US" sz="1400" dirty="0"/>
                    </a:p>
                  </a:txBody>
                  <a:tcPr marL="91439" marR="91439" marT="45728" marB="45728"/>
                </a:tc>
                <a:extLst>
                  <a:ext uri="{0D108BD9-81ED-4DB2-BD59-A6C34878D82A}">
                    <a16:rowId xmlns:a16="http://schemas.microsoft.com/office/drawing/2014/main" val="1672079666"/>
                  </a:ext>
                </a:extLst>
              </a:tr>
              <a:tr h="281500">
                <a:tc>
                  <a:txBody>
                    <a:bodyPr/>
                    <a:lstStyle/>
                    <a:p>
                      <a:pPr algn="ctr"/>
                      <a:r>
                        <a:rPr kumimoji="0" lang="en-US" sz="1400" kern="1200" dirty="0">
                          <a:solidFill>
                            <a:schemeClr val="dk1"/>
                          </a:solidFill>
                          <a:latin typeface="+mn-lt"/>
                          <a:ea typeface="+mn-ea"/>
                          <a:cs typeface="+mn-cs"/>
                        </a:rPr>
                        <a:t>TASK FOCUSED</a:t>
                      </a:r>
                      <a:endParaRPr lang="en-US" sz="1400" dirty="0"/>
                    </a:p>
                  </a:txBody>
                  <a:tcPr marL="91439" marR="91439" marT="45728" marB="45728"/>
                </a:tc>
                <a:extLst>
                  <a:ext uri="{0D108BD9-81ED-4DB2-BD59-A6C34878D82A}">
                    <a16:rowId xmlns:a16="http://schemas.microsoft.com/office/drawing/2014/main" val="1141264844"/>
                  </a:ext>
                </a:extLst>
              </a:tr>
            </a:tbl>
          </a:graphicData>
        </a:graphic>
      </p:graphicFrame>
      <p:sp>
        <p:nvSpPr>
          <p:cNvPr id="7" name="Right Arrow 4">
            <a:extLst>
              <a:ext uri="{FF2B5EF4-FFF2-40B4-BE49-F238E27FC236}">
                <a16:creationId xmlns:a16="http://schemas.microsoft.com/office/drawing/2014/main" id="{D2ADD231-E5D6-4F51-8D72-B4D94EC96F05}"/>
              </a:ext>
            </a:extLst>
          </p:cNvPr>
          <p:cNvSpPr/>
          <p:nvPr/>
        </p:nvSpPr>
        <p:spPr>
          <a:xfrm rot="10800000">
            <a:off x="500034" y="1214422"/>
            <a:ext cx="1643074" cy="4500594"/>
          </a:xfrm>
          <a:prstGeom prst="rightArrow">
            <a:avLst>
              <a:gd name="adj1" fmla="val 50655"/>
              <a:gd name="adj2" fmla="val 50000"/>
            </a:avLst>
          </a:prstGeom>
        </p:spPr>
        <p:style>
          <a:lnRef idx="1">
            <a:schemeClr val="accent6"/>
          </a:lnRef>
          <a:fillRef idx="1003">
            <a:schemeClr val="lt1"/>
          </a:fillRef>
          <a:effectRef idx="1">
            <a:schemeClr val="accent6"/>
          </a:effectRef>
          <a:fontRef idx="minor">
            <a:schemeClr val="dk1"/>
          </a:fontRef>
        </p:style>
        <p:txBody>
          <a:bodyPr anchor="ctr"/>
          <a:lstStyle/>
          <a:p>
            <a:pPr algn="ctr">
              <a:defRPr/>
            </a:pPr>
            <a:endParaRPr lang="en-US" b="1">
              <a:ln w="12700">
                <a:solidFill>
                  <a:srgbClr val="1F497D">
                    <a:satMod val="155000"/>
                  </a:srgbClr>
                </a:solidFill>
                <a:prstDash val="solid"/>
              </a:ln>
              <a:solidFill>
                <a:srgbClr val="EEECE1">
                  <a:tint val="85000"/>
                  <a:satMod val="155000"/>
                </a:srgbClr>
              </a:solidFill>
              <a:effectLst>
                <a:outerShdw blurRad="41275" dist="20320" dir="1800000" algn="tl" rotWithShape="0">
                  <a:srgbClr val="000000">
                    <a:alpha val="40000"/>
                  </a:srgbClr>
                </a:outerShdw>
              </a:effectLst>
            </a:endParaRPr>
          </a:p>
        </p:txBody>
      </p:sp>
      <p:sp>
        <p:nvSpPr>
          <p:cNvPr id="8" name="TextBox 6">
            <a:extLst>
              <a:ext uri="{FF2B5EF4-FFF2-40B4-BE49-F238E27FC236}">
                <a16:creationId xmlns:a16="http://schemas.microsoft.com/office/drawing/2014/main" id="{5D1CF69F-879A-4C99-9B89-9573FCBDE33C}"/>
              </a:ext>
            </a:extLst>
          </p:cNvPr>
          <p:cNvSpPr txBox="1">
            <a:spLocks noChangeArrowheads="1"/>
          </p:cNvSpPr>
          <p:nvPr/>
        </p:nvSpPr>
        <p:spPr bwMode="auto">
          <a:xfrm>
            <a:off x="785813" y="3357563"/>
            <a:ext cx="1143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0"/>
              </a:spcBef>
              <a:spcAft>
                <a:spcPct val="0"/>
              </a:spcAft>
              <a:buFontTx/>
              <a:buNone/>
            </a:pPr>
            <a:r>
              <a:rPr lang="en-GB" altLang="en-US" sz="2000" dirty="0">
                <a:solidFill>
                  <a:prstClr val="black"/>
                </a:solidFill>
                <a:latin typeface="Franklin Gothic Book" pitchFamily="34" charset="0"/>
                <a:cs typeface="Arial" pitchFamily="34" charset="0"/>
              </a:rPr>
              <a:t>WEAK</a:t>
            </a:r>
            <a:endParaRPr lang="en-US" altLang="en-US" sz="2000" dirty="0">
              <a:solidFill>
                <a:prstClr val="black"/>
              </a:solidFill>
              <a:latin typeface="Franklin Gothic Book" pitchFamily="34" charset="0"/>
              <a:cs typeface="Arial" pitchFamily="34" charset="0"/>
            </a:endParaRPr>
          </a:p>
        </p:txBody>
      </p:sp>
      <p:sp>
        <p:nvSpPr>
          <p:cNvPr id="9" name="Right Arrow 3">
            <a:extLst>
              <a:ext uri="{FF2B5EF4-FFF2-40B4-BE49-F238E27FC236}">
                <a16:creationId xmlns:a16="http://schemas.microsoft.com/office/drawing/2014/main" id="{3FD283B9-40B6-456B-BE8C-C8CF93DE9A6A}"/>
              </a:ext>
            </a:extLst>
          </p:cNvPr>
          <p:cNvSpPr/>
          <p:nvPr/>
        </p:nvSpPr>
        <p:spPr>
          <a:xfrm>
            <a:off x="7000890" y="1187990"/>
            <a:ext cx="1685909" cy="4500594"/>
          </a:xfrm>
          <a:prstGeom prst="rightArrow">
            <a:avLst/>
          </a:prstGeom>
        </p:spPr>
        <p:style>
          <a:lnRef idx="1">
            <a:schemeClr val="accent6"/>
          </a:lnRef>
          <a:fillRef idx="1003">
            <a:schemeClr val="lt1"/>
          </a:fillRef>
          <a:effectRef idx="1">
            <a:schemeClr val="accent6"/>
          </a:effectRef>
          <a:fontRef idx="minor">
            <a:schemeClr val="dk1"/>
          </a:fontRef>
        </p:style>
        <p:txBody>
          <a:bodyPr anchor="ctr"/>
          <a:lstStyle/>
          <a:p>
            <a:pPr fontAlgn="base">
              <a:spcBef>
                <a:spcPct val="0"/>
              </a:spcBef>
              <a:spcAft>
                <a:spcPct val="0"/>
              </a:spcAft>
              <a:defRPr/>
            </a:pPr>
            <a:r>
              <a:rPr lang="en-GB" sz="2000" dirty="0">
                <a:solidFill>
                  <a:prstClr val="black">
                    <a:lumMod val="95000"/>
                    <a:lumOff val="5000"/>
                  </a:prstClr>
                </a:solidFill>
                <a:latin typeface="Franklin Gothic Book" pitchFamily="34" charset="0"/>
                <a:cs typeface="Arial" charset="0"/>
              </a:rPr>
              <a:t>STRONG</a:t>
            </a:r>
            <a:endParaRPr lang="en-US" sz="2000" dirty="0">
              <a:solidFill>
                <a:prstClr val="black">
                  <a:lumMod val="95000"/>
                  <a:lumOff val="5000"/>
                </a:prstClr>
              </a:solidFill>
              <a:latin typeface="Franklin Gothic Book" pitchFamily="34" charset="0"/>
              <a:cs typeface="Arial" charset="0"/>
            </a:endParaRPr>
          </a:p>
        </p:txBody>
      </p:sp>
    </p:spTree>
    <p:extLst>
      <p:ext uri="{BB962C8B-B14F-4D97-AF65-F5344CB8AC3E}">
        <p14:creationId xmlns:p14="http://schemas.microsoft.com/office/powerpoint/2010/main" val="397244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team working</a:t>
            </a:r>
            <a:endParaRPr lang="en-GB" dirty="0"/>
          </a:p>
        </p:txBody>
      </p:sp>
      <p:sp>
        <p:nvSpPr>
          <p:cNvPr id="3" name="Content Placeholder 2"/>
          <p:cNvSpPr>
            <a:spLocks noGrp="1"/>
          </p:cNvSpPr>
          <p:nvPr>
            <p:ph idx="1"/>
          </p:nvPr>
        </p:nvSpPr>
        <p:spPr/>
        <p:txBody>
          <a:bodyPr/>
          <a:lstStyle/>
          <a:p>
            <a:r>
              <a:rPr lang="en-GB" dirty="0" smtClean="0"/>
              <a:t>Leadership</a:t>
            </a:r>
          </a:p>
          <a:p>
            <a:r>
              <a:rPr lang="en-GB" dirty="0" smtClean="0"/>
              <a:t>Ownership</a:t>
            </a:r>
          </a:p>
          <a:p>
            <a:r>
              <a:rPr lang="en-GB" dirty="0" smtClean="0"/>
              <a:t>Relationships</a:t>
            </a:r>
            <a:endParaRPr lang="en-GB" dirty="0"/>
          </a:p>
        </p:txBody>
      </p:sp>
    </p:spTree>
    <p:extLst>
      <p:ext uri="{BB962C8B-B14F-4D97-AF65-F5344CB8AC3E}">
        <p14:creationId xmlns:p14="http://schemas.microsoft.com/office/powerpoint/2010/main" val="141060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a:xfrm>
            <a:off x="1690023" y="187958"/>
            <a:ext cx="5937755" cy="1188720"/>
          </a:xfrm>
        </p:spPr>
        <p:txBody>
          <a:bodyPr>
            <a:noAutofit/>
          </a:bodyPr>
          <a:lstStyle/>
          <a:p>
            <a:r>
              <a:rPr lang="en-GB" sz="2400" dirty="0"/>
              <a:t>What makes teams effective?  Some thoughts</a:t>
            </a:r>
            <a:r>
              <a:rPr lang="en-GB" sz="3600" dirty="0"/>
              <a:t>…</a:t>
            </a:r>
          </a:p>
        </p:txBody>
      </p:sp>
      <p:sp>
        <p:nvSpPr>
          <p:cNvPr id="4" name="Oval 3">
            <a:extLst>
              <a:ext uri="{FF2B5EF4-FFF2-40B4-BE49-F238E27FC236}">
                <a16:creationId xmlns:a16="http://schemas.microsoft.com/office/drawing/2014/main"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2986536" y="4834873"/>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999960" y="2615860"/>
            <a:ext cx="1594836" cy="648072"/>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p:nvPr/>
        </p:nvCxnSpPr>
        <p:spPr>
          <a:xfrm flipV="1">
            <a:off x="2958661" y="3865918"/>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773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2550859" y="2564904"/>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2923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 for the ‘we’.”    </a:t>
            </a:r>
            <a:r>
              <a:rPr lang="en-GB" i="1" dirty="0"/>
              <a:t>(Anon)</a:t>
            </a:r>
          </a:p>
          <a:p>
            <a:pPr marL="0" indent="0">
              <a:buNone/>
            </a:pPr>
            <a:endParaRPr lang="en-GB" i="1" dirty="0"/>
          </a:p>
        </p:txBody>
      </p:sp>
      <p:pic>
        <p:nvPicPr>
          <p:cNvPr id="4" name="Picture 3"/>
          <p:cNvPicPr>
            <a:picLocks noChangeAspect="1"/>
          </p:cNvPicPr>
          <p:nvPr/>
        </p:nvPicPr>
        <p:blipFill>
          <a:blip r:embed="rId3"/>
          <a:stretch>
            <a:fillRect/>
          </a:stretch>
        </p:blipFill>
        <p:spPr>
          <a:xfrm>
            <a:off x="2676288" y="3717031"/>
            <a:ext cx="4127960" cy="2948543"/>
          </a:xfrm>
          <a:prstGeom prst="rect">
            <a:avLst/>
          </a:prstGeom>
        </p:spPr>
      </p:pic>
    </p:spTree>
    <p:extLst>
      <p:ext uri="{BB962C8B-B14F-4D97-AF65-F5344CB8AC3E}">
        <p14:creationId xmlns:p14="http://schemas.microsoft.com/office/powerpoint/2010/main" val="198761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a:xfrm>
            <a:off x="1619672" y="152048"/>
            <a:ext cx="5937755" cy="1188720"/>
          </a:xfrm>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575160"/>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588549" y="1744216"/>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771363" y="5661248"/>
            <a:ext cx="7634372" cy="646331"/>
          </a:xfrm>
          <a:prstGeom prst="rect">
            <a:avLst/>
          </a:prstGeom>
        </p:spPr>
        <p:txBody>
          <a:bodyPr wrap="square">
            <a:spAutoFit/>
          </a:bodyPr>
          <a:lstStyle/>
          <a:p>
            <a:pPr algn="ctr"/>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3345954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a:xfrm>
            <a:off x="1530792" y="548680"/>
            <a:ext cx="5937755" cy="1188720"/>
          </a:xfrm>
        </p:spPr>
        <p:txBody>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251520" y="2276872"/>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716016" y="2276872"/>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814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270248" y="2708920"/>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711125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92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2074756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p:txBody>
          <a:bodyPr>
            <a:normAutofit fontScale="90000"/>
          </a:bodyPr>
          <a:lstStyle/>
          <a:p>
            <a:r>
              <a:rPr lang="en-US" altLang="en-US" sz="3600" dirty="0"/>
              <a:t>Tuckman's Team Development (1965) </a:t>
            </a:r>
            <a:endParaRPr lang="en-GB" sz="3600" dirty="0"/>
          </a:p>
        </p:txBody>
      </p:sp>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539552" y="2493193"/>
            <a:ext cx="5410200"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50000"/>
              </a:spcBef>
              <a:spcAft>
                <a:spcPct val="0"/>
              </a:spcAft>
              <a:buFontTx/>
              <a:buNone/>
            </a:pPr>
            <a:r>
              <a:rPr lang="en-GB" altLang="en-US" sz="2800" b="1" dirty="0">
                <a:solidFill>
                  <a:prstClr val="black"/>
                </a:solidFill>
                <a:latin typeface="Arial" pitchFamily="34" charset="0"/>
                <a:cs typeface="Arial" pitchFamily="34" charset="0"/>
              </a:rPr>
              <a:t>Bruce Tuckman</a:t>
            </a:r>
          </a:p>
          <a:p>
            <a:pPr eaLnBrk="1" fontAlgn="base" hangingPunct="1">
              <a:spcBef>
                <a:spcPct val="50000"/>
              </a:spcBef>
              <a:spcAft>
                <a:spcPct val="0"/>
              </a:spcAft>
              <a:buFontTx/>
              <a:buNone/>
            </a:pPr>
            <a:r>
              <a:rPr lang="en-GB" altLang="en-US" sz="2800" dirty="0">
                <a:solidFill>
                  <a:prstClr val="black"/>
                </a:solidFill>
                <a:latin typeface="Times New Roman" pitchFamily="18" charset="0"/>
                <a:cs typeface="Times New Roman" pitchFamily="18" charset="0"/>
              </a:rPr>
              <a:t>Professor in Philosophical, Psychological, and Comparative Studies Ohio State University</a:t>
            </a:r>
            <a:r>
              <a:rPr lang="en-GB" altLang="en-US" sz="2800" dirty="0">
                <a:solidFill>
                  <a:prstClr val="black"/>
                </a:solidFill>
                <a:latin typeface="Arial" pitchFamily="34" charset="0"/>
                <a:cs typeface="Arial" pitchFamily="34" charset="0"/>
              </a:rPr>
              <a:t> </a:t>
            </a:r>
            <a:endParaRPr lang="en-GB" altLang="en-US" sz="9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r>
              <a:rPr lang="en-GB" altLang="en-US" sz="1600" dirty="0">
                <a:solidFill>
                  <a:prstClr val="black"/>
                </a:solidFill>
                <a:latin typeface="Arial" pitchFamily="34" charset="0"/>
                <a:cs typeface="Times New Roman" pitchFamily="18" charset="0"/>
              </a:rPr>
              <a:t>Tuckman, Bruce W. (1965) 'Developmental sequence in small groups',  </a:t>
            </a:r>
            <a:r>
              <a:rPr lang="en-GB" altLang="en-US" sz="1600" i="1" dirty="0">
                <a:solidFill>
                  <a:prstClr val="black"/>
                </a:solidFill>
                <a:latin typeface="Arial" pitchFamily="34" charset="0"/>
                <a:cs typeface="Times New Roman" pitchFamily="18" charset="0"/>
              </a:rPr>
              <a:t>Psychological Bulletin</a:t>
            </a:r>
            <a:r>
              <a:rPr lang="en-GB" altLang="en-US" sz="1600" dirty="0">
                <a:solidFill>
                  <a:prstClr val="black"/>
                </a:solidFill>
                <a:latin typeface="Arial" pitchFamily="34" charset="0"/>
                <a:cs typeface="Times New Roman" pitchFamily="18" charset="0"/>
              </a:rPr>
              <a:t>, 63, 384-399. Tuckman, Bruce W. (1972) </a:t>
            </a:r>
            <a:r>
              <a:rPr lang="en-GB" altLang="en-US" sz="1600" i="1" dirty="0">
                <a:solidFill>
                  <a:prstClr val="black"/>
                </a:solidFill>
                <a:latin typeface="Arial" pitchFamily="34" charset="0"/>
                <a:cs typeface="Times New Roman" pitchFamily="18" charset="0"/>
              </a:rPr>
              <a:t>Conducting Educational Research</a:t>
            </a:r>
            <a:r>
              <a:rPr lang="en-GB" altLang="en-US" sz="1600" dirty="0">
                <a:solidFill>
                  <a:prstClr val="black"/>
                </a:solidFill>
                <a:latin typeface="Arial" pitchFamily="34" charset="0"/>
                <a:cs typeface="Times New Roman" pitchFamily="18" charset="0"/>
              </a:rPr>
              <a:t>, New York: Harcourt Brace Jovanovich. Fifth edition 1999 by Wadsworth. Tuckman, Bruce W. (1979) </a:t>
            </a:r>
            <a:r>
              <a:rPr lang="en-GB" altLang="en-US" sz="1600" i="1" dirty="0">
                <a:solidFill>
                  <a:prstClr val="black"/>
                </a:solidFill>
                <a:latin typeface="Arial" pitchFamily="34" charset="0"/>
                <a:cs typeface="Times New Roman" pitchFamily="18" charset="0"/>
              </a:rPr>
              <a:t>Evaluating Instructional Programs</a:t>
            </a:r>
            <a:r>
              <a:rPr lang="en-GB" altLang="en-US" sz="1600" dirty="0">
                <a:solidFill>
                  <a:prstClr val="black"/>
                </a:solidFill>
                <a:latin typeface="Arial" pitchFamily="34" charset="0"/>
                <a:cs typeface="Times New Roman" pitchFamily="18" charset="0"/>
              </a:rPr>
              <a:t>, Boston: </a:t>
            </a:r>
            <a:r>
              <a:rPr lang="en-GB" altLang="en-US" sz="1600" dirty="0" err="1">
                <a:solidFill>
                  <a:prstClr val="black"/>
                </a:solidFill>
                <a:latin typeface="Arial" pitchFamily="34" charset="0"/>
                <a:cs typeface="Times New Roman" pitchFamily="18" charset="0"/>
              </a:rPr>
              <a:t>Allyn</a:t>
            </a:r>
            <a:r>
              <a:rPr lang="en-GB" altLang="en-US" sz="1600" dirty="0">
                <a:solidFill>
                  <a:prstClr val="black"/>
                </a:solidFill>
                <a:latin typeface="Arial" pitchFamily="34" charset="0"/>
                <a:cs typeface="Times New Roman" pitchFamily="18" charset="0"/>
              </a:rPr>
              <a:t> &amp; Bacon </a:t>
            </a:r>
            <a:endParaRPr lang="en-GB" altLang="en-US" sz="16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endParaRPr lang="en-GB" altLang="en-US" sz="1600" dirty="0">
              <a:solidFill>
                <a:prstClr val="black"/>
              </a:solidFill>
              <a:latin typeface="Arial" pitchFamily="34" charset="0"/>
              <a:cs typeface="Arial" pitchFamily="34" charset="0"/>
            </a:endParaRPr>
          </a:p>
        </p:txBody>
      </p:sp>
      <p:pic>
        <p:nvPicPr>
          <p:cNvPr id="5" name="Picture 5" descr="brucetuckman01">
            <a:extLst>
              <a:ext uri="{FF2B5EF4-FFF2-40B4-BE49-F238E27FC236}">
                <a16:creationId xmlns:a16="http://schemas.microsoft.com/office/drawing/2014/main" id="{ED8368EF-E541-4B9D-B6D3-08E919761E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2636912"/>
            <a:ext cx="22701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7364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E543-7965-4761-BAC1-1941CE19C948}"/>
              </a:ext>
            </a:extLst>
          </p:cNvPr>
          <p:cNvSpPr>
            <a:spLocks noGrp="1"/>
          </p:cNvSpPr>
          <p:nvPr>
            <p:ph type="title"/>
          </p:nvPr>
        </p:nvSpPr>
        <p:spPr>
          <a:xfrm>
            <a:off x="1033716" y="328805"/>
            <a:ext cx="5937755" cy="1188720"/>
          </a:xfrm>
        </p:spPr>
        <p:txBody>
          <a:bodyPr>
            <a:normAutofit fontScale="90000"/>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id="{34BB6010-FF7B-4128-9EC2-2D9202E5E188}"/>
              </a:ext>
            </a:extLst>
          </p:cNvPr>
          <p:cNvSpPr/>
          <p:nvPr/>
        </p:nvSpPr>
        <p:spPr>
          <a:xfrm>
            <a:off x="179512" y="4149080"/>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2438654" y="3140968"/>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4697796" y="2135287"/>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6980166" y="1128391"/>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1998331" y="4149080"/>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245805" y="3146702"/>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6494491" y="2114752"/>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99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457200" y="260648"/>
            <a:ext cx="8229600" cy="1143000"/>
          </a:xfrm>
        </p:spPr>
        <p:txBody>
          <a:bodyPr>
            <a:normAutofit/>
          </a:bodyPr>
          <a:lstStyle/>
          <a:p>
            <a:r>
              <a:rPr lang="en-GB" dirty="0">
                <a:solidFill>
                  <a:schemeClr val="tx1">
                    <a:lumMod val="95000"/>
                    <a:lumOff val="5000"/>
                  </a:schemeClr>
                </a:solidFill>
              </a:rPr>
              <a:t>Bruce Tuckman’s stages of </a:t>
            </a:r>
            <a:br>
              <a:rPr lang="en-GB" dirty="0">
                <a:solidFill>
                  <a:schemeClr val="tx1">
                    <a:lumMod val="95000"/>
                    <a:lumOff val="5000"/>
                  </a:schemeClr>
                </a:solidFill>
              </a:rPr>
            </a:br>
            <a:r>
              <a:rPr lang="en-GB" dirty="0">
                <a:solidFill>
                  <a:schemeClr val="tx1">
                    <a:lumMod val="95000"/>
                    <a:lumOff val="5000"/>
                  </a:schemeClr>
                </a:solidFill>
              </a:rPr>
              <a:t>team formation</a:t>
            </a:r>
            <a:endParaRPr lang="en-GB" dirty="0"/>
          </a:p>
        </p:txBody>
      </p:sp>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395536" y="2108729"/>
            <a:ext cx="5937755" cy="3101983"/>
          </a:xfrm>
        </p:spPr>
        <p:txBody>
          <a:bodyPr>
            <a:normAutofit fontScale="92500" lnSpcReduction="20000"/>
          </a:bodyPr>
          <a:lstStyle/>
          <a:p>
            <a:r>
              <a:rPr lang="en-GB" altLang="en-US" b="1" dirty="0">
                <a:solidFill>
                  <a:srgbClr val="FF0000"/>
                </a:solidFill>
              </a:rPr>
              <a:t>Forming</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Team members meet for the first time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Relationships have not yet formed</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are “weighing” each other up</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wonder what is expected of them and how to behave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Communications will be formal and perhaps brief</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Introductions will be important</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There is a need for some formal leadership</a:t>
            </a:r>
            <a:r>
              <a:rPr lang="en-GB" altLang="en-US" b="1" dirty="0">
                <a:solidFill>
                  <a:prstClr val="white"/>
                </a:solidFill>
                <a:latin typeface="Arial" panose="020B0604020202020204" pitchFamily="34" charset="0"/>
              </a:rPr>
              <a:t> </a:t>
            </a:r>
          </a:p>
          <a:p>
            <a:endParaRPr lang="en-GB" dirty="0"/>
          </a:p>
        </p:txBody>
      </p:sp>
    </p:spTree>
    <p:extLst>
      <p:ext uri="{BB962C8B-B14F-4D97-AF65-F5344CB8AC3E}">
        <p14:creationId xmlns:p14="http://schemas.microsoft.com/office/powerpoint/2010/main" val="3350645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p:txBody>
          <a:bodyPr/>
          <a:lstStyle/>
          <a:p>
            <a:r>
              <a:rPr lang="en-US" altLang="en-US" dirty="0">
                <a:cs typeface="Arial" panose="020B0604020202020204" pitchFamily="34" charset="0"/>
              </a:rPr>
              <a:t>Storming</a:t>
            </a:r>
            <a:endParaRPr lang="en-GB" dirty="0"/>
          </a:p>
        </p:txBody>
      </p:sp>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107504" y="2708920"/>
            <a:ext cx="5937755" cy="3101983"/>
          </a:xfrm>
        </p:spPr>
        <p:txBody>
          <a:bodyPr/>
          <a:lstStyle/>
          <a:p>
            <a:pPr marL="490538" indent="-490538">
              <a:lnSpc>
                <a:spcPct val="90000"/>
              </a:lnSpc>
              <a:buClr>
                <a:srgbClr val="FF5050"/>
              </a:buClr>
            </a:pPr>
            <a:r>
              <a:rPr lang="en-GB" altLang="en-US" dirty="0">
                <a:solidFill>
                  <a:srgbClr val="FF0000"/>
                </a:solidFill>
              </a:rPr>
              <a:t>Forming</a:t>
            </a:r>
          </a:p>
          <a:p>
            <a:pPr marL="490538" indent="-490538">
              <a:lnSpc>
                <a:spcPct val="90000"/>
              </a:lnSpc>
              <a:buClr>
                <a:srgbClr val="FF5050"/>
              </a:buClr>
            </a:pPr>
            <a:r>
              <a:rPr lang="en-GB" altLang="en-US" b="1" dirty="0">
                <a:solidFill>
                  <a:srgbClr val="FF0000"/>
                </a:solidFill>
              </a:rPr>
              <a:t>Storming</a:t>
            </a:r>
          </a:p>
          <a:p>
            <a:pPr lvl="1" algn="just">
              <a:buClr>
                <a:srgbClr val="FF5050"/>
              </a:buClr>
              <a:buFontTx/>
              <a:buChar char="–"/>
            </a:pPr>
            <a:r>
              <a:rPr lang="en-GB" altLang="en-US" b="1" dirty="0">
                <a:latin typeface="Arial" panose="020B0604020202020204" pitchFamily="34" charset="0"/>
                <a:cs typeface="Times New Roman" panose="02020603050405020304" pitchFamily="18" charset="0"/>
              </a:rPr>
              <a:t>Team members are vying for position</a:t>
            </a:r>
          </a:p>
          <a:p>
            <a:pPr lvl="1">
              <a:buClr>
                <a:srgbClr val="FF5050"/>
              </a:buClr>
              <a:buFontTx/>
              <a:buChar char="–"/>
            </a:pPr>
            <a:r>
              <a:rPr lang="en-GB" altLang="en-US" b="1" dirty="0">
                <a:latin typeface="Arial" panose="020B0604020202020204" pitchFamily="34" charset="0"/>
                <a:cs typeface="Times New Roman" panose="02020603050405020304" pitchFamily="18" charset="0"/>
              </a:rPr>
              <a:t>Conflict occurs whilst sorting out roles and responsibilities</a:t>
            </a:r>
          </a:p>
          <a:p>
            <a:pPr lvl="1">
              <a:buClr>
                <a:srgbClr val="FF5050"/>
              </a:buClr>
              <a:buFontTx/>
              <a:buChar char="–"/>
            </a:pPr>
            <a:r>
              <a:rPr lang="en-GB" altLang="en-US" b="1" dirty="0">
                <a:latin typeface="Arial" panose="020B0604020202020204" pitchFamily="34" charset="0"/>
                <a:cs typeface="Times New Roman" panose="02020603050405020304" pitchFamily="18" charset="0"/>
              </a:rPr>
              <a:t>Team members may resist the task at an emotional level</a:t>
            </a:r>
            <a:r>
              <a:rPr lang="en-GB" altLang="en-US" sz="2000" b="1" dirty="0">
                <a:latin typeface="Arial" panose="020B0604020202020204" pitchFamily="34" charset="0"/>
              </a:rPr>
              <a:t> </a:t>
            </a:r>
          </a:p>
          <a:p>
            <a:endParaRPr lang="en-GB" dirty="0"/>
          </a:p>
        </p:txBody>
      </p:sp>
    </p:spTree>
    <p:extLst>
      <p:ext uri="{BB962C8B-B14F-4D97-AF65-F5344CB8AC3E}">
        <p14:creationId xmlns:p14="http://schemas.microsoft.com/office/powerpoint/2010/main" val="67998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p:txBody>
          <a:bodyPr/>
          <a:lstStyle/>
          <a:p>
            <a:r>
              <a:rPr lang="en-US" altLang="en-US" dirty="0">
                <a:cs typeface="Arial" panose="020B0604020202020204" pitchFamily="34" charset="0"/>
              </a:rPr>
              <a:t>Norming</a:t>
            </a:r>
            <a:endParaRPr lang="en-GB" dirty="0"/>
          </a:p>
        </p:txBody>
      </p:sp>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p:txBody>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b="1" dirty="0">
                <a:solidFill>
                  <a:srgbClr val="FF0000"/>
                </a:solidFill>
              </a:rPr>
              <a:t>Norming</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Co-operation develops</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The team’s “norms” are developed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Conflicts are settled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Views are exchanged</a:t>
            </a:r>
            <a:r>
              <a:rPr lang="en-GB" altLang="en-US" b="1" dirty="0">
                <a:solidFill>
                  <a:srgbClr val="FF0000"/>
                </a:solidFill>
                <a:latin typeface="Arial" panose="020B06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968737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p:txBody>
          <a:bodyPr/>
          <a:lstStyle/>
          <a:p>
            <a:r>
              <a:rPr lang="en-US" altLang="en-US" dirty="0">
                <a:cs typeface="Arial" panose="020B0604020202020204" pitchFamily="34" charset="0"/>
              </a:rPr>
              <a:t>Performing</a:t>
            </a:r>
            <a:endParaRPr lang="en-GB" dirty="0"/>
          </a:p>
        </p:txBody>
      </p:sp>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539552" y="2492896"/>
            <a:ext cx="5937755" cy="3101983"/>
          </a:xfrm>
        </p:spPr>
        <p:txBody>
          <a:bodyPr>
            <a:normAutofit fontScale="62500" lnSpcReduction="20000"/>
          </a:bodyPr>
          <a:lstStyle/>
          <a:p>
            <a:pPr marL="490538" indent="-490538">
              <a:buClr>
                <a:srgbClr val="FF5050"/>
              </a:buClr>
            </a:pPr>
            <a:r>
              <a:rPr lang="en-GB" altLang="en-US" sz="3600" dirty="0">
                <a:solidFill>
                  <a:srgbClr val="FF0000"/>
                </a:solidFill>
              </a:rPr>
              <a:t>Forming</a:t>
            </a:r>
            <a:endParaRPr lang="en-GB" altLang="en-US" sz="1800" dirty="0">
              <a:solidFill>
                <a:srgbClr val="FF0000"/>
              </a:solidFill>
            </a:endParaRPr>
          </a:p>
          <a:p>
            <a:pPr marL="490538" indent="-490538">
              <a:buClr>
                <a:srgbClr val="FF5050"/>
              </a:buClr>
            </a:pPr>
            <a:r>
              <a:rPr lang="en-GB" altLang="en-US" sz="3600" dirty="0">
                <a:solidFill>
                  <a:srgbClr val="FF0000"/>
                </a:solidFill>
              </a:rPr>
              <a:t>Storming</a:t>
            </a:r>
            <a:endParaRPr lang="en-GB" altLang="en-US" sz="1800" dirty="0">
              <a:solidFill>
                <a:srgbClr val="FF0000"/>
              </a:solidFill>
            </a:endParaRPr>
          </a:p>
          <a:p>
            <a:pPr marL="490538" indent="-490538">
              <a:buClr>
                <a:srgbClr val="FF5050"/>
              </a:buClr>
            </a:pPr>
            <a:r>
              <a:rPr lang="en-GB" altLang="en-US" sz="3600" dirty="0">
                <a:solidFill>
                  <a:srgbClr val="FF0000"/>
                </a:solidFill>
              </a:rPr>
              <a:t>Norming</a:t>
            </a:r>
            <a:endParaRPr lang="en-GB" altLang="en-US" sz="1800" dirty="0">
              <a:solidFill>
                <a:srgbClr val="FF0000"/>
              </a:solidFill>
            </a:endParaRPr>
          </a:p>
          <a:p>
            <a:pPr marL="490538" indent="-490538">
              <a:buClr>
                <a:srgbClr val="FF5050"/>
              </a:buClr>
            </a:pPr>
            <a:r>
              <a:rPr lang="en-GB" altLang="en-US" sz="3600" b="1" dirty="0">
                <a:solidFill>
                  <a:srgbClr val="FF0000"/>
                </a:solidFill>
              </a:rPr>
              <a:t>Performing</a:t>
            </a:r>
            <a:endParaRPr lang="en-GB" altLang="en-US" b="1" dirty="0"/>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Teamwork is achieved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Roles are flexible and fully supported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Solutions are found and implemented</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Excellence is achieved in standards of working</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External leadership is minimised as team self-manages</a:t>
            </a:r>
            <a:r>
              <a:rPr lang="en-GB" altLang="en-US" sz="2400" b="1" dirty="0">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179512" y="274638"/>
            <a:ext cx="8712968" cy="1143000"/>
          </a:xfrm>
        </p:spPr>
        <p:txBody>
          <a:bodyPr>
            <a:normAutofit/>
          </a:bodyPr>
          <a:lstStyle/>
          <a:p>
            <a:r>
              <a:rPr lang="en-GB" altLang="en-US" dirty="0">
                <a:cs typeface="Arial" panose="020B0604020202020204" pitchFamily="34" charset="0"/>
              </a:rPr>
              <a:t>Dorming or Adjourning (or Mourning) </a:t>
            </a:r>
            <a:endParaRPr lang="en-GB" dirty="0"/>
          </a:p>
        </p:txBody>
      </p:sp>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179512" y="1916832"/>
            <a:ext cx="5937755" cy="3101983"/>
          </a:xfrm>
        </p:spPr>
        <p:txBody>
          <a:bodyPr>
            <a:normAutofit/>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dirty="0">
                <a:solidFill>
                  <a:srgbClr val="FF0000"/>
                </a:solidFill>
              </a:rPr>
              <a:t>Norming</a:t>
            </a:r>
            <a:endParaRPr lang="en-GB" altLang="en-US" sz="1600" dirty="0">
              <a:solidFill>
                <a:srgbClr val="FF0000"/>
              </a:solidFill>
            </a:endParaRPr>
          </a:p>
          <a:p>
            <a:pPr marL="490538" indent="-490538">
              <a:buClr>
                <a:srgbClr val="FF5050"/>
              </a:buClr>
            </a:pPr>
            <a:r>
              <a:rPr lang="en-GB" altLang="en-US" dirty="0">
                <a:solidFill>
                  <a:srgbClr val="FF0000"/>
                </a:solidFill>
              </a:rPr>
              <a:t>Performing</a:t>
            </a:r>
          </a:p>
          <a:p>
            <a:pPr marL="490538" indent="-490538">
              <a:buClr>
                <a:srgbClr val="FF5050"/>
              </a:buClr>
            </a:pPr>
            <a:r>
              <a:rPr lang="en-GB" altLang="en-US" b="1" dirty="0">
                <a:solidFill>
                  <a:srgbClr val="FF0000"/>
                </a:solidFill>
              </a:rPr>
              <a:t>Adjourning</a:t>
            </a:r>
          </a:p>
          <a:p>
            <a:pPr lvl="1" algn="just">
              <a:lnSpc>
                <a:spcPct val="90000"/>
              </a:lnSpc>
              <a:buClr>
                <a:srgbClr val="FF5050"/>
              </a:buClr>
              <a:buFontTx/>
              <a:buChar char="–"/>
            </a:pPr>
            <a:r>
              <a:rPr lang="en-GB" altLang="en-US" b="1" dirty="0"/>
              <a:t>bittersweet sense of accomplishment</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reluctance to say good-bye</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Many personal relationships formed </a:t>
            </a:r>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ts2.mm.bing.net/th?id=H.4929034512173845&amp;pid=15.1">
            <a:hlinkClick r:id="rId3"/>
            <a:extLst>
              <a:ext uri="{FF2B5EF4-FFF2-40B4-BE49-F238E27FC236}">
                <a16:creationId xmlns:a16="http://schemas.microsoft.com/office/drawing/2014/main" id="{90237DA0-ECE7-4E3B-B7A5-53C5E63670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7704" y="260648"/>
            <a:ext cx="5112295" cy="5014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481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167F-CDAB-44E1-89FC-874D204F6714}"/>
              </a:ext>
            </a:extLst>
          </p:cNvPr>
          <p:cNvSpPr>
            <a:spLocks noGrp="1"/>
          </p:cNvSpPr>
          <p:nvPr>
            <p:ph type="title"/>
          </p:nvPr>
        </p:nvSpPr>
        <p:spPr/>
        <p:txBody>
          <a:bodyPr/>
          <a:lstStyle/>
          <a:p>
            <a:r>
              <a:rPr lang="en-GB" dirty="0">
                <a:cs typeface="Arial" panose="020B0604020202020204" pitchFamily="34" charset="0"/>
              </a:rPr>
              <a:t>Remember the Titans</a:t>
            </a:r>
            <a:endParaRPr lang="en-GB" dirty="0"/>
          </a:p>
        </p:txBody>
      </p:sp>
      <p:pic>
        <p:nvPicPr>
          <p:cNvPr id="4" name="Remember The Titans - Forming, Storming, Norming, Performing, Adjourning.wmv">
            <a:hlinkClick r:id="" action="ppaction://media"/>
            <a:extLst>
              <a:ext uri="{FF2B5EF4-FFF2-40B4-BE49-F238E27FC236}">
                <a16:creationId xmlns:a16="http://schemas.microsoft.com/office/drawing/2014/main" id="{593370A9-FD85-4130-90A6-B2B734EC17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123728" y="2276872"/>
            <a:ext cx="5221287" cy="3916362"/>
          </a:xfrm>
          <a:prstGeom prst="rect">
            <a:avLst/>
          </a:prstGeom>
        </p:spPr>
      </p:pic>
    </p:spTree>
    <p:extLst>
      <p:ext uri="{BB962C8B-B14F-4D97-AF65-F5344CB8AC3E}">
        <p14:creationId xmlns:p14="http://schemas.microsoft.com/office/powerpoint/2010/main" val="38155004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6E39-0A3C-43DB-A7F5-08CD46C07AF5}"/>
              </a:ext>
            </a:extLst>
          </p:cNvPr>
          <p:cNvSpPr>
            <a:spLocks noGrp="1"/>
          </p:cNvSpPr>
          <p:nvPr>
            <p:ph type="title"/>
          </p:nvPr>
        </p:nvSpPr>
        <p:spPr/>
        <p:txBody>
          <a:bodyPr/>
          <a:lstStyle/>
          <a:p>
            <a:r>
              <a:rPr lang="en-GB" dirty="0"/>
              <a:t>Review of the Clip</a:t>
            </a:r>
          </a:p>
        </p:txBody>
      </p:sp>
      <p:sp>
        <p:nvSpPr>
          <p:cNvPr id="3" name="Content Placeholder 2">
            <a:extLst>
              <a:ext uri="{FF2B5EF4-FFF2-40B4-BE49-F238E27FC236}">
                <a16:creationId xmlns:a16="http://schemas.microsoft.com/office/drawing/2014/main" id="{F5C3744D-184E-4A8F-B70D-32D8D5827237}"/>
              </a:ext>
            </a:extLst>
          </p:cNvPr>
          <p:cNvSpPr>
            <a:spLocks noGrp="1"/>
          </p:cNvSpPr>
          <p:nvPr>
            <p:ph idx="1"/>
          </p:nvPr>
        </p:nvSpPr>
        <p:spPr>
          <a:xfrm>
            <a:off x="611560" y="2636912"/>
            <a:ext cx="8229600" cy="3886199"/>
          </a:xfrm>
        </p:spPr>
        <p:txBody>
          <a:bodyPr>
            <a:normAutofit/>
          </a:bodyPr>
          <a:lstStyle/>
          <a:p>
            <a:r>
              <a:rPr lang="en-GB" dirty="0"/>
              <a:t>What stage/s did you see represented?</a:t>
            </a:r>
          </a:p>
          <a:p>
            <a:r>
              <a:rPr lang="en-GB" dirty="0"/>
              <a:t>What evidence was there?</a:t>
            </a:r>
          </a:p>
          <a:p>
            <a:r>
              <a:rPr lang="en-GB" dirty="0"/>
              <a:t>How easy/difficult is it to spot the stage/s?</a:t>
            </a:r>
          </a:p>
          <a:p>
            <a:r>
              <a:rPr lang="en-GB" dirty="0"/>
              <a:t>What role does leadership play?</a:t>
            </a:r>
          </a:p>
          <a:p>
            <a:endParaRPr lang="en-GB" dirty="0"/>
          </a:p>
          <a:p>
            <a:pPr marL="0" indent="0">
              <a:buNone/>
            </a:pPr>
            <a:r>
              <a:rPr lang="en-GB" dirty="0"/>
              <a:t>15 mins to review in your groups, ready for discussion.</a:t>
            </a:r>
          </a:p>
        </p:txBody>
      </p:sp>
    </p:spTree>
    <p:extLst>
      <p:ext uri="{BB962C8B-B14F-4D97-AF65-F5344CB8AC3E}">
        <p14:creationId xmlns:p14="http://schemas.microsoft.com/office/powerpoint/2010/main" val="3500462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B28E-4A70-4672-B881-EE68E4C26A9A}"/>
              </a:ext>
            </a:extLst>
          </p:cNvPr>
          <p:cNvSpPr>
            <a:spLocks noGrp="1"/>
          </p:cNvSpPr>
          <p:nvPr>
            <p:ph type="title"/>
          </p:nvPr>
        </p:nvSpPr>
        <p:spPr/>
        <p:txBody>
          <a:bodyPr/>
          <a:lstStyle/>
          <a:p>
            <a:r>
              <a:rPr lang="en-GB" dirty="0"/>
              <a:t>Some other viewpoints</a:t>
            </a:r>
          </a:p>
        </p:txBody>
      </p:sp>
      <p:graphicFrame>
        <p:nvGraphicFramePr>
          <p:cNvPr id="4" name="Table 3">
            <a:extLst>
              <a:ext uri="{FF2B5EF4-FFF2-40B4-BE49-F238E27FC236}">
                <a16:creationId xmlns:a16="http://schemas.microsoft.com/office/drawing/2014/main" id="{27C582D4-BCA0-475F-8CDF-E91F2C4A7B9E}"/>
              </a:ext>
            </a:extLst>
          </p:cNvPr>
          <p:cNvGraphicFramePr>
            <a:graphicFrameLocks noGrp="1"/>
          </p:cNvGraphicFramePr>
          <p:nvPr>
            <p:extLst>
              <p:ext uri="{D42A27DB-BD31-4B8C-83A1-F6EECF244321}">
                <p14:modId xmlns:p14="http://schemas.microsoft.com/office/powerpoint/2010/main" val="4142840752"/>
              </p:ext>
            </p:extLst>
          </p:nvPr>
        </p:nvGraphicFramePr>
        <p:xfrm>
          <a:off x="890092" y="2207254"/>
          <a:ext cx="7200801" cy="3544168"/>
        </p:xfrm>
        <a:graphic>
          <a:graphicData uri="http://schemas.openxmlformats.org/drawingml/2006/table">
            <a:tbl>
              <a:tblPr firstRow="1" bandRow="1">
                <a:tableStyleId>{5C22544A-7EE6-4342-B048-85BDC9FD1C3A}</a:tableStyleId>
              </a:tblPr>
              <a:tblGrid>
                <a:gridCol w="2400267">
                  <a:extLst>
                    <a:ext uri="{9D8B030D-6E8A-4147-A177-3AD203B41FA5}">
                      <a16:colId xmlns:a16="http://schemas.microsoft.com/office/drawing/2014/main" val="2229015309"/>
                    </a:ext>
                  </a:extLst>
                </a:gridCol>
                <a:gridCol w="2400267">
                  <a:extLst>
                    <a:ext uri="{9D8B030D-6E8A-4147-A177-3AD203B41FA5}">
                      <a16:colId xmlns:a16="http://schemas.microsoft.com/office/drawing/2014/main" val="4068786785"/>
                    </a:ext>
                  </a:extLst>
                </a:gridCol>
                <a:gridCol w="2400267">
                  <a:extLst>
                    <a:ext uri="{9D8B030D-6E8A-4147-A177-3AD203B41FA5}">
                      <a16:colId xmlns:a16="http://schemas.microsoft.com/office/drawing/2014/main" val="1308809238"/>
                    </a:ext>
                  </a:extLst>
                </a:gridCol>
              </a:tblGrid>
              <a:tr h="448396">
                <a:tc>
                  <a:txBody>
                    <a:bodyPr/>
                    <a:lstStyle/>
                    <a:p>
                      <a:r>
                        <a:rPr lang="en-GB" dirty="0"/>
                        <a:t>Tuckman (1965)</a:t>
                      </a:r>
                    </a:p>
                  </a:txBody>
                  <a:tcPr/>
                </a:tc>
                <a:tc>
                  <a:txBody>
                    <a:bodyPr/>
                    <a:lstStyle/>
                    <a:p>
                      <a:r>
                        <a:rPr lang="en-GB" dirty="0"/>
                        <a:t>Whelan (1999)</a:t>
                      </a:r>
                    </a:p>
                  </a:txBody>
                  <a:tcPr/>
                </a:tc>
                <a:tc>
                  <a:txBody>
                    <a:bodyPr/>
                    <a:lstStyle/>
                    <a:p>
                      <a:r>
                        <a:rPr lang="en-GB" dirty="0"/>
                        <a:t>Gersick (1988)</a:t>
                      </a:r>
                    </a:p>
                  </a:txBody>
                  <a:tcPr/>
                </a:tc>
                <a:extLst>
                  <a:ext uri="{0D108BD9-81ED-4DB2-BD59-A6C34878D82A}">
                    <a16:rowId xmlns:a16="http://schemas.microsoft.com/office/drawing/2014/main" val="3009501502"/>
                  </a:ext>
                </a:extLst>
              </a:tr>
              <a:tr h="773943">
                <a:tc>
                  <a:txBody>
                    <a:bodyPr/>
                    <a:lstStyle/>
                    <a:p>
                      <a:pPr algn="l"/>
                      <a:r>
                        <a:rPr lang="en-GB" dirty="0"/>
                        <a:t>Forming</a:t>
                      </a:r>
                    </a:p>
                  </a:txBody>
                  <a:tcPr anchor="ctr"/>
                </a:tc>
                <a:tc>
                  <a:txBody>
                    <a:bodyPr/>
                    <a:lstStyle/>
                    <a:p>
                      <a:r>
                        <a:rPr lang="en-GB" dirty="0"/>
                        <a:t>Dependency and inclusion</a:t>
                      </a:r>
                    </a:p>
                  </a:txBody>
                  <a:tcPr anchor="ctr"/>
                </a:tc>
                <a:tc>
                  <a:txBody>
                    <a:bodyPr/>
                    <a:lstStyle/>
                    <a:p>
                      <a:pPr algn="l"/>
                      <a:r>
                        <a:rPr lang="en-GB" dirty="0"/>
                        <a:t>Phase 1 (stability)</a:t>
                      </a:r>
                    </a:p>
                  </a:txBody>
                  <a:tcPr anchor="ctr"/>
                </a:tc>
                <a:extLst>
                  <a:ext uri="{0D108BD9-81ED-4DB2-BD59-A6C34878D82A}">
                    <a16:rowId xmlns:a16="http://schemas.microsoft.com/office/drawing/2014/main" val="3655567025"/>
                  </a:ext>
                </a:extLst>
              </a:tr>
              <a:tr h="773943">
                <a:tc>
                  <a:txBody>
                    <a:bodyPr/>
                    <a:lstStyle/>
                    <a:p>
                      <a:pPr algn="l"/>
                      <a:r>
                        <a:rPr lang="en-GB" dirty="0"/>
                        <a:t>Storming</a:t>
                      </a:r>
                    </a:p>
                  </a:txBody>
                  <a:tcPr anchor="ctr"/>
                </a:tc>
                <a:tc>
                  <a:txBody>
                    <a:bodyPr/>
                    <a:lstStyle/>
                    <a:p>
                      <a:r>
                        <a:rPr lang="en-GB" dirty="0"/>
                        <a:t>Counter-dependency and fight</a:t>
                      </a:r>
                    </a:p>
                  </a:txBody>
                  <a:tcPr anchor="ctr"/>
                </a:tc>
                <a:tc rowSpan="2">
                  <a:txBody>
                    <a:bodyPr/>
                    <a:lstStyle/>
                    <a:p>
                      <a:pPr algn="l"/>
                      <a:r>
                        <a:rPr lang="en-GB" dirty="0"/>
                        <a:t>Phase 2 (instability)</a:t>
                      </a:r>
                    </a:p>
                  </a:txBody>
                  <a:tcPr anchor="ctr"/>
                </a:tc>
                <a:extLst>
                  <a:ext uri="{0D108BD9-81ED-4DB2-BD59-A6C34878D82A}">
                    <a16:rowId xmlns:a16="http://schemas.microsoft.com/office/drawing/2014/main" val="1771033283"/>
                  </a:ext>
                </a:extLst>
              </a:tr>
              <a:tr h="773943">
                <a:tc>
                  <a:txBody>
                    <a:bodyPr/>
                    <a:lstStyle/>
                    <a:p>
                      <a:pPr algn="l"/>
                      <a:r>
                        <a:rPr lang="en-GB" dirty="0"/>
                        <a:t>Norming</a:t>
                      </a:r>
                    </a:p>
                  </a:txBody>
                  <a:tcPr anchor="ctr"/>
                </a:tc>
                <a:tc>
                  <a:txBody>
                    <a:bodyPr/>
                    <a:lstStyle/>
                    <a:p>
                      <a:r>
                        <a:rPr lang="en-GB" dirty="0"/>
                        <a:t>Trust and structure</a:t>
                      </a:r>
                    </a:p>
                  </a:txBody>
                  <a:tcPr anchor="ctr"/>
                </a:tc>
                <a:tc vMerge="1">
                  <a:txBody>
                    <a:bodyPr/>
                    <a:lstStyle/>
                    <a:p>
                      <a:endParaRPr lang="en-GB" dirty="0"/>
                    </a:p>
                  </a:txBody>
                  <a:tcPr/>
                </a:tc>
                <a:extLst>
                  <a:ext uri="{0D108BD9-81ED-4DB2-BD59-A6C34878D82A}">
                    <a16:rowId xmlns:a16="http://schemas.microsoft.com/office/drawing/2014/main" val="2520827036"/>
                  </a:ext>
                </a:extLst>
              </a:tr>
              <a:tr h="773943">
                <a:tc>
                  <a:txBody>
                    <a:bodyPr/>
                    <a:lstStyle/>
                    <a:p>
                      <a:pPr algn="l"/>
                      <a:r>
                        <a:rPr lang="en-GB" dirty="0"/>
                        <a:t>Performing</a:t>
                      </a:r>
                    </a:p>
                  </a:txBody>
                  <a:tcPr anchor="ctr"/>
                </a:tc>
                <a:tc>
                  <a:txBody>
                    <a:bodyPr/>
                    <a:lstStyle/>
                    <a:p>
                      <a:r>
                        <a:rPr lang="en-GB" dirty="0"/>
                        <a:t>Work and productivity</a:t>
                      </a:r>
                    </a:p>
                  </a:txBody>
                  <a:tcPr anchor="ctr"/>
                </a:tc>
                <a:tc>
                  <a:txBody>
                    <a:bodyPr/>
                    <a:lstStyle/>
                    <a:p>
                      <a:pPr algn="l"/>
                      <a:r>
                        <a:rPr lang="en-GB" dirty="0"/>
                        <a:t>Phase 2 (stability)</a:t>
                      </a:r>
                    </a:p>
                  </a:txBody>
                  <a:tcPr anchor="ctr"/>
                </a:tc>
                <a:extLst>
                  <a:ext uri="{0D108BD9-81ED-4DB2-BD59-A6C34878D82A}">
                    <a16:rowId xmlns:a16="http://schemas.microsoft.com/office/drawing/2014/main" val="637529860"/>
                  </a:ext>
                </a:extLst>
              </a:tr>
            </a:tbl>
          </a:graphicData>
        </a:graphic>
      </p:graphicFrame>
      <p:sp>
        <p:nvSpPr>
          <p:cNvPr id="5" name="TextBox 4">
            <a:extLst>
              <a:ext uri="{FF2B5EF4-FFF2-40B4-BE49-F238E27FC236}">
                <a16:creationId xmlns:a16="http://schemas.microsoft.com/office/drawing/2014/main" id="{82C3C29F-0B53-4540-A367-5B0561F8121B}"/>
              </a:ext>
            </a:extLst>
          </p:cNvPr>
          <p:cNvSpPr txBox="1"/>
          <p:nvPr/>
        </p:nvSpPr>
        <p:spPr>
          <a:xfrm>
            <a:off x="890092" y="5805264"/>
            <a:ext cx="7056785" cy="646331"/>
          </a:xfrm>
          <a:prstGeom prst="rect">
            <a:avLst/>
          </a:prstGeom>
          <a:noFill/>
        </p:spPr>
        <p:txBody>
          <a:bodyPr wrap="square" rtlCol="0">
            <a:spAutoFit/>
          </a:bodyPr>
          <a:lstStyle/>
          <a:p>
            <a:r>
              <a:rPr lang="en-GB" dirty="0"/>
              <a:t>Also, investigate </a:t>
            </a:r>
            <a:r>
              <a:rPr lang="en-GB" i="1" dirty="0"/>
              <a:t>Morgan, Salas &amp; Glickman’s </a:t>
            </a:r>
            <a:r>
              <a:rPr lang="en-GB" dirty="0"/>
              <a:t>TEAM model, </a:t>
            </a:r>
            <a:r>
              <a:rPr lang="en-GB" i="1" dirty="0"/>
              <a:t>Hackman’s</a:t>
            </a:r>
            <a:r>
              <a:rPr lang="en-GB" dirty="0"/>
              <a:t> Multilevel Perspective, and others</a:t>
            </a:r>
          </a:p>
        </p:txBody>
      </p:sp>
    </p:spTree>
    <p:extLst>
      <p:ext uri="{BB962C8B-B14F-4D97-AF65-F5344CB8AC3E}">
        <p14:creationId xmlns:p14="http://schemas.microsoft.com/office/powerpoint/2010/main" val="19904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9D36-D1A7-473E-86DB-8EDA13432B19}"/>
              </a:ext>
            </a:extLst>
          </p:cNvPr>
          <p:cNvSpPr>
            <a:spLocks noGrp="1"/>
          </p:cNvSpPr>
          <p:nvPr>
            <p:ph type="title"/>
          </p:nvPr>
        </p:nvSpPr>
        <p:spPr>
          <a:xfrm>
            <a:off x="530545" y="274638"/>
            <a:ext cx="8229600" cy="1143000"/>
          </a:xfrm>
        </p:spPr>
        <p:txBody>
          <a:bodyPr/>
          <a:lstStyle/>
          <a:p>
            <a:r>
              <a:rPr lang="en-GB" dirty="0"/>
              <a:t>Leadership is vital – Why?</a:t>
            </a:r>
          </a:p>
        </p:txBody>
      </p:sp>
      <p:sp>
        <p:nvSpPr>
          <p:cNvPr id="3" name="Content Placeholder 2">
            <a:extLst>
              <a:ext uri="{FF2B5EF4-FFF2-40B4-BE49-F238E27FC236}">
                <a16:creationId xmlns:a16="http://schemas.microsoft.com/office/drawing/2014/main" id="{87AABF2F-CE41-44BC-AAD7-9DE65A3CBE2F}"/>
              </a:ext>
            </a:extLst>
          </p:cNvPr>
          <p:cNvSpPr>
            <a:spLocks noGrp="1"/>
          </p:cNvSpPr>
          <p:nvPr>
            <p:ph idx="1"/>
          </p:nvPr>
        </p:nvSpPr>
        <p:spPr>
          <a:xfrm>
            <a:off x="179512" y="1949797"/>
            <a:ext cx="5410944" cy="4320479"/>
          </a:xfrm>
        </p:spPr>
        <p:txBody>
          <a:bodyPr>
            <a:normAutofit/>
          </a:bodyPr>
          <a:lstStyle/>
          <a:p>
            <a:pPr marL="0" indent="0">
              <a:buNone/>
            </a:pPr>
            <a:r>
              <a:rPr lang="en-GB" b="1" i="1" dirty="0"/>
              <a:t>How can a team leader help the team move through the various stages effectively and efficiently?  What specific things should they do at each stage?</a:t>
            </a:r>
          </a:p>
          <a:p>
            <a:endParaRPr lang="en-GB" b="1" dirty="0"/>
          </a:p>
          <a:p>
            <a:pPr marL="0" indent="0" algn="ctr">
              <a:buNone/>
            </a:pPr>
            <a:r>
              <a:rPr lang="en-GB" b="1" dirty="0"/>
              <a:t>In your syndicates, identify the key leadership activities at each stage, and prepare to feedback and discuss.</a:t>
            </a:r>
          </a:p>
          <a:p>
            <a:pPr marL="0" indent="0" algn="ctr">
              <a:buNone/>
            </a:pPr>
            <a:r>
              <a:rPr lang="en-GB" b="1" dirty="0">
                <a:solidFill>
                  <a:srgbClr val="7030A0"/>
                </a:solidFill>
              </a:rPr>
              <a:t>20 mins to discuss and prepare</a:t>
            </a:r>
          </a:p>
        </p:txBody>
      </p:sp>
    </p:spTree>
    <p:extLst>
      <p:ext uri="{BB962C8B-B14F-4D97-AF65-F5344CB8AC3E}">
        <p14:creationId xmlns:p14="http://schemas.microsoft.com/office/powerpoint/2010/main" val="3214722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726F-293E-48CD-BA45-7E14B09EC9AE}"/>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11B78D9-497D-44EC-AF09-84F9B64514EB}"/>
              </a:ext>
            </a:extLst>
          </p:cNvPr>
          <p:cNvSpPr>
            <a:spLocks noGrp="1"/>
          </p:cNvSpPr>
          <p:nvPr>
            <p:ph idx="1"/>
          </p:nvPr>
        </p:nvSpPr>
        <p:spPr>
          <a:xfrm>
            <a:off x="1606045" y="2636912"/>
            <a:ext cx="5937755" cy="3101983"/>
          </a:xfrm>
        </p:spPr>
        <p:txBody>
          <a:bodyPr/>
          <a:lstStyle/>
          <a:p>
            <a:pPr algn="ctr"/>
            <a:r>
              <a:rPr lang="en-GB" dirty="0"/>
              <a:t>Investigate </a:t>
            </a:r>
            <a:r>
              <a:rPr lang="en-GB" b="1" i="1" dirty="0"/>
              <a:t>Belbin’s</a:t>
            </a:r>
            <a:r>
              <a:rPr lang="en-GB" dirty="0"/>
              <a:t> work on Team </a:t>
            </a:r>
            <a:r>
              <a:rPr lang="en-GB" dirty="0" smtClean="0"/>
              <a:t>Roles</a:t>
            </a:r>
            <a:endParaRPr lang="en-GB" dirty="0"/>
          </a:p>
        </p:txBody>
      </p:sp>
    </p:spTree>
    <p:extLst>
      <p:ext uri="{BB962C8B-B14F-4D97-AF65-F5344CB8AC3E}">
        <p14:creationId xmlns:p14="http://schemas.microsoft.com/office/powerpoint/2010/main" val="1933364563"/>
      </p:ext>
    </p:extLst>
  </p:cSld>
  <p:clrMapOvr>
    <a:masterClrMapping/>
  </p:clrMapOvr>
</p:sld>
</file>

<file path=ppt/theme/theme1.xml><?xml version="1.0" encoding="utf-8"?>
<a:theme xmlns:a="http://schemas.openxmlformats.org/drawingml/2006/main" name="Parcel">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Parcel</Template>
  <TotalTime>435</TotalTime>
  <Words>2335</Words>
  <Application>Microsoft Office PowerPoint</Application>
  <PresentationFormat>On-screen Show (4:3)</PresentationFormat>
  <Paragraphs>305</Paragraphs>
  <Slides>26</Slides>
  <Notes>26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Corbel</vt:lpstr>
      <vt:lpstr>Franklin Gothic Book</vt:lpstr>
      <vt:lpstr>Gill Sans MT</vt:lpstr>
      <vt:lpstr>Times New Roman</vt:lpstr>
      <vt:lpstr>Parcel</vt:lpstr>
      <vt:lpstr>CertHE Skills for the Workplace Module: BMSK4002</vt:lpstr>
      <vt:lpstr>Overview of Session 1</vt:lpstr>
      <vt:lpstr>group</vt:lpstr>
      <vt:lpstr>Team</vt:lpstr>
      <vt:lpstr>Groups v Teams Recap</vt:lpstr>
      <vt:lpstr>Effective team working</vt:lpstr>
      <vt:lpstr>What makes teams effective?  Some thoughts…</vt:lpstr>
      <vt:lpstr>Trust</vt:lpstr>
      <vt:lpstr>Teams &amp; Trust</vt:lpstr>
      <vt:lpstr>Relationship Trust</vt:lpstr>
      <vt:lpstr>Developing Good Relationships</vt:lpstr>
      <vt:lpstr>What issues can affect relationship building?</vt:lpstr>
      <vt:lpstr>Benefits of an effective team</vt:lpstr>
      <vt:lpstr>Tuckman's Team Development (1965) </vt:lpstr>
      <vt:lpstr>Stages Teams Go Through</vt:lpstr>
      <vt:lpstr>Bruce Tuckman’s stages of  team formation</vt:lpstr>
      <vt:lpstr>Storming</vt:lpstr>
      <vt:lpstr>Norming</vt:lpstr>
      <vt:lpstr>Performing</vt:lpstr>
      <vt:lpstr>Dorming or Adjourning (or Mourning) </vt:lpstr>
      <vt:lpstr>PowerPoint Presentation</vt:lpstr>
      <vt:lpstr>Remember the Titans</vt:lpstr>
      <vt:lpstr>Review of the Clip</vt:lpstr>
      <vt:lpstr>Some other viewpoints</vt:lpstr>
      <vt:lpstr>Leadership is vital – Why?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24</cp:revision>
  <cp:lastPrinted>2018-05-01T11:28:11Z</cp:lastPrinted>
  <dcterms:created xsi:type="dcterms:W3CDTF">2015-04-14T15:21:28Z</dcterms:created>
  <dcterms:modified xsi:type="dcterms:W3CDTF">2018-05-02T09:14:54Z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