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sldIdLst>
    <p:sldId id="257" r:id="rId2"/>
    <p:sldId id="258" r:id="rId3"/>
    <p:sldId id="259" r:id="rId4"/>
    <p:sldId id="260" r:id="rId5"/>
    <p:sldId id="261" r:id="rId6"/>
    <p:sldId id="262" r:id="rId7"/>
    <p:sldId id="263"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B3DBCB-7758-DB53-FFD1-FD9AC33A58C1}" v="63" dt="2021-11-08T22:16:56.417"/>
    <p1510:client id="{4E50A552-6F1B-3845-F00B-660E69C86AA6}" v="228" dt="2021-11-08T23:24:35.606"/>
    <p1510:client id="{B0FC28EE-B371-7462-FA7C-730D36F462AB}" v="1179" dt="2021-11-07T17:17:33.3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ableStyles" Target="tableStyles.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heme" Target="theme/theme1.xml" Id="rId11" /><Relationship Type="http://schemas.openxmlformats.org/officeDocument/2006/relationships/slide" Target="slides/slide4.xml" Id="rId5" /><Relationship Type="http://schemas.openxmlformats.org/officeDocument/2006/relationships/viewProps" Target="viewProps.xml" Id="rId10" /><Relationship Type="http://schemas.openxmlformats.org/officeDocument/2006/relationships/slide" Target="slides/slide3.xml" Id="rId4" /><Relationship Type="http://schemas.openxmlformats.org/officeDocument/2006/relationships/presProps" Target="presProps.xml" Id="rId9" /><Relationship Type="http://schemas.microsoft.com/office/2015/10/relationships/revisionInfo" Target="revisionInfo.xml" Id="rId14"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4839554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8135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893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71928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6297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7556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8008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38963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2084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9709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38832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28200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82142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541166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8637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72705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8545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11/8/2021</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2391594"/>
      </p:ext>
    </p:extLst>
  </p:cSld>
  <p:clrMap bg1="dk1" tx1="lt1" bg2="dk2" tx2="lt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 id="214748383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56387-057A-4C12-A759-D954A3414777}"/>
              </a:ext>
            </a:extLst>
          </p:cNvPr>
          <p:cNvSpPr>
            <a:spLocks noGrp="1"/>
          </p:cNvSpPr>
          <p:nvPr>
            <p:ph type="title"/>
          </p:nvPr>
        </p:nvSpPr>
        <p:spPr>
          <a:xfrm>
            <a:off x="685801" y="533400"/>
            <a:ext cx="10820400" cy="1177092"/>
          </a:xfrm>
        </p:spPr>
        <p:txBody>
          <a:bodyPr anchor="b">
            <a:normAutofit/>
          </a:bodyPr>
          <a:lstStyle/>
          <a:p>
            <a:pPr algn="ctr">
              <a:lnSpc>
                <a:spcPct val="90000"/>
              </a:lnSpc>
            </a:pPr>
            <a:r>
              <a:rPr lang="en-GB" sz="3700">
                <a:cs typeface="Calibri Light"/>
              </a:rPr>
              <a:t>Problem Solving and Decision Making</a:t>
            </a:r>
            <a:br>
              <a:rPr lang="en-GB" sz="3700">
                <a:cs typeface="Calibri Light"/>
              </a:rPr>
            </a:br>
            <a:r>
              <a:rPr lang="en-GB" sz="3700">
                <a:cs typeface="Calibri Light"/>
              </a:rPr>
              <a:t>Presentation</a:t>
            </a:r>
          </a:p>
        </p:txBody>
      </p:sp>
      <p:sp>
        <p:nvSpPr>
          <p:cNvPr id="3" name="Content Placeholder 2">
            <a:extLst>
              <a:ext uri="{FF2B5EF4-FFF2-40B4-BE49-F238E27FC236}">
                <a16:creationId xmlns:a16="http://schemas.microsoft.com/office/drawing/2014/main" id="{C74545F3-C4AB-45E5-BF03-4B64263687A9}"/>
              </a:ext>
            </a:extLst>
          </p:cNvPr>
          <p:cNvSpPr>
            <a:spLocks noGrp="1"/>
          </p:cNvSpPr>
          <p:nvPr>
            <p:ph idx="1"/>
          </p:nvPr>
        </p:nvSpPr>
        <p:spPr>
          <a:xfrm>
            <a:off x="685801" y="2243892"/>
            <a:ext cx="10820400" cy="3547308"/>
          </a:xfrm>
        </p:spPr>
        <p:txBody>
          <a:bodyPr anchor="t">
            <a:normAutofit/>
          </a:bodyPr>
          <a:lstStyle/>
          <a:p>
            <a:r>
              <a:rPr lang="en-GB" sz="2000">
                <a:cs typeface="Calibri"/>
              </a:rPr>
              <a:t>Student Name: Dan Dumitru</a:t>
            </a:r>
          </a:p>
          <a:p>
            <a:r>
              <a:rPr lang="en-GB" sz="2000">
                <a:cs typeface="Calibri"/>
              </a:rPr>
              <a:t>Student ID: 2025728</a:t>
            </a:r>
          </a:p>
          <a:p>
            <a:r>
              <a:rPr lang="en-GB" sz="2000">
                <a:cs typeface="Calibri"/>
              </a:rPr>
              <a:t>Module Code: </a:t>
            </a:r>
            <a:r>
              <a:rPr lang="en-GB" sz="2000">
                <a:ea typeface="+mn-lt"/>
                <a:cs typeface="+mn-lt"/>
              </a:rPr>
              <a:t>BMSW 4004</a:t>
            </a:r>
          </a:p>
          <a:p>
            <a:r>
              <a:rPr lang="en-GB" sz="2000">
                <a:ea typeface="+mn-lt"/>
                <a:cs typeface="+mn-lt"/>
              </a:rPr>
              <a:t>Module Name: Problem Solving and Decision Making</a:t>
            </a:r>
          </a:p>
          <a:p>
            <a:r>
              <a:rPr lang="en-GB" sz="2000">
                <a:ea typeface="+mn-lt"/>
                <a:cs typeface="+mn-lt"/>
              </a:rPr>
              <a:t>Lecturer Name: </a:t>
            </a:r>
            <a:r>
              <a:rPr lang="en-GB" sz="2000"/>
              <a:t>Abdi Rahman</a:t>
            </a:r>
            <a:endParaRPr lang="en-GB" sz="2000">
              <a:cs typeface="Calibri"/>
            </a:endParaRPr>
          </a:p>
          <a:p>
            <a:endParaRPr lang="en-GB" sz="2000">
              <a:ea typeface="+mn-lt"/>
              <a:cs typeface="+mn-lt"/>
            </a:endParaRPr>
          </a:p>
        </p:txBody>
      </p:sp>
      <p:sp>
        <p:nvSpPr>
          <p:cNvPr id="4" name="TextBox 3">
            <a:extLst>
              <a:ext uri="{FF2B5EF4-FFF2-40B4-BE49-F238E27FC236}">
                <a16:creationId xmlns:a16="http://schemas.microsoft.com/office/drawing/2014/main" id="{6D945ABD-DC2D-4B81-9DFA-9D8AEA386DDE}"/>
              </a:ext>
            </a:extLst>
          </p:cNvPr>
          <p:cNvSpPr txBox="1"/>
          <p:nvPr/>
        </p:nvSpPr>
        <p:spPr>
          <a:xfrm>
            <a:off x="-5098093" y="3242153"/>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t>Click to add text</a:t>
            </a:r>
            <a:endParaRPr lang="en-GB"/>
          </a:p>
        </p:txBody>
      </p:sp>
    </p:spTree>
    <p:extLst>
      <p:ext uri="{BB962C8B-B14F-4D97-AF65-F5344CB8AC3E}">
        <p14:creationId xmlns:p14="http://schemas.microsoft.com/office/powerpoint/2010/main" val="1028048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32E39E-FC4F-4D33-A856-9579D6438464}"/>
              </a:ext>
            </a:extLst>
          </p:cNvPr>
          <p:cNvSpPr txBox="1"/>
          <p:nvPr/>
        </p:nvSpPr>
        <p:spPr>
          <a:xfrm>
            <a:off x="810016" y="799578"/>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dirty="0">
                <a:cs typeface="Calibri"/>
              </a:rPr>
              <a:t>Introduction:</a:t>
            </a:r>
          </a:p>
        </p:txBody>
      </p:sp>
      <p:sp>
        <p:nvSpPr>
          <p:cNvPr id="3" name="TextBox 2">
            <a:extLst>
              <a:ext uri="{FF2B5EF4-FFF2-40B4-BE49-F238E27FC236}">
                <a16:creationId xmlns:a16="http://schemas.microsoft.com/office/drawing/2014/main" id="{FB45410B-62CE-4A94-B847-4235A2C277D1}"/>
              </a:ext>
            </a:extLst>
          </p:cNvPr>
          <p:cNvSpPr txBox="1"/>
          <p:nvPr/>
        </p:nvSpPr>
        <p:spPr>
          <a:xfrm>
            <a:off x="639741" y="1944139"/>
            <a:ext cx="6061274"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Calibri"/>
              </a:rPr>
              <a:t>Based on our Case Study, we can see that the level of the stress is keep raseing at high standards and is afecting the organisations. We also can see how much money the </a:t>
            </a:r>
            <a:r>
              <a:rPr lang="en-GB" sz="2400">
                <a:cs typeface="Calibri"/>
              </a:rPr>
              <a:t>organisations  and people must spent fighting with the stress.</a:t>
            </a:r>
            <a:endParaRPr lang="en-GB" sz="2400" dirty="0">
              <a:cs typeface="Calibri"/>
            </a:endParaRPr>
          </a:p>
          <a:p>
            <a:r>
              <a:rPr lang="en-GB" sz="2400" dirty="0">
                <a:cs typeface="Calibri"/>
              </a:rPr>
              <a:t>The purpos of presentation is to find solutions to reduce the </a:t>
            </a:r>
            <a:r>
              <a:rPr lang="en-GB" sz="2400">
                <a:cs typeface="Calibri"/>
              </a:rPr>
              <a:t>stress level.</a:t>
            </a:r>
            <a:endParaRPr lang="en-GB" sz="2400" dirty="0">
              <a:cs typeface="Calibri"/>
            </a:endParaRPr>
          </a:p>
        </p:txBody>
      </p:sp>
      <p:pic>
        <p:nvPicPr>
          <p:cNvPr id="4" name="Picture 4" descr="Close-up of using a drill with protective gloves">
            <a:extLst>
              <a:ext uri="{FF2B5EF4-FFF2-40B4-BE49-F238E27FC236}">
                <a16:creationId xmlns:a16="http://schemas.microsoft.com/office/drawing/2014/main" id="{1FD76E1C-32F9-48D0-BFA1-71A45D36B6A0}"/>
              </a:ext>
            </a:extLst>
          </p:cNvPr>
          <p:cNvPicPr>
            <a:picLocks noChangeAspect="1"/>
          </p:cNvPicPr>
          <p:nvPr/>
        </p:nvPicPr>
        <p:blipFill>
          <a:blip r:embed="rId2"/>
          <a:stretch>
            <a:fillRect/>
          </a:stretch>
        </p:blipFill>
        <p:spPr>
          <a:xfrm>
            <a:off x="7407058" y="2012443"/>
            <a:ext cx="4465527" cy="2979251"/>
          </a:xfrm>
          <a:prstGeom prst="rect">
            <a:avLst/>
          </a:prstGeom>
        </p:spPr>
      </p:pic>
    </p:spTree>
    <p:extLst>
      <p:ext uri="{BB962C8B-B14F-4D97-AF65-F5344CB8AC3E}">
        <p14:creationId xmlns:p14="http://schemas.microsoft.com/office/powerpoint/2010/main" val="1620189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BDA9F-4092-4C07-AE88-CE6A7950C772}"/>
              </a:ext>
            </a:extLst>
          </p:cNvPr>
          <p:cNvSpPr>
            <a:spLocks noGrp="1"/>
          </p:cNvSpPr>
          <p:nvPr>
            <p:ph type="title"/>
          </p:nvPr>
        </p:nvSpPr>
        <p:spPr>
          <a:xfrm>
            <a:off x="107067" y="300942"/>
            <a:ext cx="10131425" cy="1456267"/>
          </a:xfrm>
        </p:spPr>
        <p:txBody>
          <a:bodyPr>
            <a:normAutofit fontScale="90000"/>
          </a:bodyPr>
          <a:lstStyle/>
          <a:p>
            <a:r>
              <a:rPr lang="en-GB">
                <a:ea typeface="+mj-lt"/>
                <a:cs typeface="+mj-lt"/>
              </a:rPr>
              <a:t>• A research-informed discussion on the nature and impact of the complex problem on employees and their organisations</a:t>
            </a:r>
            <a:endParaRPr lang="en-US"/>
          </a:p>
        </p:txBody>
      </p:sp>
      <p:sp>
        <p:nvSpPr>
          <p:cNvPr id="3" name="Content Placeholder 2">
            <a:extLst>
              <a:ext uri="{FF2B5EF4-FFF2-40B4-BE49-F238E27FC236}">
                <a16:creationId xmlns:a16="http://schemas.microsoft.com/office/drawing/2014/main" id="{21C4346C-255A-4681-9179-962848F6D3C6}"/>
              </a:ext>
            </a:extLst>
          </p:cNvPr>
          <p:cNvSpPr>
            <a:spLocks noGrp="1"/>
          </p:cNvSpPr>
          <p:nvPr>
            <p:ph idx="1"/>
          </p:nvPr>
        </p:nvSpPr>
        <p:spPr>
          <a:xfrm>
            <a:off x="1650358" y="2711156"/>
            <a:ext cx="10131425" cy="3649133"/>
          </a:xfrm>
        </p:spPr>
        <p:txBody>
          <a:bodyPr>
            <a:normAutofit/>
          </a:bodyPr>
          <a:lstStyle/>
          <a:p>
            <a:br>
              <a:rPr lang="en-US" dirty="0"/>
            </a:br>
            <a:r>
              <a:rPr lang="en-GB" sz="2400">
                <a:ea typeface="+mn-lt"/>
                <a:cs typeface="+mn-lt"/>
              </a:rPr>
              <a:t>60% of work accidents are caused by stress. Stress is one of the factors that has an extremely high impact on workers productivity and, unfortunately, a recent study shows that many people say they are stressed at work.</a:t>
            </a:r>
            <a:endParaRPr lang="en-GB" sz="2400" dirty="0">
              <a:cs typeface="Calibri"/>
            </a:endParaRPr>
          </a:p>
        </p:txBody>
      </p:sp>
    </p:spTree>
    <p:extLst>
      <p:ext uri="{BB962C8B-B14F-4D97-AF65-F5344CB8AC3E}">
        <p14:creationId xmlns:p14="http://schemas.microsoft.com/office/powerpoint/2010/main" val="1856914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DC724-78AC-4EE5-943C-48CE39417BB9}"/>
              </a:ext>
            </a:extLst>
          </p:cNvPr>
          <p:cNvSpPr>
            <a:spLocks noGrp="1"/>
          </p:cNvSpPr>
          <p:nvPr>
            <p:ph type="title"/>
          </p:nvPr>
        </p:nvSpPr>
        <p:spPr>
          <a:xfrm>
            <a:off x="7865806" y="643463"/>
            <a:ext cx="3706762" cy="1608124"/>
          </a:xfrm>
        </p:spPr>
        <p:txBody>
          <a:bodyPr>
            <a:normAutofit/>
          </a:bodyPr>
          <a:lstStyle/>
          <a:p>
            <a:pPr>
              <a:lnSpc>
                <a:spcPct val="90000"/>
              </a:lnSpc>
            </a:pPr>
            <a:r>
              <a:rPr lang="en-GB" sz="2500">
                <a:ea typeface="+mj-lt"/>
                <a:cs typeface="+mj-lt"/>
              </a:rPr>
              <a:t>• A research-informed cause-and-effect analysis of the complex problem.</a:t>
            </a:r>
            <a:endParaRPr lang="en-US" sz="2500"/>
          </a:p>
        </p:txBody>
      </p:sp>
      <p:sp>
        <p:nvSpPr>
          <p:cNvPr id="10" name="Content Placeholder 7">
            <a:extLst>
              <a:ext uri="{FF2B5EF4-FFF2-40B4-BE49-F238E27FC236}">
                <a16:creationId xmlns:a16="http://schemas.microsoft.com/office/drawing/2014/main" id="{9AFA529C-8B87-4C26-9F07-6AFCF93EFA8A}"/>
              </a:ext>
            </a:extLst>
          </p:cNvPr>
          <p:cNvSpPr>
            <a:spLocks noGrp="1"/>
          </p:cNvSpPr>
          <p:nvPr>
            <p:ph idx="1"/>
          </p:nvPr>
        </p:nvSpPr>
        <p:spPr>
          <a:xfrm>
            <a:off x="7865806" y="2251587"/>
            <a:ext cx="3706762" cy="3972232"/>
          </a:xfrm>
        </p:spPr>
        <p:txBody>
          <a:bodyPr>
            <a:normAutofit/>
          </a:bodyPr>
          <a:lstStyle/>
          <a:p>
            <a:r>
              <a:rPr lang="en-US">
                <a:ea typeface="+mn-lt"/>
                <a:cs typeface="+mn-lt"/>
              </a:rPr>
              <a:t>Not</a:t>
            </a:r>
            <a:r>
              <a:rPr lang="en-US">
                <a:cs typeface="Calibri"/>
              </a:rPr>
              <a:t> engagement  in the tasks </a:t>
            </a:r>
          </a:p>
          <a:p>
            <a:pPr>
              <a:buClr>
                <a:srgbClr val="FFFFFF"/>
              </a:buClr>
            </a:pPr>
            <a:r>
              <a:rPr lang="en-US" dirty="0">
                <a:cs typeface="Calibri"/>
              </a:rPr>
              <a:t>Less potential to achieve a goal</a:t>
            </a:r>
          </a:p>
          <a:p>
            <a:pPr>
              <a:buClr>
                <a:srgbClr val="FFFFFF"/>
              </a:buClr>
            </a:pPr>
            <a:r>
              <a:rPr lang="en-US" dirty="0">
                <a:ea typeface="+mn-lt"/>
                <a:cs typeface="+mn-lt"/>
              </a:rPr>
              <a:t>Less productivity </a:t>
            </a:r>
          </a:p>
          <a:p>
            <a:pPr>
              <a:buClr>
                <a:srgbClr val="FFFFFF"/>
              </a:buClr>
            </a:pPr>
            <a:endParaRPr lang="en-US" dirty="0">
              <a:cs typeface="Calibri"/>
            </a:endParaRPr>
          </a:p>
          <a:p>
            <a:pPr>
              <a:buClr>
                <a:srgbClr val="FFFFFF"/>
              </a:buClr>
            </a:pPr>
            <a:r>
              <a:rPr lang="en-US" dirty="0">
                <a:cs typeface="Calibri"/>
              </a:rPr>
              <a:t>LESS PROFIT FOR BOTH PARTS</a:t>
            </a:r>
          </a:p>
          <a:p>
            <a:pPr>
              <a:buClr>
                <a:srgbClr val="FFFFFF"/>
              </a:buClr>
            </a:pPr>
            <a:endParaRPr lang="en-US" dirty="0">
              <a:cs typeface="Calibri"/>
            </a:endParaRPr>
          </a:p>
        </p:txBody>
      </p:sp>
      <p:pic>
        <p:nvPicPr>
          <p:cNvPr id="3" name="Picture 4" descr="Chart, bar chart&#10;&#10;Description automatically generated">
            <a:extLst>
              <a:ext uri="{FF2B5EF4-FFF2-40B4-BE49-F238E27FC236}">
                <a16:creationId xmlns:a16="http://schemas.microsoft.com/office/drawing/2014/main" id="{0A276643-73AE-4B08-AF40-47C9D04B780A}"/>
              </a:ext>
            </a:extLst>
          </p:cNvPr>
          <p:cNvPicPr>
            <a:picLocks noChangeAspect="1"/>
          </p:cNvPicPr>
          <p:nvPr/>
        </p:nvPicPr>
        <p:blipFill>
          <a:blip r:embed="rId3"/>
          <a:stretch>
            <a:fillRect/>
          </a:stretch>
        </p:blipFill>
        <p:spPr>
          <a:xfrm>
            <a:off x="392483" y="783820"/>
            <a:ext cx="7033363" cy="4371783"/>
          </a:xfrm>
          <a:prstGeom prst="rect">
            <a:avLst/>
          </a:prstGeom>
        </p:spPr>
      </p:pic>
    </p:spTree>
    <p:extLst>
      <p:ext uri="{BB962C8B-B14F-4D97-AF65-F5344CB8AC3E}">
        <p14:creationId xmlns:p14="http://schemas.microsoft.com/office/powerpoint/2010/main" val="3670113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7" name="Picture 12">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FAB6C8B-6B75-43B8-A262-EB49944D8B44}"/>
              </a:ext>
            </a:extLst>
          </p:cNvPr>
          <p:cNvSpPr>
            <a:spLocks noGrp="1"/>
          </p:cNvSpPr>
          <p:nvPr>
            <p:ph type="title"/>
          </p:nvPr>
        </p:nvSpPr>
        <p:spPr>
          <a:xfrm>
            <a:off x="965200" y="609600"/>
            <a:ext cx="7808140" cy="1099457"/>
          </a:xfrm>
        </p:spPr>
        <p:txBody>
          <a:bodyPr vert="horz" lIns="91440" tIns="45720" rIns="91440" bIns="45720" rtlCol="0" anchor="b">
            <a:normAutofit/>
          </a:bodyPr>
          <a:lstStyle/>
          <a:p>
            <a:pPr>
              <a:lnSpc>
                <a:spcPct val="90000"/>
              </a:lnSpc>
            </a:pPr>
            <a:r>
              <a:rPr lang="en-US" sz="2500"/>
              <a:t>PESTLE analysis of the macro-environmental factors contributing to the complex problem</a:t>
            </a:r>
          </a:p>
        </p:txBody>
      </p:sp>
      <p:sp>
        <p:nvSpPr>
          <p:cNvPr id="3" name="TextBox 2">
            <a:extLst>
              <a:ext uri="{FF2B5EF4-FFF2-40B4-BE49-F238E27FC236}">
                <a16:creationId xmlns:a16="http://schemas.microsoft.com/office/drawing/2014/main" id="{ED7614D8-AD19-4242-A765-245433A3ABDD}"/>
              </a:ext>
            </a:extLst>
          </p:cNvPr>
          <p:cNvSpPr txBox="1"/>
          <p:nvPr/>
        </p:nvSpPr>
        <p:spPr>
          <a:xfrm>
            <a:off x="965200" y="2122776"/>
            <a:ext cx="2859963" cy="143065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defTabSz="457200">
              <a:spcAft>
                <a:spcPts val="1000"/>
              </a:spcAft>
              <a:buClr>
                <a:schemeClr val="tx1"/>
              </a:buClr>
              <a:buSzPct val="100000"/>
              <a:buFont typeface="Arial"/>
              <a:buChar char="•"/>
            </a:pPr>
            <a:r>
              <a:rPr lang="en-US" b="1" dirty="0"/>
              <a:t>POLITICAL</a:t>
            </a:r>
          </a:p>
          <a:p>
            <a:pPr defTabSz="457200">
              <a:spcAft>
                <a:spcPts val="1000"/>
              </a:spcAft>
              <a:buClr>
                <a:schemeClr val="tx1"/>
              </a:buClr>
              <a:buSzPct val="100000"/>
              <a:buFont typeface="Arial"/>
              <a:buChar char="•"/>
            </a:pPr>
            <a:r>
              <a:rPr lang="en-US" b="1" dirty="0"/>
              <a:t>More support for the  </a:t>
            </a:r>
            <a:endParaRPr lang="en-US" b="1" dirty="0">
              <a:cs typeface="Calibri"/>
            </a:endParaRPr>
          </a:p>
          <a:p>
            <a:pPr defTabSz="457200">
              <a:spcAft>
                <a:spcPts val="1000"/>
              </a:spcAft>
            </a:pPr>
            <a:r>
              <a:rPr lang="en-US" b="1" dirty="0" err="1">
                <a:ea typeface="+mn-lt"/>
                <a:cs typeface="+mn-lt"/>
              </a:rPr>
              <a:t>Guvernamental</a:t>
            </a:r>
            <a:endParaRPr lang="en-US" dirty="0" err="1">
              <a:ea typeface="+mn-lt"/>
              <a:cs typeface="+mn-lt"/>
            </a:endParaRPr>
          </a:p>
          <a:p>
            <a:pPr defTabSz="457200">
              <a:spcAft>
                <a:spcPts val="1000"/>
              </a:spcAft>
            </a:pPr>
            <a:r>
              <a:rPr lang="en-US" b="1" dirty="0"/>
              <a:t> Stress Program </a:t>
            </a:r>
            <a:endParaRPr lang="en-US" dirty="0">
              <a:cs typeface="Calibri" panose="020F0502020204030204"/>
            </a:endParaRPr>
          </a:p>
          <a:p>
            <a:pPr defTabSz="457200">
              <a:spcAft>
                <a:spcPts val="1000"/>
              </a:spcAft>
              <a:buClr>
                <a:schemeClr val="tx1"/>
              </a:buClr>
              <a:buSzPct val="100000"/>
              <a:buFont typeface="Arial"/>
              <a:buChar char="•"/>
            </a:pPr>
            <a:endParaRPr lang="en-US"/>
          </a:p>
        </p:txBody>
      </p:sp>
      <p:sp>
        <p:nvSpPr>
          <p:cNvPr id="4" name="TextBox 3">
            <a:extLst>
              <a:ext uri="{FF2B5EF4-FFF2-40B4-BE49-F238E27FC236}">
                <a16:creationId xmlns:a16="http://schemas.microsoft.com/office/drawing/2014/main" id="{B1EEC944-112C-4882-818D-15762306E505}"/>
              </a:ext>
            </a:extLst>
          </p:cNvPr>
          <p:cNvSpPr txBox="1"/>
          <p:nvPr/>
        </p:nvSpPr>
        <p:spPr>
          <a:xfrm>
            <a:off x="4276650" y="2120004"/>
            <a:ext cx="2743199" cy="1431161"/>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b="1">
                <a:cs typeface="Calibri"/>
              </a:rPr>
              <a:t>ECONOMIC</a:t>
            </a:r>
          </a:p>
          <a:p>
            <a:pPr algn="ctr">
              <a:spcAft>
                <a:spcPts val="600"/>
              </a:spcAft>
            </a:pPr>
            <a:r>
              <a:rPr lang="en-GB" b="1">
                <a:cs typeface="Calibri"/>
              </a:rPr>
              <a:t>National wage rates</a:t>
            </a:r>
          </a:p>
          <a:p>
            <a:pPr algn="ctr">
              <a:spcAft>
                <a:spcPts val="600"/>
              </a:spcAft>
            </a:pPr>
            <a:r>
              <a:rPr lang="en" b="1">
                <a:ea typeface="+mn-lt"/>
                <a:cs typeface="+mn-lt"/>
              </a:rPr>
              <a:t>Supplies prices control</a:t>
            </a:r>
            <a:endParaRPr lang="en-GB" b="1"/>
          </a:p>
          <a:p>
            <a:pPr algn="ctr">
              <a:spcAft>
                <a:spcPts val="600"/>
              </a:spcAft>
            </a:pPr>
            <a:endParaRPr lang="en-GB">
              <a:cs typeface="Calibri"/>
            </a:endParaRPr>
          </a:p>
        </p:txBody>
      </p:sp>
      <p:sp>
        <p:nvSpPr>
          <p:cNvPr id="5" name="TextBox 4">
            <a:extLst>
              <a:ext uri="{FF2B5EF4-FFF2-40B4-BE49-F238E27FC236}">
                <a16:creationId xmlns:a16="http://schemas.microsoft.com/office/drawing/2014/main" id="{EA3E9F8D-2A3F-4A8F-B36A-9AC3D4881FB2}"/>
              </a:ext>
            </a:extLst>
          </p:cNvPr>
          <p:cNvSpPr txBox="1"/>
          <p:nvPr/>
        </p:nvSpPr>
        <p:spPr>
          <a:xfrm>
            <a:off x="7841719" y="2142244"/>
            <a:ext cx="2743199" cy="1277273"/>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b="1">
                <a:cs typeface="Calibri"/>
              </a:rPr>
              <a:t>SOCIAL</a:t>
            </a:r>
          </a:p>
          <a:p>
            <a:pPr>
              <a:spcAft>
                <a:spcPts val="600"/>
              </a:spcAft>
            </a:pPr>
            <a:r>
              <a:rPr lang="en" b="1">
                <a:ea typeface="+mn-lt"/>
                <a:cs typeface="+mn-lt"/>
              </a:rPr>
              <a:t> A media campaign to promote the government's anti-stress program</a:t>
            </a:r>
            <a:endParaRPr lang="en-GB" b="1"/>
          </a:p>
        </p:txBody>
      </p:sp>
      <p:sp>
        <p:nvSpPr>
          <p:cNvPr id="6" name="TextBox 5">
            <a:extLst>
              <a:ext uri="{FF2B5EF4-FFF2-40B4-BE49-F238E27FC236}">
                <a16:creationId xmlns:a16="http://schemas.microsoft.com/office/drawing/2014/main" id="{60105B7E-D3E1-4850-98E7-8D665DD64A94}"/>
              </a:ext>
            </a:extLst>
          </p:cNvPr>
          <p:cNvSpPr txBox="1"/>
          <p:nvPr/>
        </p:nvSpPr>
        <p:spPr>
          <a:xfrm>
            <a:off x="967509" y="4701795"/>
            <a:ext cx="2743199" cy="107721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b="1">
                <a:cs typeface="Calibri"/>
              </a:rPr>
              <a:t>TECHNOLOGICAL</a:t>
            </a:r>
          </a:p>
          <a:p>
            <a:pPr>
              <a:spcAft>
                <a:spcPts val="600"/>
              </a:spcAft>
            </a:pPr>
            <a:r>
              <a:rPr lang="en-GB" b="1">
                <a:cs typeface="Calibri"/>
              </a:rPr>
              <a:t>Bring the smart equipment</a:t>
            </a:r>
          </a:p>
          <a:p>
            <a:pPr>
              <a:spcAft>
                <a:spcPts val="600"/>
              </a:spcAft>
            </a:pPr>
            <a:r>
              <a:rPr lang="en" b="1">
                <a:ea typeface="+mn-lt"/>
                <a:cs typeface="+mn-lt"/>
              </a:rPr>
              <a:t>everywhere</a:t>
            </a:r>
            <a:endParaRPr lang="en-GB" b="1"/>
          </a:p>
        </p:txBody>
      </p:sp>
      <p:sp>
        <p:nvSpPr>
          <p:cNvPr id="7" name="TextBox 6">
            <a:extLst>
              <a:ext uri="{FF2B5EF4-FFF2-40B4-BE49-F238E27FC236}">
                <a16:creationId xmlns:a16="http://schemas.microsoft.com/office/drawing/2014/main" id="{9DC9546A-DFB9-42B8-9126-FFCC5D99E7DB}"/>
              </a:ext>
            </a:extLst>
          </p:cNvPr>
          <p:cNvSpPr txBox="1"/>
          <p:nvPr/>
        </p:nvSpPr>
        <p:spPr>
          <a:xfrm>
            <a:off x="4275452" y="4702498"/>
            <a:ext cx="2743199" cy="72327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b="1">
                <a:cs typeface="Calibri"/>
              </a:rPr>
              <a:t>ENVIROMENTAL</a:t>
            </a:r>
          </a:p>
          <a:p>
            <a:pPr>
              <a:spcAft>
                <a:spcPts val="600"/>
              </a:spcAft>
            </a:pPr>
            <a:r>
              <a:rPr lang="en-GB" b="1">
                <a:cs typeface="Calibri"/>
              </a:rPr>
              <a:t>Noise pollution control </a:t>
            </a:r>
          </a:p>
        </p:txBody>
      </p:sp>
      <p:sp>
        <p:nvSpPr>
          <p:cNvPr id="8" name="TextBox 7">
            <a:extLst>
              <a:ext uri="{FF2B5EF4-FFF2-40B4-BE49-F238E27FC236}">
                <a16:creationId xmlns:a16="http://schemas.microsoft.com/office/drawing/2014/main" id="{1A8D34D5-9F55-4F43-A0DD-2D641A1D5BA7}"/>
              </a:ext>
            </a:extLst>
          </p:cNvPr>
          <p:cNvSpPr txBox="1"/>
          <p:nvPr/>
        </p:nvSpPr>
        <p:spPr>
          <a:xfrm>
            <a:off x="7927597" y="4700954"/>
            <a:ext cx="2743199" cy="100027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b="1">
                <a:cs typeface="Calibri"/>
              </a:rPr>
              <a:t>LEGAL</a:t>
            </a:r>
          </a:p>
          <a:p>
            <a:pPr>
              <a:spcAft>
                <a:spcPts val="600"/>
              </a:spcAft>
            </a:pPr>
            <a:r>
              <a:rPr lang="en" b="1">
                <a:ea typeface="+mn-lt"/>
                <a:cs typeface="+mn-lt"/>
              </a:rPr>
              <a:t>Adoption of laws to help workers</a:t>
            </a:r>
            <a:endParaRPr lang="en-GB" b="1"/>
          </a:p>
        </p:txBody>
      </p:sp>
    </p:spTree>
    <p:extLst>
      <p:ext uri="{BB962C8B-B14F-4D97-AF65-F5344CB8AC3E}">
        <p14:creationId xmlns:p14="http://schemas.microsoft.com/office/powerpoint/2010/main" val="3242358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F2FCF-0468-48BC-9F70-C4BFEBC0A484}"/>
              </a:ext>
            </a:extLst>
          </p:cNvPr>
          <p:cNvSpPr>
            <a:spLocks noGrp="1"/>
          </p:cNvSpPr>
          <p:nvPr>
            <p:ph type="title"/>
          </p:nvPr>
        </p:nvSpPr>
        <p:spPr>
          <a:xfrm>
            <a:off x="299978" y="117676"/>
            <a:ext cx="10131425" cy="1456267"/>
          </a:xfrm>
        </p:spPr>
        <p:txBody>
          <a:bodyPr/>
          <a:lstStyle/>
          <a:p>
            <a:r>
              <a:rPr lang="en-GB">
                <a:cs typeface="Calibri Light"/>
              </a:rPr>
              <a:t>Conclusion</a:t>
            </a:r>
            <a:endParaRPr lang="en-GB"/>
          </a:p>
        </p:txBody>
      </p:sp>
      <p:sp>
        <p:nvSpPr>
          <p:cNvPr id="4" name="TextBox 3">
            <a:extLst>
              <a:ext uri="{FF2B5EF4-FFF2-40B4-BE49-F238E27FC236}">
                <a16:creationId xmlns:a16="http://schemas.microsoft.com/office/drawing/2014/main" id="{07467006-CC30-4224-A3CD-F83F08709ACE}"/>
              </a:ext>
            </a:extLst>
          </p:cNvPr>
          <p:cNvSpPr txBox="1"/>
          <p:nvPr/>
        </p:nvSpPr>
        <p:spPr>
          <a:xfrm>
            <a:off x="526769" y="1443098"/>
            <a:ext cx="274319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dirty="0">
                <a:ea typeface="+mn-lt"/>
                <a:cs typeface="+mn-lt"/>
              </a:rPr>
              <a:t>The study from </a:t>
            </a:r>
            <a:br>
              <a:rPr lang="en-US" dirty="0"/>
            </a:br>
            <a:r>
              <a:rPr lang="en" dirty="0">
                <a:ea typeface="+mn-lt"/>
                <a:cs typeface="+mn-lt"/>
              </a:rPr>
              <a:t>worldwide shows that 60% of accidents at work are due to stress. the stress of money for daily living is 30% and the other 4 categories of stress have the remaining 70%. Stress at work has a very high percentage. analyzing the situation, I consider it a real problem. Some solutions are proposed. we will choose only the best one.</a:t>
            </a:r>
            <a:endParaRPr lang="en-US" dirty="0"/>
          </a:p>
        </p:txBody>
      </p:sp>
      <p:sp>
        <p:nvSpPr>
          <p:cNvPr id="3" name="TextBox 2">
            <a:extLst>
              <a:ext uri="{FF2B5EF4-FFF2-40B4-BE49-F238E27FC236}">
                <a16:creationId xmlns:a16="http://schemas.microsoft.com/office/drawing/2014/main" id="{4CC9DA55-FF8D-463A-AB40-1273AAED6804}"/>
              </a:ext>
            </a:extLst>
          </p:cNvPr>
          <p:cNvSpPr txBox="1"/>
          <p:nvPr/>
        </p:nvSpPr>
        <p:spPr>
          <a:xfrm>
            <a:off x="8958805" y="451412"/>
            <a:ext cx="2482769" cy="120032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r>
              <a:rPr lang="en-GB" b="1" dirty="0">
                <a:ea typeface="+mn-lt"/>
                <a:cs typeface="+mn-lt"/>
              </a:rPr>
              <a:t>Improving working conditions, and creating a good environment</a:t>
            </a:r>
            <a:endParaRPr lang="en-US" b="1" dirty="0"/>
          </a:p>
        </p:txBody>
      </p:sp>
      <p:sp>
        <p:nvSpPr>
          <p:cNvPr id="5" name="TextBox 4">
            <a:extLst>
              <a:ext uri="{FF2B5EF4-FFF2-40B4-BE49-F238E27FC236}">
                <a16:creationId xmlns:a16="http://schemas.microsoft.com/office/drawing/2014/main" id="{5AEF92C5-695B-42B3-8D5D-3688AB8B87B8}"/>
              </a:ext>
            </a:extLst>
          </p:cNvPr>
          <p:cNvSpPr txBox="1"/>
          <p:nvPr/>
        </p:nvSpPr>
        <p:spPr>
          <a:xfrm>
            <a:off x="8956997" y="2513755"/>
            <a:ext cx="2743199" cy="92333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b="1" dirty="0">
                <a:ea typeface="+mn-lt"/>
                <a:cs typeface="+mn-lt"/>
              </a:rPr>
              <a:t>Reducing work for f individuals who have too much work.</a:t>
            </a:r>
            <a:endParaRPr lang="en-US" b="1" dirty="0"/>
          </a:p>
        </p:txBody>
      </p:sp>
      <p:sp>
        <p:nvSpPr>
          <p:cNvPr id="6" name="TextBox 5">
            <a:extLst>
              <a:ext uri="{FF2B5EF4-FFF2-40B4-BE49-F238E27FC236}">
                <a16:creationId xmlns:a16="http://schemas.microsoft.com/office/drawing/2014/main" id="{984DC287-939D-4304-9074-25B305E7F325}"/>
              </a:ext>
            </a:extLst>
          </p:cNvPr>
          <p:cNvSpPr txBox="1"/>
          <p:nvPr/>
        </p:nvSpPr>
        <p:spPr>
          <a:xfrm>
            <a:off x="8955188" y="3929845"/>
            <a:ext cx="2743199" cy="203132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b="1" dirty="0">
                <a:ea typeface="+mn-lt"/>
                <a:cs typeface="+mn-lt"/>
              </a:rPr>
              <a:t>Macro environment  and employers working together can reduce stress levels and improve the income of both organizations and employees.</a:t>
            </a:r>
            <a:endParaRPr lang="en-US" b="1" dirty="0"/>
          </a:p>
        </p:txBody>
      </p:sp>
      <p:pic>
        <p:nvPicPr>
          <p:cNvPr id="8" name="Picture 8" descr="Needle and vial">
            <a:extLst>
              <a:ext uri="{FF2B5EF4-FFF2-40B4-BE49-F238E27FC236}">
                <a16:creationId xmlns:a16="http://schemas.microsoft.com/office/drawing/2014/main" id="{0FEC2E3E-1E41-41C1-898E-7618B8EBE659}"/>
              </a:ext>
            </a:extLst>
          </p:cNvPr>
          <p:cNvPicPr>
            <a:picLocks noChangeAspect="1"/>
          </p:cNvPicPr>
          <p:nvPr/>
        </p:nvPicPr>
        <p:blipFill>
          <a:blip r:embed="rId2"/>
          <a:stretch>
            <a:fillRect/>
          </a:stretch>
        </p:blipFill>
        <p:spPr>
          <a:xfrm>
            <a:off x="3827362" y="1868347"/>
            <a:ext cx="4296136" cy="2860875"/>
          </a:xfrm>
          <a:prstGeom prst="rect">
            <a:avLst/>
          </a:prstGeom>
        </p:spPr>
      </p:pic>
    </p:spTree>
    <p:extLst>
      <p:ext uri="{BB962C8B-B14F-4D97-AF65-F5344CB8AC3E}">
        <p14:creationId xmlns:p14="http://schemas.microsoft.com/office/powerpoint/2010/main" val="2863895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 name="Picture 2" descr="One big red drawing pin in front of many smaller black drawing pins">
            <a:extLst>
              <a:ext uri="{FF2B5EF4-FFF2-40B4-BE49-F238E27FC236}">
                <a16:creationId xmlns:a16="http://schemas.microsoft.com/office/drawing/2014/main" id="{E8DE2986-2103-4E72-9427-1FA2CB84A688}"/>
              </a:ext>
            </a:extLst>
          </p:cNvPr>
          <p:cNvPicPr>
            <a:picLocks noChangeAspect="1"/>
          </p:cNvPicPr>
          <p:nvPr/>
        </p:nvPicPr>
        <p:blipFill rotWithShape="1">
          <a:blip r:embed="rId3"/>
          <a:srcRect l="10933" r="-1" b="-1"/>
          <a:stretch/>
        </p:blipFill>
        <p:spPr>
          <a:xfrm>
            <a:off x="-3374" y="10"/>
            <a:ext cx="5774630" cy="4721082"/>
          </a:xfrm>
          <a:custGeom>
            <a:avLst/>
            <a:gdLst/>
            <a:ahLst/>
            <a:cxnLst/>
            <a:rect l="l" t="t" r="r" b="b"/>
            <a:pathLst>
              <a:path w="6766273" h="5545722">
                <a:moveTo>
                  <a:pt x="0" y="0"/>
                </a:moveTo>
                <a:lnTo>
                  <a:pt x="6576149" y="0"/>
                </a:lnTo>
                <a:lnTo>
                  <a:pt x="6631498" y="194912"/>
                </a:lnTo>
                <a:cubicBezTo>
                  <a:pt x="6719480" y="536872"/>
                  <a:pt x="6766273" y="895364"/>
                  <a:pt x="6766273" y="1264785"/>
                </a:cubicBezTo>
                <a:cubicBezTo>
                  <a:pt x="6766273" y="3629081"/>
                  <a:pt x="4849632" y="5545722"/>
                  <a:pt x="2485336" y="5545722"/>
                </a:cubicBezTo>
                <a:cubicBezTo>
                  <a:pt x="1598725" y="5545722"/>
                  <a:pt x="775066" y="5276195"/>
                  <a:pt x="91824" y="4814605"/>
                </a:cubicBezTo>
                <a:lnTo>
                  <a:pt x="0" y="4749308"/>
                </a:lnTo>
                <a:close/>
              </a:path>
            </a:pathLst>
          </a:custGeom>
          <a:ln w="50800" cap="sq" cmpd="dbl">
            <a:gradFill flip="none" rotWithShape="1">
              <a:gsLst>
                <a:gs pos="0">
                  <a:srgbClr val="FFFFFF"/>
                </a:gs>
                <a:gs pos="100000">
                  <a:schemeClr val="tx1">
                    <a:alpha val="0"/>
                  </a:schemeClr>
                </a:gs>
              </a:gsLst>
              <a:path path="circle">
                <a:fillToRect l="100000" t="100000"/>
              </a:path>
              <a:tileRect r="-100000" b="-100000"/>
            </a:gradFill>
            <a:miter lim="800000"/>
          </a:ln>
          <a:effectLst>
            <a:outerShdw blurRad="254000" algn="tl" rotWithShape="0">
              <a:prstClr val="black">
                <a:alpha val="43000"/>
              </a:prstClr>
            </a:outerShdw>
          </a:effectLst>
        </p:spPr>
      </p:pic>
      <p:pic>
        <p:nvPicPr>
          <p:cNvPr id="3" name="Picture 3" descr="Glad bi">
            <a:extLst>
              <a:ext uri="{FF2B5EF4-FFF2-40B4-BE49-F238E27FC236}">
                <a16:creationId xmlns:a16="http://schemas.microsoft.com/office/drawing/2014/main" id="{BA1F7319-AB23-4660-BCC8-CC3B3AE927AB}"/>
              </a:ext>
            </a:extLst>
          </p:cNvPr>
          <p:cNvPicPr>
            <a:picLocks noChangeAspect="1"/>
          </p:cNvPicPr>
          <p:nvPr/>
        </p:nvPicPr>
        <p:blipFill rotWithShape="1">
          <a:blip r:embed="rId4"/>
          <a:srcRect l="7309" r="5785" b="-7"/>
          <a:stretch/>
        </p:blipFill>
        <p:spPr>
          <a:xfrm>
            <a:off x="8355484" y="2503767"/>
            <a:ext cx="3837314" cy="4416863"/>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ln w="50800" cap="sq" cmpd="dbl">
            <a:gradFill flip="none" rotWithShape="1">
              <a:gsLst>
                <a:gs pos="0">
                  <a:srgbClr val="FFFFFF"/>
                </a:gs>
                <a:gs pos="100000">
                  <a:schemeClr val="tx1">
                    <a:alpha val="0"/>
                  </a:schemeClr>
                </a:gs>
              </a:gsLst>
              <a:path path="circle">
                <a:fillToRect l="100000" t="100000"/>
              </a:path>
              <a:tileRect r="-100000" b="-100000"/>
            </a:gradFill>
            <a:miter lim="800000"/>
          </a:ln>
          <a:effectLst>
            <a:outerShdw blurRad="254000" algn="tl" rotWithShape="0">
              <a:prstClr val="black">
                <a:alpha val="43000"/>
              </a:prstClr>
            </a:outerShdw>
          </a:effectLst>
        </p:spPr>
      </p:pic>
      <p:sp>
        <p:nvSpPr>
          <p:cNvPr id="4" name="TextBox 3">
            <a:extLst>
              <a:ext uri="{FF2B5EF4-FFF2-40B4-BE49-F238E27FC236}">
                <a16:creationId xmlns:a16="http://schemas.microsoft.com/office/drawing/2014/main" id="{A0C4E427-6B8C-4C50-9D40-F9116C97AD82}"/>
              </a:ext>
            </a:extLst>
          </p:cNvPr>
          <p:cNvSpPr txBox="1"/>
          <p:nvPr/>
        </p:nvSpPr>
        <p:spPr>
          <a:xfrm>
            <a:off x="4922729" y="4285989"/>
            <a:ext cx="274319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latin typeface="Blackadder ITC"/>
                <a:cs typeface="Calibri"/>
              </a:rPr>
              <a:t>Thank you</a:t>
            </a:r>
          </a:p>
        </p:txBody>
      </p:sp>
    </p:spTree>
    <p:extLst>
      <p:ext uri="{BB962C8B-B14F-4D97-AF65-F5344CB8AC3E}">
        <p14:creationId xmlns:p14="http://schemas.microsoft.com/office/powerpoint/2010/main" val="5364094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Celestial</vt:lpstr>
      <vt:lpstr>Problem Solving and Decision Making Presentation</vt:lpstr>
      <vt:lpstr>PowerPoint Presentation</vt:lpstr>
      <vt:lpstr>• A research-informed discussion on the nature and impact of the complex problem on employees and their organisations</vt:lpstr>
      <vt:lpstr>• A research-informed cause-and-effect analysis of the complex problem.</vt:lpstr>
      <vt:lpstr>PESTLE analysis of the macro-environmental factors contributing to the complex problem</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475</cp:revision>
  <dcterms:created xsi:type="dcterms:W3CDTF">2021-11-05T12:16:46Z</dcterms:created>
  <dcterms:modified xsi:type="dcterms:W3CDTF">2021-11-08T23:24:43Z</dcterms:modified>
</cp:coreProperties>
</file>