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58" r:id="rId4"/>
    <p:sldId id="262" r:id="rId5"/>
    <p:sldId id="260" r:id="rId6"/>
    <p:sldId id="261" r:id="rId7"/>
    <p:sldId id="259"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96" y="1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kills/reflective-writing-gibbs/"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tandfonline-com.ezproxy.uwtsd.ac.uk/author/Cavaliero,+Tamsin"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www.oxfordreference.com.ezproxy.uwtsd.ac.uk/view/10.1093/acref/9780199290543.001.0001/acref-9780199290543" TargetMode="External"/><Relationship Id="rId2" Type="http://schemas.openxmlformats.org/officeDocument/2006/relationships/hyperlink" Target="http://skills/reflective-writing-gibbs/" TargetMode="External"/><Relationship Id="rId1" Type="http://schemas.openxmlformats.org/officeDocument/2006/relationships/slideLayout" Target="../slideLayouts/slideLayout7.xml"/><Relationship Id="rId4" Type="http://schemas.openxmlformats.org/officeDocument/2006/relationships/hyperlink" Target="https://doi-org.ezproxy.uwtsd.ac.uk/10.1080/0309877X.2015.10703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a:t>ECAY4002</a:t>
            </a:r>
            <a:r>
              <a:rPr lang="en-GB" smtClean="0">
                <a:solidFill>
                  <a:schemeClr val="accent1"/>
                </a:solidFill>
                <a:latin typeface="Aharoni"/>
                <a:cs typeface="Aharoni"/>
              </a:rPr>
              <a:t/>
            </a:r>
            <a:br>
              <a:rPr lang="en-GB" smtClean="0">
                <a:solidFill>
                  <a:schemeClr val="accent1"/>
                </a:solidFill>
                <a:latin typeface="Aharoni"/>
                <a:cs typeface="Aharoni"/>
              </a:rPr>
            </a:br>
            <a:r>
              <a:rPr lang="en-GB" smtClean="0">
                <a:solidFill>
                  <a:schemeClr val="accent1"/>
                </a:solidFill>
                <a:latin typeface="Aharoni"/>
                <a:cs typeface="Aharoni"/>
              </a:rPr>
              <a:t>Ways </a:t>
            </a:r>
            <a:r>
              <a:rPr lang="en-GB" dirty="0">
                <a:solidFill>
                  <a:schemeClr val="accent1"/>
                </a:solidFill>
                <a:latin typeface="Aharoni"/>
                <a:cs typeface="Aharoni"/>
              </a:rPr>
              <a:t>Of empowering Individuals</a:t>
            </a:r>
            <a:r>
              <a:rPr lang="en-GB" dirty="0">
                <a:cs typeface="Calibri Light"/>
              </a:rPr>
              <a:t> </a:t>
            </a: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sz="5400" dirty="0">
                <a:solidFill>
                  <a:schemeClr val="accent5"/>
                </a:solidFill>
                <a:cs typeface="Calibri"/>
              </a:rPr>
              <a:t>Lucy Grimshaw</a:t>
            </a:r>
            <a:endParaRPr lang="en-GB" sz="5400" dirty="0">
              <a:solidFill>
                <a:schemeClr val="accent5"/>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F6451D79-5F9E-48A0-9873-2B97B9898D73}"/>
              </a:ext>
            </a:extLst>
          </p:cNvPr>
          <p:cNvSpPr txBox="1"/>
          <p:nvPr/>
        </p:nvSpPr>
        <p:spPr>
          <a:xfrm>
            <a:off x="785004" y="1137250"/>
            <a:ext cx="10737011" cy="470898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cs typeface="Calibri"/>
            </a:endParaRPr>
          </a:p>
          <a:p>
            <a:r>
              <a:rPr lang="en-US" sz="2800" dirty="0">
                <a:cs typeface="Calibri"/>
              </a:rPr>
              <a:t>Empowerment of individuals is  needed to encourage participation of making choices for ones selves. </a:t>
            </a:r>
          </a:p>
          <a:p>
            <a:endParaRPr lang="en-US" sz="2800" dirty="0">
              <a:cs typeface="Calibri"/>
            </a:endParaRPr>
          </a:p>
          <a:p>
            <a:r>
              <a:rPr lang="en-US" sz="2800" dirty="0">
                <a:cs typeface="Calibri"/>
              </a:rPr>
              <a:t>Promoting Self Worth and confidence in decision making.</a:t>
            </a:r>
          </a:p>
          <a:p>
            <a:endParaRPr lang="en-US" sz="2800" dirty="0">
              <a:cs typeface="Calibri"/>
            </a:endParaRPr>
          </a:p>
          <a:p>
            <a:r>
              <a:rPr lang="en-US" sz="2800" dirty="0">
                <a:cs typeface="Calibri"/>
              </a:rPr>
              <a:t>Encouraging Individual Preferences.</a:t>
            </a:r>
          </a:p>
          <a:p>
            <a:endParaRPr lang="en-US" sz="2800" dirty="0">
              <a:cs typeface="Calibri"/>
            </a:endParaRPr>
          </a:p>
          <a:p>
            <a:endParaRPr lang="en-US" sz="2800" dirty="0">
              <a:cs typeface="Calibri"/>
            </a:endParaRPr>
          </a:p>
          <a:p>
            <a:endParaRPr lang="en-US" sz="2800" dirty="0">
              <a:cs typeface="Calibri"/>
            </a:endParaRPr>
          </a:p>
          <a:p>
            <a:endParaRPr lang="en-US" sz="2800" dirty="0">
              <a:cs typeface="Calibri"/>
            </a:endParaRPr>
          </a:p>
        </p:txBody>
      </p:sp>
    </p:spTree>
    <p:extLst>
      <p:ext uri="{BB962C8B-B14F-4D97-AF65-F5344CB8AC3E}">
        <p14:creationId xmlns:p14="http://schemas.microsoft.com/office/powerpoint/2010/main" val="1565411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93F75FEE-2C6C-4AB1-8DF1-8F7FC79989E5}"/>
              </a:ext>
            </a:extLst>
          </p:cNvPr>
          <p:cNvSpPr txBox="1"/>
          <p:nvPr/>
        </p:nvSpPr>
        <p:spPr>
          <a:xfrm>
            <a:off x="1446363" y="2301815"/>
            <a:ext cx="10420708" cy="393954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a:rPr>
              <a:t> reflective practice is A positive skill to use whilst advocating individuals Can achieve goals personal to them.</a:t>
            </a:r>
          </a:p>
          <a:p>
            <a:endParaRPr lang="en-US" sz="2000" dirty="0">
              <a:cs typeface="Calibri"/>
            </a:endParaRPr>
          </a:p>
          <a:p>
            <a:r>
              <a:rPr lang="en-US" sz="2000" dirty="0">
                <a:cs typeface="Calibri"/>
              </a:rPr>
              <a:t>Reflection can also be used to help individuals realize why they have acted or behaved a certain way  </a:t>
            </a:r>
          </a:p>
          <a:p>
            <a:endParaRPr lang="en-US" sz="2000" dirty="0">
              <a:cs typeface="Calibri"/>
            </a:endParaRPr>
          </a:p>
          <a:p>
            <a:r>
              <a:rPr lang="en-US" sz="2000" dirty="0">
                <a:cs typeface="Calibri"/>
              </a:rPr>
              <a:t>Paulo Freire discusses reflection as a positive tool throughout his work but suggests  it has two  dimensions which are -to reflect and to take action </a:t>
            </a:r>
          </a:p>
          <a:p>
            <a:endParaRPr lang="en-US" dirty="0">
              <a:cs typeface="Calibri"/>
            </a:endParaRPr>
          </a:p>
          <a:p>
            <a:r>
              <a:rPr lang="en-US" dirty="0">
                <a:cs typeface="Calibri"/>
              </a:rPr>
              <a:t>. </a:t>
            </a:r>
            <a:endParaRPr lang="en-US" dirty="0"/>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3809405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402928B2-BA62-420E-83A9-DA088FFC9003}"/>
              </a:ext>
            </a:extLst>
          </p:cNvPr>
          <p:cNvSpPr txBox="1"/>
          <p:nvPr/>
        </p:nvSpPr>
        <p:spPr>
          <a:xfrm>
            <a:off x="353684" y="677173"/>
            <a:ext cx="11499010" cy="147732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 Gibbs (1988) suggested  his six stage  reflection theory would partake after a experience or event. Which is frequently used. </a:t>
            </a:r>
            <a:endParaRPr lang="en-US" err="1">
              <a:cs typeface="Calibri"/>
            </a:endParaRPr>
          </a:p>
          <a:p>
            <a:endParaRPr lang="en-US" dirty="0">
              <a:cs typeface="Calibri"/>
            </a:endParaRPr>
          </a:p>
          <a:p>
            <a:endParaRPr lang="en-US" dirty="0">
              <a:cs typeface="Calibri"/>
            </a:endParaRPr>
          </a:p>
          <a:p>
            <a:endParaRPr lang="en-US" dirty="0">
              <a:cs typeface="Calibri"/>
            </a:endParaRPr>
          </a:p>
        </p:txBody>
      </p:sp>
      <p:pic>
        <p:nvPicPr>
          <p:cNvPr id="3" name="Picture 3" descr="A close up of a map&#10;&#10;Description generated with high confidence">
            <a:extLst>
              <a:ext uri="{FF2B5EF4-FFF2-40B4-BE49-F238E27FC236}">
                <a16:creationId xmlns:a16="http://schemas.microsoft.com/office/drawing/2014/main" xmlns="" id="{938453B0-1B2E-433B-88A1-A56CCA8EA000}"/>
              </a:ext>
            </a:extLst>
          </p:cNvPr>
          <p:cNvPicPr>
            <a:picLocks noChangeAspect="1"/>
          </p:cNvPicPr>
          <p:nvPr/>
        </p:nvPicPr>
        <p:blipFill>
          <a:blip r:embed="rId2"/>
          <a:stretch>
            <a:fillRect/>
          </a:stretch>
        </p:blipFill>
        <p:spPr>
          <a:xfrm>
            <a:off x="2912854" y="1477360"/>
            <a:ext cx="6538822" cy="4478375"/>
          </a:xfrm>
          <a:prstGeom prst="rect">
            <a:avLst/>
          </a:prstGeom>
        </p:spPr>
      </p:pic>
      <p:sp>
        <p:nvSpPr>
          <p:cNvPr id="5" name="TextBox 4">
            <a:extLst>
              <a:ext uri="{FF2B5EF4-FFF2-40B4-BE49-F238E27FC236}">
                <a16:creationId xmlns:a16="http://schemas.microsoft.com/office/drawing/2014/main" xmlns="" id="{6DEBE71B-646F-42F3-94F3-668EDE99AE40}"/>
              </a:ext>
            </a:extLst>
          </p:cNvPr>
          <p:cNvSpPr txBox="1"/>
          <p:nvPr/>
        </p:nvSpPr>
        <p:spPr>
          <a:xfrm>
            <a:off x="1532627" y="2057400"/>
            <a:ext cx="10133161"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T</a:t>
            </a:r>
          </a:p>
        </p:txBody>
      </p:sp>
      <p:sp>
        <p:nvSpPr>
          <p:cNvPr id="4" name="TextBox 3">
            <a:extLst>
              <a:ext uri="{FF2B5EF4-FFF2-40B4-BE49-F238E27FC236}">
                <a16:creationId xmlns:a16="http://schemas.microsoft.com/office/drawing/2014/main" xmlns="" id="{E2EBF517-3B91-4CD5-92AB-BD9FF4DEF494}"/>
              </a:ext>
            </a:extLst>
          </p:cNvPr>
          <p:cNvSpPr txBox="1"/>
          <p:nvPr/>
        </p:nvSpPr>
        <p:spPr>
          <a:xfrm>
            <a:off x="439948" y="5953665"/>
            <a:ext cx="1122584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picture copied from Oxford Brookes University </a:t>
            </a:r>
          </a:p>
          <a:p>
            <a:r>
              <a:rPr lang="en-US" dirty="0">
                <a:cs typeface="Calibri"/>
                <a:hlinkClick r:id="rId3"/>
              </a:rPr>
              <a:t>https://www.brookes.ac.uk/students/upgrade/study-skills/reflective-writing-gibbs/</a:t>
            </a:r>
            <a:r>
              <a:rPr lang="en-US" dirty="0">
                <a:cs typeface="Calibri"/>
              </a:rPr>
              <a:t> </a:t>
            </a:r>
          </a:p>
        </p:txBody>
      </p:sp>
    </p:spTree>
    <p:extLst>
      <p:ext uri="{BB962C8B-B14F-4D97-AF65-F5344CB8AC3E}">
        <p14:creationId xmlns:p14="http://schemas.microsoft.com/office/powerpoint/2010/main" val="77054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7B37C784-A2AA-4FC2-B270-6CD3F493A894}"/>
              </a:ext>
            </a:extLst>
          </p:cNvPr>
          <p:cNvSpPr txBox="1"/>
          <p:nvPr/>
        </p:nvSpPr>
        <p:spPr>
          <a:xfrm>
            <a:off x="928777" y="1669212"/>
            <a:ext cx="10808897" cy="258532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Reflection Practise is used regulary within social care settings to ensure clients needs are met individually and there action plan is individual to suit the client . By reflecting to clients you are given them non biased information in what the client wants to do and not what is best for the staff.</a:t>
            </a:r>
          </a:p>
          <a:p>
            <a:endParaRPr lang="en-GB" dirty="0">
              <a:cs typeface="Calibri"/>
            </a:endParaRPr>
          </a:p>
          <a:p>
            <a:endParaRPr lang="en-GB" dirty="0">
              <a:cs typeface="Calibri"/>
            </a:endParaRPr>
          </a:p>
          <a:p>
            <a:r>
              <a:rPr lang="en-GB" dirty="0">
                <a:cs typeface="Calibri"/>
              </a:rPr>
              <a:t>Reflection can also be done by the use of physical object or forms of expressions such as pictures , drawings or through toys if working with children. </a:t>
            </a:r>
          </a:p>
          <a:p>
            <a:endParaRPr lang="en-GB" dirty="0">
              <a:cs typeface="Calibri"/>
            </a:endParaRPr>
          </a:p>
          <a:p>
            <a:endParaRPr lang="en-GB" dirty="0">
              <a:cs typeface="Calibri"/>
            </a:endParaRPr>
          </a:p>
        </p:txBody>
      </p:sp>
      <p:sp>
        <p:nvSpPr>
          <p:cNvPr id="3" name="TextBox 2">
            <a:extLst>
              <a:ext uri="{FF2B5EF4-FFF2-40B4-BE49-F238E27FC236}">
                <a16:creationId xmlns:a16="http://schemas.microsoft.com/office/drawing/2014/main" xmlns="" id="{4D939F23-6C46-4966-9CAA-6B49BD221762}"/>
              </a:ext>
            </a:extLst>
          </p:cNvPr>
          <p:cNvSpPr txBox="1"/>
          <p:nvPr/>
        </p:nvSpPr>
        <p:spPr>
          <a:xfrm>
            <a:off x="1403231" y="792192"/>
            <a:ext cx="5618671" cy="4001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cs typeface="Calibri"/>
            </a:endParaRPr>
          </a:p>
        </p:txBody>
      </p:sp>
    </p:spTree>
    <p:extLst>
      <p:ext uri="{BB962C8B-B14F-4D97-AF65-F5344CB8AC3E}">
        <p14:creationId xmlns:p14="http://schemas.microsoft.com/office/powerpoint/2010/main" val="3559701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C555DA01-CF72-4F44-AD8B-BE902E04692B}"/>
              </a:ext>
            </a:extLst>
          </p:cNvPr>
          <p:cNvSpPr txBox="1"/>
          <p:nvPr/>
        </p:nvSpPr>
        <p:spPr>
          <a:xfrm>
            <a:off x="209911" y="288986"/>
            <a:ext cx="11513387" cy="618630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a:p>
            <a:pPr algn="ctr"/>
            <a:r>
              <a:rPr lang="en-GB" b="1" dirty="0">
                <a:cs typeface="Calibri"/>
              </a:rPr>
              <a:t>Lego Study </a:t>
            </a:r>
          </a:p>
          <a:p>
            <a:endParaRPr lang="en-GB" dirty="0">
              <a:cs typeface="Calibri"/>
            </a:endParaRPr>
          </a:p>
          <a:p>
            <a:endParaRPr lang="en-GB" dirty="0"/>
          </a:p>
          <a:p>
            <a:endParaRPr lang="en-GB" dirty="0"/>
          </a:p>
          <a:p>
            <a:r>
              <a:rPr lang="en-GB" dirty="0"/>
              <a:t>There has been a study of  the effectiveness of reflection whilst using Lego blocks  to express this as researched by </a:t>
            </a:r>
            <a:r>
              <a:rPr lang="en-GB" dirty="0">
                <a:hlinkClick r:id="rId2"/>
              </a:rPr>
              <a:t>Tamsin Cavaliero</a:t>
            </a:r>
            <a:r>
              <a:rPr lang="en-GB" dirty="0"/>
              <a:t>.  </a:t>
            </a:r>
            <a:r>
              <a:rPr lang="en-GB" dirty="0">
                <a:hlinkClick r:id="rId2"/>
              </a:rPr>
              <a:t>Cavaliero</a:t>
            </a:r>
            <a:r>
              <a:rPr lang="en-GB" dirty="0"/>
              <a:t> used 71 Participants all from a social care setting which were made up of either social care </a:t>
            </a:r>
            <a:r>
              <a:rPr lang="en-GB" dirty="0" err="1"/>
              <a:t>practioner's</a:t>
            </a:r>
            <a:r>
              <a:rPr lang="en-GB" dirty="0"/>
              <a:t> or students. Participants found they where able to open up more through building . The participants where given a warm up exercise firstly which involved three tasks</a:t>
            </a:r>
            <a:endParaRPr lang="en-US">
              <a:cs typeface="Calibri"/>
            </a:endParaRPr>
          </a:p>
          <a:p>
            <a:endParaRPr lang="en-GB" dirty="0"/>
          </a:p>
          <a:p>
            <a:r>
              <a:rPr lang="en-GB" dirty="0"/>
              <a:t>Which were:</a:t>
            </a:r>
            <a:endParaRPr lang="en-US" dirty="0">
              <a:cs typeface="Calibri"/>
            </a:endParaRPr>
          </a:p>
          <a:p>
            <a:r>
              <a:rPr lang="en-GB" dirty="0"/>
              <a:t>1) Me at the start of my working week</a:t>
            </a:r>
            <a:endParaRPr lang="en-US" dirty="0">
              <a:cs typeface="Calibri"/>
            </a:endParaRPr>
          </a:p>
          <a:p>
            <a:r>
              <a:rPr lang="en-GB" dirty="0"/>
              <a:t>2) Me at the end of my working week</a:t>
            </a:r>
            <a:endParaRPr lang="en-US" dirty="0"/>
          </a:p>
          <a:p>
            <a:r>
              <a:rPr lang="en-GB" dirty="0"/>
              <a:t>3) Me at my best </a:t>
            </a:r>
            <a:endParaRPr lang="en-US" dirty="0"/>
          </a:p>
          <a:p>
            <a:endParaRPr lang="en-GB" dirty="0"/>
          </a:p>
          <a:p>
            <a:r>
              <a:rPr lang="en-GB" dirty="0"/>
              <a:t>The participants then had to describe their creations in front of the group and take a photo on their phones for future reflection on how they felt.</a:t>
            </a:r>
            <a:endParaRPr lang="en-US" dirty="0">
              <a:cs typeface="Calibri"/>
            </a:endParaRPr>
          </a:p>
          <a:p>
            <a:r>
              <a:rPr lang="en-GB" dirty="0"/>
              <a:t>At the end of the study participants found Lego helped them to discuss difficult problems, it allowed participants to express themselves without the need to so verbally. It also made participants aware of how different individuals feel . Therefore making it an effective tool for those unable to articulate their emotions or words.</a:t>
            </a:r>
            <a:endParaRPr lang="en-US" dirty="0"/>
          </a:p>
          <a:p>
            <a:endParaRPr lang="en-GB" dirty="0"/>
          </a:p>
          <a:p>
            <a:endParaRPr lang="en-US" dirty="0">
              <a:cs typeface="Calibri"/>
            </a:endParaRPr>
          </a:p>
        </p:txBody>
      </p:sp>
    </p:spTree>
    <p:extLst>
      <p:ext uri="{BB962C8B-B14F-4D97-AF65-F5344CB8AC3E}">
        <p14:creationId xmlns:p14="http://schemas.microsoft.com/office/powerpoint/2010/main" val="64868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8A934ABF-E4DD-4D2E-BE26-CB0BF415C9D2}"/>
              </a:ext>
            </a:extLst>
          </p:cNvPr>
          <p:cNvSpPr txBox="1"/>
          <p:nvPr/>
        </p:nvSpPr>
        <p:spPr>
          <a:xfrm>
            <a:off x="727495" y="3193211"/>
            <a:ext cx="6740105" cy="9233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a:p>
            <a:endParaRPr lang="en-US" dirty="0">
              <a:cs typeface="Calibri"/>
            </a:endParaRPr>
          </a:p>
          <a:p>
            <a:endParaRPr lang="en-US" dirty="0">
              <a:cs typeface="Calibri"/>
            </a:endParaRPr>
          </a:p>
        </p:txBody>
      </p:sp>
      <p:sp>
        <p:nvSpPr>
          <p:cNvPr id="3" name="TextBox 2">
            <a:extLst>
              <a:ext uri="{FF2B5EF4-FFF2-40B4-BE49-F238E27FC236}">
                <a16:creationId xmlns:a16="http://schemas.microsoft.com/office/drawing/2014/main" xmlns="" id="{50C89EA1-745F-432E-A350-D2D65D0AD845}"/>
              </a:ext>
            </a:extLst>
          </p:cNvPr>
          <p:cNvSpPr txBox="1"/>
          <p:nvPr/>
        </p:nvSpPr>
        <p:spPr>
          <a:xfrm>
            <a:off x="503208" y="267418"/>
            <a:ext cx="11243094" cy="701730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a:p>
            <a:r>
              <a:rPr lang="en-US">
                <a:cs typeface="Calibri"/>
              </a:rPr>
              <a:t>Refference List </a:t>
            </a:r>
            <a:endParaRPr lang="en-US" dirty="0">
              <a:cs typeface="Calibri"/>
            </a:endParaRPr>
          </a:p>
          <a:p>
            <a:endParaRPr lang="en-US" dirty="0">
              <a:cs typeface="Calibri"/>
            </a:endParaRPr>
          </a:p>
          <a:p>
            <a:endParaRPr lang="en-US" dirty="0">
              <a:cs typeface="Calibri"/>
            </a:endParaRPr>
          </a:p>
          <a:p>
            <a:r>
              <a:rPr lang="en-US">
                <a:cs typeface="Calibri"/>
              </a:rPr>
              <a:t> Oxford Brookes University </a:t>
            </a:r>
            <a:endParaRPr lang="en-US" dirty="0">
              <a:cs typeface="Calibri"/>
            </a:endParaRPr>
          </a:p>
          <a:p>
            <a:r>
              <a:rPr lang="en-US" dirty="0">
                <a:hlinkClick r:id="rId2"/>
              </a:rPr>
              <a:t>https://www.brookes.ac.uk/students/upgrade/study-skills/reflective-writing-gibbs/</a:t>
            </a:r>
            <a:r>
              <a:rPr lang="en-US">
                <a:cs typeface="Calibri"/>
              </a:rPr>
              <a:t> accessed on 5/12/2018</a:t>
            </a:r>
          </a:p>
          <a:p>
            <a:endParaRPr lang="en-US" dirty="0">
              <a:cs typeface="Calibri"/>
            </a:endParaRPr>
          </a:p>
          <a:p>
            <a:r>
              <a:rPr lang="en-US" dirty="0">
                <a:cs typeface="Calibri"/>
                <a:hlinkClick r:id="rId3"/>
              </a:rPr>
              <a:t> </a:t>
            </a:r>
            <a:r>
              <a:rPr lang="en-US" dirty="0">
                <a:cs typeface="Calibri"/>
              </a:rPr>
              <a:t>Cane.P</a:t>
            </a:r>
            <a:r>
              <a:rPr lang="en-US">
                <a:cs typeface="Calibri"/>
                <a:hlinkClick r:id="" action="ppaction://noaction"/>
              </a:rPr>
              <a:t>, Conaghan.J,2008 . The New Oxford Companion to Law</a:t>
            </a:r>
            <a:r>
              <a:rPr lang="en-US" dirty="0">
                <a:cs typeface="Calibri"/>
              </a:rPr>
              <a:t> ,Oxford University Press ,Oxford ,2008</a:t>
            </a:r>
          </a:p>
          <a:p>
            <a:endParaRPr lang="en-US" dirty="0">
              <a:cs typeface="Calibri"/>
            </a:endParaRPr>
          </a:p>
          <a:p>
            <a:r>
              <a:rPr lang="en-US">
                <a:cs typeface="Calibri"/>
              </a:rPr>
              <a:t> Cavaliero ,T. (2017) ‘Creative blocs’: action research study on the implementation of Lego as a tool for reflective practice with social care practitioners, Journal of Further and Higher Education, 41:2, 133-142,DOI: </a:t>
            </a:r>
            <a:r>
              <a:rPr lang="en-US" dirty="0">
                <a:cs typeface="Calibri"/>
                <a:hlinkClick r:id="rId4"/>
              </a:rPr>
              <a:t>10.1080/0309877X.2015.1070396</a:t>
            </a:r>
            <a:endParaRPr lang="en-US" dirty="0">
              <a:cs typeface="Calibri"/>
            </a:endParaRPr>
          </a:p>
          <a:p>
            <a:endParaRPr lang="en-US" dirty="0">
              <a:cs typeface="Calibri"/>
            </a:endParaRPr>
          </a:p>
          <a:p>
            <a:endParaRPr lang="en-US" dirty="0">
              <a:cs typeface="Calibri"/>
            </a:endParaRPr>
          </a:p>
          <a:p>
            <a:r>
              <a:rPr lang="en-US">
                <a:cs typeface="Calibri"/>
              </a:rPr>
              <a:t>Freire, P., 2007. </a:t>
            </a:r>
            <a:r>
              <a:rPr lang="en-US" i="1">
                <a:cs typeface="Calibri"/>
              </a:rPr>
              <a:t>Pedagogy of the oppressed</a:t>
            </a:r>
            <a:r>
              <a:rPr lang="en-US">
                <a:cs typeface="Calibri"/>
              </a:rPr>
              <a:t> 30th. anniversary., London: Continuum.</a:t>
            </a:r>
            <a:endParaRPr lang="en-US"/>
          </a:p>
          <a:p>
            <a:endParaRPr lang="en-US" dirty="0">
              <a:cs typeface="Calibri"/>
            </a:endParaRPr>
          </a:p>
          <a:p>
            <a:r>
              <a:rPr lang="en-US">
                <a:cs typeface="Calibri"/>
              </a:rPr>
              <a:t>Schon, D.A., 1991. </a:t>
            </a:r>
            <a:r>
              <a:rPr lang="en-US" i="1">
                <a:cs typeface="Calibri"/>
              </a:rPr>
              <a:t>The reflective practitioner</a:t>
            </a:r>
            <a:r>
              <a:rPr lang="en-US">
                <a:cs typeface="Calibri"/>
              </a:rPr>
              <a:t>, Aldershot: Avebury.</a:t>
            </a:r>
            <a:endParaRPr lang="en-US" dirty="0">
              <a:cs typeface="Calibri"/>
            </a:endParaRPr>
          </a:p>
          <a:p>
            <a:endParaRPr lang="en-US" dirty="0">
              <a:cs typeface="Calibri"/>
            </a:endParaRPr>
          </a:p>
          <a:p>
            <a:endParaRPr lang="en-US" dirty="0">
              <a:cs typeface="Calibri"/>
            </a:endParaRPr>
          </a:p>
          <a:p>
            <a:r>
              <a:rPr lang="en-US">
                <a:cs typeface="Calibri"/>
              </a:rPr>
              <a:t>'Experiential Learning: Experience as the Source of Learning and Development',   David Kolb 1984</a:t>
            </a:r>
            <a:endParaRPr lang="en-US" dirty="0">
              <a:cs typeface="Calibri"/>
            </a:endParaRPr>
          </a:p>
          <a:p>
            <a:endParaRPr lang="en-US" dirty="0">
              <a:cs typeface="Calibri"/>
            </a:endParaRPr>
          </a:p>
          <a:p>
            <a:endParaRPr lang="en-US" dirty="0">
              <a:cs typeface="Calibri"/>
            </a:endParaRPr>
          </a:p>
          <a:p>
            <a:endParaRPr lang="en-US">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5999266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0</TotalTime>
  <Words>100</Words>
  <Application>Microsoft Office PowerPoint</Application>
  <PresentationFormat>Widescreen</PresentationFormat>
  <Paragraphs>63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Aharoni</vt:lpstr>
      <vt:lpstr>Arial</vt:lpstr>
      <vt:lpstr>Calibri</vt:lpstr>
      <vt:lpstr>Calibri Light</vt:lpstr>
      <vt:lpstr>office theme</vt:lpstr>
      <vt:lpstr>ECAY4002 Ways Of empowering Individuals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James</cp:lastModifiedBy>
  <cp:revision>1452</cp:revision>
  <dcterms:created xsi:type="dcterms:W3CDTF">2013-07-15T20:26:40Z</dcterms:created>
  <dcterms:modified xsi:type="dcterms:W3CDTF">2018-12-28T11:05:11Z</dcterms:modified>
</cp:coreProperties>
</file>