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6413" cy="931862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85" d="100"/>
          <a:sy n="85" d="100"/>
        </p:scale>
        <p:origin x="300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53488"/>
            <a:ext cx="2971800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853488"/>
            <a:ext cx="2971800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6F8490F-9ED9-4475-9AEF-72D94DA2B38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0107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00138" y="700088"/>
            <a:ext cx="4657725" cy="34925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425950"/>
            <a:ext cx="5027613" cy="4192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53488"/>
            <a:ext cx="2971800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853488"/>
            <a:ext cx="2971800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3321DD8-12ED-40E2-BD56-96E84E00FDA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0652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C08851C-505B-423A-80D0-04FE2582FA93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9513" y="701675"/>
            <a:ext cx="4549775" cy="3411538"/>
          </a:xfrm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425950"/>
            <a:ext cx="5027613" cy="4191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967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760E4D-3C6E-44D0-A212-EC942AF1DBDA}" type="slidenum">
              <a:rPr lang="en-GB"/>
              <a:pPr/>
              <a:t>2</a:t>
            </a:fld>
            <a:endParaRPr lang="en-GB"/>
          </a:p>
        </p:txBody>
      </p:sp>
      <p:sp>
        <p:nvSpPr>
          <p:cNvPr id="7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9513" y="701675"/>
            <a:ext cx="4549775" cy="3411538"/>
          </a:xfrm>
          <a:ln/>
        </p:spPr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425950"/>
            <a:ext cx="5027613" cy="4191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8512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5F3A43-CF72-44D6-B0E2-D60278B2EC0A}" type="slidenum">
              <a:rPr lang="en-GB"/>
              <a:pPr/>
              <a:t>3</a:t>
            </a:fld>
            <a:endParaRPr lang="en-GB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9513" y="701675"/>
            <a:ext cx="4549775" cy="3411538"/>
          </a:xfrm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425950"/>
            <a:ext cx="5027613" cy="4191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1096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9BABBE-C1F9-4D14-90DD-C325DF9DE5E4}" type="slidenum">
              <a:rPr lang="en-GB"/>
              <a:pPr/>
              <a:t>4</a:t>
            </a:fld>
            <a:endParaRPr lang="en-GB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9513" y="701675"/>
            <a:ext cx="4549775" cy="3411538"/>
          </a:xfrm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425950"/>
            <a:ext cx="5027613" cy="4191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880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10212B-CDAD-4CA9-B56A-5E751F69C126}" type="slidenum">
              <a:rPr lang="en-GB"/>
              <a:pPr/>
              <a:t>5</a:t>
            </a:fld>
            <a:endParaRPr lang="en-GB"/>
          </a:p>
        </p:txBody>
      </p:sp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9513" y="701675"/>
            <a:ext cx="4549775" cy="3411538"/>
          </a:xfrm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425950"/>
            <a:ext cx="5027613" cy="4191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23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4617BFC-9C9D-447C-9340-FB4681D056D5}" type="slidenum">
              <a:rPr lang="en-GB"/>
              <a:pPr/>
              <a:t>6</a:t>
            </a:fld>
            <a:endParaRPr lang="en-GB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9513" y="701675"/>
            <a:ext cx="4549775" cy="3411538"/>
          </a:xfrm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425950"/>
            <a:ext cx="5027613" cy="4191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430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FDD926-0A8F-4EAC-9431-33E7313049F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A93AE4-1B05-4E83-8CA5-69C5B032E7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74E7B7-2772-4E68-A3C1-C1EE34C135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787FCC-A207-48FA-9FDD-FBD79BDFCB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B0A471-75CA-4059-993F-CE3A3F0529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73FB9-345C-482A-B76B-A76977A458E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224157-730D-4474-B1A7-C07958F68A1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02F3C7-CA60-4789-8B15-E82CED5C96A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11249C-3DB6-4749-91AB-C25DDA17C1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6F586E-B828-411A-AB0A-A73411FB36F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11C70A-7DC5-4523-BCDF-07F372E6A7D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3291547-26D8-4C4D-AA8E-7CFF23398EC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533400"/>
            <a:ext cx="7772400" cy="5486400"/>
          </a:xfrm>
          <a:ln w="38100" cmpd="dbl">
            <a:solidFill>
              <a:srgbClr val="FF0000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Arial" charset="0"/>
                <a:cs typeface="Times New Roman" charset="0"/>
              </a:rPr>
              <a:t>The Raft Foundation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4953000" y="1143000"/>
            <a:ext cx="3048000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latin typeface="Arial" charset="0"/>
              </a:rPr>
              <a:t>A reinforced concrete slab beneath the whole building.</a:t>
            </a:r>
          </a:p>
          <a:p>
            <a:pPr>
              <a:spcBef>
                <a:spcPct val="50000"/>
              </a:spcBef>
            </a:pPr>
            <a:r>
              <a:rPr lang="en-GB">
                <a:latin typeface="Arial" charset="0"/>
              </a:rPr>
              <a:t>Combines both the foundation and the floor slab in one element.</a:t>
            </a:r>
          </a:p>
          <a:p>
            <a:pPr>
              <a:spcBef>
                <a:spcPct val="50000"/>
              </a:spcBef>
            </a:pPr>
            <a:r>
              <a:rPr lang="en-GB">
                <a:latin typeface="Arial" charset="0"/>
              </a:rPr>
              <a:t>Care must be taken with damp-proofing details.</a:t>
            </a:r>
          </a:p>
        </p:txBody>
      </p:sp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942975" y="1624013"/>
          <a:ext cx="3629025" cy="360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3629532" imgH="3610479" progId="Paint.Picture">
                  <p:embed/>
                </p:oleObj>
              </mc:Choice>
              <mc:Fallback>
                <p:oleObj name="Bitmap Image" r:id="rId3" imgW="3629532" imgH="3610479" progId="Paint.Picture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42975" y="1624013"/>
                        <a:ext cx="3629025" cy="360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8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533400"/>
            <a:ext cx="7772400" cy="5486400"/>
          </a:xfrm>
          <a:ln w="38100" cmpd="dbl">
            <a:solidFill>
              <a:srgbClr val="FF0000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Arial" charset="0"/>
                <a:cs typeface="Times New Roman" charset="0"/>
              </a:rPr>
              <a:t>The Raft Foundation -  Uses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r>
              <a:rPr lang="en-GB" sz="2800">
                <a:latin typeface="Arial" charset="0"/>
                <a:cs typeface="Times New Roman" charset="0"/>
              </a:rPr>
              <a:t>Where soil is soft or variable.</a:t>
            </a:r>
          </a:p>
          <a:p>
            <a:r>
              <a:rPr lang="en-GB" sz="2800">
                <a:latin typeface="Arial" charset="0"/>
                <a:cs typeface="Times New Roman" charset="0"/>
              </a:rPr>
              <a:t>Where differential settlement is likely to occur.</a:t>
            </a:r>
          </a:p>
          <a:p>
            <a:r>
              <a:rPr lang="en-GB" sz="2800">
                <a:latin typeface="Arial" charset="0"/>
                <a:cs typeface="Times New Roman" charset="0"/>
              </a:rPr>
              <a:t>Where mining subsidence is liable to occur.</a:t>
            </a:r>
          </a:p>
          <a:p>
            <a:r>
              <a:rPr lang="en-GB" sz="2800">
                <a:latin typeface="Arial" charset="0"/>
                <a:cs typeface="Times New Roman" charset="0"/>
              </a:rPr>
              <a:t>Where excessive shrinkage or swelling of the soil is possible.</a:t>
            </a:r>
          </a:p>
          <a:p>
            <a:r>
              <a:rPr lang="en-GB" sz="2800">
                <a:latin typeface="Arial" charset="0"/>
                <a:cs typeface="Times New Roman" charset="0"/>
              </a:rPr>
              <a:t>Where large isolated foundations would otherwise be used.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533400"/>
            <a:ext cx="7772400" cy="5486400"/>
          </a:xfrm>
          <a:ln w="38100" cmpd="dbl">
            <a:solidFill>
              <a:srgbClr val="FF0000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Arial" charset="0"/>
                <a:cs typeface="Times New Roman" charset="0"/>
              </a:rPr>
              <a:t>The Pad Foundation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</p:txBody>
      </p:sp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914400" y="1066800"/>
          <a:ext cx="6172200" cy="464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8449854" imgH="4858428" progId="Paint.Picture">
                  <p:embed/>
                </p:oleObj>
              </mc:Choice>
              <mc:Fallback>
                <p:oleObj name="Bitmap Image" r:id="rId3" imgW="8449854" imgH="4858428" progId="Paint.Picture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1066800"/>
                        <a:ext cx="6172200" cy="464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533400"/>
            <a:ext cx="7772400" cy="5486400"/>
          </a:xfrm>
          <a:ln w="38100" cmpd="dbl">
            <a:solidFill>
              <a:srgbClr val="FF0000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Arial" charset="0"/>
                <a:cs typeface="Times New Roman" charset="0"/>
              </a:rPr>
              <a:t>The Pad Foundation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</p:txBody>
      </p:sp>
      <p:graphicFrame>
        <p:nvGraphicFramePr>
          <p:cNvPr id="10245" name="Object 5"/>
          <p:cNvGraphicFramePr>
            <a:graphicFrameLocks noChangeAspect="1"/>
          </p:cNvGraphicFramePr>
          <p:nvPr/>
        </p:nvGraphicFramePr>
        <p:xfrm>
          <a:off x="1066800" y="1371600"/>
          <a:ext cx="6248400" cy="3600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7887801" imgH="4544059" progId="Paint.Picture">
                  <p:embed/>
                </p:oleObj>
              </mc:Choice>
              <mc:Fallback>
                <p:oleObj name="Bitmap Image" r:id="rId3" imgW="7887801" imgH="4544059" progId="Paint.Picture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66800" y="1371600"/>
                        <a:ext cx="6248400" cy="3600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533400"/>
            <a:ext cx="7772400" cy="5486400"/>
          </a:xfrm>
          <a:ln w="38100" cmpd="dbl">
            <a:solidFill>
              <a:srgbClr val="FF0000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Arial" charset="0"/>
                <a:cs typeface="Times New Roman" charset="0"/>
              </a:rPr>
              <a:t>The Short Bored Pile Foundation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</p:txBody>
      </p:sp>
      <p:graphicFrame>
        <p:nvGraphicFramePr>
          <p:cNvPr id="12293" name="Object 5"/>
          <p:cNvGraphicFramePr>
            <a:graphicFrameLocks noChangeAspect="1"/>
          </p:cNvGraphicFramePr>
          <p:nvPr/>
        </p:nvGraphicFramePr>
        <p:xfrm>
          <a:off x="1524000" y="1114425"/>
          <a:ext cx="5619750" cy="4629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5619048" imgH="4629796" progId="Paint.Picture">
                  <p:embed/>
                </p:oleObj>
              </mc:Choice>
              <mc:Fallback>
                <p:oleObj name="Bitmap Image" r:id="rId3" imgW="5619048" imgH="4629796" progId="Paint.Picture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0" y="1114425"/>
                        <a:ext cx="5619750" cy="4629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533400"/>
            <a:ext cx="7772400" cy="5486400"/>
          </a:xfrm>
          <a:ln w="38100" cmpd="dbl">
            <a:solidFill>
              <a:srgbClr val="FF0000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en-GB" sz="2800">
                <a:latin typeface="Arial" charset="0"/>
                <a:cs typeface="Times New Roman" charset="0"/>
              </a:rPr>
              <a:t>The Short Bored Pile Foundation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  <a:p>
            <a:r>
              <a:rPr lang="en-GB" sz="2800">
                <a:latin typeface="Arial" charset="0"/>
                <a:cs typeface="Times New Roman" charset="0"/>
              </a:rPr>
              <a:t>Used to transmit loads through soft or made up ground.</a:t>
            </a:r>
          </a:p>
          <a:p>
            <a:endParaRPr lang="en-GB" sz="2800">
              <a:latin typeface="Arial" charset="0"/>
              <a:cs typeface="Times New Roman" charset="0"/>
            </a:endParaRPr>
          </a:p>
          <a:p>
            <a:r>
              <a:rPr lang="en-GB" sz="2800">
                <a:latin typeface="Arial" charset="0"/>
                <a:cs typeface="Times New Roman" charset="0"/>
              </a:rPr>
              <a:t>Also used on very shrinkable soils.</a:t>
            </a:r>
          </a:p>
          <a:p>
            <a:endParaRPr lang="en-GB" sz="2800">
              <a:latin typeface="Arial" charset="0"/>
              <a:cs typeface="Times New Roman" charset="0"/>
            </a:endParaRPr>
          </a:p>
          <a:p>
            <a:r>
              <a:rPr lang="en-GB" sz="2800">
                <a:latin typeface="Arial" charset="0"/>
                <a:cs typeface="Times New Roman" charset="0"/>
              </a:rPr>
              <a:t>Many proprietary techniques are available.</a:t>
            </a:r>
          </a:p>
          <a:p>
            <a:pPr>
              <a:buFontTx/>
              <a:buNone/>
            </a:pPr>
            <a:endParaRPr lang="en-GB" sz="2800">
              <a:latin typeface="Arial" charset="0"/>
              <a:cs typeface="Times New Roman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</Words>
  <Application>Microsoft Office PowerPoint</Application>
  <PresentationFormat>On-screen Show (4:3)</PresentationFormat>
  <Paragraphs>30</Paragraphs>
  <Slides>6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Times New Roman</vt:lpstr>
      <vt:lpstr>Default Design</vt:lpstr>
      <vt:lpstr>Bitmap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UWIC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ac0377</dc:creator>
  <cp:lastModifiedBy>Rhodri Thomas</cp:lastModifiedBy>
  <cp:revision>6</cp:revision>
  <dcterms:created xsi:type="dcterms:W3CDTF">2002-10-08T10:40:16Z</dcterms:created>
  <dcterms:modified xsi:type="dcterms:W3CDTF">2024-09-30T18:09:46Z</dcterms:modified>
</cp:coreProperties>
</file>