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50"/>
  </p:notesMasterIdLst>
  <p:handoutMasterIdLst>
    <p:handoutMasterId r:id="rId51"/>
  </p:handoutMasterIdLst>
  <p:sldIdLst>
    <p:sldId id="257" r:id="rId5"/>
    <p:sldId id="838" r:id="rId6"/>
    <p:sldId id="873" r:id="rId7"/>
    <p:sldId id="645" r:id="rId8"/>
    <p:sldId id="791" r:id="rId9"/>
    <p:sldId id="792" r:id="rId10"/>
    <p:sldId id="793" r:id="rId11"/>
    <p:sldId id="794" r:id="rId12"/>
    <p:sldId id="833" r:id="rId13"/>
    <p:sldId id="880" r:id="rId14"/>
    <p:sldId id="893" r:id="rId15"/>
    <p:sldId id="809" r:id="rId16"/>
    <p:sldId id="810" r:id="rId17"/>
    <p:sldId id="811" r:id="rId18"/>
    <p:sldId id="812" r:id="rId19"/>
    <p:sldId id="814" r:id="rId20"/>
    <p:sldId id="816" r:id="rId21"/>
    <p:sldId id="894" r:id="rId22"/>
    <p:sldId id="821" r:id="rId23"/>
    <p:sldId id="885" r:id="rId24"/>
    <p:sldId id="886" r:id="rId25"/>
    <p:sldId id="887" r:id="rId26"/>
    <p:sldId id="888" r:id="rId27"/>
    <p:sldId id="889" r:id="rId28"/>
    <p:sldId id="822" r:id="rId29"/>
    <p:sldId id="895" r:id="rId30"/>
    <p:sldId id="851" r:id="rId31"/>
    <p:sldId id="852" r:id="rId32"/>
    <p:sldId id="853" r:id="rId33"/>
    <p:sldId id="854" r:id="rId34"/>
    <p:sldId id="855" r:id="rId35"/>
    <p:sldId id="856" r:id="rId36"/>
    <p:sldId id="857" r:id="rId37"/>
    <p:sldId id="858" r:id="rId38"/>
    <p:sldId id="859" r:id="rId39"/>
    <p:sldId id="860" r:id="rId40"/>
    <p:sldId id="861" r:id="rId41"/>
    <p:sldId id="862" r:id="rId42"/>
    <p:sldId id="892" r:id="rId43"/>
    <p:sldId id="869" r:id="rId44"/>
    <p:sldId id="870" r:id="rId45"/>
    <p:sldId id="871" r:id="rId46"/>
    <p:sldId id="836" r:id="rId47"/>
    <p:sldId id="896" r:id="rId48"/>
    <p:sldId id="768" r:id="rId49"/>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59CDFE-EAF5-D4A9-4410-8F9B3F1B75C5}" v="3" dt="2024-12-05T19:57:46.6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36" autoAdjust="0"/>
    <p:restoredTop sz="94863" autoAdjust="0"/>
  </p:normalViewPr>
  <p:slideViewPr>
    <p:cSldViewPr snapToGrid="0">
      <p:cViewPr varScale="1">
        <p:scale>
          <a:sx n="99" d="100"/>
          <a:sy n="99" d="100"/>
        </p:scale>
        <p:origin x="330" y="51"/>
      </p:cViewPr>
      <p:guideLst>
        <p:guide orient="horz" pos="2160"/>
        <p:guide pos="2880"/>
      </p:guideLst>
    </p:cSldViewPr>
  </p:slideViewPr>
  <p:outlineViewPr>
    <p:cViewPr>
      <p:scale>
        <a:sx n="33" d="100"/>
        <a:sy n="33" d="100"/>
      </p:scale>
      <p:origin x="0" y="-28020"/>
    </p:cViewPr>
  </p:outlineViewPr>
  <p:notesTextViewPr>
    <p:cViewPr>
      <p:scale>
        <a:sx n="100" d="100"/>
        <a:sy n="100" d="100"/>
      </p:scale>
      <p:origin x="0" y="0"/>
    </p:cViewPr>
  </p:notesTextViewPr>
  <p:sorterViewPr>
    <p:cViewPr varScale="1">
      <p:scale>
        <a:sx n="100" d="100"/>
        <a:sy n="100" d="100"/>
      </p:scale>
      <p:origin x="0" y="-4104"/>
    </p:cViewPr>
  </p:sorterViewPr>
  <p:notesViewPr>
    <p:cSldViewPr snapToGrid="0">
      <p:cViewPr>
        <p:scale>
          <a:sx n="1" d="2"/>
          <a:sy n="1" d="2"/>
        </p:scale>
        <p:origin x="4560" y="984"/>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498" tIns="45249" rIns="90498" bIns="45249" rtlCol="0"/>
          <a:lstStyle>
            <a:lvl1pPr algn="l">
              <a:defRPr sz="1200"/>
            </a:lvl1pPr>
          </a:lstStyle>
          <a:p>
            <a:endParaRPr lang="en-GB" dirty="0"/>
          </a:p>
        </p:txBody>
      </p:sp>
      <p:sp>
        <p:nvSpPr>
          <p:cNvPr id="3" name="Date Placeholder 2"/>
          <p:cNvSpPr>
            <a:spLocks noGrp="1"/>
          </p:cNvSpPr>
          <p:nvPr>
            <p:ph type="dt" sz="quarter" idx="1"/>
          </p:nvPr>
        </p:nvSpPr>
        <p:spPr>
          <a:xfrm>
            <a:off x="3809080" y="0"/>
            <a:ext cx="2914015" cy="488712"/>
          </a:xfrm>
          <a:prstGeom prst="rect">
            <a:avLst/>
          </a:prstGeom>
        </p:spPr>
        <p:txBody>
          <a:bodyPr vert="horz" lIns="90498" tIns="45249" rIns="90498" bIns="45249" rtlCol="0"/>
          <a:lstStyle>
            <a:lvl1pPr algn="r">
              <a:defRPr sz="1200"/>
            </a:lvl1pPr>
          </a:lstStyle>
          <a:p>
            <a:fld id="{96D292DE-8B7A-4254-AA83-74C1F4DD4AF0}" type="datetimeFigureOut">
              <a:rPr lang="en-GB" smtClean="0"/>
              <a:t>05/12/2024</a:t>
            </a:fld>
            <a:endParaRPr lang="en-GB" dirty="0"/>
          </a:p>
        </p:txBody>
      </p:sp>
      <p:sp>
        <p:nvSpPr>
          <p:cNvPr id="4" name="Footer Placeholder 3"/>
          <p:cNvSpPr>
            <a:spLocks noGrp="1"/>
          </p:cNvSpPr>
          <p:nvPr>
            <p:ph type="ftr" sz="quarter" idx="2"/>
          </p:nvPr>
        </p:nvSpPr>
        <p:spPr>
          <a:xfrm>
            <a:off x="1" y="9283830"/>
            <a:ext cx="2914015" cy="488712"/>
          </a:xfrm>
          <a:prstGeom prst="rect">
            <a:avLst/>
          </a:prstGeom>
        </p:spPr>
        <p:txBody>
          <a:bodyPr vert="horz" lIns="90498" tIns="45249" rIns="90498" bIns="45249"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09080" y="9283830"/>
            <a:ext cx="2914015" cy="488712"/>
          </a:xfrm>
          <a:prstGeom prst="rect">
            <a:avLst/>
          </a:prstGeom>
        </p:spPr>
        <p:txBody>
          <a:bodyPr vert="horz" lIns="90498" tIns="45249" rIns="90498" bIns="45249"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90410"/>
          </a:xfrm>
          <a:prstGeom prst="rect">
            <a:avLst/>
          </a:prstGeom>
        </p:spPr>
        <p:txBody>
          <a:bodyPr vert="horz" lIns="90498" tIns="45249" rIns="90498" bIns="45249" rtlCol="0"/>
          <a:lstStyle>
            <a:lvl1pPr algn="l">
              <a:defRPr sz="1200"/>
            </a:lvl1pPr>
          </a:lstStyle>
          <a:p>
            <a:endParaRPr lang="en-GB" dirty="0"/>
          </a:p>
        </p:txBody>
      </p:sp>
      <p:sp>
        <p:nvSpPr>
          <p:cNvPr id="3" name="Date Placeholder 2"/>
          <p:cNvSpPr>
            <a:spLocks noGrp="1"/>
          </p:cNvSpPr>
          <p:nvPr>
            <p:ph type="dt" idx="1"/>
          </p:nvPr>
        </p:nvSpPr>
        <p:spPr>
          <a:xfrm>
            <a:off x="3809080" y="0"/>
            <a:ext cx="2914015" cy="490410"/>
          </a:xfrm>
          <a:prstGeom prst="rect">
            <a:avLst/>
          </a:prstGeom>
        </p:spPr>
        <p:txBody>
          <a:bodyPr vert="horz" lIns="90498" tIns="45249" rIns="90498" bIns="45249" rtlCol="0"/>
          <a:lstStyle>
            <a:lvl1pPr algn="r">
              <a:defRPr sz="1200"/>
            </a:lvl1pPr>
          </a:lstStyle>
          <a:p>
            <a:fld id="{D4D0546C-25D5-441B-A719-570C871FDDA2}" type="datetimeFigureOut">
              <a:rPr lang="en-GB" smtClean="0"/>
              <a:t>05/12/2024</a:t>
            </a:fld>
            <a:endParaRPr lang="en-GB" dirty="0"/>
          </a:p>
        </p:txBody>
      </p:sp>
      <p:sp>
        <p:nvSpPr>
          <p:cNvPr id="4" name="Slide Image Placeholder 3"/>
          <p:cNvSpPr>
            <a:spLocks noGrp="1" noRot="1" noChangeAspect="1"/>
          </p:cNvSpPr>
          <p:nvPr>
            <p:ph type="sldImg" idx="2"/>
          </p:nvPr>
        </p:nvSpPr>
        <p:spPr>
          <a:xfrm>
            <a:off x="1165225" y="1222375"/>
            <a:ext cx="4394200" cy="3297238"/>
          </a:xfrm>
          <a:prstGeom prst="rect">
            <a:avLst/>
          </a:prstGeom>
          <a:noFill/>
          <a:ln w="12700">
            <a:solidFill>
              <a:prstClr val="black"/>
            </a:solidFill>
          </a:ln>
        </p:spPr>
        <p:txBody>
          <a:bodyPr vert="horz" lIns="90498" tIns="45249" rIns="90498" bIns="45249" rtlCol="0" anchor="ctr"/>
          <a:lstStyle/>
          <a:p>
            <a:endParaRPr lang="en-GB" dirty="0"/>
          </a:p>
        </p:txBody>
      </p:sp>
      <p:sp>
        <p:nvSpPr>
          <p:cNvPr id="5" name="Notes Placeholder 4"/>
          <p:cNvSpPr>
            <a:spLocks noGrp="1"/>
          </p:cNvSpPr>
          <p:nvPr>
            <p:ph type="body" sz="quarter" idx="3"/>
          </p:nvPr>
        </p:nvSpPr>
        <p:spPr>
          <a:xfrm>
            <a:off x="672465" y="4703853"/>
            <a:ext cx="5379720" cy="3848606"/>
          </a:xfrm>
          <a:prstGeom prst="rect">
            <a:avLst/>
          </a:prstGeom>
        </p:spPr>
        <p:txBody>
          <a:bodyPr vert="horz" lIns="90498" tIns="45249" rIns="90498" bIns="4524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83832"/>
            <a:ext cx="2914015" cy="490409"/>
          </a:xfrm>
          <a:prstGeom prst="rect">
            <a:avLst/>
          </a:prstGeom>
        </p:spPr>
        <p:txBody>
          <a:bodyPr vert="horz" lIns="90498" tIns="45249" rIns="90498" bIns="45249"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80" y="9283832"/>
            <a:ext cx="2914015" cy="490409"/>
          </a:xfrm>
          <a:prstGeom prst="rect">
            <a:avLst/>
          </a:prstGeom>
        </p:spPr>
        <p:txBody>
          <a:bodyPr vert="horz" lIns="90498" tIns="45249" rIns="90498" bIns="45249" rtlCol="0" anchor="b"/>
          <a:lstStyle>
            <a:lvl1pPr algn="r">
              <a:defRPr sz="1200"/>
            </a:lvl1pPr>
          </a:lstStyle>
          <a:p>
            <a:fld id="{947C2D0C-38E8-467C-B792-96B6B7CB159A}" type="slidenum">
              <a:rPr lang="en-GB" smtClean="0"/>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dirty="0"/>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dirty="0"/>
          </a:p>
        </p:txBody>
      </p:sp>
    </p:spTree>
    <p:extLst>
      <p:ext uri="{BB962C8B-B14F-4D97-AF65-F5344CB8AC3E}">
        <p14:creationId xmlns:p14="http://schemas.microsoft.com/office/powerpoint/2010/main" val="3250303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dirty="0"/>
          </a:p>
        </p:txBody>
      </p:sp>
    </p:spTree>
    <p:extLst>
      <p:ext uri="{BB962C8B-B14F-4D97-AF65-F5344CB8AC3E}">
        <p14:creationId xmlns:p14="http://schemas.microsoft.com/office/powerpoint/2010/main" val="1057227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dirty="0"/>
          </a:p>
        </p:txBody>
      </p:sp>
    </p:spTree>
    <p:extLst>
      <p:ext uri="{BB962C8B-B14F-4D97-AF65-F5344CB8AC3E}">
        <p14:creationId xmlns:p14="http://schemas.microsoft.com/office/powerpoint/2010/main" val="671290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dirty="0"/>
          </a:p>
        </p:txBody>
      </p:sp>
    </p:spTree>
    <p:extLst>
      <p:ext uri="{BB962C8B-B14F-4D97-AF65-F5344CB8AC3E}">
        <p14:creationId xmlns:p14="http://schemas.microsoft.com/office/powerpoint/2010/main" val="2404382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Therefore,</a:t>
            </a:r>
            <a:r>
              <a:rPr lang="en-GB" baseline="0" dirty="0"/>
              <a:t> they planned for a legacy…..</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dirty="0"/>
          </a:p>
        </p:txBody>
      </p:sp>
    </p:spTree>
    <p:extLst>
      <p:ext uri="{BB962C8B-B14F-4D97-AF65-F5344CB8AC3E}">
        <p14:creationId xmlns:p14="http://schemas.microsoft.com/office/powerpoint/2010/main" val="2078153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dirty="0"/>
          </a:p>
        </p:txBody>
      </p:sp>
    </p:spTree>
    <p:extLst>
      <p:ext uri="{BB962C8B-B14F-4D97-AF65-F5344CB8AC3E}">
        <p14:creationId xmlns:p14="http://schemas.microsoft.com/office/powerpoint/2010/main" val="3813542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xfrm>
            <a:off x="480556" y="4642491"/>
            <a:ext cx="5571943" cy="439864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UOS Stephenson" pitchFamily="18" charset="0"/>
              </a:defRPr>
            </a:lvl1pPr>
            <a:lvl2pPr marL="744725" indent="-285949">
              <a:defRPr sz="2400">
                <a:solidFill>
                  <a:schemeClr val="tx1"/>
                </a:solidFill>
                <a:latin typeface="TUOS Stephenson" pitchFamily="18" charset="0"/>
              </a:defRPr>
            </a:lvl2pPr>
            <a:lvl3pPr marL="1146939" indent="-229388">
              <a:defRPr sz="2400">
                <a:solidFill>
                  <a:schemeClr val="tx1"/>
                </a:solidFill>
                <a:latin typeface="TUOS Stephenson" pitchFamily="18" charset="0"/>
              </a:defRPr>
            </a:lvl3pPr>
            <a:lvl4pPr marL="1605714" indent="-229388">
              <a:defRPr sz="2400">
                <a:solidFill>
                  <a:schemeClr val="tx1"/>
                </a:solidFill>
                <a:latin typeface="TUOS Stephenson" pitchFamily="18" charset="0"/>
              </a:defRPr>
            </a:lvl4pPr>
            <a:lvl5pPr marL="2064489" indent="-229388">
              <a:defRPr sz="2400">
                <a:solidFill>
                  <a:schemeClr val="tx1"/>
                </a:solidFill>
                <a:latin typeface="TUOS Stephenson" pitchFamily="18" charset="0"/>
              </a:defRPr>
            </a:lvl5pPr>
            <a:lvl6pPr marL="2516980" indent="-229388" eaLnBrk="0" fontAlgn="base" hangingPunct="0">
              <a:spcBef>
                <a:spcPct val="0"/>
              </a:spcBef>
              <a:spcAft>
                <a:spcPct val="0"/>
              </a:spcAft>
              <a:defRPr sz="2400">
                <a:solidFill>
                  <a:schemeClr val="tx1"/>
                </a:solidFill>
                <a:latin typeface="TUOS Stephenson" pitchFamily="18" charset="0"/>
              </a:defRPr>
            </a:lvl6pPr>
            <a:lvl7pPr marL="2969471" indent="-229388" eaLnBrk="0" fontAlgn="base" hangingPunct="0">
              <a:spcBef>
                <a:spcPct val="0"/>
              </a:spcBef>
              <a:spcAft>
                <a:spcPct val="0"/>
              </a:spcAft>
              <a:defRPr sz="2400">
                <a:solidFill>
                  <a:schemeClr val="tx1"/>
                </a:solidFill>
                <a:latin typeface="TUOS Stephenson" pitchFamily="18" charset="0"/>
              </a:defRPr>
            </a:lvl7pPr>
            <a:lvl8pPr marL="3421962" indent="-229388" eaLnBrk="0" fontAlgn="base" hangingPunct="0">
              <a:spcBef>
                <a:spcPct val="0"/>
              </a:spcBef>
              <a:spcAft>
                <a:spcPct val="0"/>
              </a:spcAft>
              <a:defRPr sz="2400">
                <a:solidFill>
                  <a:schemeClr val="tx1"/>
                </a:solidFill>
                <a:latin typeface="TUOS Stephenson" pitchFamily="18" charset="0"/>
              </a:defRPr>
            </a:lvl8pPr>
            <a:lvl9pPr marL="3874453" indent="-229388" eaLnBrk="0" fontAlgn="base" hangingPunct="0">
              <a:spcBef>
                <a:spcPct val="0"/>
              </a:spcBef>
              <a:spcAft>
                <a:spcPct val="0"/>
              </a:spcAft>
              <a:defRPr sz="2400">
                <a:solidFill>
                  <a:schemeClr val="tx1"/>
                </a:solidFill>
                <a:latin typeface="TUOS Stephenson" pitchFamily="18" charset="0"/>
              </a:defRPr>
            </a:lvl9pPr>
          </a:lstStyle>
          <a:p>
            <a:fld id="{222F03D4-A7E5-49CA-829E-4279EBA8D3F3}" type="slidenum">
              <a:rPr lang="en-US" altLang="en-US" sz="1200">
                <a:solidFill>
                  <a:srgbClr val="000000"/>
                </a:solidFill>
              </a:rPr>
              <a:pPr/>
              <a:t>16</a:t>
            </a:fld>
            <a:endParaRPr lang="en-US" altLang="en-US" sz="1200">
              <a:solidFill>
                <a:srgbClr val="000000"/>
              </a:solidFill>
            </a:endParaRPr>
          </a:p>
        </p:txBody>
      </p:sp>
    </p:spTree>
    <p:extLst>
      <p:ext uri="{BB962C8B-B14F-4D97-AF65-F5344CB8AC3E}">
        <p14:creationId xmlns:p14="http://schemas.microsoft.com/office/powerpoint/2010/main" val="11286108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dirty="0"/>
          </a:p>
        </p:txBody>
      </p:sp>
    </p:spTree>
    <p:extLst>
      <p:ext uri="{BB962C8B-B14F-4D97-AF65-F5344CB8AC3E}">
        <p14:creationId xmlns:p14="http://schemas.microsoft.com/office/powerpoint/2010/main" val="3882695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Transformed the city into one of the most vibrant and popular tourist destinations in Europe. </a:t>
            </a:r>
          </a:p>
          <a:p>
            <a:endParaRPr lang="en-GB" dirty="0"/>
          </a:p>
          <a:p>
            <a:r>
              <a:rPr lang="en-GB" dirty="0"/>
              <a:t>Last point</a:t>
            </a:r>
            <a:r>
              <a:rPr lang="en-GB" baseline="0" dirty="0"/>
              <a:t> – using mega events as a vehicle for regeneration and infrastructure projects is fairly typical</a:t>
            </a:r>
            <a:endParaRPr lang="en-GB" dirty="0"/>
          </a:p>
        </p:txBody>
      </p:sp>
      <p:sp>
        <p:nvSpPr>
          <p:cNvPr id="4" name="Slide Number Placeholder 3"/>
          <p:cNvSpPr>
            <a:spLocks noGrp="1"/>
          </p:cNvSpPr>
          <p:nvPr>
            <p:ph type="sldNum" sz="quarter" idx="10"/>
          </p:nvPr>
        </p:nvSpPr>
        <p:spPr/>
        <p:txBody>
          <a:bodyPr/>
          <a:lstStyle/>
          <a:p>
            <a:fld id="{C9E2DDA4-0A47-458F-A872-702ABC3C83E1}" type="slidenum">
              <a:rPr lang="en-GB" smtClean="0"/>
              <a:t>20</a:t>
            </a:fld>
            <a:endParaRPr lang="en-GB"/>
          </a:p>
        </p:txBody>
      </p:sp>
    </p:spTree>
    <p:extLst>
      <p:ext uri="{BB962C8B-B14F-4D97-AF65-F5344CB8AC3E}">
        <p14:creationId xmlns:p14="http://schemas.microsoft.com/office/powerpoint/2010/main" val="189298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Barcelona</a:t>
            </a:r>
            <a:r>
              <a:rPr lang="en-GB" baseline="0" dirty="0"/>
              <a:t> – the most successful legacy results to date. </a:t>
            </a:r>
            <a:endParaRPr lang="en-GB" dirty="0"/>
          </a:p>
        </p:txBody>
      </p:sp>
      <p:sp>
        <p:nvSpPr>
          <p:cNvPr id="4" name="Slide Number Placeholder 3"/>
          <p:cNvSpPr>
            <a:spLocks noGrp="1"/>
          </p:cNvSpPr>
          <p:nvPr>
            <p:ph type="sldNum" sz="quarter" idx="10"/>
          </p:nvPr>
        </p:nvSpPr>
        <p:spPr/>
        <p:txBody>
          <a:bodyPr/>
          <a:lstStyle/>
          <a:p>
            <a:fld id="{C9E2DDA4-0A47-458F-A872-702ABC3C83E1}" type="slidenum">
              <a:rPr lang="en-GB" smtClean="0"/>
              <a:t>21</a:t>
            </a:fld>
            <a:endParaRPr lang="en-GB"/>
          </a:p>
        </p:txBody>
      </p:sp>
    </p:spTree>
    <p:extLst>
      <p:ext uri="{BB962C8B-B14F-4D97-AF65-F5344CB8AC3E}">
        <p14:creationId xmlns:p14="http://schemas.microsoft.com/office/powerpoint/2010/main" val="13781343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https://www.youtube.com/watch?v=NKXMdTci-Zs</a:t>
            </a:r>
          </a:p>
        </p:txBody>
      </p:sp>
      <p:sp>
        <p:nvSpPr>
          <p:cNvPr id="4" name="Slide Number Placeholder 3"/>
          <p:cNvSpPr>
            <a:spLocks noGrp="1"/>
          </p:cNvSpPr>
          <p:nvPr>
            <p:ph type="sldNum" sz="quarter" idx="5"/>
          </p:nvPr>
        </p:nvSpPr>
        <p:spPr/>
        <p:txBody>
          <a:bodyPr/>
          <a:lstStyle/>
          <a:p>
            <a:fld id="{947C2D0C-38E8-467C-B792-96B6B7CB159A}" type="slidenum">
              <a:rPr lang="en-GB" smtClean="0"/>
              <a:t>26</a:t>
            </a:fld>
            <a:endParaRPr lang="en-GB" dirty="0"/>
          </a:p>
        </p:txBody>
      </p:sp>
    </p:spTree>
    <p:extLst>
      <p:ext uri="{BB962C8B-B14F-4D97-AF65-F5344CB8AC3E}">
        <p14:creationId xmlns:p14="http://schemas.microsoft.com/office/powerpoint/2010/main" val="1745668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dirty="0"/>
          </a:p>
        </p:txBody>
      </p:sp>
    </p:spTree>
    <p:extLst>
      <p:ext uri="{BB962C8B-B14F-4D97-AF65-F5344CB8AC3E}">
        <p14:creationId xmlns:p14="http://schemas.microsoft.com/office/powerpoint/2010/main" val="24504745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This was,</a:t>
            </a:r>
            <a:r>
              <a:rPr lang="en-GB" baseline="0" dirty="0"/>
              <a:t> in effect a multi-city bid, so Wales as a result would probably need the CGF to change their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CGW stated most this was the most compelling option in terms of winning a potential bid. </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dirty="0"/>
          </a:p>
        </p:txBody>
      </p:sp>
    </p:spTree>
    <p:extLst>
      <p:ext uri="{BB962C8B-B14F-4D97-AF65-F5344CB8AC3E}">
        <p14:creationId xmlns:p14="http://schemas.microsoft.com/office/powerpoint/2010/main" val="25294332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29</a:t>
            </a:fld>
            <a:endParaRPr lang="en-GB" dirty="0"/>
          </a:p>
        </p:txBody>
      </p:sp>
    </p:spTree>
    <p:extLst>
      <p:ext uri="{BB962C8B-B14F-4D97-AF65-F5344CB8AC3E}">
        <p14:creationId xmlns:p14="http://schemas.microsoft.com/office/powerpoint/2010/main" val="8654862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dirty="0"/>
          </a:p>
        </p:txBody>
      </p:sp>
    </p:spTree>
    <p:extLst>
      <p:ext uri="{BB962C8B-B14F-4D97-AF65-F5344CB8AC3E}">
        <p14:creationId xmlns:p14="http://schemas.microsoft.com/office/powerpoint/2010/main" val="41036375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32</a:t>
            </a:fld>
            <a:endParaRPr lang="en-GB" dirty="0"/>
          </a:p>
        </p:txBody>
      </p:sp>
    </p:spTree>
    <p:extLst>
      <p:ext uri="{BB962C8B-B14F-4D97-AF65-F5344CB8AC3E}">
        <p14:creationId xmlns:p14="http://schemas.microsoft.com/office/powerpoint/2010/main" val="16175493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dirty="0"/>
          </a:p>
        </p:txBody>
      </p:sp>
    </p:spTree>
    <p:extLst>
      <p:ext uri="{BB962C8B-B14F-4D97-AF65-F5344CB8AC3E}">
        <p14:creationId xmlns:p14="http://schemas.microsoft.com/office/powerpoint/2010/main" val="10806414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34</a:t>
            </a:fld>
            <a:endParaRPr lang="en-GB" dirty="0"/>
          </a:p>
        </p:txBody>
      </p:sp>
    </p:spTree>
    <p:extLst>
      <p:ext uri="{BB962C8B-B14F-4D97-AF65-F5344CB8AC3E}">
        <p14:creationId xmlns:p14="http://schemas.microsoft.com/office/powerpoint/2010/main" val="35205269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dirty="0"/>
          </a:p>
        </p:txBody>
      </p:sp>
    </p:spTree>
    <p:extLst>
      <p:ext uri="{BB962C8B-B14F-4D97-AF65-F5344CB8AC3E}">
        <p14:creationId xmlns:p14="http://schemas.microsoft.com/office/powerpoint/2010/main" val="11015077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dirty="0"/>
          </a:p>
        </p:txBody>
      </p:sp>
    </p:spTree>
    <p:extLst>
      <p:ext uri="{BB962C8B-B14F-4D97-AF65-F5344CB8AC3E}">
        <p14:creationId xmlns:p14="http://schemas.microsoft.com/office/powerpoint/2010/main" val="29424386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dirty="0"/>
          </a:p>
        </p:txBody>
      </p:sp>
    </p:spTree>
    <p:extLst>
      <p:ext uri="{BB962C8B-B14F-4D97-AF65-F5344CB8AC3E}">
        <p14:creationId xmlns:p14="http://schemas.microsoft.com/office/powerpoint/2010/main" val="13864647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E2DDA4-0A47-458F-A872-702ABC3C83E1}" type="slidenum">
              <a:rPr lang="en-GB" smtClean="0"/>
              <a:t>42</a:t>
            </a:fld>
            <a:endParaRPr lang="en-GB"/>
          </a:p>
        </p:txBody>
      </p:sp>
    </p:spTree>
    <p:extLst>
      <p:ext uri="{BB962C8B-B14F-4D97-AF65-F5344CB8AC3E}">
        <p14:creationId xmlns:p14="http://schemas.microsoft.com/office/powerpoint/2010/main" val="19455596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05/12/2024</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05/12/2024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05/12/2024</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05/12/2024</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05/12/2024</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05/12/2024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05/12/2024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S5jkFRtn9Ao?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TBd-hjkGs8?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NKXMdTci-Zs?feature=oembed" TargetMode="External"/><Relationship Id="rId4" Type="http://schemas.openxmlformats.org/officeDocument/2006/relationships/image" Target="../media/image11.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file:///C:\Users\sm21876\AppData\Local\Microsoft\Windows\INetCache\IE\D6UDAGZC\Evaluation_of_Commonwealth_Games_Legacy_programme.pdf" TargetMode="External"/><Relationship Id="rId7" Type="http://schemas.openxmlformats.org/officeDocument/2006/relationships/hyperlink" Target="https://www.sportcal.co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www.eventscotland.org/stps/securing-major-events/" TargetMode="External"/><Relationship Id="rId5" Type="http://schemas.openxmlformats.org/officeDocument/2006/relationships/hyperlink" Target="http://www.eventimpacts.com/" TargetMode="External"/><Relationship Id="rId4" Type="http://schemas.openxmlformats.org/officeDocument/2006/relationships/hyperlink" Target="https://theconversation.com/major-sports-events-are-they-worth-it-80691"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5732206"/>
          </a:xfrm>
          <a:prstGeom prst="rect">
            <a:avLst/>
          </a:prstGeom>
        </p:spPr>
      </p:pic>
      <p:sp>
        <p:nvSpPr>
          <p:cNvPr id="2" name="Title 1"/>
          <p:cNvSpPr>
            <a:spLocks noGrp="1"/>
          </p:cNvSpPr>
          <p:nvPr>
            <p:ph type="title"/>
          </p:nvPr>
        </p:nvSpPr>
        <p:spPr>
          <a:xfrm>
            <a:off x="3237064" y="43880"/>
            <a:ext cx="8716780" cy="1143000"/>
          </a:xfrm>
        </p:spPr>
        <p:txBody>
          <a:bodyPr>
            <a:noAutofit/>
          </a:bodyPr>
          <a:lstStyle/>
          <a:p>
            <a:pPr algn="l"/>
            <a:br>
              <a:rPr lang="en-GB" sz="4000" b="1" dirty="0">
                <a:solidFill>
                  <a:srgbClr val="002060"/>
                </a:solidFill>
              </a:rPr>
            </a:br>
            <a:r>
              <a:rPr lang="en-GB" sz="4000" b="1" dirty="0">
                <a:solidFill>
                  <a:schemeClr val="bg1"/>
                </a:solidFill>
              </a:rPr>
              <a:t>Strategic Sports Events Management</a:t>
            </a:r>
            <a:br>
              <a:rPr lang="en-GB" sz="4000" b="1" dirty="0">
                <a:solidFill>
                  <a:schemeClr val="bg1"/>
                </a:solidFill>
              </a:rPr>
            </a:br>
            <a:r>
              <a:rPr lang="en-GB" sz="4000" b="1" dirty="0">
                <a:solidFill>
                  <a:schemeClr val="bg1"/>
                </a:solidFill>
              </a:rPr>
              <a:t>BMSM6006</a:t>
            </a:r>
          </a:p>
        </p:txBody>
      </p:sp>
      <p:sp>
        <p:nvSpPr>
          <p:cNvPr id="3" name="Content Placeholder 2"/>
          <p:cNvSpPr>
            <a:spLocks noGrp="1"/>
          </p:cNvSpPr>
          <p:nvPr>
            <p:ph idx="1"/>
          </p:nvPr>
        </p:nvSpPr>
        <p:spPr>
          <a:xfrm>
            <a:off x="-3447976" y="-48511"/>
            <a:ext cx="5823504" cy="908656"/>
          </a:xfrm>
        </p:spPr>
        <p:txBody>
          <a:bodyPr>
            <a:noAutofit/>
          </a:bodyPr>
          <a:lstStyle/>
          <a:p>
            <a:pPr marL="0" indent="0" algn="r">
              <a:buNone/>
            </a:pPr>
            <a:r>
              <a:rPr lang="en-GB" sz="2000" b="1" dirty="0">
                <a:solidFill>
                  <a:schemeClr val="bg1"/>
                </a:solidFill>
              </a:rPr>
              <a:t> </a:t>
            </a:r>
          </a:p>
          <a:p>
            <a:pPr marL="0" indent="0" algn="r">
              <a:buNone/>
            </a:pPr>
            <a:r>
              <a:rPr lang="en-GB" sz="2000" b="1" dirty="0">
                <a:solidFill>
                  <a:schemeClr val="bg1"/>
                </a:solidFill>
              </a:rPr>
              <a:t>Case Studies</a:t>
            </a:r>
          </a:p>
          <a:p>
            <a:pPr marL="0" indent="0" algn="r">
              <a:buNone/>
            </a:pPr>
            <a:endParaRPr lang="en-GB" sz="2000" b="1" dirty="0">
              <a:solidFill>
                <a:schemeClr val="bg1"/>
              </a:solidFill>
            </a:endParaRP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EXAM</a:t>
            </a:r>
          </a:p>
        </p:txBody>
      </p:sp>
      <p:sp>
        <p:nvSpPr>
          <p:cNvPr id="3" name="Content Placeholder 2"/>
          <p:cNvSpPr>
            <a:spLocks noGrp="1"/>
          </p:cNvSpPr>
          <p:nvPr>
            <p:ph idx="1"/>
          </p:nvPr>
        </p:nvSpPr>
        <p:spPr>
          <a:xfrm>
            <a:off x="457200" y="1417638"/>
            <a:ext cx="8229600" cy="3917032"/>
          </a:xfrm>
        </p:spPr>
        <p:txBody>
          <a:bodyPr>
            <a:noAutofit/>
          </a:bodyPr>
          <a:lstStyle/>
          <a:p>
            <a:pPr marL="0" indent="0" algn="ctr">
              <a:buNone/>
            </a:pPr>
            <a:r>
              <a:rPr lang="en-GB" sz="2800" b="1" dirty="0"/>
              <a:t>Exam date: Friday 17</a:t>
            </a:r>
            <a:r>
              <a:rPr lang="en-GB" sz="2800" b="1" baseline="30000" dirty="0"/>
              <a:t>th</a:t>
            </a:r>
            <a:r>
              <a:rPr lang="en-GB" sz="2800" b="1" dirty="0"/>
              <a:t> Jan 2024</a:t>
            </a:r>
          </a:p>
          <a:p>
            <a:pPr marL="0" indent="0" algn="ctr">
              <a:buNone/>
            </a:pPr>
            <a:endParaRPr lang="en-GB" sz="2800" b="1" dirty="0"/>
          </a:p>
          <a:p>
            <a:pPr marL="0" indent="0" algn="ctr">
              <a:buNone/>
            </a:pPr>
            <a:r>
              <a:rPr lang="en-GB" sz="2800" b="1" dirty="0"/>
              <a:t>9:30am – 11:30am (2 hour)</a:t>
            </a:r>
          </a:p>
          <a:p>
            <a:pPr marL="0" indent="0" algn="ctr">
              <a:buNone/>
            </a:pPr>
            <a:endParaRPr lang="en-GB" sz="2800" b="1" dirty="0"/>
          </a:p>
          <a:p>
            <a:pPr marL="0" indent="0" algn="ctr">
              <a:buNone/>
            </a:pPr>
            <a:r>
              <a:rPr lang="en-GB" sz="2800" b="1" dirty="0"/>
              <a:t>1x side of A4 with notes allowed</a:t>
            </a:r>
          </a:p>
          <a:p>
            <a:pPr marL="0" indent="0" algn="ctr">
              <a:buNone/>
            </a:pPr>
            <a:endParaRPr lang="en-GB" sz="2800" b="1" dirty="0"/>
          </a:p>
          <a:p>
            <a:pPr marL="0" indent="0" algn="ctr">
              <a:buNone/>
            </a:pPr>
            <a:r>
              <a:rPr lang="en-GB" sz="2800" b="1" dirty="0"/>
              <a:t>Controlled assessment / strictly no Ai</a:t>
            </a:r>
            <a:endParaRPr lang="en-GB" sz="2800" b="1" i="1" dirty="0">
              <a:solidFill>
                <a:srgbClr val="FF0000"/>
              </a:solidFill>
            </a:endParaRPr>
          </a:p>
          <a:p>
            <a:pPr marL="0" indent="0" algn="ctr">
              <a:buNone/>
            </a:pPr>
            <a:endParaRPr lang="en-GB" sz="4000" b="1" dirty="0"/>
          </a:p>
        </p:txBody>
      </p:sp>
    </p:spTree>
    <p:extLst>
      <p:ext uri="{BB962C8B-B14F-4D97-AF65-F5344CB8AC3E}">
        <p14:creationId xmlns:p14="http://schemas.microsoft.com/office/powerpoint/2010/main" val="4009711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4897"/>
            <a:ext cx="8229600" cy="1143000"/>
          </a:xfrm>
        </p:spPr>
        <p:txBody>
          <a:bodyPr/>
          <a:lstStyle/>
          <a:p>
            <a:r>
              <a:rPr lang="en-GB" b="1" dirty="0">
                <a:solidFill>
                  <a:srgbClr val="FF0000"/>
                </a:solidFill>
              </a:rPr>
              <a:t>REVISION!</a:t>
            </a:r>
          </a:p>
        </p:txBody>
      </p:sp>
      <p:sp>
        <p:nvSpPr>
          <p:cNvPr id="3" name="Content Placeholder 2"/>
          <p:cNvSpPr>
            <a:spLocks noGrp="1"/>
          </p:cNvSpPr>
          <p:nvPr>
            <p:ph idx="1"/>
          </p:nvPr>
        </p:nvSpPr>
        <p:spPr>
          <a:xfrm>
            <a:off x="457200" y="1237897"/>
            <a:ext cx="8229600" cy="3917032"/>
          </a:xfrm>
        </p:spPr>
        <p:txBody>
          <a:bodyPr>
            <a:noAutofit/>
          </a:bodyPr>
          <a:lstStyle/>
          <a:p>
            <a:pPr marL="0" indent="0" algn="ctr">
              <a:buNone/>
            </a:pPr>
            <a:r>
              <a:rPr lang="en-GB" b="1" dirty="0"/>
              <a:t>Key event information: View Lecture Slides +</a:t>
            </a:r>
          </a:p>
          <a:p>
            <a:pPr marL="0" indent="0" algn="ctr">
              <a:buNone/>
            </a:pPr>
            <a:endParaRPr lang="en-GB" b="1" dirty="0"/>
          </a:p>
          <a:p>
            <a:pPr marL="0" indent="0" algn="ctr">
              <a:buNone/>
            </a:pPr>
            <a:r>
              <a:rPr lang="en-GB" b="1" dirty="0"/>
              <a:t>Consider what are the benefits of hosting an event?</a:t>
            </a:r>
          </a:p>
          <a:p>
            <a:pPr marL="0" indent="0" algn="ctr">
              <a:buNone/>
            </a:pPr>
            <a:r>
              <a:rPr lang="en-GB" b="1" dirty="0"/>
              <a:t>Event host destinations- what could be strengths, weaknesses, opportunities and threats? Points to consider?</a:t>
            </a:r>
          </a:p>
          <a:p>
            <a:pPr marL="0" indent="0" algn="ctr">
              <a:buNone/>
            </a:pPr>
            <a:endParaRPr lang="en-GB" sz="4000" b="1" dirty="0"/>
          </a:p>
          <a:p>
            <a:pPr marL="0" indent="0" algn="ctr">
              <a:buNone/>
            </a:pPr>
            <a:endParaRPr lang="en-GB" sz="4000" b="1" dirty="0"/>
          </a:p>
        </p:txBody>
      </p:sp>
    </p:spTree>
    <p:extLst>
      <p:ext uri="{BB962C8B-B14F-4D97-AF65-F5344CB8AC3E}">
        <p14:creationId xmlns:p14="http://schemas.microsoft.com/office/powerpoint/2010/main" val="562151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a:solidFill>
                  <a:srgbClr val="002060"/>
                </a:solidFill>
                <a:latin typeface="Arial" panose="020B0604020202020204" pitchFamily="34" charset="0"/>
                <a:cs typeface="Arial" panose="020B0604020202020204" pitchFamily="34" charset="0"/>
              </a:rPr>
              <a:t>Today…</a:t>
            </a:r>
          </a:p>
        </p:txBody>
      </p:sp>
      <p:sp>
        <p:nvSpPr>
          <p:cNvPr id="8195" name="Content Placeholder 2"/>
          <p:cNvSpPr>
            <a:spLocks noGrp="1"/>
          </p:cNvSpPr>
          <p:nvPr>
            <p:ph idx="1"/>
          </p:nvPr>
        </p:nvSpPr>
        <p:spPr>
          <a:xfrm>
            <a:off x="561372" y="1417638"/>
            <a:ext cx="8229600" cy="3917032"/>
          </a:xfrm>
        </p:spPr>
        <p:txBody>
          <a:bodyPr>
            <a:normAutofit/>
          </a:bodyPr>
          <a:lstStyle/>
          <a:p>
            <a:r>
              <a:rPr lang="en-GB" altLang="en-US" dirty="0">
                <a:solidFill>
                  <a:srgbClr val="002060"/>
                </a:solidFill>
                <a:latin typeface="Arial" panose="020B0604020202020204" pitchFamily="34" charset="0"/>
                <a:cs typeface="Arial" panose="020B0604020202020204" pitchFamily="34" charset="0"/>
              </a:rPr>
              <a:t>Recap last week</a:t>
            </a:r>
          </a:p>
          <a:p>
            <a:r>
              <a:rPr lang="en-GB" altLang="en-US" dirty="0">
                <a:solidFill>
                  <a:srgbClr val="002060"/>
                </a:solidFill>
                <a:latin typeface="Arial" panose="020B0604020202020204" pitchFamily="34" charset="0"/>
                <a:cs typeface="Arial" panose="020B0604020202020204" pitchFamily="34" charset="0"/>
              </a:rPr>
              <a:t>Case studies:</a:t>
            </a:r>
          </a:p>
          <a:p>
            <a:pPr marL="0" indent="0">
              <a:buNone/>
            </a:pPr>
            <a:endParaRPr lang="en-GB" altLang="en-US" dirty="0">
              <a:solidFill>
                <a:srgbClr val="002060"/>
              </a:solidFill>
              <a:latin typeface="Arial" panose="020B0604020202020204" pitchFamily="34" charset="0"/>
              <a:cs typeface="Arial" panose="020B0604020202020204" pitchFamily="34" charset="0"/>
            </a:endParaRPr>
          </a:p>
          <a:p>
            <a:pPr lvl="1"/>
            <a:r>
              <a:rPr lang="en-GB" altLang="en-US" dirty="0">
                <a:solidFill>
                  <a:srgbClr val="002060"/>
                </a:solidFill>
                <a:latin typeface="Arial" panose="020B0604020202020204" pitchFamily="34" charset="0"/>
                <a:cs typeface="Arial" panose="020B0604020202020204" pitchFamily="34" charset="0"/>
              </a:rPr>
              <a:t>2002 Commonwealth Games, Manchester</a:t>
            </a:r>
          </a:p>
          <a:p>
            <a:pPr lvl="1"/>
            <a:r>
              <a:rPr lang="en-GB" altLang="en-US" dirty="0">
                <a:solidFill>
                  <a:srgbClr val="002060"/>
                </a:solidFill>
                <a:latin typeface="Arial" panose="020B0604020202020204" pitchFamily="34" charset="0"/>
                <a:cs typeface="Arial" panose="020B0604020202020204" pitchFamily="34" charset="0"/>
              </a:rPr>
              <a:t>1992 Barcelona Olympics</a:t>
            </a:r>
          </a:p>
          <a:p>
            <a:pPr lvl="1"/>
            <a:r>
              <a:rPr lang="en-GB" altLang="en-US" dirty="0">
                <a:solidFill>
                  <a:srgbClr val="002060"/>
                </a:solidFill>
                <a:latin typeface="Arial" panose="020B0604020202020204" pitchFamily="34" charset="0"/>
                <a:cs typeface="Arial" panose="020B0604020202020204" pitchFamily="34" charset="0"/>
              </a:rPr>
              <a:t>Wales 2026 commonwealth games feasibility </a:t>
            </a:r>
          </a:p>
          <a:p>
            <a:pPr marL="457200" lvl="1" indent="0">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0165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Evaluation Overview</a:t>
            </a:r>
          </a:p>
        </p:txBody>
      </p:sp>
      <p:sp>
        <p:nvSpPr>
          <p:cNvPr id="3" name="Content Placeholder 2"/>
          <p:cNvSpPr>
            <a:spLocks noGrp="1"/>
          </p:cNvSpPr>
          <p:nvPr>
            <p:ph idx="1"/>
          </p:nvPr>
        </p:nvSpPr>
        <p:spPr>
          <a:xfrm>
            <a:off x="457200" y="1417638"/>
            <a:ext cx="8229600" cy="3917032"/>
          </a:xfrm>
        </p:spPr>
        <p:txBody>
          <a:bodyPr/>
          <a:lstStyle/>
          <a:p>
            <a:pPr marL="628650" indent="-628650">
              <a:buFont typeface="Wingdings" panose="05000000000000000000" pitchFamily="2" charset="2"/>
              <a:buChar char="q"/>
            </a:pPr>
            <a:r>
              <a:rPr lang="en-GB" dirty="0">
                <a:solidFill>
                  <a:srgbClr val="002060"/>
                </a:solidFill>
              </a:rPr>
              <a:t>An essential part of sports event management – “a strategic necessity” (Masterman, 2014, p. 364). </a:t>
            </a:r>
          </a:p>
          <a:p>
            <a:pPr marL="628650" indent="-628650">
              <a:buFont typeface="Wingdings" panose="05000000000000000000" pitchFamily="2" charset="2"/>
              <a:buChar char="q"/>
            </a:pPr>
            <a:r>
              <a:rPr lang="en-GB" dirty="0">
                <a:solidFill>
                  <a:srgbClr val="002060"/>
                </a:solidFill>
              </a:rPr>
              <a:t>Too often an after thought – ill conceived, ill prepared and executed. </a:t>
            </a:r>
          </a:p>
          <a:p>
            <a:pPr marL="628650" indent="-628650">
              <a:buFont typeface="Wingdings" panose="05000000000000000000" pitchFamily="2" charset="2"/>
              <a:buChar char="q"/>
            </a:pPr>
            <a:r>
              <a:rPr lang="en-GB" dirty="0">
                <a:solidFill>
                  <a:srgbClr val="002060"/>
                </a:solidFill>
              </a:rPr>
              <a:t>Not just post event evaluation: pre, during and post event.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78266" y="4673451"/>
            <a:ext cx="1818193" cy="1804219"/>
          </a:xfrm>
          <a:prstGeom prst="rect">
            <a:avLst/>
          </a:prstGeom>
        </p:spPr>
      </p:pic>
    </p:spTree>
    <p:extLst>
      <p:ext uri="{BB962C8B-B14F-4D97-AF65-F5344CB8AC3E}">
        <p14:creationId xmlns:p14="http://schemas.microsoft.com/office/powerpoint/2010/main" val="1646880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Event Evaluation </a:t>
            </a:r>
          </a:p>
        </p:txBody>
      </p:sp>
      <p:sp>
        <p:nvSpPr>
          <p:cNvPr id="3" name="Content Placeholder 2"/>
          <p:cNvSpPr>
            <a:spLocks noGrp="1"/>
          </p:cNvSpPr>
          <p:nvPr>
            <p:ph idx="1"/>
          </p:nvPr>
        </p:nvSpPr>
        <p:spPr>
          <a:xfrm>
            <a:off x="457200" y="1417638"/>
            <a:ext cx="8229600" cy="3917032"/>
          </a:xfrm>
        </p:spPr>
        <p:txBody>
          <a:bodyPr>
            <a:normAutofit fontScale="92500" lnSpcReduction="20000"/>
          </a:bodyPr>
          <a:lstStyle/>
          <a:p>
            <a:pPr marL="628650" indent="-628650">
              <a:buFont typeface="Wingdings" panose="05000000000000000000" pitchFamily="2" charset="2"/>
              <a:buChar char="q"/>
            </a:pPr>
            <a:r>
              <a:rPr lang="en-GB" dirty="0">
                <a:solidFill>
                  <a:srgbClr val="002060"/>
                </a:solidFill>
              </a:rPr>
              <a:t>Assists an event become more successful and helps to professionalise the industry (Getz, 2005; Hall, 1997; Allen et al, 2002).</a:t>
            </a:r>
          </a:p>
          <a:p>
            <a:pPr marL="628650" indent="-628650">
              <a:buFont typeface="Wingdings" panose="05000000000000000000" pitchFamily="2" charset="2"/>
              <a:buChar char="q"/>
            </a:pPr>
            <a:r>
              <a:rPr lang="en-GB" dirty="0">
                <a:solidFill>
                  <a:srgbClr val="002060"/>
                </a:solidFill>
              </a:rPr>
              <a:t>Methods can be quantitative and qualitative. </a:t>
            </a:r>
          </a:p>
          <a:p>
            <a:pPr marL="628650" indent="-628650">
              <a:buFont typeface="Wingdings" panose="05000000000000000000" pitchFamily="2" charset="2"/>
              <a:buChar char="q"/>
            </a:pPr>
            <a:r>
              <a:rPr lang="en-GB" dirty="0">
                <a:solidFill>
                  <a:srgbClr val="002060"/>
                </a:solidFill>
              </a:rPr>
              <a:t>Risk of bias, so vital that several types of research are conducted to provide a comprehensive outcome (Masterman, 2014).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10632" y="4682077"/>
            <a:ext cx="1818193" cy="1804219"/>
          </a:xfrm>
          <a:prstGeom prst="rect">
            <a:avLst/>
          </a:prstGeom>
        </p:spPr>
      </p:pic>
    </p:spTree>
    <p:extLst>
      <p:ext uri="{BB962C8B-B14F-4D97-AF65-F5344CB8AC3E}">
        <p14:creationId xmlns:p14="http://schemas.microsoft.com/office/powerpoint/2010/main" val="847133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Evaluation Methods</a:t>
            </a:r>
          </a:p>
        </p:txBody>
      </p:sp>
      <p:sp>
        <p:nvSpPr>
          <p:cNvPr id="3" name="Content Placeholder 2"/>
          <p:cNvSpPr>
            <a:spLocks noGrp="1"/>
          </p:cNvSpPr>
          <p:nvPr>
            <p:ph idx="1"/>
          </p:nvPr>
        </p:nvSpPr>
        <p:spPr>
          <a:xfrm>
            <a:off x="457200" y="1417638"/>
            <a:ext cx="8229600" cy="3917032"/>
          </a:xfrm>
        </p:spPr>
        <p:txBody>
          <a:bodyPr>
            <a:normAutofit fontScale="92500" lnSpcReduction="20000"/>
          </a:bodyPr>
          <a:lstStyle/>
          <a:p>
            <a:pPr>
              <a:buFont typeface="Wingdings" panose="05000000000000000000" pitchFamily="2" charset="2"/>
              <a:buChar char="§"/>
            </a:pPr>
            <a:r>
              <a:rPr lang="en-GB" u="sng" dirty="0">
                <a:solidFill>
                  <a:srgbClr val="002060"/>
                </a:solidFill>
              </a:rPr>
              <a:t>Data collection </a:t>
            </a:r>
            <a:r>
              <a:rPr lang="en-GB" dirty="0">
                <a:solidFill>
                  <a:srgbClr val="002060"/>
                </a:solidFill>
              </a:rPr>
              <a:t>e.g. sales data, participant data, budgets and cash flow.</a:t>
            </a:r>
          </a:p>
          <a:p>
            <a:pPr>
              <a:buFont typeface="Wingdings" panose="05000000000000000000" pitchFamily="2" charset="2"/>
              <a:buChar char="§"/>
            </a:pPr>
            <a:r>
              <a:rPr lang="en-GB" u="sng" dirty="0">
                <a:solidFill>
                  <a:srgbClr val="002060"/>
                </a:solidFill>
              </a:rPr>
              <a:t>Observation</a:t>
            </a:r>
            <a:r>
              <a:rPr lang="en-GB" dirty="0">
                <a:solidFill>
                  <a:srgbClr val="002060"/>
                </a:solidFill>
              </a:rPr>
              <a:t> e.g. reports from staff, mystery shoppers, photographic and film records.</a:t>
            </a:r>
          </a:p>
          <a:p>
            <a:pPr>
              <a:buFont typeface="Wingdings" panose="05000000000000000000" pitchFamily="2" charset="2"/>
              <a:buChar char="§"/>
            </a:pPr>
            <a:r>
              <a:rPr lang="en-GB" u="sng" dirty="0">
                <a:solidFill>
                  <a:srgbClr val="002060"/>
                </a:solidFill>
              </a:rPr>
              <a:t>Debriefs </a:t>
            </a:r>
            <a:r>
              <a:rPr lang="en-GB" dirty="0">
                <a:solidFill>
                  <a:srgbClr val="002060"/>
                </a:solidFill>
              </a:rPr>
              <a:t> - one meeting or series of meetings.</a:t>
            </a:r>
          </a:p>
          <a:p>
            <a:pPr>
              <a:buFont typeface="Wingdings" panose="05000000000000000000" pitchFamily="2" charset="2"/>
              <a:buChar char="§"/>
            </a:pPr>
            <a:r>
              <a:rPr lang="en-GB" u="sng" dirty="0">
                <a:solidFill>
                  <a:srgbClr val="002060"/>
                </a:solidFill>
              </a:rPr>
              <a:t>Surveys</a:t>
            </a:r>
            <a:r>
              <a:rPr lang="en-GB" dirty="0">
                <a:solidFill>
                  <a:srgbClr val="002060"/>
                </a:solidFill>
              </a:rPr>
              <a:t> – questionnaires, interviews.</a:t>
            </a:r>
          </a:p>
          <a:p>
            <a:pPr>
              <a:buFont typeface="Wingdings" panose="05000000000000000000" pitchFamily="2" charset="2"/>
              <a:buChar char="§"/>
            </a:pPr>
            <a:r>
              <a:rPr lang="en-GB" u="sng" dirty="0">
                <a:solidFill>
                  <a:srgbClr val="002060"/>
                </a:solidFill>
              </a:rPr>
              <a:t>Economic Impact analysis</a:t>
            </a:r>
            <a:r>
              <a:rPr lang="en-GB" dirty="0">
                <a:solidFill>
                  <a:srgbClr val="002060"/>
                </a:solidFill>
              </a:rPr>
              <a:t>. </a:t>
            </a:r>
          </a:p>
          <a:p>
            <a:pPr>
              <a:buFont typeface="Wingdings" panose="05000000000000000000" pitchFamily="2" charset="2"/>
              <a:buChar char="§"/>
            </a:pPr>
            <a:r>
              <a:rPr lang="en-GB" u="sng" dirty="0">
                <a:solidFill>
                  <a:srgbClr val="002060"/>
                </a:solidFill>
              </a:rPr>
              <a:t>Media coverage </a:t>
            </a:r>
            <a:r>
              <a:rPr lang="en-GB" dirty="0">
                <a:solidFill>
                  <a:srgbClr val="002060"/>
                </a:solidFill>
              </a:rPr>
              <a:t>– press cuttings, broadcast coverage, internet activity. </a:t>
            </a:r>
          </a:p>
          <a:p>
            <a:endParaRPr lang="en-GB" dirty="0">
              <a:solidFill>
                <a:srgbClr val="00206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43964" y="4673451"/>
            <a:ext cx="1818193" cy="1804219"/>
          </a:xfrm>
          <a:prstGeom prst="rect">
            <a:avLst/>
          </a:prstGeom>
        </p:spPr>
      </p:pic>
    </p:spTree>
    <p:extLst>
      <p:ext uri="{BB962C8B-B14F-4D97-AF65-F5344CB8AC3E}">
        <p14:creationId xmlns:p14="http://schemas.microsoft.com/office/powerpoint/2010/main" val="265827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Economic Impact</a:t>
            </a:r>
          </a:p>
        </p:txBody>
      </p:sp>
      <p:sp>
        <p:nvSpPr>
          <p:cNvPr id="3" name="Content Placeholder 2"/>
          <p:cNvSpPr>
            <a:spLocks noGrp="1"/>
          </p:cNvSpPr>
          <p:nvPr>
            <p:ph idx="1"/>
          </p:nvPr>
        </p:nvSpPr>
        <p:spPr/>
        <p:txBody>
          <a:bodyPr>
            <a:normAutofit fontScale="92500" lnSpcReduction="10000"/>
          </a:bodyPr>
          <a:lstStyle/>
          <a:p>
            <a:pPr marL="720725" indent="-720725">
              <a:buFont typeface="Wingdings" panose="05000000000000000000" pitchFamily="2" charset="2"/>
              <a:buChar char="q"/>
            </a:pPr>
            <a:r>
              <a:rPr lang="en-GB" dirty="0">
                <a:solidFill>
                  <a:srgbClr val="002060"/>
                </a:solidFill>
              </a:rPr>
              <a:t>Economic Impact is a measure of the </a:t>
            </a:r>
            <a:r>
              <a:rPr lang="en-GB" b="1" u="sng" dirty="0">
                <a:solidFill>
                  <a:srgbClr val="FF0000"/>
                </a:solidFill>
              </a:rPr>
              <a:t>additional expenditure, income and jobs </a:t>
            </a:r>
            <a:r>
              <a:rPr lang="en-GB" dirty="0">
                <a:solidFill>
                  <a:srgbClr val="002060"/>
                </a:solidFill>
              </a:rPr>
              <a:t>created by an activity. </a:t>
            </a:r>
          </a:p>
          <a:p>
            <a:pPr marL="720725" indent="-720725">
              <a:buFont typeface="Wingdings" panose="05000000000000000000" pitchFamily="2" charset="2"/>
              <a:buChar char="q"/>
            </a:pPr>
            <a:r>
              <a:rPr lang="en-GB" dirty="0">
                <a:solidFill>
                  <a:srgbClr val="002060"/>
                </a:solidFill>
              </a:rPr>
              <a:t>It is the extra activity created by an event. </a:t>
            </a:r>
          </a:p>
          <a:p>
            <a:pPr marL="720725" indent="-720725">
              <a:buFont typeface="Wingdings" panose="05000000000000000000" pitchFamily="2" charset="2"/>
              <a:buChar char="q"/>
            </a:pPr>
            <a:r>
              <a:rPr lang="en-GB" dirty="0">
                <a:solidFill>
                  <a:srgbClr val="002060"/>
                </a:solidFill>
              </a:rPr>
              <a:t>There are 3 dimensions:  direct impact, indirect impact and induced impact.</a:t>
            </a:r>
          </a:p>
          <a:p>
            <a:pPr marL="720725" indent="-720725">
              <a:buFont typeface="Wingdings" panose="05000000000000000000" pitchFamily="2" charset="2"/>
              <a:buChar char="q"/>
            </a:pPr>
            <a:r>
              <a:rPr lang="en-GB" dirty="0">
                <a:solidFill>
                  <a:srgbClr val="002060"/>
                </a:solidFill>
              </a:rPr>
              <a:t> The indirect and induced impact are known as the </a:t>
            </a:r>
            <a:r>
              <a:rPr lang="en-GB" b="1" dirty="0">
                <a:solidFill>
                  <a:srgbClr val="002060"/>
                </a:solidFill>
              </a:rPr>
              <a:t>“multiplier.”</a:t>
            </a:r>
          </a:p>
          <a:p>
            <a:pPr marL="720725" indent="-720725">
              <a:buFont typeface="Wingdings" panose="05000000000000000000" pitchFamily="2" charset="2"/>
              <a:buChar char="q"/>
            </a:pPr>
            <a:endParaRPr lang="en-GB" dirty="0">
              <a:solidFill>
                <a:srgbClr val="002060"/>
              </a:solidFill>
            </a:endParaRPr>
          </a:p>
          <a:p>
            <a:pPr>
              <a:buFont typeface="Wingdings" panose="05000000000000000000" pitchFamily="2" charset="2"/>
              <a:buChar char="q"/>
            </a:pPr>
            <a:endParaRPr lang="en-GB" dirty="0">
              <a:solidFill>
                <a:srgbClr val="00206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43284" y="4615123"/>
            <a:ext cx="1818193" cy="1804219"/>
          </a:xfrm>
          <a:prstGeom prst="rect">
            <a:avLst/>
          </a:prstGeom>
        </p:spPr>
      </p:pic>
    </p:spTree>
    <p:extLst>
      <p:ext uri="{BB962C8B-B14F-4D97-AF65-F5344CB8AC3E}">
        <p14:creationId xmlns:p14="http://schemas.microsoft.com/office/powerpoint/2010/main" val="4280792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u="sng" dirty="0">
                <a:solidFill>
                  <a:srgbClr val="002060"/>
                </a:solidFill>
              </a:rPr>
              <a:t>Criticisms of EIA</a:t>
            </a:r>
          </a:p>
        </p:txBody>
      </p:sp>
      <p:sp>
        <p:nvSpPr>
          <p:cNvPr id="3" name="Content Placeholder 2"/>
          <p:cNvSpPr>
            <a:spLocks noGrp="1"/>
          </p:cNvSpPr>
          <p:nvPr>
            <p:ph idx="1"/>
          </p:nvPr>
        </p:nvSpPr>
        <p:spPr>
          <a:xfrm>
            <a:off x="457200" y="1028699"/>
            <a:ext cx="8229600" cy="4615543"/>
          </a:xfrm>
        </p:spPr>
        <p:txBody>
          <a:bodyPr>
            <a:normAutofit fontScale="85000" lnSpcReduction="20000"/>
          </a:bodyPr>
          <a:lstStyle/>
          <a:p>
            <a:pPr>
              <a:buFont typeface="Wingdings" panose="05000000000000000000" pitchFamily="2" charset="2"/>
              <a:buChar char="§"/>
            </a:pPr>
            <a:r>
              <a:rPr lang="en-GB" u="sng" dirty="0">
                <a:solidFill>
                  <a:srgbClr val="002060"/>
                </a:solidFill>
              </a:rPr>
              <a:t>Borrowed multipliers </a:t>
            </a:r>
            <a:r>
              <a:rPr lang="en-GB" dirty="0">
                <a:solidFill>
                  <a:srgbClr val="002060"/>
                </a:solidFill>
              </a:rPr>
              <a:t>are inaccurate.</a:t>
            </a:r>
          </a:p>
          <a:p>
            <a:pPr>
              <a:buFont typeface="Wingdings" panose="05000000000000000000" pitchFamily="2" charset="2"/>
              <a:buChar char="§"/>
            </a:pPr>
            <a:r>
              <a:rPr lang="en-GB" u="sng" dirty="0">
                <a:solidFill>
                  <a:srgbClr val="002060"/>
                </a:solidFill>
              </a:rPr>
              <a:t>Ignores efficiency</a:t>
            </a:r>
            <a:r>
              <a:rPr lang="en-GB" dirty="0">
                <a:solidFill>
                  <a:srgbClr val="002060"/>
                </a:solidFill>
              </a:rPr>
              <a:t> e.g. wasteful expenditure with little returns is seen as a benefit.</a:t>
            </a:r>
          </a:p>
          <a:p>
            <a:pPr>
              <a:buFont typeface="Wingdings" panose="05000000000000000000" pitchFamily="2" charset="2"/>
              <a:buChar char="§"/>
            </a:pPr>
            <a:r>
              <a:rPr lang="en-GB" u="sng" dirty="0">
                <a:solidFill>
                  <a:srgbClr val="002060"/>
                </a:solidFill>
              </a:rPr>
              <a:t>Ignores opportunity cost </a:t>
            </a:r>
            <a:r>
              <a:rPr lang="en-GB" dirty="0">
                <a:solidFill>
                  <a:srgbClr val="002060"/>
                </a:solidFill>
              </a:rPr>
              <a:t>of resources used.</a:t>
            </a:r>
          </a:p>
          <a:p>
            <a:pPr>
              <a:buFont typeface="Wingdings" panose="05000000000000000000" pitchFamily="2" charset="2"/>
              <a:buChar char="§"/>
            </a:pPr>
            <a:r>
              <a:rPr lang="en-GB" dirty="0">
                <a:solidFill>
                  <a:srgbClr val="002060"/>
                </a:solidFill>
              </a:rPr>
              <a:t>Little account taken of distribution of economic impact.</a:t>
            </a:r>
          </a:p>
          <a:p>
            <a:pPr>
              <a:buFont typeface="Wingdings" panose="05000000000000000000" pitchFamily="2" charset="2"/>
              <a:buChar char="§"/>
            </a:pPr>
            <a:r>
              <a:rPr lang="en-GB" u="sng" dirty="0">
                <a:solidFill>
                  <a:srgbClr val="002060"/>
                </a:solidFill>
              </a:rPr>
              <a:t>Too short run</a:t>
            </a:r>
            <a:r>
              <a:rPr lang="en-GB" dirty="0">
                <a:solidFill>
                  <a:srgbClr val="002060"/>
                </a:solidFill>
              </a:rPr>
              <a:t>.</a:t>
            </a:r>
          </a:p>
          <a:p>
            <a:pPr>
              <a:buFont typeface="Wingdings" panose="05000000000000000000" pitchFamily="2" charset="2"/>
              <a:buChar char="§"/>
            </a:pPr>
            <a:r>
              <a:rPr lang="en-GB" u="sng" dirty="0">
                <a:solidFill>
                  <a:srgbClr val="002060"/>
                </a:solidFill>
              </a:rPr>
              <a:t>Deadweight expenditures </a:t>
            </a:r>
            <a:r>
              <a:rPr lang="en-GB" dirty="0">
                <a:solidFill>
                  <a:srgbClr val="002060"/>
                </a:solidFill>
              </a:rPr>
              <a:t>– local residents expenditure not included. </a:t>
            </a:r>
          </a:p>
          <a:p>
            <a:pPr>
              <a:buFont typeface="Wingdings" panose="05000000000000000000" pitchFamily="2" charset="2"/>
              <a:buChar char="§"/>
            </a:pPr>
            <a:r>
              <a:rPr lang="en-GB" dirty="0">
                <a:solidFill>
                  <a:srgbClr val="002060"/>
                </a:solidFill>
              </a:rPr>
              <a:t>Displacement effect – displaces activity that would have occurred elsewhere in the region.</a:t>
            </a:r>
          </a:p>
          <a:p>
            <a:pPr>
              <a:buFont typeface="Wingdings" panose="05000000000000000000" pitchFamily="2" charset="2"/>
              <a:buChar char="§"/>
            </a:pPr>
            <a:endParaRPr lang="en-GB" dirty="0">
              <a:solidFill>
                <a:srgbClr val="002060"/>
              </a:solidFill>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31854" y="4856432"/>
            <a:ext cx="1818193" cy="1804219"/>
          </a:xfrm>
          <a:prstGeom prst="rect">
            <a:avLst/>
          </a:prstGeom>
        </p:spPr>
      </p:pic>
    </p:spTree>
    <p:extLst>
      <p:ext uri="{BB962C8B-B14F-4D97-AF65-F5344CB8AC3E}">
        <p14:creationId xmlns:p14="http://schemas.microsoft.com/office/powerpoint/2010/main" val="3101371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5412"/>
            <a:ext cx="8229600" cy="1143000"/>
          </a:xfrm>
        </p:spPr>
        <p:txBody>
          <a:bodyPr/>
          <a:lstStyle/>
          <a:p>
            <a:r>
              <a:rPr lang="en-GB" b="1" dirty="0"/>
              <a:t>CASE STUDIES</a:t>
            </a:r>
          </a:p>
        </p:txBody>
      </p:sp>
      <p:sp>
        <p:nvSpPr>
          <p:cNvPr id="3" name="Content Placeholder 2"/>
          <p:cNvSpPr>
            <a:spLocks noGrp="1"/>
          </p:cNvSpPr>
          <p:nvPr>
            <p:ph idx="1"/>
          </p:nvPr>
        </p:nvSpPr>
        <p:spPr>
          <a:xfrm>
            <a:off x="457200" y="2107804"/>
            <a:ext cx="8229600" cy="4146821"/>
          </a:xfrm>
        </p:spPr>
        <p:txBody>
          <a:bodyPr>
            <a:normAutofit/>
          </a:bodyPr>
          <a:lstStyle/>
          <a:p>
            <a:pPr marL="0" indent="0" algn="ctr">
              <a:buNone/>
            </a:pPr>
            <a:r>
              <a:rPr lang="en-GB" sz="5500" dirty="0"/>
              <a:t>LOTS OF SLIDES HERE BUT GOOD FOR REVISION PURPOSES.</a:t>
            </a:r>
          </a:p>
        </p:txBody>
      </p:sp>
    </p:spTree>
    <p:extLst>
      <p:ext uri="{BB962C8B-B14F-4D97-AF65-F5344CB8AC3E}">
        <p14:creationId xmlns:p14="http://schemas.microsoft.com/office/powerpoint/2010/main" val="1348743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Remembering Manchester 2002 (Part 5 of 5) | Classic Commonwealth Games Archive">
            <a:hlinkClick r:id="" action="ppaction://media"/>
            <a:extLst>
              <a:ext uri="{FF2B5EF4-FFF2-40B4-BE49-F238E27FC236}">
                <a16:creationId xmlns:a16="http://schemas.microsoft.com/office/drawing/2014/main" id="{53C816E6-84AD-F371-71D3-EFBEE305BF3D}"/>
              </a:ext>
            </a:extLst>
          </p:cNvPr>
          <p:cNvPicPr>
            <a:picLocks noRot="1" noChangeAspect="1"/>
          </p:cNvPicPr>
          <p:nvPr>
            <a:videoFile r:link="rId1"/>
          </p:nvPr>
        </p:nvPicPr>
        <p:blipFill>
          <a:blip r:embed="rId3"/>
          <a:stretch>
            <a:fillRect/>
          </a:stretch>
        </p:blipFill>
        <p:spPr>
          <a:xfrm>
            <a:off x="126636" y="166256"/>
            <a:ext cx="8890727" cy="5023261"/>
          </a:xfrm>
          <a:prstGeom prst="rect">
            <a:avLst/>
          </a:prstGeom>
        </p:spPr>
      </p:pic>
    </p:spTree>
    <p:extLst>
      <p:ext uri="{BB962C8B-B14F-4D97-AF65-F5344CB8AC3E}">
        <p14:creationId xmlns:p14="http://schemas.microsoft.com/office/powerpoint/2010/main" val="363574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609600" y="110864"/>
            <a:ext cx="8229600" cy="1214437"/>
          </a:xfrm>
        </p:spPr>
        <p:txBody>
          <a:bodyPr>
            <a:normAutofit fontScale="90000"/>
          </a:bodyPr>
          <a:lstStyle/>
          <a:p>
            <a:pPr eaLnBrk="1" hangingPunct="1"/>
            <a:r>
              <a:rPr lang="en-GB" altLang="en-US" b="1" dirty="0">
                <a:solidFill>
                  <a:srgbClr val="002060"/>
                </a:solidFill>
              </a:rPr>
              <a:t>Commonwealth Games – Manchester, 2002</a:t>
            </a:r>
            <a:endParaRPr lang="en-GB" altLang="en-US" dirty="0">
              <a:solidFill>
                <a:srgbClr val="002060"/>
              </a:solidFill>
            </a:endParaRPr>
          </a:p>
        </p:txBody>
      </p:sp>
      <p:sp>
        <p:nvSpPr>
          <p:cNvPr id="44035" name="Content Placeholder 2"/>
          <p:cNvSpPr>
            <a:spLocks noGrp="1"/>
          </p:cNvSpPr>
          <p:nvPr>
            <p:ph idx="1"/>
          </p:nvPr>
        </p:nvSpPr>
        <p:spPr/>
        <p:txBody>
          <a:bodyPr/>
          <a:lstStyle/>
          <a:p>
            <a:pPr eaLnBrk="1" hangingPunct="1">
              <a:buFont typeface="Wingdings" panose="05000000000000000000" pitchFamily="2" charset="2"/>
              <a:buChar char="§"/>
            </a:pPr>
            <a:r>
              <a:rPr lang="en-GB" altLang="en-US" dirty="0">
                <a:solidFill>
                  <a:srgbClr val="002060"/>
                </a:solidFill>
              </a:rPr>
              <a:t>Awarded to Manchester in 1995.</a:t>
            </a:r>
          </a:p>
          <a:p>
            <a:pPr eaLnBrk="1" hangingPunct="1">
              <a:buFont typeface="Wingdings" panose="05000000000000000000" pitchFamily="2" charset="2"/>
              <a:buChar char="§"/>
            </a:pPr>
            <a:r>
              <a:rPr lang="en-GB" altLang="en-US" dirty="0">
                <a:solidFill>
                  <a:srgbClr val="002060"/>
                </a:solidFill>
              </a:rPr>
              <a:t>Lottery funding of £147m – which was unavailable to Sheffield. </a:t>
            </a:r>
          </a:p>
          <a:p>
            <a:pPr eaLnBrk="1" hangingPunct="1">
              <a:buFont typeface="Wingdings" panose="05000000000000000000" pitchFamily="2" charset="2"/>
              <a:buChar char="§"/>
            </a:pPr>
            <a:r>
              <a:rPr lang="en-GB" altLang="en-US" dirty="0">
                <a:solidFill>
                  <a:srgbClr val="002060"/>
                </a:solidFill>
              </a:rPr>
              <a:t>New facilities – velodrome, City of Manchester stadium, and others around this, sited in an area of economic deprivation, the East side of Manchester.  </a:t>
            </a:r>
          </a:p>
          <a:p>
            <a:pPr eaLnBrk="1" hangingPunct="1">
              <a:buFont typeface="Wingdings" panose="05000000000000000000" pitchFamily="2" charset="2"/>
              <a:buChar char="§"/>
            </a:pPr>
            <a:endParaRPr lang="en-GB" altLang="en-US" dirty="0">
              <a:solidFill>
                <a:srgbClr val="002060"/>
              </a:solidFill>
            </a:endParaRPr>
          </a:p>
        </p:txBody>
      </p:sp>
    </p:spTree>
    <p:extLst>
      <p:ext uri="{BB962C8B-B14F-4D97-AF65-F5344CB8AC3E}">
        <p14:creationId xmlns:p14="http://schemas.microsoft.com/office/powerpoint/2010/main" val="1414863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Content Placeholder 2"/>
          <p:cNvSpPr>
            <a:spLocks noGrp="1"/>
          </p:cNvSpPr>
          <p:nvPr>
            <p:ph idx="1"/>
          </p:nvPr>
        </p:nvSpPr>
        <p:spPr>
          <a:xfrm>
            <a:off x="609600" y="383822"/>
            <a:ext cx="8229600" cy="5935383"/>
          </a:xfrm>
        </p:spPr>
        <p:txBody>
          <a:bodyPr>
            <a:normAutofit/>
          </a:bodyPr>
          <a:lstStyle/>
          <a:p>
            <a:pPr marL="0" indent="0" eaLnBrk="1" hangingPunct="1">
              <a:buNone/>
            </a:pPr>
            <a:r>
              <a:rPr lang="en-GB" altLang="en-US" sz="3000" dirty="0">
                <a:solidFill>
                  <a:srgbClr val="002060"/>
                </a:solidFill>
              </a:rPr>
              <a:t>Post games consultants estimated that:</a:t>
            </a:r>
          </a:p>
          <a:p>
            <a:pPr lvl="1">
              <a:buFont typeface="Wingdings" panose="05000000000000000000" pitchFamily="2" charset="2"/>
              <a:buChar char="ü"/>
            </a:pPr>
            <a:r>
              <a:rPr lang="en-GB" altLang="en-US" sz="3000" dirty="0">
                <a:solidFill>
                  <a:srgbClr val="002060"/>
                </a:solidFill>
              </a:rPr>
              <a:t>6,300 jobs created in the area; </a:t>
            </a:r>
          </a:p>
          <a:p>
            <a:pPr lvl="1">
              <a:buFont typeface="Wingdings" panose="05000000000000000000" pitchFamily="2" charset="2"/>
              <a:buChar char="ü"/>
            </a:pPr>
            <a:r>
              <a:rPr lang="en-GB" altLang="en-US" sz="3000" dirty="0">
                <a:solidFill>
                  <a:srgbClr val="002060"/>
                </a:solidFill>
              </a:rPr>
              <a:t>Stimulation of new hotels, offices, and a regional retail centre; </a:t>
            </a:r>
          </a:p>
          <a:p>
            <a:pPr lvl="1">
              <a:buFont typeface="Wingdings" panose="05000000000000000000" pitchFamily="2" charset="2"/>
              <a:buChar char="ü"/>
            </a:pPr>
            <a:r>
              <a:rPr lang="en-GB" altLang="en-US" sz="3000" dirty="0">
                <a:solidFill>
                  <a:srgbClr val="002060"/>
                </a:solidFill>
              </a:rPr>
              <a:t>increase  £22m in turnover for local companies; </a:t>
            </a:r>
          </a:p>
          <a:p>
            <a:pPr lvl="1">
              <a:buFont typeface="Wingdings" panose="05000000000000000000" pitchFamily="2" charset="2"/>
              <a:buChar char="ü"/>
            </a:pPr>
            <a:r>
              <a:rPr lang="en-GB" altLang="en-US" sz="3000" dirty="0">
                <a:solidFill>
                  <a:srgbClr val="002060"/>
                </a:solidFill>
              </a:rPr>
              <a:t>Increase of 300,000 new visitors per year </a:t>
            </a:r>
          </a:p>
          <a:p>
            <a:pPr marL="0" indent="0">
              <a:buNone/>
            </a:pPr>
            <a:endParaRPr lang="en-GB" altLang="en-US" sz="2000" dirty="0">
              <a:solidFill>
                <a:srgbClr val="002060"/>
              </a:solidFill>
            </a:endParaRPr>
          </a:p>
          <a:p>
            <a:pPr marL="0" indent="0">
              <a:buNone/>
            </a:pPr>
            <a:r>
              <a:rPr lang="en-GB" altLang="en-US" sz="1400" dirty="0">
                <a:solidFill>
                  <a:srgbClr val="002060"/>
                </a:solidFill>
              </a:rPr>
              <a:t>Source: ECOTEC Research and Consulting (undated) An Evaluation of the Commonwealth Games;  Commonwealth Games Benefits study NWDA 2004.  </a:t>
            </a:r>
          </a:p>
          <a:p>
            <a:pPr marL="0" indent="0">
              <a:buNone/>
            </a:pPr>
            <a:endParaRPr lang="en-GB" altLang="en-US" sz="1400" dirty="0">
              <a:solidFill>
                <a:srgbClr val="002060"/>
              </a:solidFill>
            </a:endParaRPr>
          </a:p>
          <a:p>
            <a:pPr marL="0" indent="0" eaLnBrk="1" hangingPunct="1">
              <a:buNone/>
            </a:pPr>
            <a:r>
              <a:rPr lang="en-GB" altLang="en-US" sz="2800" dirty="0">
                <a:solidFill>
                  <a:srgbClr val="002060"/>
                </a:solidFill>
              </a:rPr>
              <a:t>Were benefits exaggerated for political reasons?</a:t>
            </a:r>
          </a:p>
          <a:p>
            <a:pPr eaLnBrk="1" hangingPunct="1"/>
            <a:endParaRPr lang="en-GB" altLang="en-US" dirty="0">
              <a:solidFill>
                <a:srgbClr val="002060"/>
              </a:solidFill>
            </a:endParaRPr>
          </a:p>
        </p:txBody>
      </p:sp>
    </p:spTree>
    <p:extLst>
      <p:ext uri="{BB962C8B-B14F-4D97-AF65-F5344CB8AC3E}">
        <p14:creationId xmlns:p14="http://schemas.microsoft.com/office/powerpoint/2010/main" val="2208411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609600" y="214313"/>
            <a:ext cx="8229600" cy="2000250"/>
          </a:xfrm>
        </p:spPr>
        <p:txBody>
          <a:bodyPr/>
          <a:lstStyle/>
          <a:p>
            <a:pPr eaLnBrk="1" hangingPunct="1"/>
            <a:r>
              <a:rPr lang="en-GB" altLang="en-US" sz="3600" b="1" u="sng" dirty="0">
                <a:solidFill>
                  <a:srgbClr val="002060"/>
                </a:solidFill>
              </a:rPr>
              <a:t>Commonwealth Games – Manchester, 2002 – legacy planning</a:t>
            </a:r>
            <a:endParaRPr lang="en-GB" altLang="en-US" sz="3600" u="sng" dirty="0">
              <a:solidFill>
                <a:srgbClr val="002060"/>
              </a:solidFill>
            </a:endParaRPr>
          </a:p>
        </p:txBody>
      </p:sp>
      <p:sp>
        <p:nvSpPr>
          <p:cNvPr id="46083" name="Content Placeholder 2"/>
          <p:cNvSpPr>
            <a:spLocks noGrp="1"/>
          </p:cNvSpPr>
          <p:nvPr>
            <p:ph idx="1"/>
          </p:nvPr>
        </p:nvSpPr>
        <p:spPr>
          <a:xfrm>
            <a:off x="609600" y="2010026"/>
            <a:ext cx="8229600" cy="4000500"/>
          </a:xfrm>
        </p:spPr>
        <p:txBody>
          <a:bodyPr/>
          <a:lstStyle/>
          <a:p>
            <a:pPr eaLnBrk="1" hangingPunct="1">
              <a:buFont typeface="Wingdings" panose="05000000000000000000" pitchFamily="2" charset="2"/>
              <a:buChar char="§"/>
            </a:pPr>
            <a:r>
              <a:rPr lang="en-GB" altLang="en-US" dirty="0">
                <a:solidFill>
                  <a:srgbClr val="002060"/>
                </a:solidFill>
              </a:rPr>
              <a:t>Funds allocated to spend on regeneration activities between 1999 and 2004 [the bulk of which was spent before 2002]. </a:t>
            </a:r>
          </a:p>
          <a:p>
            <a:pPr eaLnBrk="1" hangingPunct="1">
              <a:buFont typeface="Wingdings" panose="05000000000000000000" pitchFamily="2" charset="2"/>
              <a:buChar char="§"/>
            </a:pPr>
            <a:r>
              <a:rPr lang="en-GB" altLang="en-US" dirty="0">
                <a:solidFill>
                  <a:srgbClr val="002060"/>
                </a:solidFill>
              </a:rPr>
              <a:t>A total of £17.7m to run seven ‘social inclusion programmes’.  7 ‘themed’ legacy programmes </a:t>
            </a:r>
          </a:p>
        </p:txBody>
      </p:sp>
    </p:spTree>
    <p:extLst>
      <p:ext uri="{BB962C8B-B14F-4D97-AF65-F5344CB8AC3E}">
        <p14:creationId xmlns:p14="http://schemas.microsoft.com/office/powerpoint/2010/main" val="705637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609600" y="225364"/>
            <a:ext cx="8229600" cy="1285875"/>
          </a:xfrm>
        </p:spPr>
        <p:txBody>
          <a:bodyPr/>
          <a:lstStyle/>
          <a:p>
            <a:pPr eaLnBrk="1" hangingPunct="1"/>
            <a:r>
              <a:rPr lang="en-GB" altLang="en-US" sz="3600" b="1" u="sng" dirty="0">
                <a:solidFill>
                  <a:srgbClr val="002060"/>
                </a:solidFill>
              </a:rPr>
              <a:t>Commonwealth Games –2002 – volunteering legacy - details</a:t>
            </a:r>
            <a:endParaRPr lang="en-GB" altLang="en-US" sz="3600" u="sng" dirty="0">
              <a:solidFill>
                <a:srgbClr val="002060"/>
              </a:solidFill>
            </a:endParaRPr>
          </a:p>
        </p:txBody>
      </p:sp>
      <p:sp>
        <p:nvSpPr>
          <p:cNvPr id="19459" name="Content Placeholder 2"/>
          <p:cNvSpPr>
            <a:spLocks noGrp="1"/>
          </p:cNvSpPr>
          <p:nvPr>
            <p:ph idx="1"/>
          </p:nvPr>
        </p:nvSpPr>
        <p:spPr>
          <a:xfrm>
            <a:off x="609600" y="1774725"/>
            <a:ext cx="8229600" cy="4429125"/>
          </a:xfrm>
        </p:spPr>
        <p:txBody>
          <a:bodyPr/>
          <a:lstStyle/>
          <a:p>
            <a:pPr marL="0" indent="0" eaLnBrk="1" hangingPunct="1">
              <a:buFontTx/>
              <a:buNone/>
              <a:defRPr/>
            </a:pPr>
            <a:r>
              <a:rPr lang="en-GB" sz="2200" dirty="0">
                <a:solidFill>
                  <a:srgbClr val="002060"/>
                </a:solidFill>
              </a:rPr>
              <a:t>Through an - unanticipated – establishment of a volunteering legacy organisation “</a:t>
            </a:r>
            <a:r>
              <a:rPr lang="en-GB" sz="2200" b="1" dirty="0">
                <a:solidFill>
                  <a:srgbClr val="FF0000"/>
                </a:solidFill>
              </a:rPr>
              <a:t>Manchester Event Volunteers</a:t>
            </a:r>
            <a:r>
              <a:rPr lang="en-GB" sz="2200" dirty="0">
                <a:solidFill>
                  <a:srgbClr val="002060"/>
                </a:solidFill>
              </a:rPr>
              <a:t>”  </a:t>
            </a:r>
            <a:r>
              <a:rPr lang="en-GB" sz="2200" b="1" dirty="0">
                <a:solidFill>
                  <a:srgbClr val="002060"/>
                </a:solidFill>
              </a:rPr>
              <a:t>a new broker organisation and pool of event volunteers lead to: </a:t>
            </a:r>
          </a:p>
          <a:p>
            <a:pPr eaLnBrk="1" hangingPunct="1">
              <a:buFont typeface="Wingdings" panose="05000000000000000000" pitchFamily="2" charset="2"/>
              <a:buChar char="ü"/>
              <a:defRPr/>
            </a:pPr>
            <a:r>
              <a:rPr lang="en-GB" sz="2400" dirty="0">
                <a:solidFill>
                  <a:srgbClr val="002060"/>
                </a:solidFill>
              </a:rPr>
              <a:t>Economic contribution – more events in the region</a:t>
            </a:r>
          </a:p>
          <a:p>
            <a:pPr eaLnBrk="1" hangingPunct="1">
              <a:buFont typeface="Wingdings" panose="05000000000000000000" pitchFamily="2" charset="2"/>
              <a:buChar char="ü"/>
              <a:defRPr/>
            </a:pPr>
            <a:r>
              <a:rPr lang="en-GB" sz="2400" dirty="0">
                <a:solidFill>
                  <a:srgbClr val="002060"/>
                </a:solidFill>
              </a:rPr>
              <a:t>Development of skilled volunteer work force</a:t>
            </a:r>
          </a:p>
          <a:p>
            <a:pPr eaLnBrk="1" hangingPunct="1">
              <a:buFont typeface="Wingdings" panose="05000000000000000000" pitchFamily="2" charset="2"/>
              <a:buChar char="ü"/>
              <a:defRPr/>
            </a:pPr>
            <a:r>
              <a:rPr lang="en-GB" sz="2400" dirty="0">
                <a:solidFill>
                  <a:srgbClr val="002060"/>
                </a:solidFill>
              </a:rPr>
              <a:t>Raising standard of event volunteer management</a:t>
            </a:r>
          </a:p>
          <a:p>
            <a:pPr eaLnBrk="1" hangingPunct="1">
              <a:buFont typeface="Wingdings" panose="05000000000000000000" pitchFamily="2" charset="2"/>
              <a:buChar char="ü"/>
              <a:defRPr/>
            </a:pPr>
            <a:r>
              <a:rPr lang="en-GB" sz="2400" dirty="0">
                <a:solidFill>
                  <a:srgbClr val="002060"/>
                </a:solidFill>
              </a:rPr>
              <a:t>Contribution to social inclusion</a:t>
            </a:r>
          </a:p>
          <a:p>
            <a:pPr eaLnBrk="1" hangingPunct="1">
              <a:buFont typeface="Wingdings" panose="05000000000000000000" pitchFamily="2" charset="2"/>
              <a:buChar char="ü"/>
              <a:defRPr/>
            </a:pPr>
            <a:r>
              <a:rPr lang="en-GB" sz="2400" dirty="0">
                <a:solidFill>
                  <a:srgbClr val="002060"/>
                </a:solidFill>
              </a:rPr>
              <a:t>Providing role model for volunteer broker organisations.</a:t>
            </a:r>
          </a:p>
          <a:p>
            <a:pPr eaLnBrk="1" hangingPunct="1">
              <a:defRPr/>
            </a:pPr>
            <a:endParaRPr lang="en-GB" dirty="0">
              <a:solidFill>
                <a:srgbClr val="002060"/>
              </a:solidFill>
            </a:endParaRPr>
          </a:p>
        </p:txBody>
      </p:sp>
    </p:spTree>
    <p:extLst>
      <p:ext uri="{BB962C8B-B14F-4D97-AF65-F5344CB8AC3E}">
        <p14:creationId xmlns:p14="http://schemas.microsoft.com/office/powerpoint/2010/main" val="417305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4"/>
          <p:cNvSpPr>
            <a:spLocks noGrp="1"/>
          </p:cNvSpPr>
          <p:nvPr>
            <p:ph type="title"/>
          </p:nvPr>
        </p:nvSpPr>
        <p:spPr>
          <a:xfrm>
            <a:off x="457200" y="208344"/>
            <a:ext cx="8229600" cy="1088302"/>
          </a:xfrm>
        </p:spPr>
        <p:txBody>
          <a:bodyPr>
            <a:normAutofit/>
          </a:bodyPr>
          <a:lstStyle/>
          <a:p>
            <a:pPr eaLnBrk="1" hangingPunct="1"/>
            <a:r>
              <a:rPr lang="en-GB" altLang="en-US" sz="3600" b="1" i="1" u="sng" dirty="0">
                <a:solidFill>
                  <a:srgbClr val="002060"/>
                </a:solidFill>
              </a:rPr>
              <a:t>Why</a:t>
            </a:r>
            <a:r>
              <a:rPr lang="en-GB" altLang="en-US" sz="3600" b="1" i="1" dirty="0">
                <a:solidFill>
                  <a:srgbClr val="002060"/>
                </a:solidFill>
              </a:rPr>
              <a:t>  :  success factors </a:t>
            </a:r>
            <a:endParaRPr lang="en-US" altLang="en-US" sz="3600" b="1" i="1" dirty="0">
              <a:solidFill>
                <a:srgbClr val="002060"/>
              </a:solidFill>
              <a:latin typeface="Arial" panose="020B0604020202020204" pitchFamily="34" charset="0"/>
              <a:cs typeface="Arial" panose="020B0604020202020204" pitchFamily="34" charset="0"/>
            </a:endParaRPr>
          </a:p>
        </p:txBody>
      </p:sp>
      <p:sp>
        <p:nvSpPr>
          <p:cNvPr id="8" name="Content Placeholder 7"/>
          <p:cNvSpPr>
            <a:spLocks noGrp="1"/>
          </p:cNvSpPr>
          <p:nvPr>
            <p:ph idx="1"/>
          </p:nvPr>
        </p:nvSpPr>
        <p:spPr>
          <a:xfrm>
            <a:off x="354997" y="1340660"/>
            <a:ext cx="8607425" cy="5040312"/>
          </a:xfrm>
        </p:spPr>
        <p:txBody>
          <a:bodyPr rtlCol="0">
            <a:normAutofit/>
          </a:bodyPr>
          <a:lstStyle/>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Built on regional sense of identity – ‘we did it for Manchester’.</a:t>
            </a:r>
          </a:p>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Core staff in place before and after Games – with legacy remit. Independent budget.</a:t>
            </a:r>
          </a:p>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Continuity of staff – committed to social inclusion objectives .</a:t>
            </a:r>
          </a:p>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 Able to act to grasp ‘window of opportunity’ for more funding after the Games.</a:t>
            </a:r>
            <a:endParaRPr lang="en-GB" sz="2400" b="1" dirty="0">
              <a:solidFill>
                <a:srgbClr val="002060"/>
              </a:solidFill>
              <a:latin typeface="Arial" pitchFamily="34" charset="0"/>
              <a:cs typeface="Arial" pitchFamily="34" charset="0"/>
            </a:endParaRPr>
          </a:p>
        </p:txBody>
      </p:sp>
      <p:sp>
        <p:nvSpPr>
          <p:cNvPr id="5018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89E127F-1784-4CA7-9561-77CC14D23DCE}" type="slidenum">
              <a:rPr lang="en-US" altLang="en-US" sz="1200">
                <a:solidFill>
                  <a:srgbClr val="898989"/>
                </a:solidFill>
                <a:latin typeface="TUOS Stephenson" pitchFamily="18" charset="0"/>
              </a:rPr>
              <a:pPr>
                <a:spcBef>
                  <a:spcPct val="0"/>
                </a:spcBef>
                <a:buFontTx/>
                <a:buNone/>
              </a:pPr>
              <a:t>16</a:t>
            </a:fld>
            <a:endParaRPr lang="en-US" altLang="en-US" sz="1200">
              <a:solidFill>
                <a:srgbClr val="898989"/>
              </a:solidFill>
              <a:latin typeface="TUOS Stephenson" pitchFamily="18" charset="0"/>
            </a:endParaRPr>
          </a:p>
        </p:txBody>
      </p:sp>
    </p:spTree>
    <p:extLst>
      <p:ext uri="{BB962C8B-B14F-4D97-AF65-F5344CB8AC3E}">
        <p14:creationId xmlns:p14="http://schemas.microsoft.com/office/powerpoint/2010/main" val="2882615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57200" y="0"/>
            <a:ext cx="8229600" cy="1143000"/>
          </a:xfrm>
        </p:spPr>
        <p:txBody>
          <a:bodyPr/>
          <a:lstStyle/>
          <a:p>
            <a:pPr eaLnBrk="1" hangingPunct="1"/>
            <a:r>
              <a:rPr lang="en-GB" altLang="en-US" b="1" u="sng" dirty="0">
                <a:solidFill>
                  <a:srgbClr val="002060"/>
                </a:solidFill>
              </a:rPr>
              <a:t>Manchester – main points </a:t>
            </a:r>
          </a:p>
        </p:txBody>
      </p:sp>
      <p:sp>
        <p:nvSpPr>
          <p:cNvPr id="54275" name="Content Placeholder 2"/>
          <p:cNvSpPr>
            <a:spLocks noGrp="1"/>
          </p:cNvSpPr>
          <p:nvPr>
            <p:ph idx="1"/>
          </p:nvPr>
        </p:nvSpPr>
        <p:spPr>
          <a:xfrm>
            <a:off x="645847" y="1054365"/>
            <a:ext cx="8229600" cy="4997450"/>
          </a:xfrm>
        </p:spPr>
        <p:txBody>
          <a:bodyPr>
            <a:normAutofit/>
          </a:bodyPr>
          <a:lstStyle/>
          <a:p>
            <a:pPr eaLnBrk="1" hangingPunct="1">
              <a:buFont typeface="Wingdings" panose="05000000000000000000" pitchFamily="2" charset="2"/>
              <a:buChar char="§"/>
            </a:pPr>
            <a:r>
              <a:rPr lang="en-GB" altLang="en-US" sz="3000" dirty="0">
                <a:solidFill>
                  <a:srgbClr val="002060"/>
                </a:solidFill>
              </a:rPr>
              <a:t>Better planning than Sheffield – legacy budget</a:t>
            </a:r>
          </a:p>
          <a:p>
            <a:pPr eaLnBrk="1" hangingPunct="1">
              <a:buFont typeface="Wingdings" panose="05000000000000000000" pitchFamily="2" charset="2"/>
              <a:buChar char="§"/>
            </a:pPr>
            <a:r>
              <a:rPr lang="en-GB" altLang="en-US" sz="3000" dirty="0">
                <a:solidFill>
                  <a:srgbClr val="002060"/>
                </a:solidFill>
              </a:rPr>
              <a:t>Still aimed at regeneration – but long-term effect hard to predict</a:t>
            </a:r>
          </a:p>
          <a:p>
            <a:pPr eaLnBrk="1" hangingPunct="1">
              <a:buFont typeface="Wingdings" panose="05000000000000000000" pitchFamily="2" charset="2"/>
              <a:buChar char="§"/>
            </a:pPr>
            <a:r>
              <a:rPr lang="en-GB" altLang="en-US" sz="3000" dirty="0">
                <a:solidFill>
                  <a:srgbClr val="002060"/>
                </a:solidFill>
              </a:rPr>
              <a:t>MEV legacy was un-anticipated</a:t>
            </a:r>
          </a:p>
          <a:p>
            <a:pPr eaLnBrk="1" hangingPunct="1">
              <a:buFont typeface="Wingdings" panose="05000000000000000000" pitchFamily="2" charset="2"/>
              <a:buChar char="§"/>
            </a:pPr>
            <a:r>
              <a:rPr lang="en-GB" altLang="en-US" sz="3000" dirty="0">
                <a:solidFill>
                  <a:srgbClr val="002060"/>
                </a:solidFill>
              </a:rPr>
              <a:t>Split of delivery and legacy allowed legacy budget to be protected.  Helped by staff continuity.</a:t>
            </a:r>
          </a:p>
          <a:p>
            <a:pPr eaLnBrk="1" hangingPunct="1">
              <a:buFont typeface="Wingdings" panose="05000000000000000000" pitchFamily="2" charset="2"/>
              <a:buChar char="§"/>
            </a:pPr>
            <a:r>
              <a:rPr lang="en-GB" altLang="en-US" sz="3000" dirty="0">
                <a:solidFill>
                  <a:srgbClr val="002060"/>
                </a:solidFill>
              </a:rPr>
              <a:t>Consultants exaggerated legacy in report</a:t>
            </a:r>
          </a:p>
          <a:p>
            <a:pPr marL="0" indent="0" eaLnBrk="1" hangingPunct="1">
              <a:buNone/>
            </a:pPr>
            <a:endParaRPr lang="en-GB" altLang="en-US" sz="3000" dirty="0">
              <a:solidFill>
                <a:srgbClr val="002060"/>
              </a:solidFill>
            </a:endParaRPr>
          </a:p>
          <a:p>
            <a:pPr eaLnBrk="1" hangingPunct="1">
              <a:buFont typeface="Wingdings" panose="05000000000000000000" pitchFamily="2" charset="2"/>
              <a:buChar char="§"/>
            </a:pPr>
            <a:endParaRPr lang="en-GB" altLang="en-US" sz="3000" dirty="0">
              <a:solidFill>
                <a:srgbClr val="002060"/>
              </a:solidFill>
            </a:endParaRPr>
          </a:p>
        </p:txBody>
      </p:sp>
    </p:spTree>
    <p:extLst>
      <p:ext uri="{BB962C8B-B14F-4D97-AF65-F5344CB8AC3E}">
        <p14:creationId xmlns:p14="http://schemas.microsoft.com/office/powerpoint/2010/main" val="640032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1992 Barcelona Olympics  Freddie  Mercury">
            <a:hlinkClick r:id="" action="ppaction://media"/>
            <a:extLst>
              <a:ext uri="{FF2B5EF4-FFF2-40B4-BE49-F238E27FC236}">
                <a16:creationId xmlns:a16="http://schemas.microsoft.com/office/drawing/2014/main" id="{7EC28865-7B2E-F076-A62F-A4128C892273}"/>
              </a:ext>
            </a:extLst>
          </p:cNvPr>
          <p:cNvPicPr>
            <a:picLocks noRot="1" noChangeAspect="1"/>
          </p:cNvPicPr>
          <p:nvPr>
            <a:videoFile r:link="rId1"/>
          </p:nvPr>
        </p:nvPicPr>
        <p:blipFill>
          <a:blip r:embed="rId3"/>
          <a:stretch>
            <a:fillRect/>
          </a:stretch>
        </p:blipFill>
        <p:spPr>
          <a:xfrm>
            <a:off x="231569" y="229507"/>
            <a:ext cx="8680862" cy="4904687"/>
          </a:xfrm>
          <a:prstGeom prst="rect">
            <a:avLst/>
          </a:prstGeom>
        </p:spPr>
      </p:pic>
    </p:spTree>
    <p:extLst>
      <p:ext uri="{BB962C8B-B14F-4D97-AF65-F5344CB8AC3E}">
        <p14:creationId xmlns:p14="http://schemas.microsoft.com/office/powerpoint/2010/main" val="1978452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Case Study 3: Barcelona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18049" y="1417638"/>
            <a:ext cx="6507902" cy="3916363"/>
          </a:xfrm>
        </p:spPr>
      </p:pic>
    </p:spTree>
    <p:extLst>
      <p:ext uri="{BB962C8B-B14F-4D97-AF65-F5344CB8AC3E}">
        <p14:creationId xmlns:p14="http://schemas.microsoft.com/office/powerpoint/2010/main" val="3290104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3423" y="223310"/>
            <a:ext cx="6172200" cy="857250"/>
          </a:xfrm>
        </p:spPr>
        <p:txBody>
          <a:bodyPr>
            <a:normAutofit fontScale="90000"/>
          </a:bodyPr>
          <a:lstStyle/>
          <a:p>
            <a:pPr algn="ctr"/>
            <a:r>
              <a:rPr lang="en-GB" b="1" u="sng" dirty="0">
                <a:solidFill>
                  <a:srgbClr val="002060"/>
                </a:solidFill>
                <a:latin typeface="+mn-lt"/>
              </a:rPr>
              <a:t>Barcelona 1992 Olympics</a:t>
            </a:r>
          </a:p>
        </p:txBody>
      </p:sp>
      <p:sp>
        <p:nvSpPr>
          <p:cNvPr id="3" name="Content Placeholder 2"/>
          <p:cNvSpPr>
            <a:spLocks noGrp="1"/>
          </p:cNvSpPr>
          <p:nvPr>
            <p:ph idx="1"/>
          </p:nvPr>
        </p:nvSpPr>
        <p:spPr>
          <a:xfrm>
            <a:off x="611878" y="1294316"/>
            <a:ext cx="8035290" cy="2500208"/>
          </a:xfrm>
        </p:spPr>
        <p:txBody>
          <a:bodyPr>
            <a:noAutofit/>
          </a:bodyPr>
          <a:lstStyle/>
          <a:p>
            <a:pPr>
              <a:buFont typeface="Wingdings" panose="05000000000000000000" pitchFamily="2" charset="2"/>
              <a:buChar char="§"/>
            </a:pPr>
            <a:r>
              <a:rPr lang="en-GB" sz="2625" dirty="0">
                <a:solidFill>
                  <a:srgbClr val="002060"/>
                </a:solidFill>
              </a:rPr>
              <a:t>Considered a ‘model’ Olympics – most successful ever in terms of long-term legacy effects (</a:t>
            </a:r>
            <a:r>
              <a:rPr lang="en-GB" sz="2625" dirty="0" err="1">
                <a:solidFill>
                  <a:srgbClr val="002060"/>
                </a:solidFill>
              </a:rPr>
              <a:t>Gratton</a:t>
            </a:r>
            <a:r>
              <a:rPr lang="en-GB" sz="2625" dirty="0">
                <a:solidFill>
                  <a:srgbClr val="002060"/>
                </a:solidFill>
              </a:rPr>
              <a:t> </a:t>
            </a:r>
            <a:r>
              <a:rPr lang="en-GB" sz="2625" i="1" dirty="0">
                <a:solidFill>
                  <a:srgbClr val="002060"/>
                </a:solidFill>
              </a:rPr>
              <a:t>et. al</a:t>
            </a:r>
            <a:r>
              <a:rPr lang="en-GB" sz="2625" dirty="0">
                <a:solidFill>
                  <a:srgbClr val="002060"/>
                </a:solidFill>
              </a:rPr>
              <a:t>, 2012).</a:t>
            </a:r>
          </a:p>
          <a:p>
            <a:pPr>
              <a:buFont typeface="Wingdings" panose="05000000000000000000" pitchFamily="2" charset="2"/>
              <a:buChar char="§"/>
            </a:pPr>
            <a:r>
              <a:rPr lang="en-GB" sz="2625" dirty="0">
                <a:solidFill>
                  <a:srgbClr val="002060"/>
                </a:solidFill>
              </a:rPr>
              <a:t>Tourism now accounts for 12% of the city’s GDP, compared to 1% before the Games.</a:t>
            </a:r>
          </a:p>
          <a:p>
            <a:pPr>
              <a:buFont typeface="Wingdings" panose="05000000000000000000" pitchFamily="2" charset="2"/>
              <a:buChar char="§"/>
            </a:pPr>
            <a:r>
              <a:rPr lang="en-GB" sz="2625" dirty="0">
                <a:solidFill>
                  <a:srgbClr val="002060"/>
                </a:solidFill>
              </a:rPr>
              <a:t>Games paved way for urban development, infrastructure investment and increased capital.  </a:t>
            </a:r>
          </a:p>
          <a:p>
            <a:pPr>
              <a:buFont typeface="Wingdings" panose="05000000000000000000" pitchFamily="2" charset="2"/>
              <a:buChar char="§"/>
            </a:pPr>
            <a:r>
              <a:rPr lang="en-GB" sz="2625" dirty="0">
                <a:solidFill>
                  <a:srgbClr val="002060"/>
                </a:solidFill>
              </a:rPr>
              <a:t>Since 1992 has risen up the European league table of best cities to locate a business, from 11</a:t>
            </a:r>
            <a:r>
              <a:rPr lang="en-GB" sz="2625" baseline="30000" dirty="0">
                <a:solidFill>
                  <a:srgbClr val="002060"/>
                </a:solidFill>
              </a:rPr>
              <a:t>th</a:t>
            </a:r>
            <a:r>
              <a:rPr lang="en-GB" sz="2625" dirty="0">
                <a:solidFill>
                  <a:srgbClr val="002060"/>
                </a:solidFill>
              </a:rPr>
              <a:t> in 1999 to 4</a:t>
            </a:r>
            <a:r>
              <a:rPr lang="en-GB" sz="2625" baseline="30000" dirty="0">
                <a:solidFill>
                  <a:srgbClr val="002060"/>
                </a:solidFill>
              </a:rPr>
              <a:t>th</a:t>
            </a:r>
            <a:r>
              <a:rPr lang="en-GB" sz="2625" dirty="0">
                <a:solidFill>
                  <a:srgbClr val="002060"/>
                </a:solidFill>
              </a:rPr>
              <a:t> in 2007.</a:t>
            </a:r>
          </a:p>
        </p:txBody>
      </p:sp>
    </p:spTree>
    <p:extLst>
      <p:ext uri="{BB962C8B-B14F-4D97-AF65-F5344CB8AC3E}">
        <p14:creationId xmlns:p14="http://schemas.microsoft.com/office/powerpoint/2010/main" val="1389492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117835" y="1556820"/>
            <a:ext cx="4714559" cy="2946600"/>
          </a:xfr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8367" y="851935"/>
            <a:ext cx="3382376" cy="4508735"/>
          </a:xfrm>
          <a:prstGeom prst="rect">
            <a:avLst/>
          </a:prstGeom>
        </p:spPr>
      </p:pic>
    </p:spTree>
    <p:extLst>
      <p:ext uri="{BB962C8B-B14F-4D97-AF65-F5344CB8AC3E}">
        <p14:creationId xmlns:p14="http://schemas.microsoft.com/office/powerpoint/2010/main" val="3352359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3762" y="1298904"/>
            <a:ext cx="8131628" cy="4210356"/>
          </a:xfrm>
        </p:spPr>
        <p:txBody>
          <a:bodyPr>
            <a:normAutofit/>
          </a:bodyPr>
          <a:lstStyle/>
          <a:p>
            <a:r>
              <a:rPr lang="en-GB" sz="2400" dirty="0">
                <a:solidFill>
                  <a:srgbClr val="002060"/>
                </a:solidFill>
              </a:rPr>
              <a:t>Prior to Games, the city increased its hotel bed capacity by 34.9%. </a:t>
            </a:r>
          </a:p>
          <a:p>
            <a:r>
              <a:rPr lang="en-GB" sz="2400" dirty="0">
                <a:solidFill>
                  <a:srgbClr val="002060"/>
                </a:solidFill>
              </a:rPr>
              <a:t>Between 1992-2002, 75 additional hotels were built in the city, which increased bed space by 47%. </a:t>
            </a:r>
          </a:p>
          <a:p>
            <a:r>
              <a:rPr lang="en-GB" sz="2400" dirty="0">
                <a:solidFill>
                  <a:srgbClr val="002060"/>
                </a:solidFill>
              </a:rPr>
              <a:t>City experienced the fastest tourism growth of any of Europe’s major cities and eclipsed Madrid as Spain’s most popular tourist destination (Zimbalist, 2015). </a:t>
            </a:r>
          </a:p>
          <a:p>
            <a:r>
              <a:rPr lang="en-GB" sz="2400" dirty="0">
                <a:solidFill>
                  <a:srgbClr val="002060"/>
                </a:solidFill>
              </a:rPr>
              <a:t>The legacy of the Games is still felt today, as Barcelona has been able to maintain the identity of a vibrant and attractive destination. </a:t>
            </a:r>
          </a:p>
          <a:p>
            <a:pPr marL="0" indent="0">
              <a:buNone/>
            </a:pPr>
            <a:endParaRPr lang="en-GB" sz="2400" dirty="0">
              <a:solidFill>
                <a:srgbClr val="002060"/>
              </a:solidFill>
            </a:endParaRPr>
          </a:p>
          <a:p>
            <a:endParaRPr lang="en-GB" sz="2400" dirty="0"/>
          </a:p>
        </p:txBody>
      </p:sp>
      <p:sp>
        <p:nvSpPr>
          <p:cNvPr id="4" name="Title 1"/>
          <p:cNvSpPr txBox="1">
            <a:spLocks/>
          </p:cNvSpPr>
          <p:nvPr/>
        </p:nvSpPr>
        <p:spPr>
          <a:xfrm>
            <a:off x="1569176" y="441654"/>
            <a:ext cx="6172200" cy="85725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b="1" u="sng" dirty="0">
                <a:solidFill>
                  <a:srgbClr val="002060"/>
                </a:solidFill>
                <a:latin typeface="+mn-lt"/>
              </a:rPr>
              <a:t>Barcelona 1992 Olympics</a:t>
            </a:r>
          </a:p>
        </p:txBody>
      </p:sp>
    </p:spTree>
    <p:extLst>
      <p:ext uri="{BB962C8B-B14F-4D97-AF65-F5344CB8AC3E}">
        <p14:creationId xmlns:p14="http://schemas.microsoft.com/office/powerpoint/2010/main" val="2680880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482086" y="489907"/>
            <a:ext cx="8532196" cy="4990620"/>
          </a:xfrm>
          <a:prstGeom prst="rect">
            <a:avLst/>
          </a:prstGeom>
        </p:spPr>
      </p:pic>
      <p:sp>
        <p:nvSpPr>
          <p:cNvPr id="6" name="TextBox 5"/>
          <p:cNvSpPr txBox="1"/>
          <p:nvPr/>
        </p:nvSpPr>
        <p:spPr>
          <a:xfrm>
            <a:off x="6962877" y="5249695"/>
            <a:ext cx="1658074" cy="230832"/>
          </a:xfrm>
          <a:prstGeom prst="rect">
            <a:avLst/>
          </a:prstGeom>
          <a:noFill/>
        </p:spPr>
        <p:txBody>
          <a:bodyPr wrap="square" rtlCol="0">
            <a:spAutoFit/>
          </a:bodyPr>
          <a:lstStyle/>
          <a:p>
            <a:r>
              <a:rPr lang="en-GB" sz="900" dirty="0"/>
              <a:t>Source: Visit Scotland (2012)</a:t>
            </a:r>
          </a:p>
        </p:txBody>
      </p:sp>
    </p:spTree>
    <p:extLst>
      <p:ext uri="{BB962C8B-B14F-4D97-AF65-F5344CB8AC3E}">
        <p14:creationId xmlns:p14="http://schemas.microsoft.com/office/powerpoint/2010/main" val="169417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Legacy tourism benefits of Barcelona Olympics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76030862"/>
              </p:ext>
            </p:extLst>
          </p:nvPr>
        </p:nvGraphicFramePr>
        <p:xfrm>
          <a:off x="457200" y="1577336"/>
          <a:ext cx="8355330" cy="3841592"/>
        </p:xfrm>
        <a:graphic>
          <a:graphicData uri="http://schemas.openxmlformats.org/drawingml/2006/table">
            <a:tbl>
              <a:tblPr firstRow="1" bandRow="1">
                <a:tableStyleId>{5C22544A-7EE6-4342-B048-85BDC9FD1C3A}</a:tableStyleId>
              </a:tblPr>
              <a:tblGrid>
                <a:gridCol w="2785110">
                  <a:extLst>
                    <a:ext uri="{9D8B030D-6E8A-4147-A177-3AD203B41FA5}">
                      <a16:colId xmlns:a16="http://schemas.microsoft.com/office/drawing/2014/main" val="101893386"/>
                    </a:ext>
                  </a:extLst>
                </a:gridCol>
                <a:gridCol w="2785110">
                  <a:extLst>
                    <a:ext uri="{9D8B030D-6E8A-4147-A177-3AD203B41FA5}">
                      <a16:colId xmlns:a16="http://schemas.microsoft.com/office/drawing/2014/main" val="2738732812"/>
                    </a:ext>
                  </a:extLst>
                </a:gridCol>
                <a:gridCol w="2785110">
                  <a:extLst>
                    <a:ext uri="{9D8B030D-6E8A-4147-A177-3AD203B41FA5}">
                      <a16:colId xmlns:a16="http://schemas.microsoft.com/office/drawing/2014/main" val="2354734495"/>
                    </a:ext>
                  </a:extLst>
                </a:gridCol>
              </a:tblGrid>
              <a:tr h="357133">
                <a:tc>
                  <a:txBody>
                    <a:bodyPr/>
                    <a:lstStyle/>
                    <a:p>
                      <a:endParaRPr lang="en-GB" sz="1400" dirty="0"/>
                    </a:p>
                  </a:txBody>
                  <a:tcPr marL="68580" marR="68580" marT="34290" marB="34290"/>
                </a:tc>
                <a:tc>
                  <a:txBody>
                    <a:bodyPr/>
                    <a:lstStyle/>
                    <a:p>
                      <a:r>
                        <a:rPr lang="en-GB" sz="1400" dirty="0"/>
                        <a:t>1990</a:t>
                      </a:r>
                    </a:p>
                  </a:txBody>
                  <a:tcPr marL="68580" marR="68580" marT="34290" marB="34290"/>
                </a:tc>
                <a:tc>
                  <a:txBody>
                    <a:bodyPr/>
                    <a:lstStyle/>
                    <a:p>
                      <a:r>
                        <a:rPr lang="en-GB" sz="1400" dirty="0"/>
                        <a:t>2001</a:t>
                      </a:r>
                    </a:p>
                  </a:txBody>
                  <a:tcPr marL="68580" marR="68580" marT="34290" marB="34290"/>
                </a:tc>
                <a:extLst>
                  <a:ext uri="{0D108BD9-81ED-4DB2-BD59-A6C34878D82A}">
                    <a16:rowId xmlns:a16="http://schemas.microsoft.com/office/drawing/2014/main" val="2605684500"/>
                  </a:ext>
                </a:extLst>
              </a:tr>
              <a:tr h="357133">
                <a:tc>
                  <a:txBody>
                    <a:bodyPr/>
                    <a:lstStyle/>
                    <a:p>
                      <a:r>
                        <a:rPr lang="en-GB" sz="1400" dirty="0"/>
                        <a:t>Hotel Capacity (beds)</a:t>
                      </a:r>
                    </a:p>
                  </a:txBody>
                  <a:tcPr marL="68580" marR="68580" marT="34290" marB="34290"/>
                </a:tc>
                <a:tc>
                  <a:txBody>
                    <a:bodyPr/>
                    <a:lstStyle/>
                    <a:p>
                      <a:r>
                        <a:rPr lang="en-GB" sz="1400" dirty="0"/>
                        <a:t>18,567</a:t>
                      </a:r>
                    </a:p>
                  </a:txBody>
                  <a:tcPr marL="68580" marR="68580" marT="34290" marB="34290"/>
                </a:tc>
                <a:tc>
                  <a:txBody>
                    <a:bodyPr/>
                    <a:lstStyle/>
                    <a:p>
                      <a:r>
                        <a:rPr lang="en-GB" sz="1400" dirty="0"/>
                        <a:t>34,303</a:t>
                      </a:r>
                    </a:p>
                  </a:txBody>
                  <a:tcPr marL="68580" marR="68580" marT="34290" marB="34290"/>
                </a:tc>
                <a:extLst>
                  <a:ext uri="{0D108BD9-81ED-4DB2-BD59-A6C34878D82A}">
                    <a16:rowId xmlns:a16="http://schemas.microsoft.com/office/drawing/2014/main" val="3488973447"/>
                  </a:ext>
                </a:extLst>
              </a:tr>
              <a:tr h="357133">
                <a:tc>
                  <a:txBody>
                    <a:bodyPr/>
                    <a:lstStyle/>
                    <a:p>
                      <a:r>
                        <a:rPr lang="en-GB" sz="1400" dirty="0"/>
                        <a:t>Number of tourists</a:t>
                      </a:r>
                    </a:p>
                  </a:txBody>
                  <a:tcPr marL="68580" marR="68580" marT="34290" marB="34290"/>
                </a:tc>
                <a:tc>
                  <a:txBody>
                    <a:bodyPr/>
                    <a:lstStyle/>
                    <a:p>
                      <a:r>
                        <a:rPr lang="en-GB" sz="1400" dirty="0"/>
                        <a:t>1,732,902</a:t>
                      </a:r>
                    </a:p>
                  </a:txBody>
                  <a:tcPr marL="68580" marR="68580" marT="34290" marB="34290"/>
                </a:tc>
                <a:tc>
                  <a:txBody>
                    <a:bodyPr/>
                    <a:lstStyle/>
                    <a:p>
                      <a:r>
                        <a:rPr lang="en-GB" sz="1400" dirty="0"/>
                        <a:t>3,378,636</a:t>
                      </a:r>
                    </a:p>
                  </a:txBody>
                  <a:tcPr marL="68580" marR="68580" marT="34290" marB="34290"/>
                </a:tc>
                <a:extLst>
                  <a:ext uri="{0D108BD9-81ED-4DB2-BD59-A6C34878D82A}">
                    <a16:rowId xmlns:a16="http://schemas.microsoft.com/office/drawing/2014/main" val="2674458716"/>
                  </a:ext>
                </a:extLst>
              </a:tr>
              <a:tr h="357133">
                <a:tc>
                  <a:txBody>
                    <a:bodyPr/>
                    <a:lstStyle/>
                    <a:p>
                      <a:r>
                        <a:rPr lang="en-GB" sz="1400" dirty="0"/>
                        <a:t>Number of overnights</a:t>
                      </a:r>
                    </a:p>
                  </a:txBody>
                  <a:tcPr marL="68580" marR="68580" marT="34290" marB="34290"/>
                </a:tc>
                <a:tc>
                  <a:txBody>
                    <a:bodyPr/>
                    <a:lstStyle/>
                    <a:p>
                      <a:r>
                        <a:rPr lang="en-GB" sz="1400" dirty="0"/>
                        <a:t>3,795,522</a:t>
                      </a:r>
                    </a:p>
                  </a:txBody>
                  <a:tcPr marL="68580" marR="68580" marT="34290" marB="34290"/>
                </a:tc>
                <a:tc>
                  <a:txBody>
                    <a:bodyPr/>
                    <a:lstStyle/>
                    <a:p>
                      <a:r>
                        <a:rPr lang="en-GB" sz="1400" dirty="0"/>
                        <a:t>7,969,496</a:t>
                      </a:r>
                    </a:p>
                  </a:txBody>
                  <a:tcPr marL="68580" marR="68580" marT="34290" marB="34290"/>
                </a:tc>
                <a:extLst>
                  <a:ext uri="{0D108BD9-81ED-4DB2-BD59-A6C34878D82A}">
                    <a16:rowId xmlns:a16="http://schemas.microsoft.com/office/drawing/2014/main" val="1373903127"/>
                  </a:ext>
                </a:extLst>
              </a:tr>
              <a:tr h="357133">
                <a:tc>
                  <a:txBody>
                    <a:bodyPr/>
                    <a:lstStyle/>
                    <a:p>
                      <a:r>
                        <a:rPr lang="en-GB" sz="1400" dirty="0"/>
                        <a:t>Average</a:t>
                      </a:r>
                      <a:r>
                        <a:rPr lang="en-GB" sz="1400" baseline="0" dirty="0"/>
                        <a:t> room occupancy</a:t>
                      </a:r>
                      <a:endParaRPr lang="en-GB" sz="1400" dirty="0"/>
                    </a:p>
                  </a:txBody>
                  <a:tcPr marL="68580" marR="68580" marT="34290" marB="34290"/>
                </a:tc>
                <a:tc>
                  <a:txBody>
                    <a:bodyPr/>
                    <a:lstStyle/>
                    <a:p>
                      <a:r>
                        <a:rPr lang="en-GB" sz="1400" dirty="0"/>
                        <a:t>71%</a:t>
                      </a:r>
                    </a:p>
                  </a:txBody>
                  <a:tcPr marL="68580" marR="68580" marT="34290" marB="34290"/>
                </a:tc>
                <a:tc>
                  <a:txBody>
                    <a:bodyPr/>
                    <a:lstStyle/>
                    <a:p>
                      <a:r>
                        <a:rPr lang="en-GB" sz="1400" dirty="0"/>
                        <a:t>84%</a:t>
                      </a:r>
                    </a:p>
                  </a:txBody>
                  <a:tcPr marL="68580" marR="68580" marT="34290" marB="34290"/>
                </a:tc>
                <a:extLst>
                  <a:ext uri="{0D108BD9-81ED-4DB2-BD59-A6C34878D82A}">
                    <a16:rowId xmlns:a16="http://schemas.microsoft.com/office/drawing/2014/main" val="1097791464"/>
                  </a:ext>
                </a:extLst>
              </a:tr>
              <a:tr h="357133">
                <a:tc>
                  <a:txBody>
                    <a:bodyPr/>
                    <a:lstStyle/>
                    <a:p>
                      <a:r>
                        <a:rPr lang="en-GB" sz="1400" dirty="0"/>
                        <a:t>Average stay (days)</a:t>
                      </a:r>
                    </a:p>
                  </a:txBody>
                  <a:tcPr marL="68580" marR="68580" marT="34290" marB="34290"/>
                </a:tc>
                <a:tc>
                  <a:txBody>
                    <a:bodyPr/>
                    <a:lstStyle/>
                    <a:p>
                      <a:r>
                        <a:rPr lang="en-GB" sz="1400" dirty="0"/>
                        <a:t>2.84</a:t>
                      </a:r>
                    </a:p>
                  </a:txBody>
                  <a:tcPr marL="68580" marR="68580" marT="34290" marB="34290"/>
                </a:tc>
                <a:tc>
                  <a:txBody>
                    <a:bodyPr/>
                    <a:lstStyle/>
                    <a:p>
                      <a:r>
                        <a:rPr lang="en-GB" sz="1400" dirty="0"/>
                        <a:t>3.17</a:t>
                      </a:r>
                    </a:p>
                  </a:txBody>
                  <a:tcPr marL="68580" marR="68580" marT="34290" marB="34290"/>
                </a:tc>
                <a:extLst>
                  <a:ext uri="{0D108BD9-81ED-4DB2-BD59-A6C34878D82A}">
                    <a16:rowId xmlns:a16="http://schemas.microsoft.com/office/drawing/2014/main" val="558826842"/>
                  </a:ext>
                </a:extLst>
              </a:tr>
              <a:tr h="357133">
                <a:tc>
                  <a:txBody>
                    <a:bodyPr/>
                    <a:lstStyle/>
                    <a:p>
                      <a:r>
                        <a:rPr lang="en-GB" sz="1400" dirty="0"/>
                        <a:t>Tourist by origin:</a:t>
                      </a:r>
                    </a:p>
                  </a:txBody>
                  <a:tcPr marL="68580" marR="68580" marT="34290" marB="34290"/>
                </a:tc>
                <a:tc>
                  <a:txBody>
                    <a:bodyPr/>
                    <a:lstStyle/>
                    <a:p>
                      <a:endParaRPr lang="en-GB" sz="1400" dirty="0"/>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82009530"/>
                  </a:ext>
                </a:extLst>
              </a:tr>
              <a:tr h="357133">
                <a:tc>
                  <a:txBody>
                    <a:bodyPr/>
                    <a:lstStyle/>
                    <a:p>
                      <a:r>
                        <a:rPr lang="en-GB" sz="1400" dirty="0"/>
                        <a:t>Spain</a:t>
                      </a:r>
                    </a:p>
                  </a:txBody>
                  <a:tcPr marL="68580" marR="68580" marT="34290" marB="34290"/>
                </a:tc>
                <a:tc>
                  <a:txBody>
                    <a:bodyPr/>
                    <a:lstStyle/>
                    <a:p>
                      <a:r>
                        <a:rPr lang="en-GB" sz="1400" dirty="0"/>
                        <a:t>51.2%</a:t>
                      </a:r>
                    </a:p>
                  </a:txBody>
                  <a:tcPr marL="68580" marR="68580" marT="34290" marB="34290"/>
                </a:tc>
                <a:tc>
                  <a:txBody>
                    <a:bodyPr/>
                    <a:lstStyle/>
                    <a:p>
                      <a:r>
                        <a:rPr lang="en-GB" sz="1400" dirty="0"/>
                        <a:t>31.3%</a:t>
                      </a:r>
                    </a:p>
                  </a:txBody>
                  <a:tcPr marL="68580" marR="68580" marT="34290" marB="34290"/>
                </a:tc>
                <a:extLst>
                  <a:ext uri="{0D108BD9-81ED-4DB2-BD59-A6C34878D82A}">
                    <a16:rowId xmlns:a16="http://schemas.microsoft.com/office/drawing/2014/main" val="2812279309"/>
                  </a:ext>
                </a:extLst>
              </a:tr>
              <a:tr h="357133">
                <a:tc>
                  <a:txBody>
                    <a:bodyPr/>
                    <a:lstStyle/>
                    <a:p>
                      <a:r>
                        <a:rPr lang="en-GB" sz="1400" dirty="0"/>
                        <a:t>Europe</a:t>
                      </a:r>
                    </a:p>
                  </a:txBody>
                  <a:tcPr marL="68580" marR="68580" marT="34290" marB="34290"/>
                </a:tc>
                <a:tc>
                  <a:txBody>
                    <a:bodyPr/>
                    <a:lstStyle/>
                    <a:p>
                      <a:r>
                        <a:rPr lang="en-GB" sz="1400" dirty="0"/>
                        <a:t>32%</a:t>
                      </a:r>
                    </a:p>
                  </a:txBody>
                  <a:tcPr marL="68580" marR="68580" marT="34290" marB="34290"/>
                </a:tc>
                <a:tc>
                  <a:txBody>
                    <a:bodyPr/>
                    <a:lstStyle/>
                    <a:p>
                      <a:r>
                        <a:rPr lang="en-GB" sz="1400" dirty="0"/>
                        <a:t>39.5%</a:t>
                      </a:r>
                    </a:p>
                  </a:txBody>
                  <a:tcPr marL="68580" marR="68580" marT="34290" marB="34290"/>
                </a:tc>
                <a:extLst>
                  <a:ext uri="{0D108BD9-81ED-4DB2-BD59-A6C34878D82A}">
                    <a16:rowId xmlns:a16="http://schemas.microsoft.com/office/drawing/2014/main" val="1609974512"/>
                  </a:ext>
                </a:extLst>
              </a:tr>
              <a:tr h="627395">
                <a:tc>
                  <a:txBody>
                    <a:bodyPr/>
                    <a:lstStyle/>
                    <a:p>
                      <a:r>
                        <a:rPr lang="en-GB" sz="1400" dirty="0"/>
                        <a:t>Others (USA, Japan, Latin America)</a:t>
                      </a:r>
                    </a:p>
                  </a:txBody>
                  <a:tcPr marL="68580" marR="68580" marT="34290" marB="34290"/>
                </a:tc>
                <a:tc>
                  <a:txBody>
                    <a:bodyPr/>
                    <a:lstStyle/>
                    <a:p>
                      <a:r>
                        <a:rPr lang="en-GB" sz="1400" dirty="0"/>
                        <a:t>16.8%</a:t>
                      </a:r>
                    </a:p>
                  </a:txBody>
                  <a:tcPr marL="68580" marR="68580" marT="34290" marB="34290"/>
                </a:tc>
                <a:tc>
                  <a:txBody>
                    <a:bodyPr/>
                    <a:lstStyle/>
                    <a:p>
                      <a:r>
                        <a:rPr lang="en-GB" sz="1400" dirty="0"/>
                        <a:t>29.2%</a:t>
                      </a:r>
                    </a:p>
                  </a:txBody>
                  <a:tcPr marL="68580" marR="68580" marT="34290" marB="34290"/>
                </a:tc>
                <a:extLst>
                  <a:ext uri="{0D108BD9-81ED-4DB2-BD59-A6C34878D82A}">
                    <a16:rowId xmlns:a16="http://schemas.microsoft.com/office/drawing/2014/main" val="4282789927"/>
                  </a:ext>
                </a:extLst>
              </a:tr>
            </a:tbl>
          </a:graphicData>
        </a:graphic>
      </p:graphicFrame>
      <p:sp>
        <p:nvSpPr>
          <p:cNvPr id="5" name="TextBox 4"/>
          <p:cNvSpPr txBox="1"/>
          <p:nvPr/>
        </p:nvSpPr>
        <p:spPr>
          <a:xfrm>
            <a:off x="457200" y="5430357"/>
            <a:ext cx="7582988" cy="300082"/>
          </a:xfrm>
          <a:prstGeom prst="rect">
            <a:avLst/>
          </a:prstGeom>
          <a:noFill/>
        </p:spPr>
        <p:txBody>
          <a:bodyPr wrap="square" rtlCol="0">
            <a:spAutoFit/>
          </a:bodyPr>
          <a:lstStyle/>
          <a:p>
            <a:r>
              <a:rPr lang="en-GB" sz="1350" dirty="0"/>
              <a:t>Source: </a:t>
            </a:r>
            <a:r>
              <a:rPr lang="en-GB" sz="1350" dirty="0" err="1"/>
              <a:t>Turisme</a:t>
            </a:r>
            <a:r>
              <a:rPr lang="en-GB" sz="1350" dirty="0"/>
              <a:t> de Barcelona and </a:t>
            </a:r>
            <a:r>
              <a:rPr lang="en-GB" sz="1350" dirty="0" err="1"/>
              <a:t>Sanahuja</a:t>
            </a:r>
            <a:r>
              <a:rPr lang="en-GB" sz="1350" dirty="0"/>
              <a:t> (2002), retrieved from </a:t>
            </a:r>
            <a:r>
              <a:rPr lang="en-GB" sz="1350" dirty="0" err="1"/>
              <a:t>Gratton</a:t>
            </a:r>
            <a:r>
              <a:rPr lang="en-GB" sz="1350" dirty="0"/>
              <a:t> </a:t>
            </a:r>
            <a:r>
              <a:rPr lang="en-GB" sz="1350" i="1" dirty="0"/>
              <a:t>et al. </a:t>
            </a:r>
            <a:r>
              <a:rPr lang="en-GB" sz="1350" dirty="0"/>
              <a:t>(2012). </a:t>
            </a:r>
          </a:p>
        </p:txBody>
      </p:sp>
    </p:spTree>
    <p:extLst>
      <p:ext uri="{BB962C8B-B14F-4D97-AF65-F5344CB8AC3E}">
        <p14:creationId xmlns:p14="http://schemas.microsoft.com/office/powerpoint/2010/main" val="1756724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7674" y="1533175"/>
            <a:ext cx="3981436" cy="3548062"/>
          </a:xfrm>
        </p:spPr>
        <p:txBody>
          <a:bodyPr>
            <a:noAutofit/>
          </a:bodyPr>
          <a:lstStyle/>
          <a:p>
            <a:pPr marL="0" indent="0">
              <a:buNone/>
            </a:pPr>
            <a:r>
              <a:rPr lang="en-GB" sz="2800" i="1" dirty="0">
                <a:solidFill>
                  <a:srgbClr val="002060"/>
                </a:solidFill>
              </a:rPr>
              <a:t>“Barcelona is generally regarded as the most successful Olympics ever in terms of the long-term legacy effects on the city” </a:t>
            </a:r>
            <a:r>
              <a:rPr lang="en-GB" sz="2800" i="1" dirty="0" err="1">
                <a:solidFill>
                  <a:srgbClr val="002060"/>
                </a:solidFill>
              </a:rPr>
              <a:t>Gratton</a:t>
            </a:r>
            <a:r>
              <a:rPr lang="en-GB" sz="2800" i="1" dirty="0">
                <a:solidFill>
                  <a:srgbClr val="002060"/>
                </a:solidFill>
              </a:rPr>
              <a:t> et al. (2020, p.42). </a:t>
            </a:r>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7947" y="1533175"/>
            <a:ext cx="4396517" cy="2645761"/>
          </a:xfrm>
          <a:prstGeom prst="rect">
            <a:avLst/>
          </a:prstGeom>
        </p:spPr>
      </p:pic>
    </p:spTree>
    <p:extLst>
      <p:ext uri="{BB962C8B-B14F-4D97-AF65-F5344CB8AC3E}">
        <p14:creationId xmlns:p14="http://schemas.microsoft.com/office/powerpoint/2010/main" val="4068719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arcelona 1992 | Olympic Legacy">
            <a:hlinkClick r:id="" action="ppaction://media"/>
            <a:extLst>
              <a:ext uri="{FF2B5EF4-FFF2-40B4-BE49-F238E27FC236}">
                <a16:creationId xmlns:a16="http://schemas.microsoft.com/office/drawing/2014/main" id="{7D4B49AE-F770-2F26-38E5-DD9177E3FCC9}"/>
              </a:ext>
            </a:extLst>
          </p:cNvPr>
          <p:cNvPicPr>
            <a:picLocks noRot="1" noChangeAspect="1"/>
          </p:cNvPicPr>
          <p:nvPr>
            <a:videoFile r:link="rId1"/>
          </p:nvPr>
        </p:nvPicPr>
        <p:blipFill>
          <a:blip r:embed="rId4"/>
          <a:stretch>
            <a:fillRect/>
          </a:stretch>
        </p:blipFill>
        <p:spPr>
          <a:xfrm>
            <a:off x="344279" y="208725"/>
            <a:ext cx="8605379" cy="4862039"/>
          </a:xfrm>
          <a:prstGeom prst="rect">
            <a:avLst/>
          </a:prstGeom>
        </p:spPr>
      </p:pic>
    </p:spTree>
    <p:extLst>
      <p:ext uri="{BB962C8B-B14F-4D97-AF65-F5344CB8AC3E}">
        <p14:creationId xmlns:p14="http://schemas.microsoft.com/office/powerpoint/2010/main" val="992757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36703" y="1416512"/>
            <a:ext cx="7593980" cy="4270609"/>
          </a:xfrm>
        </p:spPr>
        <p:txBody>
          <a:bodyPr>
            <a:normAutofit/>
          </a:bodyPr>
          <a:lstStyle/>
          <a:p>
            <a:pPr marL="402431" indent="-402431">
              <a:buFont typeface="Wingdings" panose="05000000000000000000" pitchFamily="2" charset="2"/>
              <a:buChar char="q"/>
            </a:pPr>
            <a:r>
              <a:rPr lang="en-GB" sz="2500" b="1" dirty="0">
                <a:solidFill>
                  <a:srgbClr val="002060"/>
                </a:solidFill>
              </a:rPr>
              <a:t>Commonwealth Games held every 4 years</a:t>
            </a:r>
          </a:p>
          <a:p>
            <a:pPr marL="402431" indent="-402431">
              <a:buFont typeface="Wingdings" panose="05000000000000000000" pitchFamily="2" charset="2"/>
              <a:buChar char="q"/>
            </a:pPr>
            <a:r>
              <a:rPr lang="en-GB" sz="2500" b="1" dirty="0">
                <a:solidFill>
                  <a:srgbClr val="002060"/>
                </a:solidFill>
              </a:rPr>
              <a:t>Usually held from end of July into August – 11 days</a:t>
            </a:r>
          </a:p>
          <a:p>
            <a:pPr marL="402431" indent="-402431">
              <a:buFont typeface="Wingdings" panose="05000000000000000000" pitchFamily="2" charset="2"/>
              <a:buChar char="q"/>
            </a:pPr>
            <a:r>
              <a:rPr lang="en-GB" sz="2500" b="1" dirty="0">
                <a:solidFill>
                  <a:srgbClr val="002060"/>
                </a:solidFill>
              </a:rPr>
              <a:t>71 teams participate as nations, territories and dependents </a:t>
            </a:r>
          </a:p>
          <a:p>
            <a:pPr marL="402431" indent="-402431">
              <a:buFont typeface="Wingdings" panose="05000000000000000000" pitchFamily="2" charset="2"/>
              <a:buChar char="q"/>
            </a:pPr>
            <a:r>
              <a:rPr lang="en-GB" sz="2500" b="1" dirty="0">
                <a:solidFill>
                  <a:srgbClr val="002060"/>
                </a:solidFill>
              </a:rPr>
              <a:t>23 core events and host nation can add optional events</a:t>
            </a:r>
          </a:p>
          <a:p>
            <a:pPr marL="402431" indent="-402431">
              <a:buFont typeface="Wingdings" panose="05000000000000000000" pitchFamily="2" charset="2"/>
              <a:buChar char="q"/>
            </a:pPr>
            <a:r>
              <a:rPr lang="en-GB" sz="2500" b="1" dirty="0">
                <a:solidFill>
                  <a:srgbClr val="002060"/>
                </a:solidFill>
              </a:rPr>
              <a:t>Maximum size of Games 4,500 athletes</a:t>
            </a:r>
          </a:p>
          <a:p>
            <a:pPr marL="402431" indent="-402431">
              <a:buFont typeface="Wingdings" panose="05000000000000000000" pitchFamily="2" charset="2"/>
              <a:buChar char="q"/>
            </a:pPr>
            <a:r>
              <a:rPr lang="en-GB" sz="2500" b="1" dirty="0">
                <a:solidFill>
                  <a:srgbClr val="002060"/>
                </a:solidFill>
              </a:rPr>
              <a:t>Wales hosted Empire Games in 1958.</a:t>
            </a:r>
          </a:p>
          <a:p>
            <a:pPr>
              <a:buFont typeface="Wingdings" panose="05000000000000000000" pitchFamily="2" charset="2"/>
              <a:buChar char="q"/>
            </a:pPr>
            <a:endParaRPr lang="en-GB" sz="2500" b="1" dirty="0">
              <a:solidFill>
                <a:srgbClr val="002060"/>
              </a:solidFill>
            </a:endParaRPr>
          </a:p>
          <a:p>
            <a:pPr>
              <a:buFont typeface="Wingdings" panose="05000000000000000000" pitchFamily="2" charset="2"/>
              <a:buChar char="q"/>
            </a:pPr>
            <a:endParaRPr lang="en-GB" sz="2500" b="1" dirty="0">
              <a:solidFill>
                <a:srgbClr val="002060"/>
              </a:solidFill>
            </a:endParaRPr>
          </a:p>
          <a:p>
            <a:pPr>
              <a:buFont typeface="Wingdings" panose="05000000000000000000" pitchFamily="2" charset="2"/>
              <a:buChar char="q"/>
            </a:pPr>
            <a:endParaRPr lang="en-GB" sz="2500" b="1" dirty="0">
              <a:solidFill>
                <a:srgbClr val="002060"/>
              </a:solidFill>
            </a:endParaRPr>
          </a:p>
        </p:txBody>
      </p:sp>
      <p:sp>
        <p:nvSpPr>
          <p:cNvPr id="5" name="Title 1"/>
          <p:cNvSpPr txBox="1">
            <a:spLocks/>
          </p:cNvSpPr>
          <p:nvPr/>
        </p:nvSpPr>
        <p:spPr>
          <a:xfrm>
            <a:off x="708102" y="260942"/>
            <a:ext cx="7636111" cy="1062119"/>
          </a:xfrm>
          <a:prstGeom prst="rect">
            <a:avLst/>
          </a:prstGeom>
        </p:spPr>
        <p:txBody>
          <a:bodyPr vert="horz" lIns="68580" tIns="34290" rIns="68580" bIns="3429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b="1" u="sng" dirty="0">
                <a:solidFill>
                  <a:srgbClr val="002060"/>
                </a:solidFill>
                <a:latin typeface="+mn-lt"/>
              </a:rPr>
              <a:t>Wales Commonwealth Games 2026 Feasibility Study</a:t>
            </a:r>
          </a:p>
        </p:txBody>
      </p:sp>
    </p:spTree>
    <p:extLst>
      <p:ext uri="{BB962C8B-B14F-4D97-AF65-F5344CB8AC3E}">
        <p14:creationId xmlns:p14="http://schemas.microsoft.com/office/powerpoint/2010/main" val="32827670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latin typeface="+mn-lt"/>
              </a:rPr>
              <a:t>SE Wales Option</a:t>
            </a:r>
          </a:p>
        </p:txBody>
      </p:sp>
      <p:sp>
        <p:nvSpPr>
          <p:cNvPr id="3" name="Content Placeholder 2"/>
          <p:cNvSpPr>
            <a:spLocks noGrp="1"/>
          </p:cNvSpPr>
          <p:nvPr>
            <p:ph idx="1"/>
          </p:nvPr>
        </p:nvSpPr>
        <p:spPr>
          <a:xfrm>
            <a:off x="791737" y="1632031"/>
            <a:ext cx="8129239" cy="2937774"/>
          </a:xfrm>
        </p:spPr>
        <p:txBody>
          <a:bodyPr>
            <a:noAutofit/>
          </a:bodyPr>
          <a:lstStyle/>
          <a:p>
            <a:pPr marL="401241" indent="-401241">
              <a:buFont typeface="Wingdings" panose="05000000000000000000" pitchFamily="2" charset="2"/>
              <a:buChar char="q"/>
            </a:pPr>
            <a:r>
              <a:rPr lang="en-GB" sz="3000" dirty="0">
                <a:solidFill>
                  <a:srgbClr val="002060"/>
                </a:solidFill>
              </a:rPr>
              <a:t>Cardiff only bid was clearly </a:t>
            </a:r>
            <a:r>
              <a:rPr lang="en-GB" sz="3000" b="1" u="sng" dirty="0">
                <a:solidFill>
                  <a:srgbClr val="002060"/>
                </a:solidFill>
              </a:rPr>
              <a:t>not</a:t>
            </a:r>
            <a:r>
              <a:rPr lang="en-GB" sz="3000" dirty="0">
                <a:solidFill>
                  <a:srgbClr val="002060"/>
                </a:solidFill>
              </a:rPr>
              <a:t> feasible.</a:t>
            </a:r>
          </a:p>
          <a:p>
            <a:pPr marL="401241" indent="-401241">
              <a:buFont typeface="Wingdings" panose="05000000000000000000" pitchFamily="2" charset="2"/>
              <a:buChar char="q"/>
            </a:pPr>
            <a:r>
              <a:rPr lang="en-GB" sz="3000" dirty="0">
                <a:solidFill>
                  <a:srgbClr val="002060"/>
                </a:solidFill>
              </a:rPr>
              <a:t>SE Wales option would utilise venues in Swansea, Cardiff, Newport and the South Wales Valleys.</a:t>
            </a:r>
          </a:p>
          <a:p>
            <a:pPr marL="401241" indent="-401241">
              <a:buFont typeface="Wingdings" panose="05000000000000000000" pitchFamily="2" charset="2"/>
              <a:buChar char="q"/>
            </a:pPr>
            <a:r>
              <a:rPr lang="en-GB" sz="3000" dirty="0">
                <a:solidFill>
                  <a:srgbClr val="002060"/>
                </a:solidFill>
              </a:rPr>
              <a:t>More compact so better for athletes and spectators.</a:t>
            </a:r>
          </a:p>
          <a:p>
            <a:pPr marL="401241" indent="-401241">
              <a:buFont typeface="Wingdings" panose="05000000000000000000" pitchFamily="2" charset="2"/>
              <a:buChar char="q"/>
            </a:pPr>
            <a:r>
              <a:rPr lang="en-GB" sz="3000" dirty="0">
                <a:solidFill>
                  <a:srgbClr val="002060"/>
                </a:solidFill>
              </a:rPr>
              <a:t>Least expensive of the 3 options.   </a:t>
            </a:r>
          </a:p>
        </p:txBody>
      </p:sp>
    </p:spTree>
    <p:extLst>
      <p:ext uri="{BB962C8B-B14F-4D97-AF65-F5344CB8AC3E}">
        <p14:creationId xmlns:p14="http://schemas.microsoft.com/office/powerpoint/2010/main" val="30337094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19431" y="1896855"/>
            <a:ext cx="6109986" cy="3483966"/>
          </a:xfrm>
        </p:spPr>
        <p:txBody>
          <a:bodyPr>
            <a:noAutofit/>
          </a:bodyPr>
          <a:lstStyle/>
          <a:p>
            <a:pPr marL="0" indent="0">
              <a:buNone/>
            </a:pPr>
            <a:r>
              <a:rPr lang="en-GB" sz="2625" b="1" dirty="0">
                <a:solidFill>
                  <a:srgbClr val="002060"/>
                </a:solidFill>
              </a:rPr>
              <a:t>Cost of all Wales Games option £1.5b.</a:t>
            </a:r>
          </a:p>
          <a:p>
            <a:pPr marL="0" indent="0">
              <a:buNone/>
            </a:pPr>
            <a:r>
              <a:rPr lang="en-GB" sz="2625" b="1" dirty="0">
                <a:solidFill>
                  <a:srgbClr val="002060"/>
                </a:solidFill>
              </a:rPr>
              <a:t>Cost of SE Wales Games £1.317b</a:t>
            </a:r>
          </a:p>
          <a:p>
            <a:pPr marL="0" indent="0">
              <a:buNone/>
            </a:pPr>
            <a:endParaRPr lang="en-GB" sz="2625" b="1" dirty="0">
              <a:solidFill>
                <a:srgbClr val="002060"/>
              </a:solidFill>
            </a:endParaRPr>
          </a:p>
          <a:p>
            <a:pPr marL="0" indent="0">
              <a:buNone/>
            </a:pPr>
            <a:r>
              <a:rPr lang="en-GB" sz="2625" b="1" dirty="0">
                <a:solidFill>
                  <a:srgbClr val="002060"/>
                </a:solidFill>
              </a:rPr>
              <a:t>9000-17000 jobs created over 10 years</a:t>
            </a:r>
          </a:p>
          <a:p>
            <a:pPr marL="0" indent="0">
              <a:buNone/>
            </a:pPr>
            <a:r>
              <a:rPr lang="en-GB" sz="2625" b="1" dirty="0">
                <a:solidFill>
                  <a:srgbClr val="002060"/>
                </a:solidFill>
              </a:rPr>
              <a:t>£870m contribution to the Welsh economy</a:t>
            </a:r>
          </a:p>
          <a:p>
            <a:pPr marL="0" indent="0">
              <a:buNone/>
            </a:pPr>
            <a:endParaRPr lang="en-GB" sz="2625" b="1" dirty="0">
              <a:solidFill>
                <a:srgbClr val="002060"/>
              </a:solidFill>
            </a:endParaRPr>
          </a:p>
          <a:p>
            <a:pPr marL="0" indent="0">
              <a:buNone/>
            </a:pPr>
            <a:endParaRPr lang="en-GB" sz="2625" b="1" dirty="0">
              <a:solidFill>
                <a:srgbClr val="002060"/>
              </a:solidFill>
            </a:endParaRPr>
          </a:p>
        </p:txBody>
      </p:sp>
      <p:sp>
        <p:nvSpPr>
          <p:cNvPr id="5" name="Title 1"/>
          <p:cNvSpPr>
            <a:spLocks noGrp="1"/>
          </p:cNvSpPr>
          <p:nvPr>
            <p:ph type="title"/>
          </p:nvPr>
        </p:nvSpPr>
        <p:spPr>
          <a:xfrm>
            <a:off x="595197" y="395115"/>
            <a:ext cx="7886700" cy="994172"/>
          </a:xfrm>
        </p:spPr>
        <p:txBody>
          <a:bodyPr>
            <a:normAutofit fontScale="90000"/>
          </a:bodyPr>
          <a:lstStyle/>
          <a:p>
            <a:r>
              <a:rPr lang="en-GB" b="1" u="sng" dirty="0">
                <a:solidFill>
                  <a:srgbClr val="002060"/>
                </a:solidFill>
                <a:latin typeface="+mn-lt"/>
              </a:rPr>
              <a:t>ESTIMATED COSTS AND BENEFITS</a:t>
            </a:r>
          </a:p>
        </p:txBody>
      </p:sp>
    </p:spTree>
    <p:extLst>
      <p:ext uri="{BB962C8B-B14F-4D97-AF65-F5344CB8AC3E}">
        <p14:creationId xmlns:p14="http://schemas.microsoft.com/office/powerpoint/2010/main" val="38578142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444807" y="1696527"/>
            <a:ext cx="6024047" cy="3798950"/>
          </a:xfrm>
          <a:prstGeom prst="rect">
            <a:avLst/>
          </a:prstGeom>
        </p:spPr>
      </p:pic>
      <p:sp>
        <p:nvSpPr>
          <p:cNvPr id="6" name="Title 5"/>
          <p:cNvSpPr>
            <a:spLocks noGrp="1"/>
          </p:cNvSpPr>
          <p:nvPr>
            <p:ph type="title"/>
          </p:nvPr>
        </p:nvSpPr>
        <p:spPr>
          <a:xfrm>
            <a:off x="555171" y="694312"/>
            <a:ext cx="6893923" cy="857250"/>
          </a:xfrm>
        </p:spPr>
        <p:txBody>
          <a:bodyPr>
            <a:normAutofit/>
          </a:bodyPr>
          <a:lstStyle/>
          <a:p>
            <a:r>
              <a:rPr lang="en-GB" sz="2250" b="1" dirty="0">
                <a:solidFill>
                  <a:srgbClr val="002060"/>
                </a:solidFill>
              </a:rPr>
              <a:t>How does the cost compare to WG departmental budgets?</a:t>
            </a:r>
          </a:p>
        </p:txBody>
      </p:sp>
      <p:sp>
        <p:nvSpPr>
          <p:cNvPr id="7" name="Title 1"/>
          <p:cNvSpPr txBox="1">
            <a:spLocks/>
          </p:cNvSpPr>
          <p:nvPr/>
        </p:nvSpPr>
        <p:spPr>
          <a:xfrm>
            <a:off x="6613819" y="2609352"/>
            <a:ext cx="2095283" cy="1683369"/>
          </a:xfrm>
          <a:prstGeom prst="rect">
            <a:avLst/>
          </a:prstGeom>
          <a:solidFill>
            <a:schemeClr val="accent4">
              <a:lumMod val="60000"/>
              <a:lumOff val="40000"/>
            </a:schemeClr>
          </a:solidFill>
        </p:spPr>
        <p:txBody>
          <a:bodyPr vert="horz" lIns="68580" tIns="34290" rIns="68580" bIns="3429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dirty="0">
                <a:solidFill>
                  <a:prstClr val="black"/>
                </a:solidFill>
              </a:rPr>
              <a:t>SE Wales Option £1.1-1.3bn. </a:t>
            </a:r>
          </a:p>
        </p:txBody>
      </p:sp>
    </p:spTree>
    <p:extLst>
      <p:ext uri="{BB962C8B-B14F-4D97-AF65-F5344CB8AC3E}">
        <p14:creationId xmlns:p14="http://schemas.microsoft.com/office/powerpoint/2010/main" val="23589375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96482"/>
            <a:ext cx="6172200" cy="659930"/>
          </a:xfrm>
        </p:spPr>
        <p:txBody>
          <a:bodyPr>
            <a:normAutofit fontScale="90000"/>
          </a:bodyPr>
          <a:lstStyle/>
          <a:p>
            <a:r>
              <a:rPr lang="en-GB" b="1" u="sng" dirty="0">
                <a:solidFill>
                  <a:srgbClr val="002060"/>
                </a:solidFill>
              </a:rPr>
              <a:t>Potential Benefits?</a:t>
            </a:r>
          </a:p>
        </p:txBody>
      </p:sp>
      <p:sp>
        <p:nvSpPr>
          <p:cNvPr id="3" name="Content Placeholder 2"/>
          <p:cNvSpPr>
            <a:spLocks noGrp="1"/>
          </p:cNvSpPr>
          <p:nvPr>
            <p:ph idx="1"/>
          </p:nvPr>
        </p:nvSpPr>
        <p:spPr>
          <a:xfrm>
            <a:off x="629392" y="1270659"/>
            <a:ext cx="8051760" cy="2626150"/>
          </a:xfrm>
        </p:spPr>
        <p:txBody>
          <a:bodyPr>
            <a:noAutofit/>
          </a:bodyPr>
          <a:lstStyle/>
          <a:p>
            <a:pPr marL="385763" indent="-385763">
              <a:buFont typeface="+mj-lt"/>
              <a:buAutoNum type="arabicPeriod"/>
            </a:pPr>
            <a:r>
              <a:rPr lang="en-GB" sz="2800" dirty="0">
                <a:solidFill>
                  <a:srgbClr val="002060"/>
                </a:solidFill>
              </a:rPr>
              <a:t>Raise profile of Wales on the World stage?</a:t>
            </a:r>
          </a:p>
          <a:p>
            <a:pPr marL="385763" indent="-385763">
              <a:buFont typeface="+mj-lt"/>
              <a:buAutoNum type="arabicPeriod"/>
            </a:pPr>
            <a:r>
              <a:rPr lang="en-GB" sz="2800" dirty="0">
                <a:solidFill>
                  <a:srgbClr val="002060"/>
                </a:solidFill>
              </a:rPr>
              <a:t>Positive economic impact?  </a:t>
            </a:r>
          </a:p>
          <a:p>
            <a:pPr marL="0" indent="0">
              <a:buNone/>
            </a:pPr>
            <a:r>
              <a:rPr lang="en-GB" sz="2800" dirty="0">
                <a:solidFill>
                  <a:srgbClr val="002060"/>
                </a:solidFill>
              </a:rPr>
              <a:t>Short term yes, but no evidence than Games would have a positive impact in the wider economy in the longer term. </a:t>
            </a:r>
          </a:p>
          <a:p>
            <a:pPr lvl="1">
              <a:buFont typeface="Wingdings" panose="05000000000000000000" pitchFamily="2" charset="2"/>
              <a:buChar char="ü"/>
            </a:pPr>
            <a:r>
              <a:rPr lang="en-GB" b="1" dirty="0">
                <a:solidFill>
                  <a:srgbClr val="002060"/>
                </a:solidFill>
              </a:rPr>
              <a:t>9000-17000 jobs created over 10 years</a:t>
            </a:r>
          </a:p>
          <a:p>
            <a:pPr lvl="1">
              <a:buFont typeface="Wingdings" panose="05000000000000000000" pitchFamily="2" charset="2"/>
              <a:buChar char="ü"/>
            </a:pPr>
            <a:r>
              <a:rPr lang="en-GB" b="1" dirty="0">
                <a:solidFill>
                  <a:srgbClr val="002060"/>
                </a:solidFill>
              </a:rPr>
              <a:t>£870m contribution to the Welsh economy</a:t>
            </a:r>
          </a:p>
          <a:p>
            <a:pPr marL="0" indent="0">
              <a:buNone/>
            </a:pPr>
            <a:endParaRPr lang="en-GB" sz="2800" dirty="0">
              <a:solidFill>
                <a:srgbClr val="002060"/>
              </a:solidFill>
            </a:endParaRPr>
          </a:p>
          <a:p>
            <a:pPr marL="0" indent="0">
              <a:buNone/>
            </a:pPr>
            <a:endParaRPr lang="en-GB" sz="2800" dirty="0">
              <a:solidFill>
                <a:srgbClr val="002060"/>
              </a:solidFill>
            </a:endParaRPr>
          </a:p>
          <a:p>
            <a:pPr marL="0" indent="0">
              <a:buNone/>
            </a:pPr>
            <a:endParaRPr lang="en-GB" sz="2800" dirty="0">
              <a:solidFill>
                <a:srgbClr val="002060"/>
              </a:solidFill>
            </a:endParaRPr>
          </a:p>
        </p:txBody>
      </p:sp>
    </p:spTree>
    <p:extLst>
      <p:ext uri="{BB962C8B-B14F-4D97-AF65-F5344CB8AC3E}">
        <p14:creationId xmlns:p14="http://schemas.microsoft.com/office/powerpoint/2010/main" val="19991537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9387" y="456806"/>
            <a:ext cx="8265225" cy="4748207"/>
          </a:xfrm>
        </p:spPr>
        <p:txBody>
          <a:bodyPr>
            <a:normAutofit fontScale="85000" lnSpcReduction="10000"/>
          </a:bodyPr>
          <a:lstStyle/>
          <a:p>
            <a:pPr marL="385763" indent="-385763">
              <a:buFont typeface="+mj-lt"/>
              <a:buAutoNum type="arabicPeriod" startAt="3"/>
            </a:pPr>
            <a:r>
              <a:rPr lang="en-GB" b="1" dirty="0">
                <a:solidFill>
                  <a:srgbClr val="002060"/>
                </a:solidFill>
              </a:rPr>
              <a:t>Drawing forward investment </a:t>
            </a:r>
            <a:r>
              <a:rPr lang="en-GB" dirty="0">
                <a:solidFill>
                  <a:srgbClr val="002060"/>
                </a:solidFill>
              </a:rPr>
              <a:t>in infrastructure  - creates a non-negotiable deadline for projects e.g. M4 relief road; South Wales Metro.   </a:t>
            </a:r>
          </a:p>
          <a:p>
            <a:pPr marL="0" indent="0">
              <a:buNone/>
            </a:pPr>
            <a:r>
              <a:rPr lang="en-GB" dirty="0">
                <a:solidFill>
                  <a:srgbClr val="002060"/>
                </a:solidFill>
              </a:rPr>
              <a:t>	Q. But could the WG finance this and the 		sports facilities?   </a:t>
            </a:r>
          </a:p>
          <a:p>
            <a:pPr marL="385763" indent="-385763">
              <a:buFont typeface="+mj-lt"/>
              <a:buAutoNum type="arabicPeriod" startAt="4"/>
            </a:pPr>
            <a:r>
              <a:rPr lang="en-GB" b="1" dirty="0">
                <a:solidFill>
                  <a:srgbClr val="002060"/>
                </a:solidFill>
              </a:rPr>
              <a:t>Positive impact on health</a:t>
            </a:r>
            <a:r>
              <a:rPr lang="en-GB" dirty="0">
                <a:solidFill>
                  <a:srgbClr val="002060"/>
                </a:solidFill>
              </a:rPr>
              <a:t>?  But…</a:t>
            </a:r>
          </a:p>
          <a:p>
            <a:pPr marL="0" indent="0">
              <a:buNone/>
            </a:pPr>
            <a:endParaRPr lang="en-GB" sz="1350" i="1" dirty="0">
              <a:solidFill>
                <a:srgbClr val="002060"/>
              </a:solidFill>
            </a:endParaRPr>
          </a:p>
          <a:p>
            <a:pPr marL="0" indent="0">
              <a:buNone/>
            </a:pPr>
            <a:r>
              <a:rPr lang="en-GB" i="1" dirty="0">
                <a:solidFill>
                  <a:srgbClr val="002060"/>
                </a:solidFill>
              </a:rPr>
              <a:t>“There is currently no clear evidence that holding major sporting events leads to sustained increases in physical activity or increased participation in sport” </a:t>
            </a:r>
            <a:r>
              <a:rPr lang="en-GB" dirty="0">
                <a:solidFill>
                  <a:srgbClr val="002060"/>
                </a:solidFill>
              </a:rPr>
              <a:t>Welsh Government (2016, p. xi).    </a:t>
            </a:r>
          </a:p>
        </p:txBody>
      </p:sp>
    </p:spTree>
    <p:extLst>
      <p:ext uri="{BB962C8B-B14F-4D97-AF65-F5344CB8AC3E}">
        <p14:creationId xmlns:p14="http://schemas.microsoft.com/office/powerpoint/2010/main" val="15802198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175" y="446213"/>
            <a:ext cx="7886700" cy="994172"/>
          </a:xfrm>
        </p:spPr>
        <p:txBody>
          <a:bodyPr/>
          <a:lstStyle/>
          <a:p>
            <a:r>
              <a:rPr lang="en-GB" b="1" u="sng" dirty="0">
                <a:solidFill>
                  <a:srgbClr val="002060"/>
                </a:solidFill>
                <a:latin typeface="+mn-lt"/>
              </a:rPr>
              <a:t>Key WG Policies Supported</a:t>
            </a:r>
          </a:p>
        </p:txBody>
      </p:sp>
      <p:sp>
        <p:nvSpPr>
          <p:cNvPr id="3" name="Content Placeholder 2"/>
          <p:cNvSpPr>
            <a:spLocks noGrp="1"/>
          </p:cNvSpPr>
          <p:nvPr>
            <p:ph idx="1"/>
          </p:nvPr>
        </p:nvSpPr>
        <p:spPr>
          <a:xfrm>
            <a:off x="380011" y="1673247"/>
            <a:ext cx="8072614" cy="3634734"/>
          </a:xfrm>
        </p:spPr>
        <p:txBody>
          <a:bodyPr>
            <a:normAutofit lnSpcReduction="10000"/>
          </a:bodyPr>
          <a:lstStyle/>
          <a:p>
            <a:pPr marL="467916" indent="-467916">
              <a:buFont typeface="Wingdings" panose="05000000000000000000" pitchFamily="2" charset="2"/>
              <a:buChar char="q"/>
            </a:pPr>
            <a:r>
              <a:rPr lang="en-GB" dirty="0">
                <a:solidFill>
                  <a:srgbClr val="002060"/>
                </a:solidFill>
              </a:rPr>
              <a:t>Well-being of Future Generations (Wales) Act 2015.</a:t>
            </a:r>
          </a:p>
          <a:p>
            <a:pPr marL="467916" indent="-467916">
              <a:buFont typeface="Wingdings" panose="05000000000000000000" pitchFamily="2" charset="2"/>
              <a:buChar char="q"/>
            </a:pPr>
            <a:r>
              <a:rPr lang="en-GB" dirty="0">
                <a:solidFill>
                  <a:srgbClr val="002060"/>
                </a:solidFill>
              </a:rPr>
              <a:t>Strategy for Tourism 2013-2020 Partnership for Growth (2013)</a:t>
            </a:r>
          </a:p>
          <a:p>
            <a:pPr marL="467916" indent="-467916">
              <a:buFont typeface="Wingdings" panose="05000000000000000000" pitchFamily="2" charset="2"/>
              <a:buChar char="q"/>
            </a:pPr>
            <a:r>
              <a:rPr lang="en-GB" dirty="0">
                <a:solidFill>
                  <a:srgbClr val="002060"/>
                </a:solidFill>
              </a:rPr>
              <a:t>Events Wales: A Major Events Strategy for Wales 2010-2020 (2010). </a:t>
            </a:r>
          </a:p>
          <a:p>
            <a:pPr marL="467916" indent="-467916">
              <a:buFont typeface="Wingdings" panose="05000000000000000000" pitchFamily="2" charset="2"/>
              <a:buChar char="q"/>
            </a:pPr>
            <a:r>
              <a:rPr lang="en-GB" dirty="0">
                <a:solidFill>
                  <a:srgbClr val="002060"/>
                </a:solidFill>
              </a:rPr>
              <a:t>(Now 2022-2030 Strategy)</a:t>
            </a:r>
          </a:p>
        </p:txBody>
      </p:sp>
    </p:spTree>
    <p:extLst>
      <p:ext uri="{BB962C8B-B14F-4D97-AF65-F5344CB8AC3E}">
        <p14:creationId xmlns:p14="http://schemas.microsoft.com/office/powerpoint/2010/main" val="11314311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1880" y="802148"/>
            <a:ext cx="8525325" cy="3910378"/>
          </a:xfrm>
        </p:spPr>
        <p:txBody>
          <a:bodyPr>
            <a:noAutofit/>
          </a:bodyPr>
          <a:lstStyle/>
          <a:p>
            <a:pPr marL="0" indent="0">
              <a:buNone/>
            </a:pPr>
            <a:r>
              <a:rPr lang="en-GB" sz="3000" dirty="0">
                <a:solidFill>
                  <a:srgbClr val="002060"/>
                </a:solidFill>
              </a:rPr>
              <a:t>And, would contribute to many key areas of Welsh Government’s existing Programme for Government (2016-2021).</a:t>
            </a:r>
            <a:endParaRPr lang="en-GB" sz="3000" dirty="0"/>
          </a:p>
          <a:p>
            <a:pPr marL="607219" indent="-607219">
              <a:buFont typeface="Wingdings" panose="05000000000000000000" pitchFamily="2" charset="2"/>
              <a:buChar char="q"/>
            </a:pPr>
            <a:r>
              <a:rPr lang="en-GB" sz="3000" dirty="0">
                <a:solidFill>
                  <a:srgbClr val="002060"/>
                </a:solidFill>
              </a:rPr>
              <a:t>Economic development.</a:t>
            </a:r>
          </a:p>
          <a:p>
            <a:pPr marL="607219" indent="-607219">
              <a:buFont typeface="Wingdings" panose="05000000000000000000" pitchFamily="2" charset="2"/>
              <a:buChar char="q"/>
            </a:pPr>
            <a:r>
              <a:rPr lang="en-GB" sz="3000" dirty="0">
                <a:solidFill>
                  <a:srgbClr val="002060"/>
                </a:solidFill>
              </a:rPr>
              <a:t>Health and Physical Activity (i.e. Sport Wales remit e.g. Climbing Higher (2005), Vision for Sport in Wales (Sport Wales, 2011), Community Sport Strategy (2012), Elite Sport Strategy (2015).    </a:t>
            </a:r>
          </a:p>
        </p:txBody>
      </p:sp>
    </p:spTree>
    <p:extLst>
      <p:ext uri="{BB962C8B-B14F-4D97-AF65-F5344CB8AC3E}">
        <p14:creationId xmlns:p14="http://schemas.microsoft.com/office/powerpoint/2010/main" val="18988533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652" y="350395"/>
            <a:ext cx="6172200" cy="295183"/>
          </a:xfrm>
        </p:spPr>
        <p:txBody>
          <a:bodyPr>
            <a:normAutofit fontScale="90000"/>
          </a:bodyPr>
          <a:lstStyle/>
          <a:p>
            <a:r>
              <a:rPr lang="en-GB" sz="1350" b="1" u="sng" dirty="0">
                <a:solidFill>
                  <a:srgbClr val="002060"/>
                </a:solidFill>
              </a:rPr>
              <a:t>Initial Summary of Benefits: Welsh Government (2016, pp.14-15)</a:t>
            </a:r>
          </a:p>
        </p:txBody>
      </p:sp>
      <p:graphicFrame>
        <p:nvGraphicFramePr>
          <p:cNvPr id="4" name="Table 3"/>
          <p:cNvGraphicFramePr>
            <a:graphicFrameLocks noGrp="1"/>
          </p:cNvGraphicFramePr>
          <p:nvPr>
            <p:extLst>
              <p:ext uri="{D42A27DB-BD31-4B8C-83A1-F6EECF244321}">
                <p14:modId xmlns:p14="http://schemas.microsoft.com/office/powerpoint/2010/main" val="694864047"/>
              </p:ext>
            </p:extLst>
          </p:nvPr>
        </p:nvGraphicFramePr>
        <p:xfrm>
          <a:off x="356259" y="645578"/>
          <a:ext cx="8419606" cy="4985725"/>
        </p:xfrm>
        <a:graphic>
          <a:graphicData uri="http://schemas.openxmlformats.org/drawingml/2006/table">
            <a:tbl>
              <a:tblPr firstRow="1" bandRow="1">
                <a:tableStyleId>{5C22544A-7EE6-4342-B048-85BDC9FD1C3A}</a:tableStyleId>
              </a:tblPr>
              <a:tblGrid>
                <a:gridCol w="4209803">
                  <a:extLst>
                    <a:ext uri="{9D8B030D-6E8A-4147-A177-3AD203B41FA5}">
                      <a16:colId xmlns:a16="http://schemas.microsoft.com/office/drawing/2014/main" val="20000"/>
                    </a:ext>
                  </a:extLst>
                </a:gridCol>
                <a:gridCol w="4209803">
                  <a:extLst>
                    <a:ext uri="{9D8B030D-6E8A-4147-A177-3AD203B41FA5}">
                      <a16:colId xmlns:a16="http://schemas.microsoft.com/office/drawing/2014/main" val="20001"/>
                    </a:ext>
                  </a:extLst>
                </a:gridCol>
              </a:tblGrid>
              <a:tr h="320863">
                <a:tc>
                  <a:txBody>
                    <a:bodyPr/>
                    <a:lstStyle/>
                    <a:p>
                      <a:r>
                        <a:rPr lang="en-GB" sz="1500" dirty="0"/>
                        <a:t>Monetary</a:t>
                      </a:r>
                    </a:p>
                  </a:txBody>
                  <a:tcPr marL="68580" marR="68580" marT="34290" marB="34290"/>
                </a:tc>
                <a:tc>
                  <a:txBody>
                    <a:bodyPr/>
                    <a:lstStyle/>
                    <a:p>
                      <a:r>
                        <a:rPr lang="en-GB" sz="1500" dirty="0"/>
                        <a:t>Non-monetary</a:t>
                      </a:r>
                    </a:p>
                  </a:txBody>
                  <a:tcPr marL="68580" marR="68580" marT="34290" marB="34290"/>
                </a:tc>
                <a:extLst>
                  <a:ext uri="{0D108BD9-81ED-4DB2-BD59-A6C34878D82A}">
                    <a16:rowId xmlns:a16="http://schemas.microsoft.com/office/drawing/2014/main" val="10000"/>
                  </a:ext>
                </a:extLst>
              </a:tr>
              <a:tr h="1308136">
                <a:tc>
                  <a:txBody>
                    <a:bodyPr/>
                    <a:lstStyle/>
                    <a:p>
                      <a:r>
                        <a:rPr lang="en-GB" sz="1500" b="1" dirty="0"/>
                        <a:t>To Welsh Government:</a:t>
                      </a:r>
                    </a:p>
                    <a:p>
                      <a:pPr marL="285750" indent="-285750">
                        <a:buFont typeface="Wingdings" panose="05000000000000000000" pitchFamily="2" charset="2"/>
                        <a:buChar char="§"/>
                      </a:pPr>
                      <a:r>
                        <a:rPr lang="en-GB" sz="1500" dirty="0"/>
                        <a:t>Better</a:t>
                      </a:r>
                      <a:r>
                        <a:rPr lang="en-GB" sz="1500" baseline="0" dirty="0"/>
                        <a:t> GVA – jobs creation</a:t>
                      </a:r>
                    </a:p>
                    <a:p>
                      <a:pPr marL="285750" indent="-285750">
                        <a:buFont typeface="Wingdings" panose="05000000000000000000" pitchFamily="2" charset="2"/>
                        <a:buChar char="§"/>
                      </a:pPr>
                      <a:r>
                        <a:rPr lang="en-GB" sz="1500" baseline="0" dirty="0"/>
                        <a:t>Better GDP – tourism revenue</a:t>
                      </a:r>
                    </a:p>
                    <a:p>
                      <a:pPr marL="285750" indent="-285750">
                        <a:buFont typeface="Wingdings" panose="05000000000000000000" pitchFamily="2" charset="2"/>
                        <a:buChar char="§"/>
                      </a:pPr>
                      <a:r>
                        <a:rPr lang="en-GB" sz="1500" baseline="0" dirty="0"/>
                        <a:t>Reduction in benefit payments</a:t>
                      </a:r>
                    </a:p>
                    <a:p>
                      <a:pPr marL="285750" indent="-285750">
                        <a:buFont typeface="Wingdings" panose="05000000000000000000" pitchFamily="2" charset="2"/>
                        <a:buChar char="§"/>
                      </a:pPr>
                      <a:r>
                        <a:rPr lang="en-GB" sz="1500" baseline="0" dirty="0"/>
                        <a:t>Impetus for joined up working</a:t>
                      </a:r>
                      <a:endParaRPr lang="en-GB" sz="1500" dirty="0"/>
                    </a:p>
                  </a:txBody>
                  <a:tcPr marL="68580" marR="68580" marT="34290" marB="34290"/>
                </a:tc>
                <a:tc>
                  <a:txBody>
                    <a:bodyPr/>
                    <a:lstStyle/>
                    <a:p>
                      <a:pPr marL="285750" indent="-285750">
                        <a:buFont typeface="Wingdings" panose="05000000000000000000" pitchFamily="2" charset="2"/>
                        <a:buChar char="§"/>
                      </a:pPr>
                      <a:r>
                        <a:rPr lang="en-GB" sz="1500" dirty="0"/>
                        <a:t>Raise profile of </a:t>
                      </a:r>
                      <a:r>
                        <a:rPr lang="en-GB" sz="1500" dirty="0" err="1"/>
                        <a:t>Wlaes</a:t>
                      </a:r>
                      <a:endParaRPr lang="en-GB" sz="1500" dirty="0"/>
                    </a:p>
                    <a:p>
                      <a:pPr marL="285750" indent="-285750">
                        <a:buFont typeface="Wingdings" panose="05000000000000000000" pitchFamily="2" charset="2"/>
                        <a:buChar char="§"/>
                      </a:pPr>
                      <a:r>
                        <a:rPr lang="en-GB" sz="1500" dirty="0"/>
                        <a:t>“Feel</a:t>
                      </a:r>
                      <a:r>
                        <a:rPr lang="en-GB" sz="1500" baseline="0" dirty="0"/>
                        <a:t> good” factor – better health and well being</a:t>
                      </a:r>
                    </a:p>
                    <a:p>
                      <a:pPr marL="285750" indent="-285750">
                        <a:buFont typeface="Wingdings" panose="05000000000000000000" pitchFamily="2" charset="2"/>
                        <a:buChar char="§"/>
                      </a:pPr>
                      <a:r>
                        <a:rPr lang="en-GB" sz="1500" baseline="0" dirty="0"/>
                        <a:t>Volunteering opportunities</a:t>
                      </a:r>
                    </a:p>
                    <a:p>
                      <a:pPr marL="285750" indent="-285750">
                        <a:buFont typeface="Wingdings" panose="05000000000000000000" pitchFamily="2" charset="2"/>
                        <a:buChar char="§"/>
                      </a:pPr>
                      <a:r>
                        <a:rPr lang="en-GB" sz="1500" baseline="0" dirty="0"/>
                        <a:t>Cultural benefits</a:t>
                      </a:r>
                      <a:endParaRPr lang="en-GB" sz="1500" dirty="0"/>
                    </a:p>
                  </a:txBody>
                  <a:tcPr marL="68580" marR="68580" marT="34290" marB="34290"/>
                </a:tc>
                <a:extLst>
                  <a:ext uri="{0D108BD9-81ED-4DB2-BD59-A6C34878D82A}">
                    <a16:rowId xmlns:a16="http://schemas.microsoft.com/office/drawing/2014/main" val="10001"/>
                  </a:ext>
                </a:extLst>
              </a:tr>
              <a:tr h="1554954">
                <a:tc>
                  <a:txBody>
                    <a:bodyPr/>
                    <a:lstStyle/>
                    <a:p>
                      <a:r>
                        <a:rPr lang="en-GB" sz="1500" b="1" dirty="0"/>
                        <a:t>To</a:t>
                      </a:r>
                      <a:r>
                        <a:rPr lang="en-GB" sz="1500" b="1" baseline="0" dirty="0"/>
                        <a:t> private sector:</a:t>
                      </a:r>
                    </a:p>
                    <a:p>
                      <a:pPr marL="285750" indent="-285750">
                        <a:buFont typeface="Wingdings" panose="05000000000000000000" pitchFamily="2" charset="2"/>
                        <a:buChar char="§"/>
                      </a:pPr>
                      <a:r>
                        <a:rPr lang="en-GB" sz="1500" baseline="0" dirty="0"/>
                        <a:t>Increased economic activity</a:t>
                      </a:r>
                    </a:p>
                    <a:p>
                      <a:pPr marL="285750" indent="-285750">
                        <a:buFont typeface="Wingdings" panose="05000000000000000000" pitchFamily="2" charset="2"/>
                        <a:buChar char="§"/>
                      </a:pPr>
                      <a:r>
                        <a:rPr lang="en-GB" sz="1500" baseline="0" dirty="0"/>
                        <a:t>Increased use of sports facilities</a:t>
                      </a:r>
                    </a:p>
                    <a:p>
                      <a:pPr marL="285750" indent="-285750">
                        <a:buFont typeface="Wingdings" panose="05000000000000000000" pitchFamily="2" charset="2"/>
                        <a:buChar char="§"/>
                      </a:pPr>
                      <a:r>
                        <a:rPr lang="en-GB" sz="1500" baseline="0" dirty="0"/>
                        <a:t>Increased use of new public transport </a:t>
                      </a:r>
                    </a:p>
                    <a:p>
                      <a:pPr marL="285750" indent="-285750">
                        <a:buFont typeface="Wingdings" panose="05000000000000000000" pitchFamily="2" charset="2"/>
                        <a:buChar char="§"/>
                      </a:pPr>
                      <a:r>
                        <a:rPr lang="en-GB" sz="1500" baseline="0" dirty="0"/>
                        <a:t>Increased interest in Wales</a:t>
                      </a:r>
                      <a:endParaRPr lang="en-GB" sz="1500" dirty="0"/>
                    </a:p>
                  </a:txBody>
                  <a:tcPr marL="68580" marR="68580" marT="34290" marB="34290"/>
                </a:tc>
                <a:tc>
                  <a:txBody>
                    <a:bodyPr/>
                    <a:lstStyle/>
                    <a:p>
                      <a:pPr marL="285750" indent="-285750">
                        <a:buFont typeface="Wingdings" panose="05000000000000000000" pitchFamily="2" charset="2"/>
                        <a:buChar char="§"/>
                      </a:pPr>
                      <a:r>
                        <a:rPr lang="en-GB" sz="1500" dirty="0"/>
                        <a:t>Opportunity to</a:t>
                      </a:r>
                      <a:r>
                        <a:rPr lang="en-GB" sz="1500" baseline="0" dirty="0"/>
                        <a:t> encourage increased physical activity levels</a:t>
                      </a:r>
                    </a:p>
                    <a:p>
                      <a:pPr marL="285750" indent="-285750">
                        <a:buFont typeface="Wingdings" panose="05000000000000000000" pitchFamily="2" charset="2"/>
                        <a:buChar char="§"/>
                      </a:pPr>
                      <a:r>
                        <a:rPr lang="en-GB" sz="1500" baseline="0" dirty="0"/>
                        <a:t>Increased community engagement</a:t>
                      </a:r>
                    </a:p>
                    <a:p>
                      <a:pPr marL="285750" indent="-285750">
                        <a:buFont typeface="Wingdings" panose="05000000000000000000" pitchFamily="2" charset="2"/>
                        <a:buChar char="§"/>
                      </a:pPr>
                      <a:r>
                        <a:rPr lang="en-GB" sz="1500" baseline="0" dirty="0"/>
                        <a:t>New and enhanced sports facilities </a:t>
                      </a:r>
                      <a:endParaRPr lang="en-GB" sz="1500" dirty="0"/>
                    </a:p>
                  </a:txBody>
                  <a:tcPr marL="68580" marR="68580" marT="34290" marB="34290"/>
                </a:tc>
                <a:extLst>
                  <a:ext uri="{0D108BD9-81ED-4DB2-BD59-A6C34878D82A}">
                    <a16:rowId xmlns:a16="http://schemas.microsoft.com/office/drawing/2014/main" val="10002"/>
                  </a:ext>
                </a:extLst>
              </a:tr>
              <a:tr h="1801772">
                <a:tc>
                  <a:txBody>
                    <a:bodyPr/>
                    <a:lstStyle/>
                    <a:p>
                      <a:r>
                        <a:rPr lang="en-GB" sz="1500" b="1" dirty="0"/>
                        <a:t>To individuals:</a:t>
                      </a:r>
                    </a:p>
                    <a:p>
                      <a:pPr marL="285750" indent="-285750">
                        <a:buFont typeface="Wingdings" panose="05000000000000000000" pitchFamily="2" charset="2"/>
                        <a:buChar char="§"/>
                      </a:pPr>
                      <a:r>
                        <a:rPr lang="en-GB" sz="1500" dirty="0"/>
                        <a:t>Increased employment opportunities -</a:t>
                      </a:r>
                      <a:r>
                        <a:rPr lang="en-GB" sz="1500" baseline="0" dirty="0"/>
                        <a:t> robust use of social benefit clauses in contracts.</a:t>
                      </a:r>
                      <a:endParaRPr lang="en-GB" sz="1500" dirty="0"/>
                    </a:p>
                  </a:txBody>
                  <a:tcPr marL="68580" marR="68580" marT="34290" marB="34290"/>
                </a:tc>
                <a:tc>
                  <a:txBody>
                    <a:bodyPr/>
                    <a:lstStyle/>
                    <a:p>
                      <a:pPr marL="285750" indent="-285750">
                        <a:buFont typeface="Wingdings" panose="05000000000000000000" pitchFamily="2" charset="2"/>
                        <a:buChar char="§"/>
                      </a:pPr>
                      <a:r>
                        <a:rPr lang="en-GB" sz="1500" dirty="0"/>
                        <a:t>Training and apprenticeship</a:t>
                      </a:r>
                      <a:r>
                        <a:rPr lang="en-GB" sz="1500" baseline="0" dirty="0"/>
                        <a:t> opportunities</a:t>
                      </a:r>
                    </a:p>
                    <a:p>
                      <a:pPr marL="285750" indent="-285750">
                        <a:buFont typeface="Wingdings" panose="05000000000000000000" pitchFamily="2" charset="2"/>
                        <a:buChar char="§"/>
                      </a:pPr>
                      <a:r>
                        <a:rPr lang="en-GB" sz="1500" baseline="0" dirty="0"/>
                        <a:t>Athlete development</a:t>
                      </a:r>
                    </a:p>
                    <a:p>
                      <a:pPr marL="285750" indent="-285750">
                        <a:buFont typeface="Wingdings" panose="05000000000000000000" pitchFamily="2" charset="2"/>
                        <a:buChar char="§"/>
                      </a:pPr>
                      <a:r>
                        <a:rPr lang="en-GB" sz="1500" baseline="0" dirty="0"/>
                        <a:t>Educational opportunities </a:t>
                      </a:r>
                    </a:p>
                    <a:p>
                      <a:pPr marL="285750" indent="-285750">
                        <a:buFont typeface="Wingdings" panose="05000000000000000000" pitchFamily="2" charset="2"/>
                        <a:buChar char="§"/>
                      </a:pPr>
                      <a:r>
                        <a:rPr lang="en-GB" sz="1500" baseline="0" dirty="0"/>
                        <a:t>Sustainable travel opportunities</a:t>
                      </a:r>
                    </a:p>
                    <a:p>
                      <a:pPr marL="285750" indent="-285750">
                        <a:buFont typeface="Wingdings" panose="05000000000000000000" pitchFamily="2" charset="2"/>
                        <a:buChar char="§"/>
                      </a:pPr>
                      <a:r>
                        <a:rPr lang="en-GB" sz="1500" baseline="0" dirty="0"/>
                        <a:t>A “non negotiable” deadline for infrastructure projects. </a:t>
                      </a:r>
                      <a:endParaRPr lang="en-GB" sz="1500" dirty="0"/>
                    </a:p>
                  </a:txBody>
                  <a:tcPr marL="68580" marR="68580" marT="34290" marB="3429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4428277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5100" y="1333532"/>
            <a:ext cx="8233800" cy="4140387"/>
          </a:xfrm>
        </p:spPr>
        <p:txBody>
          <a:bodyPr>
            <a:normAutofit fontScale="92500" lnSpcReduction="10000"/>
          </a:bodyPr>
          <a:lstStyle/>
          <a:p>
            <a:pPr marL="0" indent="0">
              <a:buNone/>
            </a:pPr>
            <a:r>
              <a:rPr lang="en-GB" b="1" i="1" dirty="0">
                <a:solidFill>
                  <a:srgbClr val="002060"/>
                </a:solidFill>
              </a:rPr>
              <a:t>“Economic return resulting from investment in infrastructure brought forward to accommodate the Games by a specific deadline are positive, but are not the direct result of the Games” </a:t>
            </a:r>
          </a:p>
          <a:p>
            <a:pPr marL="0" indent="0">
              <a:buNone/>
            </a:pPr>
            <a:r>
              <a:rPr lang="en-GB" sz="1650" b="1" dirty="0">
                <a:solidFill>
                  <a:srgbClr val="002060"/>
                </a:solidFill>
              </a:rPr>
              <a:t>Welsh Government (2016, p. xi). </a:t>
            </a:r>
          </a:p>
          <a:p>
            <a:pPr marL="0" indent="0">
              <a:buNone/>
            </a:pPr>
            <a:endParaRPr lang="en-GB" b="1" i="1" dirty="0">
              <a:solidFill>
                <a:srgbClr val="002060"/>
              </a:solidFill>
            </a:endParaRPr>
          </a:p>
          <a:p>
            <a:pPr marL="0" indent="0">
              <a:buNone/>
            </a:pPr>
            <a:r>
              <a:rPr lang="en-GB" b="1" i="1" dirty="0">
                <a:solidFill>
                  <a:srgbClr val="FF0000"/>
                </a:solidFill>
              </a:rPr>
              <a:t>“The potential economic benefits……would unlikely be large and may even be zero,” </a:t>
            </a:r>
            <a:r>
              <a:rPr lang="en-GB" sz="1650" b="1" dirty="0">
                <a:solidFill>
                  <a:srgbClr val="002060"/>
                </a:solidFill>
              </a:rPr>
              <a:t>Jonathan Price, WG Chief Economist. </a:t>
            </a:r>
          </a:p>
          <a:p>
            <a:endParaRPr lang="en-GB" b="1" dirty="0"/>
          </a:p>
        </p:txBody>
      </p:sp>
      <p:sp>
        <p:nvSpPr>
          <p:cNvPr id="4" name="Title 1"/>
          <p:cNvSpPr>
            <a:spLocks noGrp="1"/>
          </p:cNvSpPr>
          <p:nvPr>
            <p:ph type="title"/>
          </p:nvPr>
        </p:nvSpPr>
        <p:spPr>
          <a:xfrm>
            <a:off x="550592" y="339360"/>
            <a:ext cx="7886700" cy="994172"/>
          </a:xfrm>
        </p:spPr>
        <p:txBody>
          <a:bodyPr>
            <a:normAutofit/>
          </a:bodyPr>
          <a:lstStyle/>
          <a:p>
            <a:r>
              <a:rPr lang="en-GB" b="1" u="sng" dirty="0">
                <a:solidFill>
                  <a:srgbClr val="002060"/>
                </a:solidFill>
                <a:latin typeface="+mn-lt"/>
              </a:rPr>
              <a:t>Final Economic Analysis</a:t>
            </a:r>
          </a:p>
        </p:txBody>
      </p:sp>
    </p:spTree>
    <p:extLst>
      <p:ext uri="{BB962C8B-B14F-4D97-AF65-F5344CB8AC3E}">
        <p14:creationId xmlns:p14="http://schemas.microsoft.com/office/powerpoint/2010/main" val="13153676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solidFill>
                  <a:srgbClr val="002060"/>
                </a:solidFill>
              </a:rPr>
              <a:t>Welsh Government conclusion:</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solidFill>
                  <a:srgbClr val="002060"/>
                </a:solidFill>
              </a:rPr>
              <a:t>“Hosting the 2026 Commonwealth Games would be one of the biggest undertakings the Welsh Government has ever made.  The financial commitment would be in place over three Assembly terms and would include a sustained and significant commitment over the next ten years from all Departments across the Welsh Government at a time when there is increased uncertainty regarding funding”, </a:t>
            </a:r>
          </a:p>
          <a:p>
            <a:pPr marL="0" indent="0">
              <a:buNone/>
            </a:pPr>
            <a:r>
              <a:rPr lang="en-GB" sz="1650" b="1" dirty="0">
                <a:solidFill>
                  <a:srgbClr val="002060"/>
                </a:solidFill>
              </a:rPr>
              <a:t>Welsh Government (2016, </a:t>
            </a:r>
            <a:r>
              <a:rPr lang="en-GB" sz="1650" b="1" dirty="0" err="1">
                <a:solidFill>
                  <a:srgbClr val="002060"/>
                </a:solidFill>
              </a:rPr>
              <a:t>p.i</a:t>
            </a:r>
            <a:r>
              <a:rPr lang="en-GB" sz="1650" b="1" dirty="0">
                <a:solidFill>
                  <a:srgbClr val="002060"/>
                </a:solidFill>
              </a:rPr>
              <a:t>). </a:t>
            </a:r>
          </a:p>
          <a:p>
            <a:pPr marL="0" indent="0">
              <a:buNone/>
            </a:pPr>
            <a:endParaRPr lang="en-GB" dirty="0"/>
          </a:p>
          <a:p>
            <a:pPr marL="0" indent="0" algn="r">
              <a:buNone/>
            </a:pPr>
            <a:r>
              <a:rPr lang="en-GB" dirty="0"/>
              <a:t>(</a:t>
            </a:r>
            <a:r>
              <a:rPr lang="en-GB" dirty="0" err="1"/>
              <a:t>n.b.</a:t>
            </a:r>
            <a:r>
              <a:rPr lang="en-GB" dirty="0"/>
              <a:t> 2016 Brexit Referendum)</a:t>
            </a:r>
          </a:p>
        </p:txBody>
      </p:sp>
    </p:spTree>
    <p:extLst>
      <p:ext uri="{BB962C8B-B14F-4D97-AF65-F5344CB8AC3E}">
        <p14:creationId xmlns:p14="http://schemas.microsoft.com/office/powerpoint/2010/main" val="42117444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8233" y="724829"/>
            <a:ext cx="7416694" cy="3498451"/>
          </a:xfrm>
        </p:spPr>
        <p:txBody>
          <a:bodyPr>
            <a:normAutofit fontScale="92500" lnSpcReduction="10000"/>
          </a:bodyPr>
          <a:lstStyle/>
          <a:p>
            <a:pPr marL="0" indent="0">
              <a:buNone/>
            </a:pPr>
            <a:r>
              <a:rPr lang="en-GB" dirty="0"/>
              <a:t>Latest Welsh Government position…</a:t>
            </a:r>
          </a:p>
          <a:p>
            <a:pPr marL="0" indent="0">
              <a:buNone/>
            </a:pPr>
            <a:r>
              <a:rPr lang="en-GB" dirty="0"/>
              <a:t>plans are being drawn up for a "longer-term investment strategy" to </a:t>
            </a:r>
            <a:r>
              <a:rPr lang="en-GB" dirty="0">
                <a:solidFill>
                  <a:srgbClr val="FF0000"/>
                </a:solidFill>
              </a:rPr>
              <a:t>"build suitable sustainable facilities for the community rather than just the games," </a:t>
            </a:r>
            <a:r>
              <a:rPr lang="en-GB" dirty="0"/>
              <a:t>for a multi-city Welsh bid from 2030, a move away from the traditional "one host city" model.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4486" y="4155244"/>
            <a:ext cx="1940798" cy="1283119"/>
          </a:xfrm>
          <a:prstGeom prst="rect">
            <a:avLst/>
          </a:prstGeom>
        </p:spPr>
      </p:pic>
      <p:sp>
        <p:nvSpPr>
          <p:cNvPr id="5" name="Rectangle 4"/>
          <p:cNvSpPr/>
          <p:nvPr/>
        </p:nvSpPr>
        <p:spPr>
          <a:xfrm>
            <a:off x="3022822" y="4722782"/>
            <a:ext cx="3429000" cy="715581"/>
          </a:xfrm>
          <a:prstGeom prst="rect">
            <a:avLst/>
          </a:prstGeom>
        </p:spPr>
        <p:txBody>
          <a:bodyPr>
            <a:spAutoFit/>
          </a:bodyPr>
          <a:lstStyle/>
          <a:p>
            <a:r>
              <a:rPr lang="en-GB" sz="1350" dirty="0">
                <a:solidFill>
                  <a:srgbClr val="001BA0"/>
                </a:solidFill>
              </a:rPr>
              <a:t>Ken Skates, Cabinet Secretary for Economy, Infrastructure and Skills in the Welsh Government.</a:t>
            </a:r>
            <a:endParaRPr lang="en-GB" sz="1350" dirty="0"/>
          </a:p>
        </p:txBody>
      </p:sp>
    </p:spTree>
    <p:extLst>
      <p:ext uri="{BB962C8B-B14F-4D97-AF65-F5344CB8AC3E}">
        <p14:creationId xmlns:p14="http://schemas.microsoft.com/office/powerpoint/2010/main" val="24603208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BREAKING NEWS…… </a:t>
            </a:r>
            <a:br>
              <a:rPr lang="en-GB" b="1" dirty="0"/>
            </a:br>
            <a:r>
              <a:rPr lang="en-GB" b="1" dirty="0"/>
              <a:t>2026 Commonwealth Games </a:t>
            </a:r>
          </a:p>
        </p:txBody>
      </p:sp>
      <p:sp>
        <p:nvSpPr>
          <p:cNvPr id="3" name="Content Placeholder 2"/>
          <p:cNvSpPr>
            <a:spLocks noGrp="1"/>
          </p:cNvSpPr>
          <p:nvPr>
            <p:ph idx="1"/>
          </p:nvPr>
        </p:nvSpPr>
        <p:spPr>
          <a:xfrm>
            <a:off x="457200" y="1577341"/>
            <a:ext cx="8229600" cy="3917032"/>
          </a:xfrm>
        </p:spPr>
        <p:txBody>
          <a:bodyPr>
            <a:normAutofit fontScale="92500" lnSpcReduction="10000"/>
          </a:bodyPr>
          <a:lstStyle/>
          <a:p>
            <a:r>
              <a:rPr lang="en-GB" dirty="0"/>
              <a:t>New strategic road map announced for future C. Games in 2021.</a:t>
            </a:r>
          </a:p>
          <a:p>
            <a:r>
              <a:rPr lang="en-GB" dirty="0"/>
              <a:t>Future games will feature only two mandatory sports – swimming &amp; athletics.</a:t>
            </a:r>
          </a:p>
          <a:p>
            <a:r>
              <a:rPr lang="en-GB" dirty="0"/>
              <a:t>15 sports in total, of which 13 can be selected by the host from a list of 21 core sports.</a:t>
            </a:r>
          </a:p>
          <a:p>
            <a:r>
              <a:rPr lang="en-GB" dirty="0"/>
              <a:t>Aim is to give hosts more flexibility and drive down costs. </a:t>
            </a:r>
          </a:p>
        </p:txBody>
      </p:sp>
    </p:spTree>
    <p:extLst>
      <p:ext uri="{BB962C8B-B14F-4D97-AF65-F5344CB8AC3E}">
        <p14:creationId xmlns:p14="http://schemas.microsoft.com/office/powerpoint/2010/main" val="20223769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484879" y="357855"/>
            <a:ext cx="7886700" cy="739694"/>
          </a:xfrm>
        </p:spPr>
        <p:txBody>
          <a:bodyPr>
            <a:normAutofit fontScale="90000"/>
          </a:bodyPr>
          <a:lstStyle/>
          <a:p>
            <a:pPr algn="ctr" eaLnBrk="1" hangingPunct="1"/>
            <a:r>
              <a:rPr lang="en-GB" altLang="en-US" b="1" u="sng" dirty="0">
                <a:solidFill>
                  <a:srgbClr val="002060"/>
                </a:solidFill>
                <a:latin typeface="+mn-lt"/>
              </a:rPr>
              <a:t>Case Studies Conclusions </a:t>
            </a:r>
          </a:p>
        </p:txBody>
      </p:sp>
      <p:sp>
        <p:nvSpPr>
          <p:cNvPr id="55299" name="Content Placeholder 2"/>
          <p:cNvSpPr>
            <a:spLocks noGrp="1"/>
          </p:cNvSpPr>
          <p:nvPr>
            <p:ph idx="1"/>
          </p:nvPr>
        </p:nvSpPr>
        <p:spPr>
          <a:xfrm>
            <a:off x="484879" y="1231365"/>
            <a:ext cx="8329961" cy="4410184"/>
          </a:xfrm>
        </p:spPr>
        <p:txBody>
          <a:bodyPr>
            <a:noAutofit/>
          </a:bodyPr>
          <a:lstStyle/>
          <a:p>
            <a:pPr eaLnBrk="1" hangingPunct="1">
              <a:buFont typeface="Wingdings" panose="05000000000000000000" pitchFamily="2" charset="2"/>
              <a:buChar char="§"/>
            </a:pPr>
            <a:r>
              <a:rPr lang="en-GB" altLang="en-US" sz="2100" dirty="0">
                <a:solidFill>
                  <a:srgbClr val="002060"/>
                </a:solidFill>
              </a:rPr>
              <a:t>Each case is different.</a:t>
            </a:r>
          </a:p>
          <a:p>
            <a:pPr eaLnBrk="1" hangingPunct="1">
              <a:buFont typeface="Wingdings" panose="05000000000000000000" pitchFamily="2" charset="2"/>
              <a:buChar char="§"/>
            </a:pPr>
            <a:r>
              <a:rPr lang="en-GB" altLang="en-US" sz="2100" dirty="0">
                <a:solidFill>
                  <a:srgbClr val="002060"/>
                </a:solidFill>
              </a:rPr>
              <a:t>It is </a:t>
            </a:r>
            <a:r>
              <a:rPr lang="en-GB" altLang="en-US" sz="2100" dirty="0">
                <a:solidFill>
                  <a:srgbClr val="FF0000"/>
                </a:solidFill>
              </a:rPr>
              <a:t>hard to anticipate the legacy</a:t>
            </a:r>
            <a:r>
              <a:rPr lang="en-GB" altLang="en-US" sz="2100" dirty="0">
                <a:solidFill>
                  <a:srgbClr val="002060"/>
                </a:solidFill>
              </a:rPr>
              <a:t>.</a:t>
            </a:r>
          </a:p>
          <a:p>
            <a:pPr eaLnBrk="1" hangingPunct="1">
              <a:buFont typeface="Wingdings" panose="05000000000000000000" pitchFamily="2" charset="2"/>
              <a:buChar char="§"/>
            </a:pPr>
            <a:r>
              <a:rPr lang="en-GB" altLang="en-US" sz="2100" dirty="0">
                <a:solidFill>
                  <a:srgbClr val="002060"/>
                </a:solidFill>
              </a:rPr>
              <a:t>Bidding for the event is as much </a:t>
            </a:r>
            <a:r>
              <a:rPr lang="en-GB" altLang="en-US" sz="2100" dirty="0">
                <a:solidFill>
                  <a:srgbClr val="FF0000"/>
                </a:solidFill>
              </a:rPr>
              <a:t>influenced by political considerations </a:t>
            </a:r>
            <a:r>
              <a:rPr lang="en-GB" altLang="en-US" sz="2100" dirty="0">
                <a:solidFill>
                  <a:srgbClr val="002060"/>
                </a:solidFill>
              </a:rPr>
              <a:t>as it is evidence.</a:t>
            </a:r>
          </a:p>
          <a:p>
            <a:pPr eaLnBrk="1" hangingPunct="1">
              <a:buFont typeface="Wingdings" panose="05000000000000000000" pitchFamily="2" charset="2"/>
              <a:buChar char="§"/>
            </a:pPr>
            <a:r>
              <a:rPr lang="en-GB" altLang="en-US" sz="2100" dirty="0">
                <a:solidFill>
                  <a:srgbClr val="002060"/>
                </a:solidFill>
              </a:rPr>
              <a:t>Evidence of previous events helps plan – but </a:t>
            </a:r>
            <a:r>
              <a:rPr lang="en-GB" altLang="en-US" sz="2100" dirty="0">
                <a:solidFill>
                  <a:srgbClr val="FF0000"/>
                </a:solidFill>
              </a:rPr>
              <a:t>planning for a legacy comes second to putting the games on</a:t>
            </a:r>
            <a:r>
              <a:rPr lang="en-GB" altLang="en-US" sz="2100" dirty="0">
                <a:solidFill>
                  <a:srgbClr val="002060"/>
                </a:solidFill>
              </a:rPr>
              <a:t>.  Maybe this reflects where the political capital lies.    </a:t>
            </a:r>
          </a:p>
          <a:p>
            <a:pPr eaLnBrk="1" hangingPunct="1">
              <a:buFont typeface="Wingdings" panose="05000000000000000000" pitchFamily="2" charset="2"/>
              <a:buChar char="§"/>
            </a:pPr>
            <a:r>
              <a:rPr lang="en-GB" altLang="en-US" sz="2100" dirty="0">
                <a:solidFill>
                  <a:srgbClr val="002060"/>
                </a:solidFill>
              </a:rPr>
              <a:t>Long terms impacts still being felt.</a:t>
            </a:r>
          </a:p>
          <a:p>
            <a:pPr eaLnBrk="1" hangingPunct="1">
              <a:buFont typeface="Wingdings" panose="05000000000000000000" pitchFamily="2" charset="2"/>
              <a:buChar char="§"/>
            </a:pPr>
            <a:r>
              <a:rPr lang="en-GB" altLang="en-US" sz="2100" dirty="0">
                <a:solidFill>
                  <a:srgbClr val="002060"/>
                </a:solidFill>
              </a:rPr>
              <a:t>It is difficult to measure the economic impact of sports events on the large, diverse metropolitan areas where they often take place.  </a:t>
            </a:r>
          </a:p>
          <a:p>
            <a:pPr eaLnBrk="1" hangingPunct="1">
              <a:buFont typeface="Wingdings" panose="05000000000000000000" pitchFamily="2" charset="2"/>
              <a:buChar char="§"/>
            </a:pPr>
            <a:r>
              <a:rPr lang="en-GB" altLang="en-US" sz="2100" dirty="0">
                <a:solidFill>
                  <a:srgbClr val="002060"/>
                </a:solidFill>
              </a:rPr>
              <a:t>Difficult to disentangle the impacts of the events from the wider economic picture. </a:t>
            </a:r>
          </a:p>
          <a:p>
            <a:pPr eaLnBrk="1" hangingPunct="1">
              <a:buFont typeface="Wingdings" panose="05000000000000000000" pitchFamily="2" charset="2"/>
              <a:buChar char="§"/>
            </a:pPr>
            <a:endParaRPr lang="en-GB" altLang="en-US" sz="2100" dirty="0">
              <a:solidFill>
                <a:srgbClr val="002060"/>
              </a:solidFill>
            </a:endParaRPr>
          </a:p>
        </p:txBody>
      </p:sp>
    </p:spTree>
    <p:extLst>
      <p:ext uri="{BB962C8B-B14F-4D97-AF65-F5344CB8AC3E}">
        <p14:creationId xmlns:p14="http://schemas.microsoft.com/office/powerpoint/2010/main" val="20431141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2426"/>
            <a:ext cx="7886700" cy="812189"/>
          </a:xfrm>
        </p:spPr>
        <p:txBody>
          <a:bodyPr>
            <a:normAutofit fontScale="90000"/>
          </a:bodyPr>
          <a:lstStyle/>
          <a:p>
            <a:r>
              <a:rPr lang="en-GB" b="1" dirty="0">
                <a:solidFill>
                  <a:srgbClr val="002060"/>
                </a:solidFill>
                <a:latin typeface="+mn-lt"/>
              </a:rPr>
              <a:t>Further Reading Suggestions in Moodle</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err="1"/>
              <a:t>Varano</a:t>
            </a:r>
            <a:r>
              <a:rPr lang="en-GB" dirty="0"/>
              <a:t>, J. (2017). Major sports events – are they worth it. </a:t>
            </a:r>
          </a:p>
          <a:p>
            <a:pPr marL="0" indent="0">
              <a:buNone/>
            </a:pPr>
            <a:endParaRPr lang="en-GB" dirty="0"/>
          </a:p>
          <a:p>
            <a:pPr marL="0" indent="0">
              <a:buNone/>
            </a:pPr>
            <a:r>
              <a:rPr lang="en-GB" dirty="0"/>
              <a:t>Scottish Government (2018) Glasgow Commonwealth Games Legacy – Final Evaluation Report</a:t>
            </a:r>
          </a:p>
          <a:p>
            <a:pPr marL="0" indent="0">
              <a:buNone/>
            </a:pPr>
            <a:endParaRPr lang="en-GB" dirty="0"/>
          </a:p>
          <a:p>
            <a:pPr marL="0" indent="0">
              <a:buNone/>
            </a:pPr>
            <a:r>
              <a:rPr lang="en-GB" dirty="0"/>
              <a:t>Chris Gratton , Nigel Dobson &amp; Simon Shibli (2000) The economic importance of major sports events: a case-study of six events, Managing Leisure, 5:1, 17-28, DOI: 10.1080/136067100375713. </a:t>
            </a:r>
          </a:p>
        </p:txBody>
      </p:sp>
    </p:spTree>
    <p:extLst>
      <p:ext uri="{BB962C8B-B14F-4D97-AF65-F5344CB8AC3E}">
        <p14:creationId xmlns:p14="http://schemas.microsoft.com/office/powerpoint/2010/main" val="14084528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628650" y="376716"/>
            <a:ext cx="7886700" cy="619290"/>
          </a:xfrm>
        </p:spPr>
        <p:txBody>
          <a:bodyPr>
            <a:normAutofit/>
          </a:bodyPr>
          <a:lstStyle/>
          <a:p>
            <a:pPr algn="l"/>
            <a:r>
              <a:rPr lang="en-GB" altLang="en-US" sz="2625" b="1" u="sng" dirty="0">
                <a:solidFill>
                  <a:srgbClr val="002060"/>
                </a:solidFill>
                <a:latin typeface="+mn-lt"/>
              </a:rPr>
              <a:t>References</a:t>
            </a:r>
          </a:p>
        </p:txBody>
      </p:sp>
      <p:sp>
        <p:nvSpPr>
          <p:cNvPr id="56323" name="Content Placeholder 2"/>
          <p:cNvSpPr>
            <a:spLocks noGrp="1"/>
          </p:cNvSpPr>
          <p:nvPr>
            <p:ph idx="1"/>
          </p:nvPr>
        </p:nvSpPr>
        <p:spPr>
          <a:xfrm>
            <a:off x="628650" y="996006"/>
            <a:ext cx="7805717" cy="2810788"/>
          </a:xfrm>
        </p:spPr>
        <p:txBody>
          <a:bodyPr>
            <a:noAutofit/>
          </a:bodyPr>
          <a:lstStyle/>
          <a:p>
            <a:pPr marL="0" indent="0">
              <a:buNone/>
            </a:pPr>
            <a:r>
              <a:rPr lang="en-GB" sz="1200" dirty="0"/>
              <a:t>Bramwell, Bill. "Strategic Planning before and after a Mega-event." </a:t>
            </a:r>
            <a:r>
              <a:rPr lang="en-GB" sz="1200" i="1" dirty="0"/>
              <a:t>Tourism Management (1982)</a:t>
            </a:r>
            <a:r>
              <a:rPr lang="en-GB" sz="1200" dirty="0"/>
              <a:t> 18.3 (1997): 167-76. Web</a:t>
            </a:r>
            <a:endParaRPr lang="en-GB" altLang="en-US" sz="1200" dirty="0"/>
          </a:p>
          <a:p>
            <a:pPr marL="0" indent="0">
              <a:buNone/>
            </a:pPr>
            <a:r>
              <a:rPr lang="en-GB" altLang="en-US" sz="1200" dirty="0"/>
              <a:t>Crompton J.L. (2000). Measuring the Economic Impact of visitors to sports tournaments and special events.  National Recreation and Park Association: USA. </a:t>
            </a:r>
          </a:p>
          <a:p>
            <a:pPr marL="0" indent="0">
              <a:buNone/>
            </a:pPr>
            <a:r>
              <a:rPr lang="en-GB" sz="1200" dirty="0"/>
              <a:t>ECOTEC Research &amp; Consulting Limited (no date). An Evaluation of the Commonwealth Games Legacy Programme. [Online] Available at: </a:t>
            </a:r>
            <a:r>
              <a:rPr lang="en-GB" sz="1200" dirty="0">
                <a:hlinkClick r:id="rId3" action="ppaction://hlinkfile"/>
              </a:rPr>
              <a:t>file:///C:/Users/sm21876/AppData/Local/Microsoft/Windows/INetCache/IE/D6UDAGZC/Evaluation_of_Commonwealth_Games_Legacy_programme.pdf</a:t>
            </a:r>
            <a:r>
              <a:rPr lang="en-GB" sz="1200" dirty="0"/>
              <a:t>   [Accessed: 15.10.2019]</a:t>
            </a:r>
            <a:endParaRPr lang="en-GB" altLang="en-US" sz="1200" dirty="0"/>
          </a:p>
          <a:p>
            <a:pPr marL="0" indent="0">
              <a:buNone/>
            </a:pPr>
            <a:r>
              <a:rPr lang="en-GB" altLang="en-US" sz="1200" dirty="0" err="1"/>
              <a:t>Gratton</a:t>
            </a:r>
            <a:r>
              <a:rPr lang="en-GB" altLang="en-US" sz="1200" dirty="0"/>
              <a:t>, C., </a:t>
            </a:r>
            <a:r>
              <a:rPr lang="en-GB" altLang="en-US" sz="1200" dirty="0" err="1"/>
              <a:t>Dongfeng</a:t>
            </a:r>
            <a:r>
              <a:rPr lang="en-GB" altLang="en-US" sz="1200" dirty="0"/>
              <a:t>, L., </a:t>
            </a:r>
            <a:r>
              <a:rPr lang="en-GB" altLang="en-US" sz="1200" dirty="0" err="1"/>
              <a:t>Ramchandani</a:t>
            </a:r>
            <a:r>
              <a:rPr lang="en-GB" altLang="en-US" sz="1200" dirty="0"/>
              <a:t>, G., and Wilson, D. (2012). The Global Economics of Sport. Abingdon, Oxon: Routledge. </a:t>
            </a:r>
          </a:p>
          <a:p>
            <a:pPr marL="0" indent="0">
              <a:buNone/>
            </a:pPr>
            <a:r>
              <a:rPr lang="en-GB" altLang="en-US" sz="1200" dirty="0" err="1"/>
              <a:t>Masterman</a:t>
            </a:r>
            <a:r>
              <a:rPr lang="en-GB" altLang="en-US" sz="1200" dirty="0"/>
              <a:t>, G. (2014). Strategic Sports Event Management</a:t>
            </a:r>
            <a:r>
              <a:rPr lang="en-GB" sz="1200" dirty="0"/>
              <a:t>, Third Edition. Oxon: Routledge. </a:t>
            </a:r>
            <a:endParaRPr lang="en-GB" altLang="en-US" sz="1200" dirty="0"/>
          </a:p>
          <a:p>
            <a:pPr marL="0" indent="0">
              <a:buNone/>
            </a:pPr>
            <a:r>
              <a:rPr lang="en-GB" altLang="en-US" sz="1200" dirty="0"/>
              <a:t>Nichols, G. and Ralston R. (2012) Lessons from the Volunteering Legacy of the 2002 Commonwealth Games.  </a:t>
            </a:r>
            <a:r>
              <a:rPr lang="en-GB" altLang="en-US" sz="1200" i="1" dirty="0"/>
              <a:t>Urban Studies</a:t>
            </a:r>
            <a:r>
              <a:rPr lang="en-GB" altLang="en-US" sz="1200" dirty="0"/>
              <a:t>.  Volume 49 Issue 1 January 2012 pp. 165 - 180.</a:t>
            </a:r>
          </a:p>
          <a:p>
            <a:pPr marL="0" indent="0">
              <a:buNone/>
            </a:pPr>
            <a:r>
              <a:rPr lang="en-GB" altLang="en-US" sz="1200" dirty="0" err="1"/>
              <a:t>Varano</a:t>
            </a:r>
            <a:r>
              <a:rPr lang="en-GB" altLang="en-US" sz="1200" dirty="0"/>
              <a:t>, J. (2017). Major sports events: are they worth it?  </a:t>
            </a:r>
            <a:r>
              <a:rPr lang="en-GB" altLang="en-US" sz="1200" i="1" dirty="0"/>
              <a:t>The Conversation</a:t>
            </a:r>
            <a:r>
              <a:rPr lang="en-GB" altLang="en-US" sz="1200" dirty="0"/>
              <a:t>, August 9, 2017.  [Online]. Available at:  </a:t>
            </a:r>
            <a:r>
              <a:rPr lang="en-GB" altLang="en-US" sz="1200" dirty="0">
                <a:hlinkClick r:id="rId4"/>
              </a:rPr>
              <a:t>https://theconversation.com/major-sports-events-are-they-worth-it-80691</a:t>
            </a:r>
            <a:r>
              <a:rPr lang="en-GB" altLang="en-US" sz="1200" dirty="0"/>
              <a:t>  [Accessed: 03.12.2020].</a:t>
            </a:r>
          </a:p>
          <a:p>
            <a:pPr marL="0" indent="0">
              <a:buNone/>
            </a:pPr>
            <a:r>
              <a:rPr lang="en-US" altLang="en-US" sz="1200" dirty="0"/>
              <a:t>Visit Scotland (2012). Sport Tourism – The scale of opportunity from hosting a mega event. Insight Department, Visit Scotland.     </a:t>
            </a:r>
          </a:p>
          <a:p>
            <a:pPr marL="0" indent="0">
              <a:buNone/>
            </a:pPr>
            <a:r>
              <a:rPr lang="en-US" altLang="en-US" sz="1200" dirty="0"/>
              <a:t>Zimbalist, A. (2015). </a:t>
            </a:r>
            <a:r>
              <a:rPr lang="en-US" altLang="en-US" sz="1200" i="1" dirty="0"/>
              <a:t>Circus Maximus: The Economic Gamble Behind Hosting the Olympics and World Cup.</a:t>
            </a:r>
            <a:r>
              <a:rPr lang="en-US" altLang="en-US" sz="1200" dirty="0"/>
              <a:t> Washington DC: Brookings Institution Press.</a:t>
            </a:r>
            <a:endParaRPr lang="en-GB" altLang="en-US" sz="1200" dirty="0"/>
          </a:p>
          <a:p>
            <a:pPr marL="0" indent="0">
              <a:buNone/>
            </a:pPr>
            <a:r>
              <a:rPr lang="en-GB" sz="1200" b="1" dirty="0"/>
              <a:t>Useful Websites</a:t>
            </a:r>
          </a:p>
          <a:p>
            <a:pPr marL="0" indent="0">
              <a:buNone/>
            </a:pPr>
            <a:r>
              <a:rPr lang="en-GB" sz="1200" dirty="0">
                <a:hlinkClick r:id="rId5"/>
              </a:rPr>
              <a:t>http://www.eventimpacts.com/</a:t>
            </a:r>
            <a:endParaRPr lang="en-GB" sz="1200" dirty="0"/>
          </a:p>
          <a:p>
            <a:pPr marL="0" indent="0">
              <a:buNone/>
            </a:pPr>
            <a:r>
              <a:rPr lang="en-GB" sz="1200" dirty="0">
                <a:hlinkClick r:id="rId6"/>
              </a:rPr>
              <a:t>http://www.eventscotland.org/stps/securing-major-events/</a:t>
            </a:r>
            <a:endParaRPr lang="en-GB" sz="1200" dirty="0"/>
          </a:p>
          <a:p>
            <a:pPr marL="0" indent="0">
              <a:buNone/>
            </a:pPr>
            <a:r>
              <a:rPr lang="en-GB" sz="1200" u="sng" dirty="0">
                <a:hlinkClick r:id="rId7"/>
              </a:rPr>
              <a:t>https://www.sportcal.com</a:t>
            </a:r>
          </a:p>
          <a:p>
            <a:pPr marL="0" indent="0">
              <a:buNone/>
            </a:pPr>
            <a:endParaRPr lang="en-GB" altLang="en-US" sz="1200" dirty="0"/>
          </a:p>
          <a:p>
            <a:endParaRPr lang="en-GB" altLang="en-US" sz="1200" dirty="0"/>
          </a:p>
        </p:txBody>
      </p:sp>
    </p:spTree>
    <p:extLst>
      <p:ext uri="{BB962C8B-B14F-4D97-AF65-F5344CB8AC3E}">
        <p14:creationId xmlns:p14="http://schemas.microsoft.com/office/powerpoint/2010/main" val="18566682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r>
              <a:rPr lang="en-GB" altLang="en-US" b="1" u="sng" dirty="0">
                <a:solidFill>
                  <a:srgbClr val="002060"/>
                </a:solidFill>
              </a:rPr>
              <a:t>Recommended Reading</a:t>
            </a:r>
          </a:p>
        </p:txBody>
      </p:sp>
      <p:sp>
        <p:nvSpPr>
          <p:cNvPr id="56323" name="Content Placeholder 2"/>
          <p:cNvSpPr>
            <a:spLocks noGrp="1"/>
          </p:cNvSpPr>
          <p:nvPr>
            <p:ph idx="1"/>
          </p:nvPr>
        </p:nvSpPr>
        <p:spPr>
          <a:xfrm>
            <a:off x="457200" y="1417638"/>
            <a:ext cx="8229600" cy="3917032"/>
          </a:xfrm>
        </p:spPr>
        <p:txBody>
          <a:bodyPr>
            <a:noAutofit/>
          </a:bodyPr>
          <a:lstStyle/>
          <a:p>
            <a:pPr marL="0" indent="0">
              <a:buNone/>
            </a:pPr>
            <a:r>
              <a:rPr lang="en-GB" altLang="en-US" sz="1500" dirty="0" err="1">
                <a:solidFill>
                  <a:srgbClr val="002060"/>
                </a:solidFill>
              </a:rPr>
              <a:t>Girginov</a:t>
            </a:r>
            <a:r>
              <a:rPr lang="en-GB" altLang="en-US" sz="1500" dirty="0">
                <a:solidFill>
                  <a:srgbClr val="002060"/>
                </a:solidFill>
              </a:rPr>
              <a:t>, V. (Ed.) (2012) </a:t>
            </a:r>
            <a:r>
              <a:rPr lang="en-GB" altLang="en-US" sz="1500" i="1" dirty="0">
                <a:solidFill>
                  <a:srgbClr val="002060"/>
                </a:solidFill>
              </a:rPr>
              <a:t>The London 2012 Olympic and Paralympic Games</a:t>
            </a:r>
            <a:r>
              <a:rPr lang="en-GB" altLang="en-US" sz="1500" dirty="0">
                <a:solidFill>
                  <a:srgbClr val="002060"/>
                </a:solidFill>
              </a:rPr>
              <a:t>, </a:t>
            </a:r>
            <a:r>
              <a:rPr lang="en-GB" altLang="en-US" sz="1500" i="1" dirty="0">
                <a:solidFill>
                  <a:srgbClr val="002060"/>
                </a:solidFill>
              </a:rPr>
              <a:t>Volume One: Making the Games, </a:t>
            </a:r>
            <a:r>
              <a:rPr lang="en-GB" altLang="en-US" sz="1500" dirty="0">
                <a:solidFill>
                  <a:srgbClr val="002060"/>
                </a:solidFill>
              </a:rPr>
              <a:t>pp. 87-98</a:t>
            </a:r>
            <a:r>
              <a:rPr lang="en-GB" altLang="en-US" sz="1500" i="1" dirty="0">
                <a:solidFill>
                  <a:srgbClr val="002060"/>
                </a:solidFill>
              </a:rPr>
              <a:t>.</a:t>
            </a:r>
            <a:r>
              <a:rPr lang="en-GB" altLang="en-US" sz="1500" dirty="0">
                <a:solidFill>
                  <a:srgbClr val="002060"/>
                </a:solidFill>
              </a:rPr>
              <a:t> London: Routledge.</a:t>
            </a:r>
          </a:p>
          <a:p>
            <a:pPr marL="0" indent="0">
              <a:buNone/>
            </a:pPr>
            <a:r>
              <a:rPr lang="en-GB" altLang="en-US" sz="1500" dirty="0" err="1">
                <a:solidFill>
                  <a:srgbClr val="002060"/>
                </a:solidFill>
              </a:rPr>
              <a:t>Girginov</a:t>
            </a:r>
            <a:r>
              <a:rPr lang="en-GB" altLang="en-US" sz="1500" dirty="0">
                <a:solidFill>
                  <a:srgbClr val="002060"/>
                </a:solidFill>
              </a:rPr>
              <a:t>, V. (2014) Researching and Writing about the London Games.  In V. </a:t>
            </a:r>
            <a:r>
              <a:rPr lang="en-GB" altLang="en-US" sz="1500" dirty="0" err="1">
                <a:solidFill>
                  <a:srgbClr val="002060"/>
                </a:solidFill>
              </a:rPr>
              <a:t>Girginov</a:t>
            </a:r>
            <a:r>
              <a:rPr lang="en-GB" altLang="en-US" sz="1500" dirty="0">
                <a:solidFill>
                  <a:srgbClr val="002060"/>
                </a:solidFill>
              </a:rPr>
              <a:t> (</a:t>
            </a:r>
            <a:r>
              <a:rPr lang="en-GB" altLang="en-US" sz="1500" dirty="0" err="1">
                <a:solidFill>
                  <a:srgbClr val="002060"/>
                </a:solidFill>
              </a:rPr>
              <a:t>ed</a:t>
            </a:r>
            <a:r>
              <a:rPr lang="en-GB" altLang="en-US" sz="1500" dirty="0">
                <a:solidFill>
                  <a:srgbClr val="002060"/>
                </a:solidFill>
              </a:rPr>
              <a:t>). </a:t>
            </a:r>
            <a:r>
              <a:rPr lang="en-US" altLang="en-US" sz="1500" i="1" dirty="0">
                <a:solidFill>
                  <a:srgbClr val="002060"/>
                </a:solidFill>
              </a:rPr>
              <a:t>The London 2012 Olympic Games Handbook, Volume 2, Delivering the Games. </a:t>
            </a:r>
            <a:r>
              <a:rPr lang="en-US" altLang="en-US" sz="1500" dirty="0">
                <a:solidFill>
                  <a:srgbClr val="002060"/>
                </a:solidFill>
              </a:rPr>
              <a:t>London: Routledge.  1 – 15.  </a:t>
            </a:r>
            <a:endParaRPr lang="en-GB" altLang="en-US" sz="1500" dirty="0">
              <a:solidFill>
                <a:srgbClr val="002060"/>
              </a:solidFill>
            </a:endParaRPr>
          </a:p>
          <a:p>
            <a:pPr marL="0" indent="0">
              <a:buNone/>
            </a:pPr>
            <a:r>
              <a:rPr lang="en-GB" altLang="en-US" sz="1500" dirty="0" err="1">
                <a:solidFill>
                  <a:srgbClr val="002060"/>
                </a:solidFill>
              </a:rPr>
              <a:t>Gratton</a:t>
            </a:r>
            <a:r>
              <a:rPr lang="en-GB" altLang="en-US" sz="1500" dirty="0">
                <a:solidFill>
                  <a:srgbClr val="002060"/>
                </a:solidFill>
              </a:rPr>
              <a:t>, C. and Taylor, P. (2000). Economics of Sport and Recreation.  </a:t>
            </a:r>
            <a:r>
              <a:rPr lang="en-GB" altLang="en-US" sz="1500" u="sng" dirty="0">
                <a:solidFill>
                  <a:srgbClr val="002060"/>
                </a:solidFill>
              </a:rPr>
              <a:t>See chapter 10 – Major Sports Events.   Available online. </a:t>
            </a:r>
          </a:p>
          <a:p>
            <a:pPr marL="0" indent="0">
              <a:buNone/>
            </a:pPr>
            <a:r>
              <a:rPr lang="en-GB" altLang="en-US" sz="1500" dirty="0">
                <a:solidFill>
                  <a:srgbClr val="002060"/>
                </a:solidFill>
              </a:rPr>
              <a:t>Masterman, G. (2014). Strategic Sports Event Management.  </a:t>
            </a:r>
            <a:r>
              <a:rPr lang="en-GB" altLang="en-US" sz="1500" u="sng" dirty="0">
                <a:solidFill>
                  <a:srgbClr val="002060"/>
                </a:solidFill>
              </a:rPr>
              <a:t>See chapter 12: Research and Evaluation. </a:t>
            </a:r>
          </a:p>
          <a:p>
            <a:pPr marL="0" indent="0">
              <a:buNone/>
            </a:pPr>
            <a:r>
              <a:rPr lang="en-GB" altLang="en-US" sz="1500" dirty="0">
                <a:solidFill>
                  <a:srgbClr val="002060"/>
                </a:solidFill>
              </a:rPr>
              <a:t>Nichols, G. and Ralston R. (2012) Lessons from the Volunteering Legacy of the 2002 Commonwealth Games.  </a:t>
            </a:r>
            <a:r>
              <a:rPr lang="en-GB" altLang="en-US" sz="1500" i="1" dirty="0">
                <a:solidFill>
                  <a:srgbClr val="002060"/>
                </a:solidFill>
              </a:rPr>
              <a:t>Urban Studies</a:t>
            </a:r>
            <a:r>
              <a:rPr lang="en-GB" altLang="en-US" sz="1500" dirty="0">
                <a:solidFill>
                  <a:srgbClr val="002060"/>
                </a:solidFill>
              </a:rPr>
              <a:t>.  Volume 49 Issue 1 January 2012 pp. 165 - 180.</a:t>
            </a:r>
          </a:p>
          <a:p>
            <a:pPr marL="0" indent="0">
              <a:buNone/>
            </a:pPr>
            <a:r>
              <a:rPr lang="en-US" altLang="en-US" sz="1500" dirty="0" err="1">
                <a:solidFill>
                  <a:srgbClr val="002060"/>
                </a:solidFill>
              </a:rPr>
              <a:t>Preuss</a:t>
            </a:r>
            <a:r>
              <a:rPr lang="en-US" altLang="en-US" sz="1500" dirty="0">
                <a:solidFill>
                  <a:srgbClr val="002060"/>
                </a:solidFill>
              </a:rPr>
              <a:t>, H. (2004). The Economics of Staging the Olympics: A comparison of the Games 1972-2008. Cheltenham, UK: Edward Elgar. </a:t>
            </a:r>
          </a:p>
          <a:p>
            <a:pPr marL="0" indent="0">
              <a:buNone/>
            </a:pPr>
            <a:r>
              <a:rPr lang="en-US" altLang="en-US" sz="1500" dirty="0">
                <a:solidFill>
                  <a:srgbClr val="002060"/>
                </a:solidFill>
              </a:rPr>
              <a:t>Weed, M. (2012). London 2012 legacy strategy: Ambitions, promises and implementation plans. In V. </a:t>
            </a:r>
            <a:r>
              <a:rPr lang="en-US" altLang="en-US" sz="1500" dirty="0" err="1">
                <a:solidFill>
                  <a:srgbClr val="002060"/>
                </a:solidFill>
              </a:rPr>
              <a:t>Girginov</a:t>
            </a:r>
            <a:r>
              <a:rPr lang="en-US" altLang="en-US" sz="1500" dirty="0">
                <a:solidFill>
                  <a:srgbClr val="002060"/>
                </a:solidFill>
              </a:rPr>
              <a:t> (Ed.), </a:t>
            </a:r>
            <a:r>
              <a:rPr lang="en-US" altLang="en-US" sz="1500" i="1" dirty="0">
                <a:solidFill>
                  <a:srgbClr val="002060"/>
                </a:solidFill>
              </a:rPr>
              <a:t>The handbook of the London 2012 Olympic and Paralympic Games. Volume one: Making the Games </a:t>
            </a:r>
            <a:r>
              <a:rPr lang="en-US" altLang="en-US" sz="1500" dirty="0">
                <a:solidFill>
                  <a:srgbClr val="002060"/>
                </a:solidFill>
              </a:rPr>
              <a:t>(pp. 87-98)</a:t>
            </a:r>
            <a:r>
              <a:rPr lang="en-US" altLang="en-US" sz="1500" i="1" dirty="0">
                <a:solidFill>
                  <a:srgbClr val="002060"/>
                </a:solidFill>
              </a:rPr>
              <a:t>.</a:t>
            </a:r>
            <a:r>
              <a:rPr lang="en-US" altLang="en-US" sz="1500" dirty="0">
                <a:solidFill>
                  <a:srgbClr val="002060"/>
                </a:solidFill>
              </a:rPr>
              <a:t> Abingdon: Routledge   </a:t>
            </a:r>
          </a:p>
          <a:p>
            <a:pPr marL="0" indent="0">
              <a:buNone/>
            </a:pPr>
            <a:r>
              <a:rPr lang="en-US" altLang="en-US" sz="1500" dirty="0">
                <a:solidFill>
                  <a:srgbClr val="002060"/>
                </a:solidFill>
              </a:rPr>
              <a:t>Weed, M. (2014).  London 2012 legacy strategy: did it deliver.  In V. </a:t>
            </a:r>
            <a:r>
              <a:rPr lang="en-US" altLang="en-US" sz="1500" dirty="0" err="1">
                <a:solidFill>
                  <a:srgbClr val="002060"/>
                </a:solidFill>
              </a:rPr>
              <a:t>Girginov</a:t>
            </a:r>
            <a:r>
              <a:rPr lang="en-US" altLang="en-US" sz="1500" dirty="0">
                <a:solidFill>
                  <a:srgbClr val="002060"/>
                </a:solidFill>
              </a:rPr>
              <a:t> (Ed.), </a:t>
            </a:r>
            <a:r>
              <a:rPr lang="en-US" altLang="en-US" sz="1500" i="1" dirty="0">
                <a:solidFill>
                  <a:srgbClr val="002060"/>
                </a:solidFill>
              </a:rPr>
              <a:t>The handbook of the London 2012 Olympic and Paralympic Games. Volume two: Celebrating the Games. </a:t>
            </a:r>
            <a:r>
              <a:rPr lang="en-US" altLang="en-US" sz="1500" dirty="0">
                <a:solidFill>
                  <a:srgbClr val="002060"/>
                </a:solidFill>
              </a:rPr>
              <a:t>(pp. 281 - 294)</a:t>
            </a:r>
            <a:r>
              <a:rPr lang="en-US" altLang="en-US" sz="1500" i="1" dirty="0">
                <a:solidFill>
                  <a:srgbClr val="002060"/>
                </a:solidFill>
              </a:rPr>
              <a:t>.</a:t>
            </a:r>
            <a:r>
              <a:rPr lang="en-US" altLang="en-US" sz="1500" dirty="0">
                <a:solidFill>
                  <a:srgbClr val="002060"/>
                </a:solidFill>
              </a:rPr>
              <a:t> Abingdon: Routledge   </a:t>
            </a:r>
          </a:p>
          <a:p>
            <a:pPr marL="0" indent="0">
              <a:buNone/>
            </a:pPr>
            <a:r>
              <a:rPr lang="en-US" altLang="en-US" sz="1500" dirty="0">
                <a:solidFill>
                  <a:srgbClr val="002060"/>
                </a:solidFill>
              </a:rPr>
              <a:t>  </a:t>
            </a:r>
            <a:endParaRPr lang="en-GB" altLang="en-US" sz="1500" dirty="0">
              <a:solidFill>
                <a:srgbClr val="002060"/>
              </a:solidFill>
            </a:endParaRPr>
          </a:p>
          <a:p>
            <a:endParaRPr lang="en-GB" altLang="en-US" sz="1500" dirty="0">
              <a:solidFill>
                <a:srgbClr val="002060"/>
              </a:solidFill>
            </a:endParaRPr>
          </a:p>
          <a:p>
            <a:endParaRPr lang="en-GB" altLang="en-US" sz="1500" dirty="0">
              <a:solidFill>
                <a:srgbClr val="002060"/>
              </a:solidFill>
            </a:endParaRPr>
          </a:p>
        </p:txBody>
      </p:sp>
    </p:spTree>
    <p:extLst>
      <p:ext uri="{BB962C8B-B14F-4D97-AF65-F5344CB8AC3E}">
        <p14:creationId xmlns:p14="http://schemas.microsoft.com/office/powerpoint/2010/main" val="42832896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EXAM</a:t>
            </a:r>
          </a:p>
        </p:txBody>
      </p:sp>
      <p:sp>
        <p:nvSpPr>
          <p:cNvPr id="3" name="Content Placeholder 2"/>
          <p:cNvSpPr>
            <a:spLocks noGrp="1"/>
          </p:cNvSpPr>
          <p:nvPr>
            <p:ph idx="1"/>
          </p:nvPr>
        </p:nvSpPr>
        <p:spPr>
          <a:xfrm>
            <a:off x="457200" y="1188721"/>
            <a:ext cx="8229600" cy="3917032"/>
          </a:xfrm>
        </p:spPr>
        <p:txBody>
          <a:bodyPr>
            <a:noAutofit/>
          </a:bodyPr>
          <a:lstStyle/>
          <a:p>
            <a:pPr marL="0" indent="0" algn="ctr">
              <a:buNone/>
            </a:pPr>
            <a:r>
              <a:rPr lang="en-GB" sz="4000" b="1" dirty="0"/>
              <a:t>Exam date: Friday 17</a:t>
            </a:r>
            <a:r>
              <a:rPr lang="en-GB" sz="4000" b="1" baseline="30000" dirty="0"/>
              <a:t>th</a:t>
            </a:r>
            <a:r>
              <a:rPr lang="en-GB" sz="4000" b="1" dirty="0"/>
              <a:t> Jan 2024</a:t>
            </a:r>
          </a:p>
          <a:p>
            <a:pPr marL="0" indent="0" algn="ctr">
              <a:buNone/>
            </a:pPr>
            <a:endParaRPr lang="en-GB" sz="2500" b="1" dirty="0"/>
          </a:p>
          <a:p>
            <a:pPr marL="0" indent="0" algn="ctr">
              <a:buNone/>
            </a:pPr>
            <a:r>
              <a:rPr lang="en-GB" sz="4000" b="1" dirty="0"/>
              <a:t>9:30am – 11:30am (2 hour)</a:t>
            </a:r>
          </a:p>
          <a:p>
            <a:pPr marL="0" indent="0" algn="ctr">
              <a:buNone/>
            </a:pPr>
            <a:endParaRPr lang="en-GB" sz="4000" b="1" dirty="0"/>
          </a:p>
          <a:p>
            <a:pPr marL="0" indent="0" algn="ctr">
              <a:buNone/>
            </a:pPr>
            <a:r>
              <a:rPr lang="en-GB" sz="4000" b="1" dirty="0"/>
              <a:t>1x side of A4 with notes allowed</a:t>
            </a:r>
          </a:p>
          <a:p>
            <a:pPr marL="0" indent="0" algn="ctr">
              <a:buNone/>
            </a:pPr>
            <a:endParaRPr lang="en-GB" sz="2500" b="1" dirty="0"/>
          </a:p>
          <a:p>
            <a:pPr marL="0" indent="0" algn="ctr">
              <a:buNone/>
            </a:pPr>
            <a:r>
              <a:rPr lang="en-GB" sz="4000" b="1" dirty="0"/>
              <a:t>Controlled assessment</a:t>
            </a:r>
            <a:endParaRPr lang="en-GB" sz="4000" b="1" i="1" dirty="0">
              <a:solidFill>
                <a:srgbClr val="FF0000"/>
              </a:solidFill>
            </a:endParaRPr>
          </a:p>
          <a:p>
            <a:pPr marL="0" indent="0" algn="ctr">
              <a:buNone/>
            </a:pPr>
            <a:endParaRPr lang="en-GB" sz="4000" b="1" dirty="0"/>
          </a:p>
        </p:txBody>
      </p:sp>
    </p:spTree>
    <p:extLst>
      <p:ext uri="{BB962C8B-B14F-4D97-AF65-F5344CB8AC3E}">
        <p14:creationId xmlns:p14="http://schemas.microsoft.com/office/powerpoint/2010/main" val="13266663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400" b="1" dirty="0">
                <a:solidFill>
                  <a:srgbClr val="002060"/>
                </a:solidFill>
              </a:rPr>
              <a:t>Thanks for listening.</a:t>
            </a:r>
          </a:p>
          <a:p>
            <a:pPr marL="0" indent="0" algn="ctr">
              <a:buNone/>
            </a:pPr>
            <a:r>
              <a:rPr lang="en-GB" sz="4400" b="1" dirty="0">
                <a:solidFill>
                  <a:srgbClr val="002060"/>
                </a:solidFill>
              </a:rPr>
              <a:t>Any questions?</a:t>
            </a:r>
          </a:p>
          <a:p>
            <a:pPr marL="0" indent="0" algn="ctr">
              <a:buNone/>
            </a:pPr>
            <a:endParaRPr lang="en-GB" sz="4400" b="1" dirty="0">
              <a:solidFill>
                <a:srgbClr val="002060"/>
              </a:solidFill>
            </a:endParaRPr>
          </a:p>
          <a:p>
            <a:pPr marL="0" indent="0" algn="ctr">
              <a:buNone/>
            </a:pPr>
            <a:r>
              <a:rPr lang="en-GB" sz="4400" b="1" dirty="0" err="1">
                <a:solidFill>
                  <a:srgbClr val="002060"/>
                </a:solidFill>
              </a:rPr>
              <a:t>Nadolig</a:t>
            </a:r>
            <a:r>
              <a:rPr lang="en-GB" sz="4400" b="1" dirty="0">
                <a:solidFill>
                  <a:srgbClr val="002060"/>
                </a:solidFill>
              </a:rPr>
              <a:t> </a:t>
            </a:r>
            <a:r>
              <a:rPr lang="en-GB" sz="4400" b="1" dirty="0" err="1">
                <a:solidFill>
                  <a:srgbClr val="002060"/>
                </a:solidFill>
              </a:rPr>
              <a:t>Llawen</a:t>
            </a:r>
            <a:r>
              <a:rPr lang="en-GB" sz="4400" b="1" dirty="0">
                <a:solidFill>
                  <a:srgbClr val="002060"/>
                </a:solidFill>
              </a:rPr>
              <a:t>!!</a:t>
            </a:r>
          </a:p>
        </p:txBody>
      </p:sp>
    </p:spTree>
    <p:extLst>
      <p:ext uri="{BB962C8B-B14F-4D97-AF65-F5344CB8AC3E}">
        <p14:creationId xmlns:p14="http://schemas.microsoft.com/office/powerpoint/2010/main" val="26322876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303dbf9b-b85b-46a0-94f1-894078c07ecd"/>
    <ds:schemaRef ds:uri="http://www.w3.org/XML/1998/namespace"/>
    <ds:schemaRef ds:uri="http://purl.org/dc/dcmityp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2839</Words>
  <Application>Microsoft Office PowerPoint</Application>
  <PresentationFormat>On-screen Show (4:3)</PresentationFormat>
  <Paragraphs>299</Paragraphs>
  <Slides>45</Slides>
  <Notes>23</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Myriad Pro</vt:lpstr>
      <vt:lpstr>TUOS Stephenson</vt:lpstr>
      <vt:lpstr>Arial</vt:lpstr>
      <vt:lpstr>Calibri</vt:lpstr>
      <vt:lpstr>Wingdings</vt:lpstr>
      <vt:lpstr>20140311PresentationUWTSDTemplate</vt:lpstr>
      <vt:lpstr> Strategic Sports Events Management BMSM6006</vt:lpstr>
      <vt:lpstr>EXAM</vt:lpstr>
      <vt:lpstr>REVISION!</vt:lpstr>
      <vt:lpstr>Today…</vt:lpstr>
      <vt:lpstr>Evaluation Overview</vt:lpstr>
      <vt:lpstr>Event Evaluation </vt:lpstr>
      <vt:lpstr>Evaluation Methods</vt:lpstr>
      <vt:lpstr>Economic Impact</vt:lpstr>
      <vt:lpstr>Criticisms of EIA</vt:lpstr>
      <vt:lpstr>CASE STUDIES</vt:lpstr>
      <vt:lpstr>PowerPoint Presentation</vt:lpstr>
      <vt:lpstr>Commonwealth Games – Manchester, 2002</vt:lpstr>
      <vt:lpstr>PowerPoint Presentation</vt:lpstr>
      <vt:lpstr>Commonwealth Games – Manchester, 2002 – legacy planning</vt:lpstr>
      <vt:lpstr>Commonwealth Games –2002 – volunteering legacy - details</vt:lpstr>
      <vt:lpstr>Why  :  success factors </vt:lpstr>
      <vt:lpstr>Manchester – main points </vt:lpstr>
      <vt:lpstr>PowerPoint Presentation</vt:lpstr>
      <vt:lpstr>Case Study 3: Barcelona</vt:lpstr>
      <vt:lpstr>Barcelona 1992 Olympics</vt:lpstr>
      <vt:lpstr>PowerPoint Presentation</vt:lpstr>
      <vt:lpstr>PowerPoint Presentation</vt:lpstr>
      <vt:lpstr>PowerPoint Presentation</vt:lpstr>
      <vt:lpstr>Legacy tourism benefits of Barcelona Olympics </vt:lpstr>
      <vt:lpstr>PowerPoint Presentation</vt:lpstr>
      <vt:lpstr>PowerPoint Presentation</vt:lpstr>
      <vt:lpstr>PowerPoint Presentation</vt:lpstr>
      <vt:lpstr>SE Wales Option</vt:lpstr>
      <vt:lpstr>ESTIMATED COSTS AND BENEFITS</vt:lpstr>
      <vt:lpstr>How does the cost compare to WG departmental budgets?</vt:lpstr>
      <vt:lpstr>Potential Benefits?</vt:lpstr>
      <vt:lpstr>PowerPoint Presentation</vt:lpstr>
      <vt:lpstr>Key WG Policies Supported</vt:lpstr>
      <vt:lpstr>PowerPoint Presentation</vt:lpstr>
      <vt:lpstr>Initial Summary of Benefits: Welsh Government (2016, pp.14-15)</vt:lpstr>
      <vt:lpstr>Final Economic Analysis</vt:lpstr>
      <vt:lpstr>Welsh Government conclusion:</vt:lpstr>
      <vt:lpstr>PowerPoint Presentation</vt:lpstr>
      <vt:lpstr>BREAKING NEWS……  2026 Commonwealth Games </vt:lpstr>
      <vt:lpstr>Case Studies Conclusions </vt:lpstr>
      <vt:lpstr>Further Reading Suggestions in Moodle</vt:lpstr>
      <vt:lpstr>References</vt:lpstr>
      <vt:lpstr>Recommended Reading</vt:lpstr>
      <vt:lpstr>EXAM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289</cp:revision>
  <cp:lastPrinted>2018-12-13T12:29:53Z</cp:lastPrinted>
  <dcterms:modified xsi:type="dcterms:W3CDTF">2024-12-05T20:06:35Z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