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handoutMasterIdLst>
    <p:handoutMasterId r:id="rId17"/>
  </p:handoutMasterIdLst>
  <p:sldIdLst>
    <p:sldId id="256" r:id="rId2"/>
    <p:sldId id="257" r:id="rId3"/>
    <p:sldId id="274" r:id="rId4"/>
    <p:sldId id="275" r:id="rId5"/>
    <p:sldId id="259" r:id="rId6"/>
    <p:sldId id="260" r:id="rId7"/>
    <p:sldId id="261" r:id="rId8"/>
    <p:sldId id="262" r:id="rId9"/>
    <p:sldId id="263" r:id="rId10"/>
    <p:sldId id="273" r:id="rId11"/>
    <p:sldId id="264" r:id="rId12"/>
    <p:sldId id="277" r:id="rId13"/>
    <p:sldId id="265" r:id="rId14"/>
    <p:sldId id="272" r:id="rId15"/>
    <p:sldId id="271" r:id="rId16"/>
  </p:sldIdLst>
  <p:sldSz cx="9144000" cy="6858000" type="screen4x3"/>
  <p:notesSz cx="6797675" cy="9928225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296" y="-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endParaRPr lang="en-GB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endParaRPr lang="en-GB"/>
          </a:p>
        </p:txBody>
      </p:sp>
      <p:sp>
        <p:nvSpPr>
          <p:cNvPr id="3072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975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endParaRPr lang="en-GB"/>
          </a:p>
        </p:txBody>
      </p:sp>
      <p:sp>
        <p:nvSpPr>
          <p:cNvPr id="3072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975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96D20C86-8A6F-4125-B984-93C30D7AA50A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11069700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43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1843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eaLnBrk="1" hangingPunct="1"/>
              <a:endParaRPr kumimoji="1" lang="en-GB" sz="2400">
                <a:latin typeface="Times New Roman" pitchFamily="18" charset="0"/>
              </a:endParaRPr>
            </a:p>
          </p:txBody>
        </p:sp>
        <p:sp>
          <p:nvSpPr>
            <p:cNvPr id="1843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 eaLnBrk="1" hangingPunct="1"/>
              <a:endParaRPr kumimoji="1" lang="en-GB" sz="2400">
                <a:latin typeface="Times New Roman" pitchFamily="18" charset="0"/>
              </a:endParaRPr>
            </a:p>
          </p:txBody>
        </p:sp>
      </p:grpSp>
      <p:grpSp>
        <p:nvGrpSpPr>
          <p:cNvPr id="1843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1843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3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844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8441" name="Rectangle 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18442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18443" name="Rectangle 11"/>
          <p:cNvSpPr>
            <a:spLocks noGrp="1" noChangeArrowheads="1"/>
          </p:cNvSpPr>
          <p:nvPr>
            <p:ph type="sldNum" sz="quarter" idx="4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fld id="{2C2893E0-1B95-4BA3-B76B-41169F8DC981}" type="slidenum">
              <a:rPr lang="en-US"/>
              <a:pPr/>
              <a:t>‹#›</a:t>
            </a:fld>
            <a:endParaRPr lang="en-US"/>
          </a:p>
        </p:txBody>
      </p:sp>
      <p:sp>
        <p:nvSpPr>
          <p:cNvPr id="1844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26ACB1-25B9-4EA6-8CA8-1D8EB2D9256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9E73D7E-F82F-4823-B638-DF56A3F66DA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AF94F9-A8DB-4E13-ABF8-4EB8D0F8D77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C2F24B-9751-4EBF-8EAA-CE9451DB680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5E71C80-D315-4184-81A4-2DDE8FE683D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66768B-BBF3-4C1B-BE5F-802A7545E52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9D0914-3FD3-4689-A8A1-78334BF39DF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D83470C-473B-492B-8AFF-0358E7BF27E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E41B5D-6C20-4D36-BA54-768EB7B9AE2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C83178-C3BA-410A-BCC5-A1561185851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410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7411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7412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13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/>
                <a:ahLst/>
                <a:cxnLst>
                  <a:cxn ang="0">
                    <a:pos x="1728" y="0"/>
                  </a:cxn>
                  <a:cxn ang="0">
                    <a:pos x="1728" y="480"/>
                  </a:cxn>
                  <a:cxn ang="0">
                    <a:pos x="380" y="482"/>
                  </a:cxn>
                  <a:cxn ang="0">
                    <a:pos x="354" y="480"/>
                  </a:cxn>
                  <a:cxn ang="0">
                    <a:pos x="308" y="489"/>
                  </a:cxn>
                  <a:cxn ang="0">
                    <a:pos x="246" y="531"/>
                  </a:cxn>
                  <a:cxn ang="0">
                    <a:pos x="206" y="597"/>
                  </a:cxn>
                  <a:cxn ang="0">
                    <a:pos x="192" y="666"/>
                  </a:cxn>
                  <a:cxn ang="0">
                    <a:pos x="192" y="735"/>
                  </a:cxn>
                  <a:cxn ang="0">
                    <a:pos x="0" y="735"/>
                  </a:cxn>
                  <a:cxn ang="0">
                    <a:pos x="0" y="480"/>
                  </a:cxn>
                  <a:cxn ang="0">
                    <a:pos x="0" y="0"/>
                  </a:cxn>
                  <a:cxn ang="0">
                    <a:pos x="1728" y="0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 cap="flat" cmpd="sng">
                <a:noFill/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wrap="none"/>
              <a:lstStyle/>
              <a:p>
                <a:endParaRPr lang="en-GB"/>
              </a:p>
            </p:txBody>
          </p:sp>
        </p:grpSp>
        <p:grpSp>
          <p:nvGrpSpPr>
            <p:cNvPr id="17414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7415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16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  <p:sp>
        <p:nvSpPr>
          <p:cNvPr id="1741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741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741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endParaRPr lang="en-US"/>
          </a:p>
        </p:txBody>
      </p:sp>
      <p:sp>
        <p:nvSpPr>
          <p:cNvPr id="1742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endParaRPr lang="en-US"/>
          </a:p>
        </p:txBody>
      </p:sp>
      <p:sp>
        <p:nvSpPr>
          <p:cNvPr id="1742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 eaLnBrk="1" hangingPunct="1">
              <a:defRPr sz="2600" b="1">
                <a:solidFill>
                  <a:schemeClr val="bg1"/>
                </a:solidFill>
              </a:defRPr>
            </a:lvl1pPr>
          </a:lstStyle>
          <a:p>
            <a:fld id="{70952473-3B1D-4813-B2DC-641752E338B4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Children Act 1989</a:t>
            </a:r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Children Act 1989</a:t>
            </a:r>
            <a:endParaRPr lang="en-US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US" dirty="0" smtClean="0"/>
              <a:t>	The </a:t>
            </a:r>
            <a:r>
              <a:rPr lang="en-US" dirty="0"/>
              <a:t>Children Act 1989, implemented for the most part on 14 October </a:t>
            </a:r>
            <a:r>
              <a:rPr lang="en-US" dirty="0" smtClean="0"/>
              <a:t>1991, introduced </a:t>
            </a:r>
            <a:r>
              <a:rPr lang="en-US" dirty="0"/>
              <a:t>comprehensive changes to legislation in England and Wales affecting the welfare of children. </a:t>
            </a:r>
          </a:p>
          <a:p>
            <a:r>
              <a:rPr lang="en-US" dirty="0"/>
              <a:t>The </a:t>
            </a:r>
            <a:r>
              <a:rPr lang="en-US" dirty="0" smtClean="0"/>
              <a:t>Act </a:t>
            </a:r>
            <a:r>
              <a:rPr lang="en-US" dirty="0"/>
              <a:t>reinforces the autonomy of families through definition of parental </a:t>
            </a:r>
            <a:r>
              <a:rPr lang="en-US" dirty="0" smtClean="0"/>
              <a:t>responsibility. </a:t>
            </a:r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Children Act 1989</a:t>
            </a:r>
            <a:endParaRPr lang="en-GB" dirty="0"/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</a:t>
            </a:r>
            <a:r>
              <a:rPr lang="en-US" dirty="0" smtClean="0"/>
              <a:t>rovides </a:t>
            </a:r>
            <a:r>
              <a:rPr lang="en-US" dirty="0"/>
              <a:t>for support from local authorities, in particular for families whose children are in </a:t>
            </a:r>
            <a:r>
              <a:rPr lang="en-US" dirty="0" smtClean="0"/>
              <a:t>need</a:t>
            </a:r>
            <a:r>
              <a:rPr lang="en-US" dirty="0" smtClean="0"/>
              <a:t>.</a:t>
            </a:r>
            <a:endParaRPr lang="en-US" dirty="0"/>
          </a:p>
          <a:p>
            <a:r>
              <a:rPr lang="en-US" dirty="0"/>
              <a:t>L</a:t>
            </a:r>
            <a:r>
              <a:rPr lang="en-US" dirty="0" smtClean="0"/>
              <a:t>egislates </a:t>
            </a:r>
            <a:r>
              <a:rPr lang="en-US" dirty="0"/>
              <a:t>to protect children who may be suffering or are likely to suffer significant harm.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Children Act 1989</a:t>
            </a:r>
            <a:endParaRPr lang="en-GB" dirty="0"/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Government is required to publish a report on the Act every 5 years, and statistics on its application are also available. </a:t>
            </a:r>
            <a:endParaRPr lang="en-US" dirty="0" smtClean="0"/>
          </a:p>
          <a:p>
            <a:r>
              <a:rPr lang="en-US" dirty="0" smtClean="0"/>
              <a:t>There </a:t>
            </a:r>
            <a:r>
              <a:rPr lang="en-US" dirty="0"/>
              <a:t>are also research reports on the operation of the Act (see </a:t>
            </a:r>
            <a:r>
              <a:rPr lang="en-US" dirty="0" err="1"/>
              <a:t>Aldgate</a:t>
            </a:r>
            <a:r>
              <a:rPr lang="en-US" dirty="0"/>
              <a:t> &amp; Statham, 2001).</a:t>
            </a:r>
          </a:p>
          <a:p>
            <a:endParaRPr lang="en-US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Aims of the Act</a:t>
            </a:r>
            <a:endParaRPr lang="en-US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sz="2400" dirty="0" smtClean="0"/>
              <a:t>To </a:t>
            </a:r>
            <a:r>
              <a:rPr lang="en-US" sz="2400" dirty="0"/>
              <a:t>bring together private and public law in one </a:t>
            </a:r>
            <a:r>
              <a:rPr lang="en-US" sz="2400" dirty="0" smtClean="0"/>
              <a:t>framework.</a:t>
            </a:r>
            <a:endParaRPr lang="en-US" sz="2400" dirty="0"/>
          </a:p>
          <a:p>
            <a:pPr>
              <a:lnSpc>
                <a:spcPct val="80000"/>
              </a:lnSpc>
            </a:pPr>
            <a:r>
              <a:rPr lang="en-US" sz="2400" dirty="0"/>
              <a:t>T</a:t>
            </a:r>
            <a:r>
              <a:rPr lang="en-US" sz="2400" dirty="0" smtClean="0"/>
              <a:t>o </a:t>
            </a:r>
            <a:r>
              <a:rPr lang="en-US" sz="2400" dirty="0"/>
              <a:t>achieve a better balance between protecting children and enabling parents to challenge state </a:t>
            </a:r>
            <a:r>
              <a:rPr lang="en-US" sz="2400" dirty="0" smtClean="0"/>
              <a:t>intervention.</a:t>
            </a:r>
            <a:endParaRPr lang="en-US" sz="2400" dirty="0"/>
          </a:p>
          <a:p>
            <a:pPr>
              <a:lnSpc>
                <a:spcPct val="80000"/>
              </a:lnSpc>
            </a:pPr>
            <a:r>
              <a:rPr lang="en-US" sz="2400" dirty="0"/>
              <a:t>T</a:t>
            </a:r>
            <a:r>
              <a:rPr lang="en-US" sz="2400" dirty="0" smtClean="0"/>
              <a:t>o </a:t>
            </a:r>
            <a:r>
              <a:rPr lang="en-US" sz="2400" dirty="0"/>
              <a:t>encourage greater partnership between statutory authorities and </a:t>
            </a:r>
            <a:r>
              <a:rPr lang="en-US" sz="2400" dirty="0" smtClean="0"/>
              <a:t>parents.</a:t>
            </a:r>
            <a:endParaRPr lang="en-US" sz="2400" dirty="0"/>
          </a:p>
          <a:p>
            <a:pPr>
              <a:lnSpc>
                <a:spcPct val="80000"/>
              </a:lnSpc>
            </a:pPr>
            <a:r>
              <a:rPr lang="en-US" sz="2400" dirty="0"/>
              <a:t>T</a:t>
            </a:r>
            <a:r>
              <a:rPr lang="en-US" sz="2400" dirty="0" smtClean="0"/>
              <a:t>o </a:t>
            </a:r>
            <a:r>
              <a:rPr lang="en-US" sz="2400" dirty="0"/>
              <a:t>promote the use of voluntary </a:t>
            </a:r>
            <a:r>
              <a:rPr lang="en-US" sz="2400" dirty="0" smtClean="0"/>
              <a:t>arrangements.</a:t>
            </a:r>
            <a:endParaRPr lang="en-US" sz="2400" dirty="0"/>
          </a:p>
          <a:p>
            <a:pPr>
              <a:lnSpc>
                <a:spcPct val="80000"/>
              </a:lnSpc>
            </a:pPr>
            <a:r>
              <a:rPr lang="en-US" sz="2400" dirty="0"/>
              <a:t>T</a:t>
            </a:r>
            <a:r>
              <a:rPr lang="en-US" sz="2400" dirty="0" smtClean="0"/>
              <a:t>o </a:t>
            </a:r>
            <a:r>
              <a:rPr lang="en-US" sz="2400" dirty="0"/>
              <a:t>restructure the framework of the courts to facilitate management of family proceedings.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Principles of the Act</a:t>
            </a:r>
            <a:endParaRPr lang="en-US" dirty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sz="2000" dirty="0"/>
              <a:t>The main principles and provisions </a:t>
            </a:r>
            <a:r>
              <a:rPr lang="en-US" sz="2000" dirty="0" smtClean="0"/>
              <a:t>are </a:t>
            </a:r>
            <a:r>
              <a:rPr lang="en-US" sz="2000" dirty="0"/>
              <a:t>that: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the welfare of children must be the </a:t>
            </a:r>
            <a:r>
              <a:rPr lang="en-US" sz="2000" b="1" dirty="0"/>
              <a:t>paramount </a:t>
            </a:r>
            <a:r>
              <a:rPr lang="en-US" sz="2000" dirty="0"/>
              <a:t>consideration when courts are making decisions about </a:t>
            </a:r>
            <a:r>
              <a:rPr lang="en-US" sz="2000" dirty="0" smtClean="0"/>
              <a:t>them.</a:t>
            </a:r>
            <a:endParaRPr lang="en-US" sz="2000" dirty="0"/>
          </a:p>
          <a:p>
            <a:pPr>
              <a:lnSpc>
                <a:spcPct val="90000"/>
              </a:lnSpc>
            </a:pPr>
            <a:r>
              <a:rPr lang="en-US" sz="2000" dirty="0" smtClean="0"/>
              <a:t>The </a:t>
            </a:r>
            <a:r>
              <a:rPr lang="en-US" sz="2000" dirty="0"/>
              <a:t>concept of </a:t>
            </a:r>
            <a:r>
              <a:rPr lang="en-US" sz="2000" b="1" dirty="0"/>
              <a:t>parental responsibility </a:t>
            </a:r>
            <a:r>
              <a:rPr lang="en-US" sz="2000" dirty="0"/>
              <a:t>has replaced that of </a:t>
            </a:r>
            <a:r>
              <a:rPr lang="en-US" sz="2000" b="1" dirty="0"/>
              <a:t>parental </a:t>
            </a:r>
            <a:r>
              <a:rPr lang="en-US" sz="2000" b="1" dirty="0" smtClean="0"/>
              <a:t>rights</a:t>
            </a:r>
            <a:r>
              <a:rPr lang="en-US" sz="2000" dirty="0"/>
              <a:t>.</a:t>
            </a:r>
            <a:endParaRPr lang="en-US" sz="2000" dirty="0"/>
          </a:p>
          <a:p>
            <a:pPr>
              <a:lnSpc>
                <a:spcPct val="90000"/>
              </a:lnSpc>
            </a:pPr>
            <a:r>
              <a:rPr lang="en-US" sz="2000" dirty="0"/>
              <a:t>C</a:t>
            </a:r>
            <a:r>
              <a:rPr lang="en-US" sz="2000" dirty="0" smtClean="0"/>
              <a:t>hildren </a:t>
            </a:r>
            <a:r>
              <a:rPr lang="en-US" sz="2000" dirty="0"/>
              <a:t>have the ability to be parties, separate from their parents, in legal </a:t>
            </a:r>
            <a:r>
              <a:rPr lang="en-US" sz="2000" dirty="0" smtClean="0"/>
              <a:t>proceedings.</a:t>
            </a:r>
            <a:endParaRPr lang="en-US" sz="2000" dirty="0"/>
          </a:p>
          <a:p>
            <a:pPr>
              <a:lnSpc>
                <a:spcPct val="90000"/>
              </a:lnSpc>
            </a:pPr>
            <a:r>
              <a:rPr lang="en-US" sz="2000" dirty="0"/>
              <a:t>L</a:t>
            </a:r>
            <a:r>
              <a:rPr lang="en-US" sz="2000" dirty="0" smtClean="0"/>
              <a:t>ocal </a:t>
            </a:r>
            <a:r>
              <a:rPr lang="en-US" sz="2000" dirty="0"/>
              <a:t>authorities are charged with duties to identify children in need and to safeguard and promote their </a:t>
            </a:r>
            <a:r>
              <a:rPr lang="en-US" sz="2000" dirty="0" smtClean="0"/>
              <a:t>welfare.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Principles of the Act</a:t>
            </a:r>
            <a:endParaRPr lang="en-GB" dirty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US" dirty="0"/>
              <a:t>• </a:t>
            </a:r>
            <a:r>
              <a:rPr lang="en-US" dirty="0" smtClean="0"/>
              <a:t>Certain </a:t>
            </a:r>
            <a:r>
              <a:rPr lang="en-US" dirty="0"/>
              <a:t>duties and powers are conferred </a:t>
            </a:r>
            <a:r>
              <a:rPr lang="en-US" dirty="0" smtClean="0"/>
              <a:t>upon</a:t>
            </a:r>
          </a:p>
          <a:p>
            <a:pPr>
              <a:buFont typeface="Wingdings" pitchFamily="2" charset="2"/>
              <a:buNone/>
            </a:pPr>
            <a:r>
              <a:rPr lang="en-US" dirty="0" smtClean="0"/>
              <a:t> </a:t>
            </a:r>
            <a:r>
              <a:rPr lang="en-US" dirty="0" smtClean="0"/>
              <a:t>  </a:t>
            </a:r>
            <a:r>
              <a:rPr lang="en-US" dirty="0" smtClean="0"/>
              <a:t>local </a:t>
            </a:r>
            <a:r>
              <a:rPr lang="en-US" dirty="0"/>
              <a:t>authorities to provide services for </a:t>
            </a:r>
            <a:endParaRPr lang="en-US" dirty="0" smtClean="0"/>
          </a:p>
          <a:p>
            <a:pPr>
              <a:buFont typeface="Wingdings" pitchFamily="2" charset="2"/>
              <a:buNone/>
            </a:pPr>
            <a:r>
              <a:rPr lang="en-US" dirty="0" smtClean="0"/>
              <a:t> </a:t>
            </a:r>
            <a:r>
              <a:rPr lang="en-US" dirty="0" smtClean="0"/>
              <a:t>  </a:t>
            </a:r>
            <a:r>
              <a:rPr lang="en-US" dirty="0" smtClean="0"/>
              <a:t>children </a:t>
            </a:r>
            <a:r>
              <a:rPr lang="en-US" dirty="0"/>
              <a:t>and </a:t>
            </a:r>
            <a:r>
              <a:rPr lang="en-US" dirty="0" smtClean="0"/>
              <a:t>families.</a:t>
            </a:r>
            <a:endParaRPr lang="en-US" dirty="0"/>
          </a:p>
          <a:p>
            <a:pPr>
              <a:buFont typeface="Wingdings" pitchFamily="2" charset="2"/>
              <a:buNone/>
            </a:pPr>
            <a:r>
              <a:rPr lang="en-US" dirty="0"/>
              <a:t>• </a:t>
            </a:r>
            <a:r>
              <a:rPr lang="en-US" dirty="0" smtClean="0"/>
              <a:t>A </a:t>
            </a:r>
            <a:r>
              <a:rPr lang="en-US" dirty="0"/>
              <a:t>checklist of factors must be considered by </a:t>
            </a:r>
            <a:endParaRPr lang="en-US" dirty="0" smtClean="0"/>
          </a:p>
          <a:p>
            <a:pPr>
              <a:buFont typeface="Wingdings" pitchFamily="2" charset="2"/>
              <a:buNone/>
            </a:pPr>
            <a:r>
              <a:rPr lang="en-US" dirty="0" smtClean="0"/>
              <a:t> </a:t>
            </a:r>
            <a:r>
              <a:rPr lang="en-US" dirty="0" smtClean="0"/>
              <a:t> </a:t>
            </a:r>
            <a:r>
              <a:rPr lang="en-US" dirty="0" smtClean="0"/>
              <a:t>the </a:t>
            </a:r>
            <a:r>
              <a:rPr lang="en-US" dirty="0"/>
              <a:t>courts before reaching </a:t>
            </a:r>
            <a:r>
              <a:rPr lang="en-US" dirty="0" smtClean="0"/>
              <a:t>decisions.</a:t>
            </a:r>
            <a:endParaRPr lang="en-US" dirty="0"/>
          </a:p>
          <a:p>
            <a:pPr>
              <a:buFont typeface="Wingdings" pitchFamily="2" charset="2"/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Scope of the Act</a:t>
            </a:r>
            <a:endParaRPr lang="en-GB" dirty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000" dirty="0"/>
              <a:t>The scope of the Act is extremely wide. Consequently, it has major implications for the practice of all who work with or for children. </a:t>
            </a:r>
            <a:endParaRPr lang="en-US" sz="2000" dirty="0" smtClean="0"/>
          </a:p>
          <a:p>
            <a:pPr>
              <a:buNone/>
            </a:pPr>
            <a:r>
              <a:rPr lang="en-US" sz="2000" dirty="0" smtClean="0"/>
              <a:t>It </a:t>
            </a:r>
            <a:r>
              <a:rPr lang="en-US" sz="2000" dirty="0"/>
              <a:t>changed </a:t>
            </a:r>
            <a:endParaRPr lang="en-US" sz="2000" dirty="0" smtClean="0"/>
          </a:p>
          <a:p>
            <a:pPr lvl="1"/>
            <a:r>
              <a:rPr lang="en-US" sz="2000" dirty="0" smtClean="0"/>
              <a:t>T</a:t>
            </a:r>
            <a:r>
              <a:rPr lang="en-US" sz="2000" dirty="0" smtClean="0"/>
              <a:t>he </a:t>
            </a:r>
            <a:r>
              <a:rPr lang="en-US" sz="2000" dirty="0"/>
              <a:t>standing of children and young people in </a:t>
            </a:r>
            <a:r>
              <a:rPr lang="en-US" sz="2000" dirty="0" smtClean="0"/>
              <a:t>law.</a:t>
            </a:r>
          </a:p>
          <a:p>
            <a:pPr lvl="1"/>
            <a:r>
              <a:rPr lang="en-US" sz="2000" dirty="0" smtClean="0"/>
              <a:t>I</a:t>
            </a:r>
            <a:r>
              <a:rPr lang="en-US" sz="2000" dirty="0" smtClean="0"/>
              <a:t>ntroduced </a:t>
            </a:r>
            <a:r>
              <a:rPr lang="en-US" sz="2000" dirty="0"/>
              <a:t>new concepts relating to the responsibilities of </a:t>
            </a:r>
            <a:r>
              <a:rPr lang="en-US" sz="2000" dirty="0" smtClean="0"/>
              <a:t>adults.</a:t>
            </a:r>
          </a:p>
          <a:p>
            <a:pPr lvl="1"/>
            <a:r>
              <a:rPr lang="en-US" sz="2000" dirty="0" smtClean="0"/>
              <a:t>C</a:t>
            </a:r>
            <a:r>
              <a:rPr lang="en-US" sz="2000" dirty="0" smtClean="0"/>
              <a:t>hanged </a:t>
            </a:r>
            <a:r>
              <a:rPr lang="en-US" sz="2000" dirty="0"/>
              <a:t>the structure and functioning of the </a:t>
            </a:r>
            <a:r>
              <a:rPr lang="en-US" sz="2000" dirty="0" smtClean="0"/>
              <a:t>courts.</a:t>
            </a:r>
          </a:p>
          <a:p>
            <a:pPr lvl="1"/>
            <a:r>
              <a:rPr lang="en-US" sz="2000" dirty="0" smtClean="0"/>
              <a:t>P</a:t>
            </a:r>
            <a:r>
              <a:rPr lang="en-US" sz="2000" dirty="0" smtClean="0"/>
              <a:t>rovided </a:t>
            </a:r>
            <a:r>
              <a:rPr lang="en-US" sz="2000" dirty="0"/>
              <a:t>an entirely new range of orders in both private and public law relating to the care of children.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Children Act 1989</a:t>
            </a:r>
            <a:endParaRPr lang="en-GB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Act is arranged in 12 Parts and 15 Schedules. Particular attention is drawn to Part I which establishes its core concepts.</a:t>
            </a:r>
          </a:p>
          <a:p>
            <a:r>
              <a:rPr lang="en-US" dirty="0"/>
              <a:t>Part I Introductory</a:t>
            </a:r>
          </a:p>
          <a:p>
            <a:pPr>
              <a:buFont typeface="Wingdings" pitchFamily="2" charset="2"/>
              <a:buNone/>
            </a:pPr>
            <a:r>
              <a:rPr lang="en-US" dirty="0"/>
              <a:t>    </a:t>
            </a:r>
            <a:r>
              <a:rPr lang="en-US" dirty="0" smtClean="0"/>
              <a:t>This </a:t>
            </a:r>
            <a:r>
              <a:rPr lang="en-US" dirty="0"/>
              <a:t>part establishes the principle of law that </a:t>
            </a:r>
            <a:r>
              <a:rPr lang="en-US" dirty="0" smtClean="0"/>
              <a:t> </a:t>
            </a:r>
          </a:p>
          <a:p>
            <a:pPr>
              <a:buFont typeface="Wingdings" pitchFamily="2" charset="2"/>
              <a:buNone/>
            </a:pPr>
            <a:r>
              <a:rPr lang="en-US" dirty="0" smtClean="0"/>
              <a:t> </a:t>
            </a:r>
            <a:r>
              <a:rPr lang="en-US" dirty="0" smtClean="0"/>
              <a:t>   </a:t>
            </a:r>
            <a:r>
              <a:rPr lang="en-US" dirty="0" smtClean="0"/>
              <a:t>the </a:t>
            </a:r>
            <a:r>
              <a:rPr lang="en-US" dirty="0"/>
              <a:t>welfare of children is of </a:t>
            </a:r>
            <a:r>
              <a:rPr lang="en-US" b="1" dirty="0"/>
              <a:t>paramount </a:t>
            </a:r>
            <a:endParaRPr lang="en-US" b="1" dirty="0" smtClean="0"/>
          </a:p>
          <a:p>
            <a:pPr>
              <a:buFont typeface="Wingdings" pitchFamily="2" charset="2"/>
              <a:buNone/>
            </a:pPr>
            <a:r>
              <a:rPr lang="en-US" b="1" dirty="0" smtClean="0"/>
              <a:t> </a:t>
            </a:r>
            <a:r>
              <a:rPr lang="en-US" b="1" dirty="0" smtClean="0"/>
              <a:t>   </a:t>
            </a:r>
            <a:r>
              <a:rPr lang="en-US" dirty="0" smtClean="0"/>
              <a:t>importance </a:t>
            </a:r>
            <a:r>
              <a:rPr lang="en-US" dirty="0"/>
              <a:t>and the concept of </a:t>
            </a:r>
            <a:r>
              <a:rPr lang="en-US" b="1" dirty="0"/>
              <a:t>parental </a:t>
            </a:r>
            <a:endParaRPr lang="en-US" b="1" dirty="0" smtClean="0"/>
          </a:p>
          <a:p>
            <a:pPr>
              <a:buFont typeface="Wingdings" pitchFamily="2" charset="2"/>
              <a:buNone/>
            </a:pPr>
            <a:r>
              <a:rPr lang="en-US" b="1" dirty="0" smtClean="0"/>
              <a:t> </a:t>
            </a:r>
            <a:r>
              <a:rPr lang="en-US" b="1" dirty="0" smtClean="0"/>
              <a:t>  </a:t>
            </a:r>
            <a:r>
              <a:rPr lang="en-US" b="1" dirty="0" smtClean="0"/>
              <a:t>responsibility</a:t>
            </a:r>
            <a:r>
              <a:rPr lang="en-US" dirty="0"/>
              <a:t>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Children Act 1989</a:t>
            </a:r>
            <a:endParaRPr lang="en-GB" dirty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Part II Orders with respect of children in family </a:t>
            </a:r>
            <a:r>
              <a:rPr lang="en-US" dirty="0" smtClean="0"/>
              <a:t>proceedings.</a:t>
            </a:r>
            <a:endParaRPr lang="en-US" dirty="0"/>
          </a:p>
          <a:p>
            <a:r>
              <a:rPr lang="en-US" dirty="0"/>
              <a:t>Part II establishes a range of orders known as ‘section 8 orders’.</a:t>
            </a:r>
          </a:p>
          <a:p>
            <a:r>
              <a:rPr lang="en-US" dirty="0"/>
              <a:t>Part III Local authority support for children and </a:t>
            </a:r>
            <a:r>
              <a:rPr lang="en-US" dirty="0" smtClean="0"/>
              <a:t>families.</a:t>
            </a:r>
            <a:endParaRPr lang="en-US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Children Act 1989</a:t>
            </a:r>
            <a:endParaRPr lang="en-GB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US" dirty="0"/>
              <a:t>    A central change introduced by the Children Act 1989 was substitution of the concept of </a:t>
            </a:r>
            <a:r>
              <a:rPr lang="en-US" b="1" dirty="0"/>
              <a:t>parental responsibility </a:t>
            </a:r>
            <a:r>
              <a:rPr lang="en-US" dirty="0"/>
              <a:t>for that of </a:t>
            </a:r>
            <a:r>
              <a:rPr lang="en-US" b="1" dirty="0"/>
              <a:t>parental rights</a:t>
            </a:r>
            <a:r>
              <a:rPr lang="en-US" dirty="0"/>
              <a:t>. The Act defines </a:t>
            </a:r>
            <a:r>
              <a:rPr lang="en-US" b="1" dirty="0"/>
              <a:t>parental responsibility</a:t>
            </a:r>
            <a:r>
              <a:rPr lang="en-US" dirty="0"/>
              <a:t> as </a:t>
            </a:r>
            <a:r>
              <a:rPr lang="en-US" i="1" dirty="0"/>
              <a:t>‘</a:t>
            </a:r>
            <a:r>
              <a:rPr lang="en-US" dirty="0"/>
              <a:t>all the rights, duties, powers, responsibilities and authority which by law a parent of a child has in relation to the child and his property’: s3(1).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Children Act 1989</a:t>
            </a:r>
            <a:endParaRPr lang="en-GB" dirty="0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US" dirty="0"/>
              <a:t>   </a:t>
            </a:r>
            <a:r>
              <a:rPr lang="en-US" b="1" dirty="0"/>
              <a:t>Parental responsibility </a:t>
            </a:r>
            <a:r>
              <a:rPr lang="en-US" dirty="0"/>
              <a:t>is given to both the </a:t>
            </a:r>
            <a:endParaRPr lang="en-US" dirty="0" smtClean="0"/>
          </a:p>
          <a:p>
            <a:pPr>
              <a:buFont typeface="Wingdings" pitchFamily="2" charset="2"/>
              <a:buNone/>
            </a:pPr>
            <a:r>
              <a:rPr lang="en-US" dirty="0" smtClean="0"/>
              <a:t> </a:t>
            </a:r>
            <a:r>
              <a:rPr lang="en-US" dirty="0" smtClean="0"/>
              <a:t>  </a:t>
            </a:r>
            <a:r>
              <a:rPr lang="en-US" dirty="0" smtClean="0"/>
              <a:t>child’s </a:t>
            </a:r>
            <a:r>
              <a:rPr lang="en-US" dirty="0"/>
              <a:t>father and mother where they are </a:t>
            </a:r>
            <a:endParaRPr lang="en-US" dirty="0" smtClean="0"/>
          </a:p>
          <a:p>
            <a:pPr>
              <a:buFont typeface="Wingdings" pitchFamily="2" charset="2"/>
              <a:buNone/>
            </a:pPr>
            <a:r>
              <a:rPr lang="en-US" dirty="0" smtClean="0"/>
              <a:t> </a:t>
            </a:r>
            <a:r>
              <a:rPr lang="en-US" dirty="0" smtClean="0"/>
              <a:t>  </a:t>
            </a:r>
            <a:r>
              <a:rPr lang="en-US" dirty="0" smtClean="0"/>
              <a:t>married </a:t>
            </a:r>
            <a:r>
              <a:rPr lang="en-US" dirty="0"/>
              <a:t>to each other at, or after, the child’s </a:t>
            </a:r>
            <a:endParaRPr lang="en-US" dirty="0" smtClean="0"/>
          </a:p>
          <a:p>
            <a:pPr>
              <a:buFont typeface="Wingdings" pitchFamily="2" charset="2"/>
              <a:buNone/>
            </a:pPr>
            <a:r>
              <a:rPr lang="en-US" dirty="0" smtClean="0"/>
              <a:t> </a:t>
            </a:r>
            <a:r>
              <a:rPr lang="en-US" dirty="0" smtClean="0"/>
              <a:t>  </a:t>
            </a:r>
            <a:r>
              <a:rPr lang="en-US" dirty="0" smtClean="0"/>
              <a:t>conception</a:t>
            </a:r>
            <a:r>
              <a:rPr lang="en-US" dirty="0"/>
              <a:t>.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Children Act 1989</a:t>
            </a:r>
            <a:endParaRPr lang="en-GB" dirty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 the case of unmarried parents, the mother has </a:t>
            </a:r>
            <a:r>
              <a:rPr lang="en-US" b="1" dirty="0"/>
              <a:t>parental responsibility </a:t>
            </a:r>
            <a:r>
              <a:rPr lang="en-US" dirty="0"/>
              <a:t>and the father does not have </a:t>
            </a:r>
            <a:r>
              <a:rPr lang="en-US" b="1" dirty="0"/>
              <a:t>parental responsibility </a:t>
            </a:r>
            <a:r>
              <a:rPr lang="en-US" dirty="0"/>
              <a:t>for his child unless he acquires it.</a:t>
            </a:r>
          </a:p>
          <a:p>
            <a:pPr>
              <a:buFont typeface="Wingdings" pitchFamily="2" charset="2"/>
              <a:buNone/>
            </a:pPr>
            <a:r>
              <a:rPr lang="en-US" dirty="0"/>
              <a:t> 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Children Act 1989</a:t>
            </a:r>
            <a:endParaRPr lang="en-GB" dirty="0"/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is achieved by the father’s successful application to a court or when the father and mother make between them a </a:t>
            </a:r>
            <a:r>
              <a:rPr lang="en-US" b="1" dirty="0"/>
              <a:t>parental responsibility agreement</a:t>
            </a:r>
            <a:r>
              <a:rPr lang="en-US" dirty="0"/>
              <a:t> or (when the relevant provisions of the Adoption and Children Act 2002 are implemented) if the father’s name is on the child’s birth </a:t>
            </a:r>
            <a:r>
              <a:rPr lang="en-US" dirty="0" smtClean="0"/>
              <a:t>certificate.</a:t>
            </a: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Children Act 1989</a:t>
            </a:r>
            <a:endParaRPr lang="en-GB" dirty="0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400" dirty="0"/>
              <a:t>More than one person may have </a:t>
            </a:r>
            <a:r>
              <a:rPr lang="en-US" sz="2400" b="1" dirty="0"/>
              <a:t>parental responsibility</a:t>
            </a:r>
            <a:r>
              <a:rPr lang="en-US" sz="2400" dirty="0"/>
              <a:t> for the same child at the same time. Any person who has </a:t>
            </a:r>
            <a:r>
              <a:rPr lang="en-US" sz="2400" b="1" dirty="0"/>
              <a:t>parental responsibility </a:t>
            </a:r>
            <a:r>
              <a:rPr lang="en-US" sz="2400" dirty="0"/>
              <a:t>does not cease to have that duty solely because some other person subsequently acquires </a:t>
            </a:r>
            <a:r>
              <a:rPr lang="en-US" sz="2400" b="1" dirty="0"/>
              <a:t>parental responsibility</a:t>
            </a:r>
            <a:r>
              <a:rPr lang="en-US" sz="2400" dirty="0"/>
              <a:t>. </a:t>
            </a:r>
            <a:endParaRPr lang="en-US" sz="2400" dirty="0" smtClean="0"/>
          </a:p>
          <a:p>
            <a:r>
              <a:rPr lang="en-US" sz="2400" dirty="0" smtClean="0"/>
              <a:t>In </a:t>
            </a:r>
            <a:r>
              <a:rPr lang="en-US" sz="2400" dirty="0"/>
              <a:t>brief, </a:t>
            </a:r>
            <a:r>
              <a:rPr lang="en-US" sz="2400" b="1" dirty="0"/>
              <a:t>parental responsibility </a:t>
            </a:r>
            <a:r>
              <a:rPr lang="en-US" sz="2400" dirty="0"/>
              <a:t>is something that parents have and, short of adoption (or freeing for adoption), do not lose.</a:t>
            </a:r>
          </a:p>
          <a:p>
            <a:endParaRPr lang="en-GB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Capsules">
  <a:themeElements>
    <a:clrScheme name="Capsules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Capsules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Capsules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apsules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apsules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psules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apsules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psules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psules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psules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Capsules</Template>
  <TotalTime>91</TotalTime>
  <Words>698</Words>
  <Application>Microsoft Office PowerPoint</Application>
  <PresentationFormat>On-screen Show (4:3)</PresentationFormat>
  <Paragraphs>61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Capsules</vt:lpstr>
      <vt:lpstr>Children Act 1989</vt:lpstr>
      <vt:lpstr>Children Act 1989</vt:lpstr>
      <vt:lpstr>Children Act 1989</vt:lpstr>
      <vt:lpstr>Children Act 1989</vt:lpstr>
      <vt:lpstr>Aims of the Act</vt:lpstr>
      <vt:lpstr>Principles of the Act</vt:lpstr>
      <vt:lpstr>Principles of the Act</vt:lpstr>
      <vt:lpstr>Scope of the Act</vt:lpstr>
      <vt:lpstr>Children Act 1989</vt:lpstr>
      <vt:lpstr>Children Act 1989</vt:lpstr>
      <vt:lpstr>Children Act 1989</vt:lpstr>
      <vt:lpstr>Children Act 1989</vt:lpstr>
      <vt:lpstr>Children Act 1989</vt:lpstr>
      <vt:lpstr>Children Act 1989</vt:lpstr>
      <vt:lpstr>Children Act 1989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Burton</dc:creator>
  <cp:lastModifiedBy>Karen</cp:lastModifiedBy>
  <cp:revision>6</cp:revision>
  <dcterms:created xsi:type="dcterms:W3CDTF">2006-08-15T13:02:56Z</dcterms:created>
  <dcterms:modified xsi:type="dcterms:W3CDTF">2015-11-22T08:55:09Z</dcterms:modified>
</cp:coreProperties>
</file>