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5"/>
  </p:notesMasterIdLst>
  <p:sldIdLst>
    <p:sldId id="256" r:id="rId2"/>
    <p:sldId id="257" r:id="rId3"/>
    <p:sldId id="258" r:id="rId4"/>
  </p:sldIdLst>
  <p:sldSz cx="30275213" cy="21383625"/>
  <p:notesSz cx="6865938" cy="9540875"/>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9536" userDrawn="1">
          <p15:clr>
            <a:srgbClr val="A4A3A4"/>
          </p15:clr>
        </p15:guide>
        <p15:guide id="2" orient="horz" pos="6735"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p:scale>
          <a:sx n="50" d="100"/>
          <a:sy n="50" d="100"/>
        </p:scale>
        <p:origin x="36" y="-3336"/>
      </p:cViewPr>
      <p:guideLst>
        <p:guide pos="9536"/>
        <p:guide orient="horz" pos="6735"/>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rah Skilton (1402231)" userId="ea332e04-e161-4618-8caa-9288804db017" providerId="ADAL" clId="{DA18EABB-C379-496E-9523-A2624717FD94}"/>
    <pc:docChg chg="undo custSel addSld modSld modNotesMaster">
      <pc:chgData name="Sarah Skilton (1402231)" userId="ea332e04-e161-4618-8caa-9288804db017" providerId="ADAL" clId="{DA18EABB-C379-496E-9523-A2624717FD94}" dt="2017-12-06T14:38:31.881" v="5552"/>
      <pc:docMkLst>
        <pc:docMk/>
      </pc:docMkLst>
      <pc:sldChg chg="addSp delSp modSp setBg">
        <pc:chgData name="Sarah Skilton (1402231)" userId="ea332e04-e161-4618-8caa-9288804db017" providerId="ADAL" clId="{DA18EABB-C379-496E-9523-A2624717FD94}" dt="2017-12-06T14:17:29.771" v="5550" actId="20577"/>
        <pc:sldMkLst>
          <pc:docMk/>
          <pc:sldMk cId="3359461926" sldId="256"/>
        </pc:sldMkLst>
        <pc:spChg chg="mod">
          <ac:chgData name="Sarah Skilton (1402231)" userId="ea332e04-e161-4618-8caa-9288804db017" providerId="ADAL" clId="{DA18EABB-C379-496E-9523-A2624717FD94}" dt="2017-11-19T14:19:28.511" v="254" actId="121"/>
          <ac:spMkLst>
            <pc:docMk/>
            <pc:sldMk cId="3359461926" sldId="256"/>
            <ac:spMk id="2" creationId="{5B8D7628-B270-4F4F-806C-005605794CE5}"/>
          </ac:spMkLst>
        </pc:spChg>
        <pc:spChg chg="mod">
          <ac:chgData name="Sarah Skilton (1402231)" userId="ea332e04-e161-4618-8caa-9288804db017" providerId="ADAL" clId="{DA18EABB-C379-496E-9523-A2624717FD94}" dt="2017-12-05T14:35:00.764" v="4670" actId="14100"/>
          <ac:spMkLst>
            <pc:docMk/>
            <pc:sldMk cId="3359461926" sldId="256"/>
            <ac:spMk id="3" creationId="{F82784D6-A368-4E78-A4EE-992C765C30AB}"/>
          </ac:spMkLst>
        </pc:spChg>
        <pc:spChg chg="add del mod">
          <ac:chgData name="Sarah Skilton (1402231)" userId="ea332e04-e161-4618-8caa-9288804db017" providerId="ADAL" clId="{DA18EABB-C379-496E-9523-A2624717FD94}" dt="2017-11-15T14:44:38.824" v="71" actId="14100"/>
          <ac:spMkLst>
            <pc:docMk/>
            <pc:sldMk cId="3359461926" sldId="256"/>
            <ac:spMk id="4" creationId="{4AF20FD5-8E2F-42EE-ADD4-E282C36F696A}"/>
          </ac:spMkLst>
        </pc:spChg>
        <pc:spChg chg="add mod">
          <ac:chgData name="Sarah Skilton (1402231)" userId="ea332e04-e161-4618-8caa-9288804db017" providerId="ADAL" clId="{DA18EABB-C379-496E-9523-A2624717FD94}" dt="2017-12-05T15:48:48.442" v="4868" actId="20577"/>
          <ac:spMkLst>
            <pc:docMk/>
            <pc:sldMk cId="3359461926" sldId="256"/>
            <ac:spMk id="5" creationId="{3E878B55-FBE3-4E7F-896F-3753E01EA41C}"/>
          </ac:spMkLst>
        </pc:spChg>
        <pc:spChg chg="add mod">
          <ac:chgData name="Sarah Skilton (1402231)" userId="ea332e04-e161-4618-8caa-9288804db017" providerId="ADAL" clId="{DA18EABB-C379-496E-9523-A2624717FD94}" dt="2017-12-05T15:49:13.200" v="4873" actId="20577"/>
          <ac:spMkLst>
            <pc:docMk/>
            <pc:sldMk cId="3359461926" sldId="256"/>
            <ac:spMk id="6" creationId="{BD511B98-B8FA-4419-9CB6-A26AD23F36D8}"/>
          </ac:spMkLst>
        </pc:spChg>
        <pc:spChg chg="add mod">
          <ac:chgData name="Sarah Skilton (1402231)" userId="ea332e04-e161-4618-8caa-9288804db017" providerId="ADAL" clId="{DA18EABB-C379-496E-9523-A2624717FD94}" dt="2017-12-05T15:49:36.616" v="4875" actId="1076"/>
          <ac:spMkLst>
            <pc:docMk/>
            <pc:sldMk cId="3359461926" sldId="256"/>
            <ac:spMk id="7" creationId="{D3564A7B-9B51-40BF-ABF4-6B7DE1321A64}"/>
          </ac:spMkLst>
        </pc:spChg>
        <pc:spChg chg="add mod">
          <ac:chgData name="Sarah Skilton (1402231)" userId="ea332e04-e161-4618-8caa-9288804db017" providerId="ADAL" clId="{DA18EABB-C379-496E-9523-A2624717FD94}" dt="2017-12-06T11:52:06.234" v="5301" actId="20577"/>
          <ac:spMkLst>
            <pc:docMk/>
            <pc:sldMk cId="3359461926" sldId="256"/>
            <ac:spMk id="8" creationId="{BECB5D70-CBC7-43EE-97E4-CAF5B8A37358}"/>
          </ac:spMkLst>
        </pc:spChg>
        <pc:spChg chg="add del mod">
          <ac:chgData name="Sarah Skilton (1402231)" userId="ea332e04-e161-4618-8caa-9288804db017" providerId="ADAL" clId="{DA18EABB-C379-496E-9523-A2624717FD94}" dt="2017-11-29T14:01:41.359" v="2628" actId="20577"/>
          <ac:spMkLst>
            <pc:docMk/>
            <pc:sldMk cId="3359461926" sldId="256"/>
            <ac:spMk id="9" creationId="{1F3F3F35-2B3A-42F2-8BA3-F157394C4A71}"/>
          </ac:spMkLst>
        </pc:spChg>
        <pc:spChg chg="add mod">
          <ac:chgData name="Sarah Skilton (1402231)" userId="ea332e04-e161-4618-8caa-9288804db017" providerId="ADAL" clId="{DA18EABB-C379-496E-9523-A2624717FD94}" dt="2017-12-06T12:41:01.359" v="5317" actId="20577"/>
          <ac:spMkLst>
            <pc:docMk/>
            <pc:sldMk cId="3359461926" sldId="256"/>
            <ac:spMk id="10" creationId="{31222358-84D2-46BC-B335-E1D82FF7DEAC}"/>
          </ac:spMkLst>
        </pc:spChg>
        <pc:spChg chg="add mod">
          <ac:chgData name="Sarah Skilton (1402231)" userId="ea332e04-e161-4618-8caa-9288804db017" providerId="ADAL" clId="{DA18EABB-C379-496E-9523-A2624717FD94}" dt="2017-12-06T12:40:58.217" v="5316" actId="20577"/>
          <ac:spMkLst>
            <pc:docMk/>
            <pc:sldMk cId="3359461926" sldId="256"/>
            <ac:spMk id="11" creationId="{4866CAB7-9D0B-4F16-86F6-B81E27822FE9}"/>
          </ac:spMkLst>
        </pc:spChg>
        <pc:spChg chg="add mod">
          <ac:chgData name="Sarah Skilton (1402231)" userId="ea332e04-e161-4618-8caa-9288804db017" providerId="ADAL" clId="{DA18EABB-C379-496E-9523-A2624717FD94}" dt="2017-11-19T14:18:40.188" v="250" actId="1076"/>
          <ac:spMkLst>
            <pc:docMk/>
            <pc:sldMk cId="3359461926" sldId="256"/>
            <ac:spMk id="14" creationId="{8E76E6C6-B089-411D-AB99-601E1560D356}"/>
          </ac:spMkLst>
        </pc:spChg>
        <pc:spChg chg="add mod">
          <ac:chgData name="Sarah Skilton (1402231)" userId="ea332e04-e161-4618-8caa-9288804db017" providerId="ADAL" clId="{DA18EABB-C379-496E-9523-A2624717FD94}" dt="2017-11-19T14:35:33.308" v="279" actId="14100"/>
          <ac:spMkLst>
            <pc:docMk/>
            <pc:sldMk cId="3359461926" sldId="256"/>
            <ac:spMk id="17" creationId="{3EFE68F4-CB8E-4D30-B004-B82A1010541D}"/>
          </ac:spMkLst>
        </pc:spChg>
        <pc:spChg chg="add mod">
          <ac:chgData name="Sarah Skilton (1402231)" userId="ea332e04-e161-4618-8caa-9288804db017" providerId="ADAL" clId="{DA18EABB-C379-496E-9523-A2624717FD94}" dt="2017-12-06T14:17:29.771" v="5550" actId="20577"/>
          <ac:spMkLst>
            <pc:docMk/>
            <pc:sldMk cId="3359461926" sldId="256"/>
            <ac:spMk id="20" creationId="{4C37E0F8-58FD-4D23-ADE5-B1D1EB7D938F}"/>
          </ac:spMkLst>
        </pc:spChg>
        <pc:graphicFrameChg chg="add mod">
          <ac:chgData name="Sarah Skilton (1402231)" userId="ea332e04-e161-4618-8caa-9288804db017" providerId="ADAL" clId="{DA18EABB-C379-496E-9523-A2624717FD94}" dt="2017-12-05T16:22:33.808" v="5300"/>
          <ac:graphicFrameMkLst>
            <pc:docMk/>
            <pc:sldMk cId="3359461926" sldId="256"/>
            <ac:graphicFrameMk id="4" creationId="{716370B0-8755-4823-A648-10B5D8428FDF}"/>
          </ac:graphicFrameMkLst>
        </pc:graphicFrameChg>
        <pc:graphicFrameChg chg="add del mod">
          <ac:chgData name="Sarah Skilton (1402231)" userId="ea332e04-e161-4618-8caa-9288804db017" providerId="ADAL" clId="{DA18EABB-C379-496E-9523-A2624717FD94}" dt="2017-12-04T14:57:17.656" v="4148" actId="478"/>
          <ac:graphicFrameMkLst>
            <pc:docMk/>
            <pc:sldMk cId="3359461926" sldId="256"/>
            <ac:graphicFrameMk id="18" creationId="{66B5B87F-A731-4CE2-A154-C8BC8BBB5556}"/>
          </ac:graphicFrameMkLst>
        </pc:graphicFrameChg>
        <pc:graphicFrameChg chg="add mod">
          <ac:chgData name="Sarah Skilton (1402231)" userId="ea332e04-e161-4618-8caa-9288804db017" providerId="ADAL" clId="{DA18EABB-C379-496E-9523-A2624717FD94}" dt="2017-12-05T15:49:07.879" v="4871" actId="1076"/>
          <ac:graphicFrameMkLst>
            <pc:docMk/>
            <pc:sldMk cId="3359461926" sldId="256"/>
            <ac:graphicFrameMk id="21" creationId="{BE1A6B83-3EAE-433B-B3B6-45654E45FF06}"/>
          </ac:graphicFrameMkLst>
        </pc:graphicFrameChg>
        <pc:picChg chg="add mod">
          <ac:chgData name="Sarah Skilton (1402231)" userId="ea332e04-e161-4618-8caa-9288804db017" providerId="ADAL" clId="{DA18EABB-C379-496E-9523-A2624717FD94}" dt="2017-11-19T14:18:59.260" v="252" actId="14100"/>
          <ac:picMkLst>
            <pc:docMk/>
            <pc:sldMk cId="3359461926" sldId="256"/>
            <ac:picMk id="12" creationId="{727F812F-9163-4106-918B-FE34D93BFC67}"/>
          </ac:picMkLst>
        </pc:picChg>
        <pc:picChg chg="add mod">
          <ac:chgData name="Sarah Skilton (1402231)" userId="ea332e04-e161-4618-8caa-9288804db017" providerId="ADAL" clId="{DA18EABB-C379-496E-9523-A2624717FD94}" dt="2017-11-19T14:17:20.443" v="226" actId="14100"/>
          <ac:picMkLst>
            <pc:docMk/>
            <pc:sldMk cId="3359461926" sldId="256"/>
            <ac:picMk id="13" creationId="{4D748160-FCDD-45BC-88FB-9045DCB944EB}"/>
          </ac:picMkLst>
        </pc:picChg>
        <pc:picChg chg="add mod">
          <ac:chgData name="Sarah Skilton (1402231)" userId="ea332e04-e161-4618-8caa-9288804db017" providerId="ADAL" clId="{DA18EABB-C379-496E-9523-A2624717FD94}" dt="2017-12-05T15:49:19.792" v="4874" actId="14100"/>
          <ac:picMkLst>
            <pc:docMk/>
            <pc:sldMk cId="3359461926" sldId="256"/>
            <ac:picMk id="15" creationId="{9BC50FC7-2D08-4EE4-8D49-21AB0F963498}"/>
          </ac:picMkLst>
        </pc:picChg>
        <pc:picChg chg="add mod">
          <ac:chgData name="Sarah Skilton (1402231)" userId="ea332e04-e161-4618-8caa-9288804db017" providerId="ADAL" clId="{DA18EABB-C379-496E-9523-A2624717FD94}" dt="2017-11-19T15:04:33.310" v="306" actId="14100"/>
          <ac:picMkLst>
            <pc:docMk/>
            <pc:sldMk cId="3359461926" sldId="256"/>
            <ac:picMk id="16" creationId="{8B7E1CFB-FF1B-4847-A55F-D71FDC4BA06D}"/>
          </ac:picMkLst>
        </pc:picChg>
        <pc:picChg chg="add mod">
          <ac:chgData name="Sarah Skilton (1402231)" userId="ea332e04-e161-4618-8caa-9288804db017" providerId="ADAL" clId="{DA18EABB-C379-496E-9523-A2624717FD94}" dt="2017-11-30T14:54:57.688" v="3114" actId="14100"/>
          <ac:picMkLst>
            <pc:docMk/>
            <pc:sldMk cId="3359461926" sldId="256"/>
            <ac:picMk id="19" creationId="{0DB37E84-86BE-426D-BF54-0354343974D2}"/>
          </ac:picMkLst>
        </pc:picChg>
        <pc:picChg chg="add mod">
          <ac:chgData name="Sarah Skilton (1402231)" userId="ea332e04-e161-4618-8caa-9288804db017" providerId="ADAL" clId="{DA18EABB-C379-496E-9523-A2624717FD94}" dt="2017-12-05T16:14:29.239" v="5284" actId="14100"/>
          <ac:picMkLst>
            <pc:docMk/>
            <pc:sldMk cId="3359461926" sldId="256"/>
            <ac:picMk id="22" creationId="{38A91700-8B90-4EE9-A02E-5A1885508524}"/>
          </ac:picMkLst>
        </pc:picChg>
      </pc:sldChg>
      <pc:sldChg chg="addSp modSp add">
        <pc:chgData name="Sarah Skilton (1402231)" userId="ea332e04-e161-4618-8caa-9288804db017" providerId="ADAL" clId="{DA18EABB-C379-496E-9523-A2624717FD94}" dt="2017-12-06T14:38:31.881" v="5552"/>
        <pc:sldMkLst>
          <pc:docMk/>
          <pc:sldMk cId="2423065444" sldId="257"/>
        </pc:sldMkLst>
        <pc:spChg chg="add mod">
          <ac:chgData name="Sarah Skilton (1402231)" userId="ea332e04-e161-4618-8caa-9288804db017" providerId="ADAL" clId="{DA18EABB-C379-496E-9523-A2624717FD94}" dt="2017-12-06T14:38:31.881" v="5552"/>
          <ac:spMkLst>
            <pc:docMk/>
            <pc:sldMk cId="2423065444" sldId="257"/>
            <ac:spMk id="2" creationId="{554FD684-C8E1-44F3-BBB2-A909F567EAD8}"/>
          </ac:spMkLst>
        </pc:spChg>
        <pc:spChg chg="add mod">
          <ac:chgData name="Sarah Skilton (1402231)" userId="ea332e04-e161-4618-8caa-9288804db017" providerId="ADAL" clId="{DA18EABB-C379-496E-9523-A2624717FD94}" dt="2017-12-06T14:38:25.160" v="5551"/>
          <ac:spMkLst>
            <pc:docMk/>
            <pc:sldMk cId="2423065444" sldId="257"/>
            <ac:spMk id="3" creationId="{31803CC1-436B-4A2B-9F85-EF188EC808AF}"/>
          </ac:spMkLst>
        </pc:spChg>
      </pc:sldChg>
      <pc:sldChg chg="delSp modSp add">
        <pc:chgData name="Sarah Skilton (1402231)" userId="ea332e04-e161-4618-8caa-9288804db017" providerId="ADAL" clId="{DA18EABB-C379-496E-9523-A2624717FD94}" dt="2017-12-06T14:00:17.787" v="5531"/>
        <pc:sldMkLst>
          <pc:docMk/>
          <pc:sldMk cId="2838302833" sldId="258"/>
        </pc:sldMkLst>
        <pc:spChg chg="mod">
          <ac:chgData name="Sarah Skilton (1402231)" userId="ea332e04-e161-4618-8caa-9288804db017" providerId="ADAL" clId="{DA18EABB-C379-496E-9523-A2624717FD94}" dt="2017-12-06T14:00:17.787" v="5531"/>
          <ac:spMkLst>
            <pc:docMk/>
            <pc:sldMk cId="2838302833" sldId="258"/>
            <ac:spMk id="2" creationId="{554FD684-C8E1-44F3-BBB2-A909F567EAD8}"/>
          </ac:spMkLst>
        </pc:spChg>
        <pc:spChg chg="del mod">
          <ac:chgData name="Sarah Skilton (1402231)" userId="ea332e04-e161-4618-8caa-9288804db017" providerId="ADAL" clId="{DA18EABB-C379-496E-9523-A2624717FD94}" dt="2017-12-06T13:53:23.056" v="5517" actId="478"/>
          <ac:spMkLst>
            <pc:docMk/>
            <pc:sldMk cId="2838302833" sldId="258"/>
            <ac:spMk id="3" creationId="{31803CC1-436B-4A2B-9F85-EF188EC808A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257C83C-FDAF-4287-BAD0-82F016D0A316}" type="doc">
      <dgm:prSet loTypeId="urn:microsoft.com/office/officeart/2005/8/layout/radial3" loCatId="cycle" qsTypeId="urn:microsoft.com/office/officeart/2005/8/quickstyle/simple1" qsCatId="simple" csTypeId="urn:microsoft.com/office/officeart/2005/8/colors/accent1_2" csCatId="accent1" phldr="1"/>
      <dgm:spPr/>
      <dgm:t>
        <a:bodyPr/>
        <a:lstStyle/>
        <a:p>
          <a:endParaRPr lang="en-US"/>
        </a:p>
      </dgm:t>
    </dgm:pt>
    <dgm:pt modelId="{FB1F591C-70B1-4840-A14C-C944D450E5C0}">
      <dgm:prSet phldrT="[Text]" custT="1"/>
      <dgm:spPr/>
      <dgm:t>
        <a:bodyPr/>
        <a:lstStyle/>
        <a:p>
          <a:r>
            <a:rPr lang="en-US" sz="2000" b="1" dirty="0"/>
            <a:t>Social Cohesion</a:t>
          </a:r>
        </a:p>
      </dgm:t>
    </dgm:pt>
    <dgm:pt modelId="{7BF029C8-4418-4CE0-A91B-D2510286D384}" type="parTrans" cxnId="{3AEE939F-59B4-4867-B2E6-ECDA13EE58AE}">
      <dgm:prSet/>
      <dgm:spPr/>
      <dgm:t>
        <a:bodyPr/>
        <a:lstStyle/>
        <a:p>
          <a:endParaRPr lang="en-US"/>
        </a:p>
      </dgm:t>
    </dgm:pt>
    <dgm:pt modelId="{E7496246-A08E-4F3E-9D45-F72833ECA373}" type="sibTrans" cxnId="{3AEE939F-59B4-4867-B2E6-ECDA13EE58AE}">
      <dgm:prSet/>
      <dgm:spPr/>
      <dgm:t>
        <a:bodyPr/>
        <a:lstStyle/>
        <a:p>
          <a:endParaRPr lang="en-US"/>
        </a:p>
      </dgm:t>
    </dgm:pt>
    <dgm:pt modelId="{D5017DFB-7063-4653-976A-0629DA3A44F7}">
      <dgm:prSet phldrT="[Text]" custT="1"/>
      <dgm:spPr/>
      <dgm:t>
        <a:bodyPr/>
        <a:lstStyle/>
        <a:p>
          <a:r>
            <a:rPr lang="en-US" sz="1800" dirty="0"/>
            <a:t>Ambitious capable learners</a:t>
          </a:r>
        </a:p>
      </dgm:t>
    </dgm:pt>
    <dgm:pt modelId="{46C7E3A7-810C-40FA-A4B7-9B01F8C43280}" type="parTrans" cxnId="{BF9E833B-B34C-4CAD-A37D-9537C1973D41}">
      <dgm:prSet/>
      <dgm:spPr/>
      <dgm:t>
        <a:bodyPr/>
        <a:lstStyle/>
        <a:p>
          <a:endParaRPr lang="en-US"/>
        </a:p>
      </dgm:t>
    </dgm:pt>
    <dgm:pt modelId="{0926002B-B426-4FCF-9E7E-A7B1239FD18A}" type="sibTrans" cxnId="{BF9E833B-B34C-4CAD-A37D-9537C1973D41}">
      <dgm:prSet/>
      <dgm:spPr/>
      <dgm:t>
        <a:bodyPr/>
        <a:lstStyle/>
        <a:p>
          <a:endParaRPr lang="en-US"/>
        </a:p>
      </dgm:t>
    </dgm:pt>
    <dgm:pt modelId="{72FB730F-711D-4DAD-A535-8CC7980797F2}">
      <dgm:prSet phldrT="[Text]" custT="1"/>
      <dgm:spPr/>
      <dgm:t>
        <a:bodyPr/>
        <a:lstStyle/>
        <a:p>
          <a:r>
            <a:rPr lang="en-US" sz="1800" dirty="0"/>
            <a:t>Enterprising creative contributors</a:t>
          </a:r>
        </a:p>
      </dgm:t>
    </dgm:pt>
    <dgm:pt modelId="{5E7BC416-C3DB-4BCE-B5DC-769A49B23A0E}" type="parTrans" cxnId="{30F96890-313A-4D04-B7AE-950CA9436C95}">
      <dgm:prSet/>
      <dgm:spPr/>
      <dgm:t>
        <a:bodyPr/>
        <a:lstStyle/>
        <a:p>
          <a:endParaRPr lang="en-US"/>
        </a:p>
      </dgm:t>
    </dgm:pt>
    <dgm:pt modelId="{C368A184-968F-49FC-82B3-B67DAF207228}" type="sibTrans" cxnId="{30F96890-313A-4D04-B7AE-950CA9436C95}">
      <dgm:prSet/>
      <dgm:spPr/>
      <dgm:t>
        <a:bodyPr/>
        <a:lstStyle/>
        <a:p>
          <a:endParaRPr lang="en-US"/>
        </a:p>
      </dgm:t>
    </dgm:pt>
    <dgm:pt modelId="{637A805A-633C-4FFC-8468-964DF5BFDAA6}">
      <dgm:prSet phldrT="[Text]" custT="1"/>
      <dgm:spPr/>
      <dgm:t>
        <a:bodyPr/>
        <a:lstStyle/>
        <a:p>
          <a:r>
            <a:rPr lang="en-US" sz="1800" dirty="0"/>
            <a:t>Healthy confident individuals</a:t>
          </a:r>
        </a:p>
      </dgm:t>
    </dgm:pt>
    <dgm:pt modelId="{4B196060-53E2-4BC1-A124-D31812A9ECC7}" type="parTrans" cxnId="{3E39E102-330C-4204-9920-038D52BADE67}">
      <dgm:prSet/>
      <dgm:spPr/>
      <dgm:t>
        <a:bodyPr/>
        <a:lstStyle/>
        <a:p>
          <a:endParaRPr lang="en-US"/>
        </a:p>
      </dgm:t>
    </dgm:pt>
    <dgm:pt modelId="{857A40FB-1AC5-409D-BE71-36B2D261BD1E}" type="sibTrans" cxnId="{3E39E102-330C-4204-9920-038D52BADE67}">
      <dgm:prSet/>
      <dgm:spPr/>
      <dgm:t>
        <a:bodyPr/>
        <a:lstStyle/>
        <a:p>
          <a:endParaRPr lang="en-US"/>
        </a:p>
      </dgm:t>
    </dgm:pt>
    <dgm:pt modelId="{AE9B97CE-19B1-4086-9DFA-01A93D30B952}">
      <dgm:prSet phldrT="[Text]" custT="1"/>
      <dgm:spPr/>
      <dgm:t>
        <a:bodyPr/>
        <a:lstStyle/>
        <a:p>
          <a:r>
            <a:rPr lang="en-US" sz="1800" dirty="0"/>
            <a:t>Ethical informed citizens</a:t>
          </a:r>
        </a:p>
      </dgm:t>
    </dgm:pt>
    <dgm:pt modelId="{5226F6CA-F9FD-4918-85DC-F3EC3E8D3455}" type="parTrans" cxnId="{01FB026D-CC84-4E3B-8A39-E72264361C21}">
      <dgm:prSet/>
      <dgm:spPr/>
      <dgm:t>
        <a:bodyPr/>
        <a:lstStyle/>
        <a:p>
          <a:endParaRPr lang="en-US"/>
        </a:p>
      </dgm:t>
    </dgm:pt>
    <dgm:pt modelId="{302A5911-84DD-4433-9A23-BB95889CBB0C}" type="sibTrans" cxnId="{01FB026D-CC84-4E3B-8A39-E72264361C21}">
      <dgm:prSet/>
      <dgm:spPr/>
      <dgm:t>
        <a:bodyPr/>
        <a:lstStyle/>
        <a:p>
          <a:endParaRPr lang="en-US"/>
        </a:p>
      </dgm:t>
    </dgm:pt>
    <dgm:pt modelId="{C4CD02F9-F283-4940-890C-37ADA4087EA9}" type="pres">
      <dgm:prSet presAssocID="{7257C83C-FDAF-4287-BAD0-82F016D0A316}" presName="composite" presStyleCnt="0">
        <dgm:presLayoutVars>
          <dgm:chMax val="1"/>
          <dgm:dir/>
          <dgm:resizeHandles val="exact"/>
        </dgm:presLayoutVars>
      </dgm:prSet>
      <dgm:spPr/>
    </dgm:pt>
    <dgm:pt modelId="{42E05D57-8715-4635-B43B-33FD2B59D022}" type="pres">
      <dgm:prSet presAssocID="{7257C83C-FDAF-4287-BAD0-82F016D0A316}" presName="radial" presStyleCnt="0">
        <dgm:presLayoutVars>
          <dgm:animLvl val="ctr"/>
        </dgm:presLayoutVars>
      </dgm:prSet>
      <dgm:spPr/>
    </dgm:pt>
    <dgm:pt modelId="{701FE00E-91FD-4DA2-9BAC-AD06B8B5F914}" type="pres">
      <dgm:prSet presAssocID="{FB1F591C-70B1-4840-A14C-C944D450E5C0}" presName="centerShape" presStyleLbl="vennNode1" presStyleIdx="0" presStyleCnt="5" custScaleY="110559" custLinFactNeighborX="-2628" custLinFactNeighborY="-33"/>
      <dgm:spPr/>
    </dgm:pt>
    <dgm:pt modelId="{B6FBA616-87FE-4519-B202-A7BD3816C24C}" type="pres">
      <dgm:prSet presAssocID="{D5017DFB-7063-4653-976A-0629DA3A44F7}" presName="node" presStyleLbl="vennNode1" presStyleIdx="1" presStyleCnt="5" custScaleX="177779" custScaleY="114922">
        <dgm:presLayoutVars>
          <dgm:bulletEnabled val="1"/>
        </dgm:presLayoutVars>
      </dgm:prSet>
      <dgm:spPr/>
    </dgm:pt>
    <dgm:pt modelId="{7D6B0001-1EE8-49EC-888A-5053FBF4EC59}" type="pres">
      <dgm:prSet presAssocID="{72FB730F-711D-4DAD-A535-8CC7980797F2}" presName="node" presStyleLbl="vennNode1" presStyleIdx="2" presStyleCnt="5" custScaleX="168054" custScaleY="151403">
        <dgm:presLayoutVars>
          <dgm:bulletEnabled val="1"/>
        </dgm:presLayoutVars>
      </dgm:prSet>
      <dgm:spPr/>
    </dgm:pt>
    <dgm:pt modelId="{7D8088A8-07CD-4D78-8417-365583B7B102}" type="pres">
      <dgm:prSet presAssocID="{637A805A-633C-4FFC-8468-964DF5BFDAA6}" presName="node" presStyleLbl="vennNode1" presStyleIdx="3" presStyleCnt="5" custScaleX="155184" custScaleY="114578">
        <dgm:presLayoutVars>
          <dgm:bulletEnabled val="1"/>
        </dgm:presLayoutVars>
      </dgm:prSet>
      <dgm:spPr/>
    </dgm:pt>
    <dgm:pt modelId="{8AABC83B-7B6B-45CE-AB91-CD6DE3016E17}" type="pres">
      <dgm:prSet presAssocID="{AE9B97CE-19B1-4086-9DFA-01A93D30B952}" presName="node" presStyleLbl="vennNode1" presStyleIdx="4" presStyleCnt="5" custScaleX="150400" custScaleY="154153">
        <dgm:presLayoutVars>
          <dgm:bulletEnabled val="1"/>
        </dgm:presLayoutVars>
      </dgm:prSet>
      <dgm:spPr/>
    </dgm:pt>
  </dgm:ptLst>
  <dgm:cxnLst>
    <dgm:cxn modelId="{3E39E102-330C-4204-9920-038D52BADE67}" srcId="{FB1F591C-70B1-4840-A14C-C944D450E5C0}" destId="{637A805A-633C-4FFC-8468-964DF5BFDAA6}" srcOrd="2" destOrd="0" parTransId="{4B196060-53E2-4BC1-A124-D31812A9ECC7}" sibTransId="{857A40FB-1AC5-409D-BE71-36B2D261BD1E}"/>
    <dgm:cxn modelId="{26167538-D0EC-4E16-BADC-B4C0D9AD7D5C}" type="presOf" srcId="{637A805A-633C-4FFC-8468-964DF5BFDAA6}" destId="{7D8088A8-07CD-4D78-8417-365583B7B102}" srcOrd="0" destOrd="0" presId="urn:microsoft.com/office/officeart/2005/8/layout/radial3"/>
    <dgm:cxn modelId="{BF9E833B-B34C-4CAD-A37D-9537C1973D41}" srcId="{FB1F591C-70B1-4840-A14C-C944D450E5C0}" destId="{D5017DFB-7063-4653-976A-0629DA3A44F7}" srcOrd="0" destOrd="0" parTransId="{46C7E3A7-810C-40FA-A4B7-9B01F8C43280}" sibTransId="{0926002B-B426-4FCF-9E7E-A7B1239FD18A}"/>
    <dgm:cxn modelId="{363D985E-13B6-4099-A55D-4E9AD2518EB1}" type="presOf" srcId="{FB1F591C-70B1-4840-A14C-C944D450E5C0}" destId="{701FE00E-91FD-4DA2-9BAC-AD06B8B5F914}" srcOrd="0" destOrd="0" presId="urn:microsoft.com/office/officeart/2005/8/layout/radial3"/>
    <dgm:cxn modelId="{01FB026D-CC84-4E3B-8A39-E72264361C21}" srcId="{FB1F591C-70B1-4840-A14C-C944D450E5C0}" destId="{AE9B97CE-19B1-4086-9DFA-01A93D30B952}" srcOrd="3" destOrd="0" parTransId="{5226F6CA-F9FD-4918-85DC-F3EC3E8D3455}" sibTransId="{302A5911-84DD-4433-9A23-BB95889CBB0C}"/>
    <dgm:cxn modelId="{30F96890-313A-4D04-B7AE-950CA9436C95}" srcId="{FB1F591C-70B1-4840-A14C-C944D450E5C0}" destId="{72FB730F-711D-4DAD-A535-8CC7980797F2}" srcOrd="1" destOrd="0" parTransId="{5E7BC416-C3DB-4BCE-B5DC-769A49B23A0E}" sibTransId="{C368A184-968F-49FC-82B3-B67DAF207228}"/>
    <dgm:cxn modelId="{77E5949A-99D6-41B7-8818-64E82F044AC0}" type="presOf" srcId="{72FB730F-711D-4DAD-A535-8CC7980797F2}" destId="{7D6B0001-1EE8-49EC-888A-5053FBF4EC59}" srcOrd="0" destOrd="0" presId="urn:microsoft.com/office/officeart/2005/8/layout/radial3"/>
    <dgm:cxn modelId="{3AEE939F-59B4-4867-B2E6-ECDA13EE58AE}" srcId="{7257C83C-FDAF-4287-BAD0-82F016D0A316}" destId="{FB1F591C-70B1-4840-A14C-C944D450E5C0}" srcOrd="0" destOrd="0" parTransId="{7BF029C8-4418-4CE0-A91B-D2510286D384}" sibTransId="{E7496246-A08E-4F3E-9D45-F72833ECA373}"/>
    <dgm:cxn modelId="{B20B06CC-ADC1-4323-88DE-918080691AAD}" type="presOf" srcId="{7257C83C-FDAF-4287-BAD0-82F016D0A316}" destId="{C4CD02F9-F283-4940-890C-37ADA4087EA9}" srcOrd="0" destOrd="0" presId="urn:microsoft.com/office/officeart/2005/8/layout/radial3"/>
    <dgm:cxn modelId="{52768FCF-E80B-4577-A08C-311598AEE928}" type="presOf" srcId="{D5017DFB-7063-4653-976A-0629DA3A44F7}" destId="{B6FBA616-87FE-4519-B202-A7BD3816C24C}" srcOrd="0" destOrd="0" presId="urn:microsoft.com/office/officeart/2005/8/layout/radial3"/>
    <dgm:cxn modelId="{097ABAD0-C985-4796-A418-C32F1379F306}" type="presOf" srcId="{AE9B97CE-19B1-4086-9DFA-01A93D30B952}" destId="{8AABC83B-7B6B-45CE-AB91-CD6DE3016E17}" srcOrd="0" destOrd="0" presId="urn:microsoft.com/office/officeart/2005/8/layout/radial3"/>
    <dgm:cxn modelId="{DEF58530-AD27-4062-B615-6133A0967F0B}" type="presParOf" srcId="{C4CD02F9-F283-4940-890C-37ADA4087EA9}" destId="{42E05D57-8715-4635-B43B-33FD2B59D022}" srcOrd="0" destOrd="0" presId="urn:microsoft.com/office/officeart/2005/8/layout/radial3"/>
    <dgm:cxn modelId="{090BB280-CD9F-44AA-9B9B-245B60E3B232}" type="presParOf" srcId="{42E05D57-8715-4635-B43B-33FD2B59D022}" destId="{701FE00E-91FD-4DA2-9BAC-AD06B8B5F914}" srcOrd="0" destOrd="0" presId="urn:microsoft.com/office/officeart/2005/8/layout/radial3"/>
    <dgm:cxn modelId="{8850B82E-99F5-44A0-B32D-50822F21B121}" type="presParOf" srcId="{42E05D57-8715-4635-B43B-33FD2B59D022}" destId="{B6FBA616-87FE-4519-B202-A7BD3816C24C}" srcOrd="1" destOrd="0" presId="urn:microsoft.com/office/officeart/2005/8/layout/radial3"/>
    <dgm:cxn modelId="{F79AB340-B539-40CE-B3D8-E5B7E03EEC79}" type="presParOf" srcId="{42E05D57-8715-4635-B43B-33FD2B59D022}" destId="{7D6B0001-1EE8-49EC-888A-5053FBF4EC59}" srcOrd="2" destOrd="0" presId="urn:microsoft.com/office/officeart/2005/8/layout/radial3"/>
    <dgm:cxn modelId="{9BEAC0AC-17D2-4D74-B182-A3256D7423CC}" type="presParOf" srcId="{42E05D57-8715-4635-B43B-33FD2B59D022}" destId="{7D8088A8-07CD-4D78-8417-365583B7B102}" srcOrd="3" destOrd="0" presId="urn:microsoft.com/office/officeart/2005/8/layout/radial3"/>
    <dgm:cxn modelId="{65A4478E-FBB9-425B-93B2-F267F6EEEBA7}" type="presParOf" srcId="{42E05D57-8715-4635-B43B-33FD2B59D022}" destId="{8AABC83B-7B6B-45CE-AB91-CD6DE3016E17}" srcOrd="4" destOrd="0" presId="urn:microsoft.com/office/officeart/2005/8/layout/radial3"/>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BFB5621-EFFA-47BE-91E3-BEE517C5611B}" type="doc">
      <dgm:prSet loTypeId="urn:microsoft.com/office/officeart/2005/8/layout/chevron1" loCatId="process" qsTypeId="urn:microsoft.com/office/officeart/2005/8/quickstyle/simple1" qsCatId="simple" csTypeId="urn:microsoft.com/office/officeart/2005/8/colors/accent1_2" csCatId="accent1" phldr="1"/>
      <dgm:spPr/>
    </dgm:pt>
    <dgm:pt modelId="{97D66A29-A2C4-4063-8461-44414F47F125}">
      <dgm:prSet phldrT="[Text]"/>
      <dgm:spPr>
        <a:solidFill>
          <a:srgbClr val="FFC000"/>
        </a:solidFill>
      </dgm:spPr>
      <dgm:t>
        <a:bodyPr/>
        <a:lstStyle/>
        <a:p>
          <a:r>
            <a:rPr lang="en-US" dirty="0">
              <a:solidFill>
                <a:schemeClr val="tx1"/>
              </a:solidFill>
            </a:rPr>
            <a:t>Organised Factory Line</a:t>
          </a:r>
        </a:p>
      </dgm:t>
    </dgm:pt>
    <dgm:pt modelId="{7628A524-1F7B-4E73-B1B7-0D7BA56DD757}" type="parTrans" cxnId="{0CC27AF5-B70A-4128-8E57-6FB2906CF6BF}">
      <dgm:prSet/>
      <dgm:spPr/>
      <dgm:t>
        <a:bodyPr/>
        <a:lstStyle/>
        <a:p>
          <a:endParaRPr lang="en-US"/>
        </a:p>
      </dgm:t>
    </dgm:pt>
    <dgm:pt modelId="{06A9C62C-737F-4427-ACCD-1C343CEFD00C}" type="sibTrans" cxnId="{0CC27AF5-B70A-4128-8E57-6FB2906CF6BF}">
      <dgm:prSet/>
      <dgm:spPr/>
      <dgm:t>
        <a:bodyPr/>
        <a:lstStyle/>
        <a:p>
          <a:endParaRPr lang="en-US"/>
        </a:p>
      </dgm:t>
    </dgm:pt>
    <dgm:pt modelId="{B799EB54-CA13-437A-A282-1988511DF221}">
      <dgm:prSet phldrT="[Text]"/>
      <dgm:spPr>
        <a:solidFill>
          <a:srgbClr val="FFC000"/>
        </a:solidFill>
      </dgm:spPr>
      <dgm:t>
        <a:bodyPr/>
        <a:lstStyle/>
        <a:p>
          <a:r>
            <a:rPr lang="en-US" dirty="0">
              <a:solidFill>
                <a:schemeClr val="tx1"/>
              </a:solidFill>
            </a:rPr>
            <a:t>Children Educated in Batches</a:t>
          </a:r>
        </a:p>
      </dgm:t>
    </dgm:pt>
    <dgm:pt modelId="{12B8E7F3-2144-45C7-8E94-8CE1C0880A9C}" type="parTrans" cxnId="{74427439-F942-4AE8-BBB6-9A7B85D3F227}">
      <dgm:prSet/>
      <dgm:spPr/>
      <dgm:t>
        <a:bodyPr/>
        <a:lstStyle/>
        <a:p>
          <a:endParaRPr lang="en-US"/>
        </a:p>
      </dgm:t>
    </dgm:pt>
    <dgm:pt modelId="{BE686352-1DF8-4A60-B99D-77C207EF6581}" type="sibTrans" cxnId="{74427439-F942-4AE8-BBB6-9A7B85D3F227}">
      <dgm:prSet/>
      <dgm:spPr/>
      <dgm:t>
        <a:bodyPr/>
        <a:lstStyle/>
        <a:p>
          <a:endParaRPr lang="en-US"/>
        </a:p>
      </dgm:t>
    </dgm:pt>
    <dgm:pt modelId="{ED321D62-555C-487D-9405-75F2CA916A11}">
      <dgm:prSet phldrT="[Text]"/>
      <dgm:spPr>
        <a:solidFill>
          <a:srgbClr val="FFC000"/>
        </a:solidFill>
      </dgm:spPr>
      <dgm:t>
        <a:bodyPr/>
        <a:lstStyle/>
        <a:p>
          <a:r>
            <a:rPr lang="en-US" dirty="0">
              <a:solidFill>
                <a:schemeClr val="tx1"/>
              </a:solidFill>
            </a:rPr>
            <a:t>Loss of Divergent Thinking</a:t>
          </a:r>
        </a:p>
      </dgm:t>
    </dgm:pt>
    <dgm:pt modelId="{5937902E-03B8-4152-99EF-298BB01108CE}" type="parTrans" cxnId="{891FF876-9987-4A4A-8726-A8CF9493907E}">
      <dgm:prSet/>
      <dgm:spPr/>
      <dgm:t>
        <a:bodyPr/>
        <a:lstStyle/>
        <a:p>
          <a:endParaRPr lang="en-US"/>
        </a:p>
      </dgm:t>
    </dgm:pt>
    <dgm:pt modelId="{DFF4AF9C-8CCA-4C1D-91DD-9DF3F328C2C8}" type="sibTrans" cxnId="{891FF876-9987-4A4A-8726-A8CF9493907E}">
      <dgm:prSet/>
      <dgm:spPr/>
      <dgm:t>
        <a:bodyPr/>
        <a:lstStyle/>
        <a:p>
          <a:endParaRPr lang="en-US"/>
        </a:p>
      </dgm:t>
    </dgm:pt>
    <dgm:pt modelId="{61507868-6AD8-4419-9EB3-B1C32B9D42B5}" type="pres">
      <dgm:prSet presAssocID="{0BFB5621-EFFA-47BE-91E3-BEE517C5611B}" presName="Name0" presStyleCnt="0">
        <dgm:presLayoutVars>
          <dgm:dir/>
          <dgm:animLvl val="lvl"/>
          <dgm:resizeHandles val="exact"/>
        </dgm:presLayoutVars>
      </dgm:prSet>
      <dgm:spPr/>
    </dgm:pt>
    <dgm:pt modelId="{5C9B6E10-30BA-46F2-8323-82E1C8918F87}" type="pres">
      <dgm:prSet presAssocID="{97D66A29-A2C4-4063-8461-44414F47F125}" presName="parTxOnly" presStyleLbl="node1" presStyleIdx="0" presStyleCnt="3">
        <dgm:presLayoutVars>
          <dgm:chMax val="0"/>
          <dgm:chPref val="0"/>
          <dgm:bulletEnabled val="1"/>
        </dgm:presLayoutVars>
      </dgm:prSet>
      <dgm:spPr/>
    </dgm:pt>
    <dgm:pt modelId="{DEE6C35F-4A47-498A-974D-14833ABC3844}" type="pres">
      <dgm:prSet presAssocID="{06A9C62C-737F-4427-ACCD-1C343CEFD00C}" presName="parTxOnlySpace" presStyleCnt="0"/>
      <dgm:spPr/>
    </dgm:pt>
    <dgm:pt modelId="{9AC42809-6670-4AD0-B9FA-88A03C0635B1}" type="pres">
      <dgm:prSet presAssocID="{B799EB54-CA13-437A-A282-1988511DF221}" presName="parTxOnly" presStyleLbl="node1" presStyleIdx="1" presStyleCnt="3">
        <dgm:presLayoutVars>
          <dgm:chMax val="0"/>
          <dgm:chPref val="0"/>
          <dgm:bulletEnabled val="1"/>
        </dgm:presLayoutVars>
      </dgm:prSet>
      <dgm:spPr/>
    </dgm:pt>
    <dgm:pt modelId="{010AD887-8DF0-4F42-B87C-660B65C235D0}" type="pres">
      <dgm:prSet presAssocID="{BE686352-1DF8-4A60-B99D-77C207EF6581}" presName="parTxOnlySpace" presStyleCnt="0"/>
      <dgm:spPr/>
    </dgm:pt>
    <dgm:pt modelId="{4908222C-36E3-40C1-BCC9-D8584CD853FF}" type="pres">
      <dgm:prSet presAssocID="{ED321D62-555C-487D-9405-75F2CA916A11}" presName="parTxOnly" presStyleLbl="node1" presStyleIdx="2" presStyleCnt="3">
        <dgm:presLayoutVars>
          <dgm:chMax val="0"/>
          <dgm:chPref val="0"/>
          <dgm:bulletEnabled val="1"/>
        </dgm:presLayoutVars>
      </dgm:prSet>
      <dgm:spPr/>
    </dgm:pt>
  </dgm:ptLst>
  <dgm:cxnLst>
    <dgm:cxn modelId="{A3D77329-D236-4121-AEC6-F1EB3E5D80E2}" type="presOf" srcId="{0BFB5621-EFFA-47BE-91E3-BEE517C5611B}" destId="{61507868-6AD8-4419-9EB3-B1C32B9D42B5}" srcOrd="0" destOrd="0" presId="urn:microsoft.com/office/officeart/2005/8/layout/chevron1"/>
    <dgm:cxn modelId="{74427439-F942-4AE8-BBB6-9A7B85D3F227}" srcId="{0BFB5621-EFFA-47BE-91E3-BEE517C5611B}" destId="{B799EB54-CA13-437A-A282-1988511DF221}" srcOrd="1" destOrd="0" parTransId="{12B8E7F3-2144-45C7-8E94-8CE1C0880A9C}" sibTransId="{BE686352-1DF8-4A60-B99D-77C207EF6581}"/>
    <dgm:cxn modelId="{877DB13C-EF03-49B2-8D77-E073E14E894C}" type="presOf" srcId="{97D66A29-A2C4-4063-8461-44414F47F125}" destId="{5C9B6E10-30BA-46F2-8323-82E1C8918F87}" srcOrd="0" destOrd="0" presId="urn:microsoft.com/office/officeart/2005/8/layout/chevron1"/>
    <dgm:cxn modelId="{0CA26D5E-43AB-4803-A1AF-FE0A47F75154}" type="presOf" srcId="{B799EB54-CA13-437A-A282-1988511DF221}" destId="{9AC42809-6670-4AD0-B9FA-88A03C0635B1}" srcOrd="0" destOrd="0" presId="urn:microsoft.com/office/officeart/2005/8/layout/chevron1"/>
    <dgm:cxn modelId="{67273B5F-0CBB-4858-AB14-29C4AD4DA784}" type="presOf" srcId="{ED321D62-555C-487D-9405-75F2CA916A11}" destId="{4908222C-36E3-40C1-BCC9-D8584CD853FF}" srcOrd="0" destOrd="0" presId="urn:microsoft.com/office/officeart/2005/8/layout/chevron1"/>
    <dgm:cxn modelId="{891FF876-9987-4A4A-8726-A8CF9493907E}" srcId="{0BFB5621-EFFA-47BE-91E3-BEE517C5611B}" destId="{ED321D62-555C-487D-9405-75F2CA916A11}" srcOrd="2" destOrd="0" parTransId="{5937902E-03B8-4152-99EF-298BB01108CE}" sibTransId="{DFF4AF9C-8CCA-4C1D-91DD-9DF3F328C2C8}"/>
    <dgm:cxn modelId="{0CC27AF5-B70A-4128-8E57-6FB2906CF6BF}" srcId="{0BFB5621-EFFA-47BE-91E3-BEE517C5611B}" destId="{97D66A29-A2C4-4063-8461-44414F47F125}" srcOrd="0" destOrd="0" parTransId="{7628A524-1F7B-4E73-B1B7-0D7BA56DD757}" sibTransId="{06A9C62C-737F-4427-ACCD-1C343CEFD00C}"/>
    <dgm:cxn modelId="{D45BBA55-9ACD-4298-931F-A63751712306}" type="presParOf" srcId="{61507868-6AD8-4419-9EB3-B1C32B9D42B5}" destId="{5C9B6E10-30BA-46F2-8323-82E1C8918F87}" srcOrd="0" destOrd="0" presId="urn:microsoft.com/office/officeart/2005/8/layout/chevron1"/>
    <dgm:cxn modelId="{897BE456-1F4A-49FC-988F-140F35A21721}" type="presParOf" srcId="{61507868-6AD8-4419-9EB3-B1C32B9D42B5}" destId="{DEE6C35F-4A47-498A-974D-14833ABC3844}" srcOrd="1" destOrd="0" presId="urn:microsoft.com/office/officeart/2005/8/layout/chevron1"/>
    <dgm:cxn modelId="{4F8B479D-3949-4FE6-A8FC-885936D6CEC1}" type="presParOf" srcId="{61507868-6AD8-4419-9EB3-B1C32B9D42B5}" destId="{9AC42809-6670-4AD0-B9FA-88A03C0635B1}" srcOrd="2" destOrd="0" presId="urn:microsoft.com/office/officeart/2005/8/layout/chevron1"/>
    <dgm:cxn modelId="{F818AD41-3C6D-4739-981C-AF6E13613F91}" type="presParOf" srcId="{61507868-6AD8-4419-9EB3-B1C32B9D42B5}" destId="{010AD887-8DF0-4F42-B87C-660B65C235D0}" srcOrd="3" destOrd="0" presId="urn:microsoft.com/office/officeart/2005/8/layout/chevron1"/>
    <dgm:cxn modelId="{DE64FF09-C361-4794-9BF3-14EF62781108}" type="presParOf" srcId="{61507868-6AD8-4419-9EB3-B1C32B9D42B5}" destId="{4908222C-36E3-40C1-BCC9-D8584CD853FF}" srcOrd="4" destOrd="0" presId="urn:microsoft.com/office/officeart/2005/8/layout/chevron1"/>
  </dgm:cxnLst>
  <dgm:bg/>
  <dgm:whole/>
  <dgm:extLst>
    <a:ext uri="http://schemas.microsoft.com/office/drawing/2008/diagram">
      <dsp:dataModelExt xmlns:dsp="http://schemas.microsoft.com/office/drawing/2008/diagram" relId="rId1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1FE00E-91FD-4DA2-9BAC-AD06B8B5F914}">
      <dsp:nvSpPr>
        <dsp:cNvPr id="0" name=""/>
        <dsp:cNvSpPr/>
      </dsp:nvSpPr>
      <dsp:spPr>
        <a:xfrm>
          <a:off x="1981515" y="733991"/>
          <a:ext cx="2105459" cy="232777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b="1" kern="1200" dirty="0"/>
            <a:t>Social Cohesion</a:t>
          </a:r>
        </a:p>
      </dsp:txBody>
      <dsp:txXfrm>
        <a:off x="2289852" y="1074886"/>
        <a:ext cx="1488785" cy="1645984"/>
      </dsp:txXfrm>
    </dsp:sp>
    <dsp:sp modelId="{B6FBA616-87FE-4519-B202-A7BD3816C24C}">
      <dsp:nvSpPr>
        <dsp:cNvPr id="0" name=""/>
        <dsp:cNvSpPr/>
      </dsp:nvSpPr>
      <dsp:spPr>
        <a:xfrm>
          <a:off x="2170546" y="-77263"/>
          <a:ext cx="1871532" cy="1209818"/>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Ambitious capable learners</a:t>
          </a:r>
        </a:p>
      </dsp:txBody>
      <dsp:txXfrm>
        <a:off x="2444626" y="99911"/>
        <a:ext cx="1323372" cy="855470"/>
      </dsp:txXfrm>
    </dsp:sp>
    <dsp:sp modelId="{7D6B0001-1EE8-49EC-888A-5053FBF4EC59}">
      <dsp:nvSpPr>
        <dsp:cNvPr id="0" name=""/>
        <dsp:cNvSpPr/>
      </dsp:nvSpPr>
      <dsp:spPr>
        <a:xfrm>
          <a:off x="3592873" y="1101852"/>
          <a:ext cx="1769154" cy="159386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Enterprising creative contributors</a:t>
          </a:r>
        </a:p>
      </dsp:txBody>
      <dsp:txXfrm>
        <a:off x="3851960" y="1335268"/>
        <a:ext cx="1250980" cy="1127032"/>
      </dsp:txXfrm>
    </dsp:sp>
    <dsp:sp modelId="{7D8088A8-07CD-4D78-8417-365583B7B102}">
      <dsp:nvSpPr>
        <dsp:cNvPr id="0" name=""/>
        <dsp:cNvSpPr/>
      </dsp:nvSpPr>
      <dsp:spPr>
        <a:xfrm>
          <a:off x="2289478" y="2666824"/>
          <a:ext cx="1633668" cy="1206196"/>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Healthy confident individuals</a:t>
          </a:r>
        </a:p>
      </dsp:txBody>
      <dsp:txXfrm>
        <a:off x="2528723" y="2843467"/>
        <a:ext cx="1155178" cy="852910"/>
      </dsp:txXfrm>
    </dsp:sp>
    <dsp:sp modelId="{8AABC83B-7B6B-45CE-AB91-CD6DE3016E17}">
      <dsp:nvSpPr>
        <dsp:cNvPr id="0" name=""/>
        <dsp:cNvSpPr/>
      </dsp:nvSpPr>
      <dsp:spPr>
        <a:xfrm>
          <a:off x="943521" y="1087377"/>
          <a:ext cx="1583305" cy="1622814"/>
        </a:xfrm>
        <a:prstGeom prst="ellipse">
          <a:avLst/>
        </a:prstGeom>
        <a:solidFill>
          <a:schemeClr val="accent1">
            <a:alpha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tx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dirty="0"/>
            <a:t>Ethical informed citizens</a:t>
          </a:r>
        </a:p>
      </dsp:txBody>
      <dsp:txXfrm>
        <a:off x="1175391" y="1325033"/>
        <a:ext cx="1119565" cy="11475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9B6E10-30BA-46F2-8323-82E1C8918F87}">
      <dsp:nvSpPr>
        <dsp:cNvPr id="0" name=""/>
        <dsp:cNvSpPr/>
      </dsp:nvSpPr>
      <dsp:spPr>
        <a:xfrm>
          <a:off x="1668" y="615833"/>
          <a:ext cx="2032259" cy="812903"/>
        </a:xfrm>
        <a:prstGeom prst="chevron">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Organised Factory Line</a:t>
          </a:r>
        </a:p>
      </dsp:txBody>
      <dsp:txXfrm>
        <a:off x="408120" y="615833"/>
        <a:ext cx="1219356" cy="812903"/>
      </dsp:txXfrm>
    </dsp:sp>
    <dsp:sp modelId="{9AC42809-6670-4AD0-B9FA-88A03C0635B1}">
      <dsp:nvSpPr>
        <dsp:cNvPr id="0" name=""/>
        <dsp:cNvSpPr/>
      </dsp:nvSpPr>
      <dsp:spPr>
        <a:xfrm>
          <a:off x="1830701" y="615833"/>
          <a:ext cx="2032259" cy="812903"/>
        </a:xfrm>
        <a:prstGeom prst="chevron">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Children Educated in Batches</a:t>
          </a:r>
        </a:p>
      </dsp:txBody>
      <dsp:txXfrm>
        <a:off x="2237153" y="615833"/>
        <a:ext cx="1219356" cy="812903"/>
      </dsp:txXfrm>
    </dsp:sp>
    <dsp:sp modelId="{4908222C-36E3-40C1-BCC9-D8584CD853FF}">
      <dsp:nvSpPr>
        <dsp:cNvPr id="0" name=""/>
        <dsp:cNvSpPr/>
      </dsp:nvSpPr>
      <dsp:spPr>
        <a:xfrm>
          <a:off x="3659734" y="615833"/>
          <a:ext cx="2032259" cy="812903"/>
        </a:xfrm>
        <a:prstGeom prst="chevron">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009" tIns="24003" rIns="24003" bIns="24003" numCol="1" spcCol="1270" anchor="ctr" anchorCtr="0">
          <a:noAutofit/>
        </a:bodyPr>
        <a:lstStyle/>
        <a:p>
          <a:pPr marL="0" lvl="0" indent="0" algn="ctr" defTabSz="800100">
            <a:lnSpc>
              <a:spcPct val="90000"/>
            </a:lnSpc>
            <a:spcBef>
              <a:spcPct val="0"/>
            </a:spcBef>
            <a:spcAft>
              <a:spcPct val="35000"/>
            </a:spcAft>
            <a:buNone/>
          </a:pPr>
          <a:r>
            <a:rPr lang="en-US" sz="1800" kern="1200" dirty="0">
              <a:solidFill>
                <a:schemeClr val="tx1"/>
              </a:solidFill>
            </a:rPr>
            <a:t>Loss of Divergent Thinking</a:t>
          </a:r>
        </a:p>
      </dsp:txBody>
      <dsp:txXfrm>
        <a:off x="4066186" y="615833"/>
        <a:ext cx="1219356" cy="812903"/>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chevron1">
  <dgm:title val=""/>
  <dgm:desc val=""/>
  <dgm:catLst>
    <dgm:cat type="process" pri="9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hoose name="Name4">
      <dgm:if name="Name5" axis="des" func="maxDepth" op="gte" val="2">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1.5"/>
          <dgm:constr type="h" for="des" forName="desTx" refType="primFontSz" refFor="des" refForName="parTx" fact="0.5"/>
          <dgm:constr type="w" for="ch" forName="space" op="equ" val="-6"/>
        </dgm:constrLst>
        <dgm:ruleLst>
          <dgm:rule type="w" for="ch" forName="composite" val="0" fact="NaN" max="NaN"/>
          <dgm:rule type="primFontSz" for="des" forName="parTx" val="5"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8"/>
                  <dgm:constr type="t" for="ch" forName="desTx" refType="h" refFor="ch" refForName="parTx" fact="1.125"/>
                </dgm:constrLst>
              </dgm:if>
              <dgm:else name="Name9">
                <dgm:constrLst>
                  <dgm:constr type="l" for="ch" forName="parTx"/>
                  <dgm:constr type="w" for="ch" forName="parTx" refType="w"/>
                  <dgm:constr type="t" for="ch" forName="parTx"/>
                  <dgm:constr type="l" for="ch" forName="desTx" refType="w" fact="0.2"/>
                  <dgm:constr type="w" for="ch" forName="desTx" refType="w" refFor="ch" refForName="parTx" fact="0.8"/>
                  <dgm:constr type="t" for="ch" forName="desTx" refType="h" refFor="ch" refForName="parTx" fact="1.125"/>
                </dgm:constrLst>
              </dgm:else>
            </dgm:choose>
            <dgm:ruleLst>
              <dgm:rule type="h" val="INF" fact="NaN" max="NaN"/>
            </dgm:ruleLst>
            <dgm:layoutNode name="parTx">
              <dgm:varLst>
                <dgm:chMax val="0"/>
                <dgm:chPref val="0"/>
                <dgm:bulletEnabled val="1"/>
              </dgm:varLst>
              <dgm:alg type="tx"/>
              <dgm:choose name="Name10">
                <dgm:if name="Name11" func="var" arg="dir" op="equ" val="norm">
                  <dgm:shape xmlns:r="http://schemas.openxmlformats.org/officeDocument/2006/relationships" type="chevron" r:blip="">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4"/>
                    <dgm:constr type="h"/>
                    <dgm:constr type="tMarg" refType="primFontSz" fact="0.105"/>
                    <dgm:constr type="bMarg" refType="primFontSz" fact="0.105"/>
                    <dgm:constr type="lMarg" refType="primFontSz" fact="0.315"/>
                    <dgm:constr type="rMarg" refType="primFontSz" fact="0.105"/>
                  </dgm:constrLst>
                </dgm:if>
                <dgm:else name="Name15">
                  <dgm:constrLst>
                    <dgm:constr type="h" refType="w" op="lte" fact="0.4"/>
                    <dgm:constr type="h"/>
                    <dgm:constr type="tMarg" refType="primFontSz" fact="0.105"/>
                    <dgm:constr type="bMarg" refType="primFontSz" fact="0.105"/>
                    <dgm:constr type="lMarg" refType="primFontSz" fact="0.105"/>
                    <dgm:constr type="rMarg" refType="primFontSz" fact="0.315"/>
                  </dgm:constrLst>
                </dgm:else>
              </dgm:choose>
              <dgm:ruleLst>
                <dgm:rule type="h" val="INF" fact="NaN" max="NaN"/>
              </dgm:ruleLst>
            </dgm:layoutNode>
            <dgm:layoutNode name="desTx" styleLbl="revTx">
              <dgm:varLst>
                <dgm:bulletEnabled val="1"/>
              </dgm:varLst>
              <dgm:alg type="tx">
                <dgm:param type="stBulletLvl" val="1"/>
              </dgm:alg>
              <dgm:choose name="Name16">
                <dgm:if name="Name17" axis="ch" ptType="node" func="cnt" op="gte" val="1">
                  <dgm:shape xmlns:r="http://schemas.openxmlformats.org/officeDocument/2006/relationships" type="rect" r:blip="">
                    <dgm:adjLst/>
                  </dgm:shape>
                </dgm:if>
                <dgm:else name="Name18">
                  <dgm:shape xmlns:r="http://schemas.openxmlformats.org/officeDocument/2006/relationships" type="rect" r:blip="" hideGeom="1">
                    <dgm:adjLst/>
                  </dgm:shape>
                </dgm:else>
              </dgm:choose>
              <dgm:presOf axis="des" ptType="node"/>
              <dgm:constrLst>
                <dgm:constr type="secFontSz" val="65"/>
                <dgm:constr type="primFontSz" refType="secFontSz"/>
                <dgm:constr type="h"/>
                <dgm:constr type="tMarg"/>
                <dgm:constr type="bMarg"/>
                <dgm:constr type="rMarg"/>
                <dgm:constr type="lMarg"/>
              </dgm:constrLst>
              <dgm:ruleLst>
                <dgm:rule type="h" val="INF"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if>
      <dgm:else name="Name20">
        <dgm:constrLst>
          <dgm:constr type="w" for="ch" forName="parTxOnly" refType="w"/>
          <dgm:constr type="h" for="des" forName="parTxOnly" op="equ"/>
          <dgm:constr type="primFontSz" for="des" forName="parTxOnly" op="equ" val="65"/>
          <dgm:constr type="w" for="ch" forName="parTxOnlySpace" refType="w" refFor="ch" refForName="parTxOnly" fact="-0.1"/>
        </dgm:constrLst>
        <dgm:ruleLst/>
        <dgm:forEach name="Name21" axis="ch" ptType="node">
          <dgm:layoutNode name="parTxOnly">
            <dgm:varLst>
              <dgm:chMax val="0"/>
              <dgm:chPref val="0"/>
              <dgm:bulletEnabled val="1"/>
            </dgm:varLst>
            <dgm:alg type="tx"/>
            <dgm:choose name="Name22">
              <dgm:if name="Name23" func="var" arg="dir" op="equ" val="norm">
                <dgm:shape xmlns:r="http://schemas.openxmlformats.org/officeDocument/2006/relationships" type="chevron" r:blip="">
                  <dgm:adjLst/>
                </dgm:shape>
              </dgm:if>
              <dgm:else name="Name24">
                <dgm:shape xmlns:r="http://schemas.openxmlformats.org/officeDocument/2006/relationships" rot="180" type="chevron" r:blip="">
                  <dgm:adjLst/>
                </dgm:shape>
              </dgm:else>
            </dgm:choose>
            <dgm:presOf axis="self" ptType="node"/>
            <dgm:choose name="Name25">
              <dgm:if name="Name26" func="var" arg="dir" op="equ" val="norm">
                <dgm:constrLst>
                  <dgm:constr type="h" refType="w" op="equ" fact="0.4"/>
                  <dgm:constr type="tMarg" refType="primFontSz" fact="0.105"/>
                  <dgm:constr type="bMarg" refType="primFontSz" fact="0.105"/>
                  <dgm:constr type="lMarg" refType="primFontSz" fact="0.315"/>
                  <dgm:constr type="rMarg" refType="primFontSz" fact="0.105"/>
                </dgm:constrLst>
              </dgm:if>
              <dgm:else name="Name27">
                <dgm:constrLst>
                  <dgm:constr type="h" refType="w" op="equ" fact="0.4"/>
                  <dgm:constr type="tMarg" refType="primFontSz" fact="0.105"/>
                  <dgm:constr type="bMarg" refType="primFontSz" fact="0.105"/>
                  <dgm:constr type="lMarg" refType="primFontSz" fact="0.105"/>
                  <dgm:constr type="rMarg" refType="primFontSz" fact="0.315"/>
                </dgm:constrLst>
              </dgm:else>
            </dgm:choose>
            <dgm:ruleLst>
              <dgm:rule type="primFontSz" val="5" fact="NaN" max="NaN"/>
            </dgm:ruleLst>
          </dgm:layoutNode>
          <dgm:forEach name="Name28" axis="followSib" ptType="sibTrans" cnt="1">
            <dgm:layoutNode name="parTxOnlySpace">
              <dgm:alg type="sp"/>
              <dgm:shape xmlns:r="http://schemas.openxmlformats.org/officeDocument/2006/relationships" r:blip="">
                <dgm:adjLst/>
              </dgm:shape>
              <dgm:presOf/>
              <dgm:constrLst/>
              <dgm:ruleLst/>
            </dgm:layoutNode>
          </dgm:forEach>
        </dgm:forEach>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5240" cy="478701"/>
          </a:xfrm>
          <a:prstGeom prst="rect">
            <a:avLst/>
          </a:prstGeom>
        </p:spPr>
        <p:txBody>
          <a:bodyPr vert="horz" lIns="93744" tIns="46872" rIns="93744" bIns="46872" rtlCol="0"/>
          <a:lstStyle>
            <a:lvl1pPr algn="l">
              <a:defRPr sz="1200"/>
            </a:lvl1pPr>
          </a:lstStyle>
          <a:p>
            <a:endParaRPr lang="en-GB"/>
          </a:p>
        </p:txBody>
      </p:sp>
      <p:sp>
        <p:nvSpPr>
          <p:cNvPr id="3" name="Date Placeholder 2"/>
          <p:cNvSpPr>
            <a:spLocks noGrp="1"/>
          </p:cNvSpPr>
          <p:nvPr>
            <p:ph type="dt" idx="1"/>
          </p:nvPr>
        </p:nvSpPr>
        <p:spPr>
          <a:xfrm>
            <a:off x="3889109" y="0"/>
            <a:ext cx="2975240" cy="478701"/>
          </a:xfrm>
          <a:prstGeom prst="rect">
            <a:avLst/>
          </a:prstGeom>
        </p:spPr>
        <p:txBody>
          <a:bodyPr vert="horz" lIns="93744" tIns="46872" rIns="93744" bIns="46872" rtlCol="0"/>
          <a:lstStyle>
            <a:lvl1pPr algn="r">
              <a:defRPr sz="1200"/>
            </a:lvl1pPr>
          </a:lstStyle>
          <a:p>
            <a:fld id="{B1D4E0ED-CE89-46E1-87FC-AE1747B6765B}" type="datetimeFigureOut">
              <a:rPr lang="en-GB" smtClean="0"/>
              <a:t>06/12/2017</a:t>
            </a:fld>
            <a:endParaRPr lang="en-GB"/>
          </a:p>
        </p:txBody>
      </p:sp>
      <p:sp>
        <p:nvSpPr>
          <p:cNvPr id="4" name="Slide Image Placeholder 3"/>
          <p:cNvSpPr>
            <a:spLocks noGrp="1" noRot="1" noChangeAspect="1"/>
          </p:cNvSpPr>
          <p:nvPr>
            <p:ph type="sldImg" idx="2"/>
          </p:nvPr>
        </p:nvSpPr>
        <p:spPr>
          <a:xfrm>
            <a:off x="1154113" y="1192213"/>
            <a:ext cx="4557712" cy="3221037"/>
          </a:xfrm>
          <a:prstGeom prst="rect">
            <a:avLst/>
          </a:prstGeom>
          <a:noFill/>
          <a:ln w="12700">
            <a:solidFill>
              <a:prstClr val="black"/>
            </a:solidFill>
          </a:ln>
        </p:spPr>
        <p:txBody>
          <a:bodyPr vert="horz" lIns="93744" tIns="46872" rIns="93744" bIns="46872" rtlCol="0" anchor="ctr"/>
          <a:lstStyle/>
          <a:p>
            <a:endParaRPr lang="en-GB"/>
          </a:p>
        </p:txBody>
      </p:sp>
      <p:sp>
        <p:nvSpPr>
          <p:cNvPr id="5" name="Notes Placeholder 4"/>
          <p:cNvSpPr>
            <a:spLocks noGrp="1"/>
          </p:cNvSpPr>
          <p:nvPr>
            <p:ph type="body" sz="quarter" idx="3"/>
          </p:nvPr>
        </p:nvSpPr>
        <p:spPr>
          <a:xfrm>
            <a:off x="686594" y="4591546"/>
            <a:ext cx="5492750" cy="3756720"/>
          </a:xfrm>
          <a:prstGeom prst="rect">
            <a:avLst/>
          </a:prstGeom>
        </p:spPr>
        <p:txBody>
          <a:bodyPr vert="horz" lIns="93744" tIns="46872" rIns="93744" bIns="46872"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062176"/>
            <a:ext cx="2975240" cy="478700"/>
          </a:xfrm>
          <a:prstGeom prst="rect">
            <a:avLst/>
          </a:prstGeom>
        </p:spPr>
        <p:txBody>
          <a:bodyPr vert="horz" lIns="93744" tIns="46872" rIns="93744" bIns="46872" rtlCol="0" anchor="b"/>
          <a:lstStyle>
            <a:lvl1pPr algn="l">
              <a:defRPr sz="1200"/>
            </a:lvl1pPr>
          </a:lstStyle>
          <a:p>
            <a:endParaRPr lang="en-GB"/>
          </a:p>
        </p:txBody>
      </p:sp>
      <p:sp>
        <p:nvSpPr>
          <p:cNvPr id="7" name="Slide Number Placeholder 6"/>
          <p:cNvSpPr>
            <a:spLocks noGrp="1"/>
          </p:cNvSpPr>
          <p:nvPr>
            <p:ph type="sldNum" sz="quarter" idx="5"/>
          </p:nvPr>
        </p:nvSpPr>
        <p:spPr>
          <a:xfrm>
            <a:off x="3889109" y="9062176"/>
            <a:ext cx="2975240" cy="478700"/>
          </a:xfrm>
          <a:prstGeom prst="rect">
            <a:avLst/>
          </a:prstGeom>
        </p:spPr>
        <p:txBody>
          <a:bodyPr vert="horz" lIns="93744" tIns="46872" rIns="93744" bIns="46872" rtlCol="0" anchor="b"/>
          <a:lstStyle>
            <a:lvl1pPr algn="r">
              <a:defRPr sz="1200"/>
            </a:lvl1pPr>
          </a:lstStyle>
          <a:p>
            <a:fld id="{DA2AD7F6-C16D-4A38-A0F8-816CB7B60EB5}" type="slidenum">
              <a:rPr lang="en-GB" smtClean="0"/>
              <a:t>‹#›</a:t>
            </a:fld>
            <a:endParaRPr lang="en-GB"/>
          </a:p>
        </p:txBody>
      </p:sp>
    </p:spTree>
    <p:extLst>
      <p:ext uri="{BB962C8B-B14F-4D97-AF65-F5344CB8AC3E}">
        <p14:creationId xmlns:p14="http://schemas.microsoft.com/office/powerpoint/2010/main" val="23408749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A2AD7F6-C16D-4A38-A0F8-816CB7B60EB5}" type="slidenum">
              <a:rPr lang="en-GB" smtClean="0"/>
              <a:t>1</a:t>
            </a:fld>
            <a:endParaRPr lang="en-GB"/>
          </a:p>
        </p:txBody>
      </p:sp>
    </p:spTree>
    <p:extLst>
      <p:ext uri="{BB962C8B-B14F-4D97-AF65-F5344CB8AC3E}">
        <p14:creationId xmlns:p14="http://schemas.microsoft.com/office/powerpoint/2010/main" val="4190753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3499590"/>
            <a:ext cx="25733931" cy="7444669"/>
          </a:xfrm>
        </p:spPr>
        <p:txBody>
          <a:bodyPr anchor="b"/>
          <a:lstStyle>
            <a:lvl1pPr algn="ctr">
              <a:defRPr sz="18709"/>
            </a:lvl1pPr>
          </a:lstStyle>
          <a:p>
            <a:r>
              <a:rPr lang="en-US"/>
              <a:t>Click to edit Master title style</a:t>
            </a:r>
            <a:endParaRPr lang="en-US" dirty="0"/>
          </a:p>
        </p:txBody>
      </p:sp>
      <p:sp>
        <p:nvSpPr>
          <p:cNvPr id="3" name="Subtitle 2"/>
          <p:cNvSpPr>
            <a:spLocks noGrp="1"/>
          </p:cNvSpPr>
          <p:nvPr>
            <p:ph type="subTitle" idx="1"/>
          </p:nvPr>
        </p:nvSpPr>
        <p:spPr>
          <a:xfrm>
            <a:off x="3784402" y="11231355"/>
            <a:ext cx="22706410" cy="5162758"/>
          </a:xfrm>
        </p:spPr>
        <p:txBody>
          <a:bodyPr/>
          <a:lstStyle>
            <a:lvl1pPr marL="0" indent="0" algn="ctr">
              <a:buNone/>
              <a:defRPr sz="7483"/>
            </a:lvl1pPr>
            <a:lvl2pPr marL="1425595" indent="0" algn="ctr">
              <a:buNone/>
              <a:defRPr sz="6236"/>
            </a:lvl2pPr>
            <a:lvl3pPr marL="2851191" indent="0" algn="ctr">
              <a:buNone/>
              <a:defRPr sz="5613"/>
            </a:lvl3pPr>
            <a:lvl4pPr marL="4276786" indent="0" algn="ctr">
              <a:buNone/>
              <a:defRPr sz="4989"/>
            </a:lvl4pPr>
            <a:lvl5pPr marL="5702381" indent="0" algn="ctr">
              <a:buNone/>
              <a:defRPr sz="4989"/>
            </a:lvl5pPr>
            <a:lvl6pPr marL="7127977" indent="0" algn="ctr">
              <a:buNone/>
              <a:defRPr sz="4989"/>
            </a:lvl6pPr>
            <a:lvl7pPr marL="8553572" indent="0" algn="ctr">
              <a:buNone/>
              <a:defRPr sz="4989"/>
            </a:lvl7pPr>
            <a:lvl8pPr marL="9979167" indent="0" algn="ctr">
              <a:buNone/>
              <a:defRPr sz="4989"/>
            </a:lvl8pPr>
            <a:lvl9pPr marL="11404763" indent="0" algn="ctr">
              <a:buNone/>
              <a:defRPr sz="498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B05E47-8448-446E-B6C2-B166A0E44F0A}"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9822513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05E47-8448-446E-B6C2-B166A0E44F0A}"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21394105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5331063"/>
            <a:ext cx="26112371" cy="8894992"/>
          </a:xfrm>
        </p:spPr>
        <p:txBody>
          <a:bodyPr anchor="b"/>
          <a:lstStyle>
            <a:lvl1pPr>
              <a:defRPr sz="18709"/>
            </a:lvl1pPr>
          </a:lstStyle>
          <a:p>
            <a:r>
              <a:rPr lang="en-US"/>
              <a:t>Click to edit Master title style</a:t>
            </a:r>
            <a:endParaRPr lang="en-US" dirty="0"/>
          </a:p>
        </p:txBody>
      </p:sp>
      <p:sp>
        <p:nvSpPr>
          <p:cNvPr id="3" name="Text Placeholder 2"/>
          <p:cNvSpPr>
            <a:spLocks noGrp="1"/>
          </p:cNvSpPr>
          <p:nvPr>
            <p:ph type="body" idx="1"/>
          </p:nvPr>
        </p:nvSpPr>
        <p:spPr>
          <a:xfrm>
            <a:off x="2065654" y="14310205"/>
            <a:ext cx="26112371" cy="4677666"/>
          </a:xfrm>
        </p:spPr>
        <p:txBody>
          <a:bodyPr/>
          <a:lstStyle>
            <a:lvl1pPr marL="0" indent="0">
              <a:buNone/>
              <a:defRPr sz="7483">
                <a:solidFill>
                  <a:schemeClr val="tx1"/>
                </a:solidFill>
              </a:defRPr>
            </a:lvl1pPr>
            <a:lvl2pPr marL="1425595" indent="0">
              <a:buNone/>
              <a:defRPr sz="6236">
                <a:solidFill>
                  <a:schemeClr val="tx1">
                    <a:tint val="75000"/>
                  </a:schemeClr>
                </a:solidFill>
              </a:defRPr>
            </a:lvl2pPr>
            <a:lvl3pPr marL="2851191" indent="0">
              <a:buNone/>
              <a:defRPr sz="5613">
                <a:solidFill>
                  <a:schemeClr val="tx1">
                    <a:tint val="75000"/>
                  </a:schemeClr>
                </a:solidFill>
              </a:defRPr>
            </a:lvl3pPr>
            <a:lvl4pPr marL="4276786" indent="0">
              <a:buNone/>
              <a:defRPr sz="4989">
                <a:solidFill>
                  <a:schemeClr val="tx1">
                    <a:tint val="75000"/>
                  </a:schemeClr>
                </a:solidFill>
              </a:defRPr>
            </a:lvl4pPr>
            <a:lvl5pPr marL="5702381" indent="0">
              <a:buNone/>
              <a:defRPr sz="4989">
                <a:solidFill>
                  <a:schemeClr val="tx1">
                    <a:tint val="75000"/>
                  </a:schemeClr>
                </a:solidFill>
              </a:defRPr>
            </a:lvl5pPr>
            <a:lvl6pPr marL="7127977" indent="0">
              <a:buNone/>
              <a:defRPr sz="4989">
                <a:solidFill>
                  <a:schemeClr val="tx1">
                    <a:tint val="75000"/>
                  </a:schemeClr>
                </a:solidFill>
              </a:defRPr>
            </a:lvl6pPr>
            <a:lvl7pPr marL="8553572" indent="0">
              <a:buNone/>
              <a:defRPr sz="4989">
                <a:solidFill>
                  <a:schemeClr val="tx1">
                    <a:tint val="75000"/>
                  </a:schemeClr>
                </a:solidFill>
              </a:defRPr>
            </a:lvl7pPr>
            <a:lvl8pPr marL="9979167" indent="0">
              <a:buNone/>
              <a:defRPr sz="4989">
                <a:solidFill>
                  <a:schemeClr val="tx1">
                    <a:tint val="75000"/>
                  </a:schemeClr>
                </a:solidFill>
              </a:defRPr>
            </a:lvl8pPr>
            <a:lvl9pPr marL="11404763" indent="0">
              <a:buNone/>
              <a:defRPr sz="4989">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AB05E47-8448-446E-B6C2-B166A0E44F0A}"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23132101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5692400"/>
            <a:ext cx="12866966" cy="13567714"/>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B05E47-8448-446E-B6C2-B166A0E44F0A}"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17869613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138485"/>
            <a:ext cx="26112371" cy="4133179"/>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5241960"/>
            <a:ext cx="12807832"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4" name="Content Placeholder 3"/>
          <p:cNvSpPr>
            <a:spLocks noGrp="1"/>
          </p:cNvSpPr>
          <p:nvPr>
            <p:ph sz="half" idx="2"/>
          </p:nvPr>
        </p:nvSpPr>
        <p:spPr>
          <a:xfrm>
            <a:off x="2085368" y="7810963"/>
            <a:ext cx="12807832"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5241960"/>
            <a:ext cx="12870909" cy="2569003"/>
          </a:xfrm>
        </p:spPr>
        <p:txBody>
          <a:bodyPr anchor="b"/>
          <a:lstStyle>
            <a:lvl1pPr marL="0" indent="0">
              <a:buNone/>
              <a:defRPr sz="7483" b="1"/>
            </a:lvl1pPr>
            <a:lvl2pPr marL="1425595" indent="0">
              <a:buNone/>
              <a:defRPr sz="6236" b="1"/>
            </a:lvl2pPr>
            <a:lvl3pPr marL="2851191" indent="0">
              <a:buNone/>
              <a:defRPr sz="5613" b="1"/>
            </a:lvl3pPr>
            <a:lvl4pPr marL="4276786" indent="0">
              <a:buNone/>
              <a:defRPr sz="4989" b="1"/>
            </a:lvl4pPr>
            <a:lvl5pPr marL="5702381" indent="0">
              <a:buNone/>
              <a:defRPr sz="4989" b="1"/>
            </a:lvl5pPr>
            <a:lvl6pPr marL="7127977" indent="0">
              <a:buNone/>
              <a:defRPr sz="4989" b="1"/>
            </a:lvl6pPr>
            <a:lvl7pPr marL="8553572" indent="0">
              <a:buNone/>
              <a:defRPr sz="4989" b="1"/>
            </a:lvl7pPr>
            <a:lvl8pPr marL="9979167" indent="0">
              <a:buNone/>
              <a:defRPr sz="4989" b="1"/>
            </a:lvl8pPr>
            <a:lvl9pPr marL="11404763" indent="0">
              <a:buNone/>
              <a:defRPr sz="4989" b="1"/>
            </a:lvl9pPr>
          </a:lstStyle>
          <a:p>
            <a:pPr lvl="0"/>
            <a:r>
              <a:rPr lang="en-US"/>
              <a:t>Edit Master text styles</a:t>
            </a:r>
          </a:p>
        </p:txBody>
      </p:sp>
      <p:sp>
        <p:nvSpPr>
          <p:cNvPr id="6" name="Content Placeholder 5"/>
          <p:cNvSpPr>
            <a:spLocks noGrp="1"/>
          </p:cNvSpPr>
          <p:nvPr>
            <p:ph sz="quarter" idx="4"/>
          </p:nvPr>
        </p:nvSpPr>
        <p:spPr>
          <a:xfrm>
            <a:off x="15326828" y="7810963"/>
            <a:ext cx="12870909" cy="114887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B05E47-8448-446E-B6C2-B166A0E44F0A}" type="datetimeFigureOut">
              <a:rPr lang="en-GB" smtClean="0"/>
              <a:t>06/12/2017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40184173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B05E47-8448-446E-B6C2-B166A0E44F0A}" type="datetimeFigureOut">
              <a:rPr lang="en-GB" smtClean="0"/>
              <a:t>06/12/2017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3682991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B05E47-8448-446E-B6C2-B166A0E44F0A}" type="datetimeFigureOut">
              <a:rPr lang="en-GB" smtClean="0"/>
              <a:t>06/12/2017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34403382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Content Placeholder 2"/>
          <p:cNvSpPr>
            <a:spLocks noGrp="1"/>
          </p:cNvSpPr>
          <p:nvPr>
            <p:ph idx="1"/>
          </p:nvPr>
        </p:nvSpPr>
        <p:spPr>
          <a:xfrm>
            <a:off x="12870909" y="3078850"/>
            <a:ext cx="15326827" cy="15196234"/>
          </a:xfrm>
        </p:spPr>
        <p:txBody>
          <a:bodyPr/>
          <a:lstStyle>
            <a:lvl1pPr>
              <a:defRPr sz="9978"/>
            </a:lvl1pPr>
            <a:lvl2pPr>
              <a:defRPr sz="8731"/>
            </a:lvl2pPr>
            <a:lvl3pPr>
              <a:defRPr sz="7483"/>
            </a:lvl3pPr>
            <a:lvl4pPr>
              <a:defRPr sz="6236"/>
            </a:lvl4pPr>
            <a:lvl5pPr>
              <a:defRPr sz="6236"/>
            </a:lvl5pPr>
            <a:lvl6pPr>
              <a:defRPr sz="6236"/>
            </a:lvl6pPr>
            <a:lvl7pPr>
              <a:defRPr sz="6236"/>
            </a:lvl7pPr>
            <a:lvl8pPr>
              <a:defRPr sz="6236"/>
            </a:lvl8pPr>
            <a:lvl9pPr>
              <a:defRPr sz="6236"/>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8AB05E47-8448-446E-B6C2-B166A0E44F0A}"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5592741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1425575"/>
            <a:ext cx="9764544" cy="4989513"/>
          </a:xfrm>
        </p:spPr>
        <p:txBody>
          <a:bodyPr anchor="b"/>
          <a:lstStyle>
            <a:lvl1pPr>
              <a:defRPr sz="9978"/>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3078850"/>
            <a:ext cx="15326827" cy="15196234"/>
          </a:xfrm>
        </p:spPr>
        <p:txBody>
          <a:bodyPr anchor="t"/>
          <a:lstStyle>
            <a:lvl1pPr marL="0" indent="0">
              <a:buNone/>
              <a:defRPr sz="9978"/>
            </a:lvl1pPr>
            <a:lvl2pPr marL="1425595" indent="0">
              <a:buNone/>
              <a:defRPr sz="8731"/>
            </a:lvl2pPr>
            <a:lvl3pPr marL="2851191" indent="0">
              <a:buNone/>
              <a:defRPr sz="7483"/>
            </a:lvl3pPr>
            <a:lvl4pPr marL="4276786" indent="0">
              <a:buNone/>
              <a:defRPr sz="6236"/>
            </a:lvl4pPr>
            <a:lvl5pPr marL="5702381" indent="0">
              <a:buNone/>
              <a:defRPr sz="6236"/>
            </a:lvl5pPr>
            <a:lvl6pPr marL="7127977" indent="0">
              <a:buNone/>
              <a:defRPr sz="6236"/>
            </a:lvl6pPr>
            <a:lvl7pPr marL="8553572" indent="0">
              <a:buNone/>
              <a:defRPr sz="6236"/>
            </a:lvl7pPr>
            <a:lvl8pPr marL="9979167" indent="0">
              <a:buNone/>
              <a:defRPr sz="6236"/>
            </a:lvl8pPr>
            <a:lvl9pPr marL="11404763" indent="0">
              <a:buNone/>
              <a:defRPr sz="6236"/>
            </a:lvl9pPr>
          </a:lstStyle>
          <a:p>
            <a:r>
              <a:rPr lang="en-US"/>
              <a:t>Click icon to add picture</a:t>
            </a:r>
            <a:endParaRPr lang="en-US" dirty="0"/>
          </a:p>
        </p:txBody>
      </p:sp>
      <p:sp>
        <p:nvSpPr>
          <p:cNvPr id="4" name="Text Placeholder 3"/>
          <p:cNvSpPr>
            <a:spLocks noGrp="1"/>
          </p:cNvSpPr>
          <p:nvPr>
            <p:ph type="body" sz="half" idx="2"/>
          </p:nvPr>
        </p:nvSpPr>
        <p:spPr>
          <a:xfrm>
            <a:off x="2085364" y="6415088"/>
            <a:ext cx="9764544" cy="11884743"/>
          </a:xfrm>
        </p:spPr>
        <p:txBody>
          <a:bodyPr/>
          <a:lstStyle>
            <a:lvl1pPr marL="0" indent="0">
              <a:buNone/>
              <a:defRPr sz="4989"/>
            </a:lvl1pPr>
            <a:lvl2pPr marL="1425595" indent="0">
              <a:buNone/>
              <a:defRPr sz="4365"/>
            </a:lvl2pPr>
            <a:lvl3pPr marL="2851191" indent="0">
              <a:buNone/>
              <a:defRPr sz="3742"/>
            </a:lvl3pPr>
            <a:lvl4pPr marL="4276786" indent="0">
              <a:buNone/>
              <a:defRPr sz="3118"/>
            </a:lvl4pPr>
            <a:lvl5pPr marL="5702381" indent="0">
              <a:buNone/>
              <a:defRPr sz="3118"/>
            </a:lvl5pPr>
            <a:lvl6pPr marL="7127977" indent="0">
              <a:buNone/>
              <a:defRPr sz="3118"/>
            </a:lvl6pPr>
            <a:lvl7pPr marL="8553572" indent="0">
              <a:buNone/>
              <a:defRPr sz="3118"/>
            </a:lvl7pPr>
            <a:lvl8pPr marL="9979167" indent="0">
              <a:buNone/>
              <a:defRPr sz="3118"/>
            </a:lvl8pPr>
            <a:lvl9pPr marL="11404763" indent="0">
              <a:buNone/>
              <a:defRPr sz="3118"/>
            </a:lvl9pPr>
          </a:lstStyle>
          <a:p>
            <a:pPr lvl="0"/>
            <a:r>
              <a:rPr lang="en-US"/>
              <a:t>Edit Master text styles</a:t>
            </a:r>
          </a:p>
        </p:txBody>
      </p:sp>
      <p:sp>
        <p:nvSpPr>
          <p:cNvPr id="5" name="Date Placeholder 4"/>
          <p:cNvSpPr>
            <a:spLocks noGrp="1"/>
          </p:cNvSpPr>
          <p:nvPr>
            <p:ph type="dt" sz="half" idx="10"/>
          </p:nvPr>
        </p:nvSpPr>
        <p:spPr/>
        <p:txBody>
          <a:bodyPr/>
          <a:lstStyle/>
          <a:p>
            <a:fld id="{8AB05E47-8448-446E-B6C2-B166A0E44F0A}" type="datetimeFigureOut">
              <a:rPr lang="en-GB" smtClean="0"/>
              <a:t>06/12/2017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2892455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05E47-8448-446E-B6C2-B166A0E44F0A}"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413239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1138480"/>
            <a:ext cx="6528093" cy="1812163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1138480"/>
            <a:ext cx="19205838" cy="181216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B05E47-8448-446E-B6C2-B166A0E44F0A}" type="datetimeFigureOut">
              <a:rPr lang="en-GB" smtClean="0"/>
              <a:t>06/12/2017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2E575AA-E03A-4308-9958-2BD603472E63}" type="slidenum">
              <a:rPr lang="en-GB" smtClean="0"/>
              <a:t>‹#›</a:t>
            </a:fld>
            <a:endParaRPr lang="en-GB"/>
          </a:p>
        </p:txBody>
      </p:sp>
    </p:spTree>
    <p:extLst>
      <p:ext uri="{BB962C8B-B14F-4D97-AF65-F5344CB8AC3E}">
        <p14:creationId xmlns:p14="http://schemas.microsoft.com/office/powerpoint/2010/main" val="2595183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1138485"/>
            <a:ext cx="26112371" cy="4133179"/>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5692400"/>
            <a:ext cx="26112371" cy="13567714"/>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19819457"/>
            <a:ext cx="6811923" cy="1138480"/>
          </a:xfrm>
          <a:prstGeom prst="rect">
            <a:avLst/>
          </a:prstGeom>
        </p:spPr>
        <p:txBody>
          <a:bodyPr vert="horz" lIns="91440" tIns="45720" rIns="91440" bIns="45720" rtlCol="0" anchor="ctr"/>
          <a:lstStyle>
            <a:lvl1pPr algn="l">
              <a:defRPr sz="3742">
                <a:solidFill>
                  <a:schemeClr val="tx1">
                    <a:tint val="75000"/>
                  </a:schemeClr>
                </a:solidFill>
              </a:defRPr>
            </a:lvl1pPr>
          </a:lstStyle>
          <a:p>
            <a:fld id="{8AB05E47-8448-446E-B6C2-B166A0E44F0A}" type="datetimeFigureOut">
              <a:rPr lang="en-GB" smtClean="0"/>
              <a:t>06/12/2017</a:t>
            </a:fld>
            <a:endParaRPr lang="en-GB"/>
          </a:p>
        </p:txBody>
      </p:sp>
      <p:sp>
        <p:nvSpPr>
          <p:cNvPr id="5" name="Footer Placeholder 4"/>
          <p:cNvSpPr>
            <a:spLocks noGrp="1"/>
          </p:cNvSpPr>
          <p:nvPr>
            <p:ph type="ftr" sz="quarter" idx="3"/>
          </p:nvPr>
        </p:nvSpPr>
        <p:spPr>
          <a:xfrm>
            <a:off x="10028665" y="19819457"/>
            <a:ext cx="10217884" cy="1138480"/>
          </a:xfrm>
          <a:prstGeom prst="rect">
            <a:avLst/>
          </a:prstGeom>
        </p:spPr>
        <p:txBody>
          <a:bodyPr vert="horz" lIns="91440" tIns="45720" rIns="91440" bIns="45720" rtlCol="0" anchor="ctr"/>
          <a:lstStyle>
            <a:lvl1pPr algn="ctr">
              <a:defRPr sz="3742">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19819457"/>
            <a:ext cx="6811923" cy="1138480"/>
          </a:xfrm>
          <a:prstGeom prst="rect">
            <a:avLst/>
          </a:prstGeom>
        </p:spPr>
        <p:txBody>
          <a:bodyPr vert="horz" lIns="91440" tIns="45720" rIns="91440" bIns="45720" rtlCol="0" anchor="ctr"/>
          <a:lstStyle>
            <a:lvl1pPr algn="r">
              <a:defRPr sz="3742">
                <a:solidFill>
                  <a:schemeClr val="tx1">
                    <a:tint val="75000"/>
                  </a:schemeClr>
                </a:solidFill>
              </a:defRPr>
            </a:lvl1pPr>
          </a:lstStyle>
          <a:p>
            <a:fld id="{42E575AA-E03A-4308-9958-2BD603472E63}" type="slidenum">
              <a:rPr lang="en-GB" smtClean="0"/>
              <a:t>‹#›</a:t>
            </a:fld>
            <a:endParaRPr lang="en-GB"/>
          </a:p>
        </p:txBody>
      </p:sp>
    </p:spTree>
    <p:extLst>
      <p:ext uri="{BB962C8B-B14F-4D97-AF65-F5344CB8AC3E}">
        <p14:creationId xmlns:p14="http://schemas.microsoft.com/office/powerpoint/2010/main" val="405972206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2851191" rtl="0" eaLnBrk="1" latinLnBrk="0" hangingPunct="1">
        <a:lnSpc>
          <a:spcPct val="90000"/>
        </a:lnSpc>
        <a:spcBef>
          <a:spcPct val="0"/>
        </a:spcBef>
        <a:buNone/>
        <a:defRPr sz="13720" kern="1200">
          <a:solidFill>
            <a:schemeClr val="tx1"/>
          </a:solidFill>
          <a:latin typeface="+mj-lt"/>
          <a:ea typeface="+mj-ea"/>
          <a:cs typeface="+mj-cs"/>
        </a:defRPr>
      </a:lvl1pPr>
    </p:titleStyle>
    <p:bodyStyle>
      <a:lvl1pPr marL="712798" indent="-712798" algn="l" defTabSz="2851191" rtl="0" eaLnBrk="1" latinLnBrk="0" hangingPunct="1">
        <a:lnSpc>
          <a:spcPct val="90000"/>
        </a:lnSpc>
        <a:spcBef>
          <a:spcPts val="3118"/>
        </a:spcBef>
        <a:buFont typeface="Arial" panose="020B0604020202020204" pitchFamily="34" charset="0"/>
        <a:buChar char="•"/>
        <a:defRPr sz="8731" kern="1200">
          <a:solidFill>
            <a:schemeClr val="tx1"/>
          </a:solidFill>
          <a:latin typeface="+mn-lt"/>
          <a:ea typeface="+mn-ea"/>
          <a:cs typeface="+mn-cs"/>
        </a:defRPr>
      </a:lvl1pPr>
      <a:lvl2pPr marL="2138393" indent="-712798" algn="l" defTabSz="2851191" rtl="0" eaLnBrk="1" latinLnBrk="0" hangingPunct="1">
        <a:lnSpc>
          <a:spcPct val="90000"/>
        </a:lnSpc>
        <a:spcBef>
          <a:spcPts val="1559"/>
        </a:spcBef>
        <a:buFont typeface="Arial" panose="020B0604020202020204" pitchFamily="34" charset="0"/>
        <a:buChar char="•"/>
        <a:defRPr sz="7483" kern="1200">
          <a:solidFill>
            <a:schemeClr val="tx1"/>
          </a:solidFill>
          <a:latin typeface="+mn-lt"/>
          <a:ea typeface="+mn-ea"/>
          <a:cs typeface="+mn-cs"/>
        </a:defRPr>
      </a:lvl2pPr>
      <a:lvl3pPr marL="3563988" indent="-712798" algn="l" defTabSz="2851191" rtl="0" eaLnBrk="1" latinLnBrk="0" hangingPunct="1">
        <a:lnSpc>
          <a:spcPct val="90000"/>
        </a:lnSpc>
        <a:spcBef>
          <a:spcPts val="1559"/>
        </a:spcBef>
        <a:buFont typeface="Arial" panose="020B0604020202020204" pitchFamily="34" charset="0"/>
        <a:buChar char="•"/>
        <a:defRPr sz="6236" kern="1200">
          <a:solidFill>
            <a:schemeClr val="tx1"/>
          </a:solidFill>
          <a:latin typeface="+mn-lt"/>
          <a:ea typeface="+mn-ea"/>
          <a:cs typeface="+mn-cs"/>
        </a:defRPr>
      </a:lvl3pPr>
      <a:lvl4pPr marL="498958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4pPr>
      <a:lvl5pPr marL="6415179"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5pPr>
      <a:lvl6pPr marL="7840774"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6pPr>
      <a:lvl7pPr marL="926637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7pPr>
      <a:lvl8pPr marL="10691965"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8pPr>
      <a:lvl9pPr marL="12117560" indent="-712798" algn="l" defTabSz="2851191" rtl="0" eaLnBrk="1" latinLnBrk="0" hangingPunct="1">
        <a:lnSpc>
          <a:spcPct val="90000"/>
        </a:lnSpc>
        <a:spcBef>
          <a:spcPts val="1559"/>
        </a:spcBef>
        <a:buFont typeface="Arial" panose="020B0604020202020204" pitchFamily="34" charset="0"/>
        <a:buChar char="•"/>
        <a:defRPr sz="5613" kern="1200">
          <a:solidFill>
            <a:schemeClr val="tx1"/>
          </a:solidFill>
          <a:latin typeface="+mn-lt"/>
          <a:ea typeface="+mn-ea"/>
          <a:cs typeface="+mn-cs"/>
        </a:defRPr>
      </a:lvl9pPr>
    </p:bodyStyle>
    <p:otherStyle>
      <a:defPPr>
        <a:defRPr lang="en-US"/>
      </a:defPPr>
      <a:lvl1pPr marL="0" algn="l" defTabSz="2851191" rtl="0" eaLnBrk="1" latinLnBrk="0" hangingPunct="1">
        <a:defRPr sz="5613" kern="1200">
          <a:solidFill>
            <a:schemeClr val="tx1"/>
          </a:solidFill>
          <a:latin typeface="+mn-lt"/>
          <a:ea typeface="+mn-ea"/>
          <a:cs typeface="+mn-cs"/>
        </a:defRPr>
      </a:lvl1pPr>
      <a:lvl2pPr marL="1425595" algn="l" defTabSz="2851191" rtl="0" eaLnBrk="1" latinLnBrk="0" hangingPunct="1">
        <a:defRPr sz="5613" kern="1200">
          <a:solidFill>
            <a:schemeClr val="tx1"/>
          </a:solidFill>
          <a:latin typeface="+mn-lt"/>
          <a:ea typeface="+mn-ea"/>
          <a:cs typeface="+mn-cs"/>
        </a:defRPr>
      </a:lvl2pPr>
      <a:lvl3pPr marL="2851191" algn="l" defTabSz="2851191" rtl="0" eaLnBrk="1" latinLnBrk="0" hangingPunct="1">
        <a:defRPr sz="5613" kern="1200">
          <a:solidFill>
            <a:schemeClr val="tx1"/>
          </a:solidFill>
          <a:latin typeface="+mn-lt"/>
          <a:ea typeface="+mn-ea"/>
          <a:cs typeface="+mn-cs"/>
        </a:defRPr>
      </a:lvl3pPr>
      <a:lvl4pPr marL="4276786" algn="l" defTabSz="2851191" rtl="0" eaLnBrk="1" latinLnBrk="0" hangingPunct="1">
        <a:defRPr sz="5613" kern="1200">
          <a:solidFill>
            <a:schemeClr val="tx1"/>
          </a:solidFill>
          <a:latin typeface="+mn-lt"/>
          <a:ea typeface="+mn-ea"/>
          <a:cs typeface="+mn-cs"/>
        </a:defRPr>
      </a:lvl4pPr>
      <a:lvl5pPr marL="5702381" algn="l" defTabSz="2851191" rtl="0" eaLnBrk="1" latinLnBrk="0" hangingPunct="1">
        <a:defRPr sz="5613" kern="1200">
          <a:solidFill>
            <a:schemeClr val="tx1"/>
          </a:solidFill>
          <a:latin typeface="+mn-lt"/>
          <a:ea typeface="+mn-ea"/>
          <a:cs typeface="+mn-cs"/>
        </a:defRPr>
      </a:lvl5pPr>
      <a:lvl6pPr marL="7127977" algn="l" defTabSz="2851191" rtl="0" eaLnBrk="1" latinLnBrk="0" hangingPunct="1">
        <a:defRPr sz="5613" kern="1200">
          <a:solidFill>
            <a:schemeClr val="tx1"/>
          </a:solidFill>
          <a:latin typeface="+mn-lt"/>
          <a:ea typeface="+mn-ea"/>
          <a:cs typeface="+mn-cs"/>
        </a:defRPr>
      </a:lvl6pPr>
      <a:lvl7pPr marL="8553572" algn="l" defTabSz="2851191" rtl="0" eaLnBrk="1" latinLnBrk="0" hangingPunct="1">
        <a:defRPr sz="5613" kern="1200">
          <a:solidFill>
            <a:schemeClr val="tx1"/>
          </a:solidFill>
          <a:latin typeface="+mn-lt"/>
          <a:ea typeface="+mn-ea"/>
          <a:cs typeface="+mn-cs"/>
        </a:defRPr>
      </a:lvl7pPr>
      <a:lvl8pPr marL="9979167" algn="l" defTabSz="2851191" rtl="0" eaLnBrk="1" latinLnBrk="0" hangingPunct="1">
        <a:defRPr sz="5613" kern="1200">
          <a:solidFill>
            <a:schemeClr val="tx1"/>
          </a:solidFill>
          <a:latin typeface="+mn-lt"/>
          <a:ea typeface="+mn-ea"/>
          <a:cs typeface="+mn-cs"/>
        </a:defRPr>
      </a:lvl8pPr>
      <a:lvl9pPr marL="11404763" algn="l" defTabSz="2851191" rtl="0" eaLnBrk="1" latinLnBrk="0" hangingPunct="1">
        <a:defRPr sz="56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1.xml"/><Relationship Id="rId13" Type="http://schemas.openxmlformats.org/officeDocument/2006/relationships/diagramData" Target="../diagrams/data2.xml"/><Relationship Id="rId18" Type="http://schemas.openxmlformats.org/officeDocument/2006/relationships/image" Target="../media/image6.jpg"/><Relationship Id="rId3" Type="http://schemas.openxmlformats.org/officeDocument/2006/relationships/image" Target="../media/image1.png"/><Relationship Id="rId7" Type="http://schemas.openxmlformats.org/officeDocument/2006/relationships/image" Target="../media/image5.jpg"/><Relationship Id="rId12" Type="http://schemas.microsoft.com/office/2007/relationships/diagramDrawing" Target="../diagrams/drawing1.xml"/><Relationship Id="rId17" Type="http://schemas.microsoft.com/office/2007/relationships/diagramDrawing" Target="../diagrams/drawing2.xml"/><Relationship Id="rId2" Type="http://schemas.openxmlformats.org/officeDocument/2006/relationships/notesSlide" Target="../notesSlides/notesSlide1.xml"/><Relationship Id="rId16" Type="http://schemas.openxmlformats.org/officeDocument/2006/relationships/diagramColors" Target="../diagrams/colors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diagramColors" Target="../diagrams/colors1.xml"/><Relationship Id="rId5" Type="http://schemas.openxmlformats.org/officeDocument/2006/relationships/image" Target="../media/image3.jpg"/><Relationship Id="rId15" Type="http://schemas.openxmlformats.org/officeDocument/2006/relationships/diagramQuickStyle" Target="../diagrams/quickStyle2.xml"/><Relationship Id="rId10" Type="http://schemas.openxmlformats.org/officeDocument/2006/relationships/diagramQuickStyle" Target="../diagrams/quickStyle1.xml"/><Relationship Id="rId4" Type="http://schemas.openxmlformats.org/officeDocument/2006/relationships/image" Target="../media/image2.png"/><Relationship Id="rId9" Type="http://schemas.openxmlformats.org/officeDocument/2006/relationships/diagramLayout" Target="../diagrams/layout1.xml"/><Relationship Id="rId14" Type="http://schemas.openxmlformats.org/officeDocument/2006/relationships/diagramLayout" Target="../diagrams/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D7628-B270-4F4F-806C-005605794CE5}"/>
              </a:ext>
            </a:extLst>
          </p:cNvPr>
          <p:cNvSpPr>
            <a:spLocks noGrp="1"/>
          </p:cNvSpPr>
          <p:nvPr>
            <p:ph type="ctrTitle"/>
          </p:nvPr>
        </p:nvSpPr>
        <p:spPr>
          <a:xfrm>
            <a:off x="0" y="0"/>
            <a:ext cx="30275213" cy="2644329"/>
          </a:xfrm>
          <a:solidFill>
            <a:schemeClr val="accent6">
              <a:lumMod val="40000"/>
              <a:lumOff val="60000"/>
            </a:schemeClr>
          </a:solidFill>
          <a:ln>
            <a:solidFill>
              <a:schemeClr val="bg2"/>
            </a:solidFill>
          </a:ln>
        </p:spPr>
        <p:txBody>
          <a:bodyPr>
            <a:normAutofit/>
          </a:bodyPr>
          <a:lstStyle/>
          <a:p>
            <a:pPr>
              <a:tabLst>
                <a:tab pos="26365200" algn="l"/>
              </a:tabLst>
            </a:pPr>
            <a:r>
              <a:rPr lang="en-GB" sz="9600" dirty="0">
                <a:latin typeface="Verdana" panose="020B0604030504040204" pitchFamily="34" charset="0"/>
                <a:ea typeface="Verdana" panose="020B0604030504040204" pitchFamily="34" charset="0"/>
                <a:cs typeface="Verdana" panose="020B0604030504040204" pitchFamily="34" charset="0"/>
              </a:rPr>
              <a:t>Exploring the ‘Hidden Curriculum’</a:t>
            </a:r>
            <a:br>
              <a:rPr lang="en-GB" sz="9600" dirty="0">
                <a:latin typeface="Verdana" panose="020B0604030504040204" pitchFamily="34" charset="0"/>
                <a:ea typeface="Verdana" panose="020B0604030504040204" pitchFamily="34" charset="0"/>
                <a:cs typeface="Verdana" panose="020B0604030504040204" pitchFamily="34" charset="0"/>
              </a:rPr>
            </a:br>
            <a:r>
              <a:rPr lang="en-GB" sz="4000" dirty="0">
                <a:latin typeface="Verdana" panose="020B0604030504040204" pitchFamily="34" charset="0"/>
                <a:ea typeface="Verdana" panose="020B0604030504040204" pitchFamily="34" charset="0"/>
                <a:cs typeface="Verdana" panose="020B0604030504040204" pitchFamily="34" charset="0"/>
              </a:rPr>
              <a:t>Sarah Skilton, 1402231</a:t>
            </a:r>
          </a:p>
        </p:txBody>
      </p:sp>
      <p:sp>
        <p:nvSpPr>
          <p:cNvPr id="3" name="Subtitle 2">
            <a:extLst>
              <a:ext uri="{FF2B5EF4-FFF2-40B4-BE49-F238E27FC236}">
                <a16:creationId xmlns:a16="http://schemas.microsoft.com/office/drawing/2014/main" id="{F82784D6-A368-4E78-A4EE-992C765C30AB}"/>
              </a:ext>
            </a:extLst>
          </p:cNvPr>
          <p:cNvSpPr>
            <a:spLocks noGrp="1"/>
          </p:cNvSpPr>
          <p:nvPr>
            <p:ph type="subTitle" idx="1"/>
          </p:nvPr>
        </p:nvSpPr>
        <p:spPr>
          <a:xfrm>
            <a:off x="12579585" y="2749795"/>
            <a:ext cx="8008336" cy="6470405"/>
          </a:xfrm>
          <a:gradFill flip="none" rotWithShape="1">
            <a:gsLst>
              <a:gs pos="0">
                <a:schemeClr val="accent6">
                  <a:lumMod val="40000"/>
                  <a:lumOff val="60000"/>
                  <a:tint val="66000"/>
                  <a:satMod val="160000"/>
                </a:schemeClr>
              </a:gs>
              <a:gs pos="50000">
                <a:schemeClr val="accent6">
                  <a:lumMod val="40000"/>
                  <a:lumOff val="60000"/>
                  <a:tint val="44500"/>
                  <a:satMod val="160000"/>
                </a:schemeClr>
              </a:gs>
              <a:gs pos="100000">
                <a:schemeClr val="accent6">
                  <a:lumMod val="40000"/>
                  <a:lumOff val="60000"/>
                  <a:tint val="23500"/>
                  <a:satMod val="160000"/>
                </a:schemeClr>
              </a:gs>
            </a:gsLst>
            <a:path path="circle">
              <a:fillToRect l="50000" t="50000" r="50000" b="50000"/>
            </a:path>
            <a:tileRect/>
          </a:gradFill>
          <a:ln>
            <a:solidFill>
              <a:schemeClr val="accent6"/>
            </a:solidFill>
          </a:ln>
          <a:effectLst>
            <a:glow rad="101600">
              <a:schemeClr val="accent6">
                <a:satMod val="175000"/>
                <a:alpha val="40000"/>
              </a:schemeClr>
            </a:glow>
            <a:outerShdw blurRad="50800" dist="38100" dir="2700000" algn="tl" rotWithShape="0">
              <a:prstClr val="black">
                <a:alpha val="40000"/>
              </a:prstClr>
            </a:outerShdw>
          </a:effectLst>
        </p:spPr>
        <p:txBody>
          <a:bodyPr wrap="square" anchor="ctr">
            <a:normAutofit fontScale="55000" lnSpcReduction="20000"/>
          </a:bodyPr>
          <a:lstStyle/>
          <a:p>
            <a:pPr>
              <a:lnSpc>
                <a:spcPct val="120000"/>
              </a:lnSpc>
              <a:spcBef>
                <a:spcPts val="0"/>
              </a:spcBef>
            </a:pPr>
            <a:r>
              <a:rPr lang="en-GB" sz="5800" b="1" u="sng" dirty="0">
                <a:latin typeface="Verdana" panose="020B0604030504040204" pitchFamily="34" charset="0"/>
                <a:ea typeface="Verdana" panose="020B0604030504040204" pitchFamily="34" charset="0"/>
                <a:cs typeface="Verdana" panose="020B0604030504040204" pitchFamily="34" charset="0"/>
              </a:rPr>
              <a:t>Examples of Hidden Curriculum</a:t>
            </a:r>
          </a:p>
          <a:p>
            <a:pPr>
              <a:lnSpc>
                <a:spcPct val="120000"/>
              </a:lnSpc>
              <a:spcBef>
                <a:spcPts val="0"/>
              </a:spcBef>
            </a:pPr>
            <a:endParaRPr lang="en-GB" sz="1700" b="1" u="sng" dirty="0">
              <a:latin typeface="Verdana" panose="020B0604030504040204" pitchFamily="34" charset="0"/>
              <a:ea typeface="Verdana" panose="020B0604030504040204" pitchFamily="34" charset="0"/>
              <a:cs typeface="Verdana" panose="020B0604030504040204" pitchFamily="34" charset="0"/>
            </a:endParaRPr>
          </a:p>
          <a:p>
            <a:pPr lvl="0" fontAlgn="base"/>
            <a:r>
              <a:rPr lang="en-GB" sz="5100" dirty="0">
                <a:latin typeface="Verdana" panose="020B0604030504040204" pitchFamily="34" charset="0"/>
                <a:ea typeface="Verdana" panose="020B0604030504040204" pitchFamily="34" charset="0"/>
                <a:cs typeface="Verdana" panose="020B0604030504040204" pitchFamily="34" charset="0"/>
              </a:rPr>
              <a:t>Removal of vocational subjects.</a:t>
            </a:r>
          </a:p>
          <a:p>
            <a:pPr lvl="0" fontAlgn="base"/>
            <a:r>
              <a:rPr lang="en-GB" sz="5100" dirty="0">
                <a:latin typeface="Verdana" panose="020B0604030504040204" pitchFamily="34" charset="0"/>
                <a:ea typeface="Verdana" panose="020B0604030504040204" pitchFamily="34" charset="0"/>
                <a:cs typeface="Verdana" panose="020B0604030504040204" pitchFamily="34" charset="0"/>
              </a:rPr>
              <a:t>Removal of Entry GCSEs.</a:t>
            </a:r>
          </a:p>
          <a:p>
            <a:pPr lvl="0" fontAlgn="base"/>
            <a:r>
              <a:rPr lang="en-GB" sz="5100" dirty="0">
                <a:latin typeface="Verdana" panose="020B0604030504040204" pitchFamily="34" charset="0"/>
                <a:ea typeface="Verdana" panose="020B0604030504040204" pitchFamily="34" charset="0"/>
                <a:cs typeface="Verdana" panose="020B0604030504040204" pitchFamily="34" charset="0"/>
              </a:rPr>
              <a:t>Christian based prayer in non-faith school. </a:t>
            </a:r>
          </a:p>
          <a:p>
            <a:pPr lvl="0" fontAlgn="base"/>
            <a:r>
              <a:rPr lang="en-GB" sz="5100" dirty="0">
                <a:latin typeface="Verdana" panose="020B0604030504040204" pitchFamily="34" charset="0"/>
                <a:ea typeface="Verdana" panose="020B0604030504040204" pitchFamily="34" charset="0"/>
                <a:cs typeface="Verdana" panose="020B0604030504040204" pitchFamily="34" charset="0"/>
              </a:rPr>
              <a:t>No text books. Photocopies. Poor quality resources. </a:t>
            </a:r>
          </a:p>
          <a:p>
            <a:pPr lvl="0" fontAlgn="base"/>
            <a:r>
              <a:rPr lang="en-GB" sz="5100" dirty="0">
                <a:latin typeface="Verdana" panose="020B0604030504040204" pitchFamily="34" charset="0"/>
                <a:ea typeface="Verdana" panose="020B0604030504040204" pitchFamily="34" charset="0"/>
                <a:cs typeface="Verdana" panose="020B0604030504040204" pitchFamily="34" charset="0"/>
              </a:rPr>
              <a:t>Open plan grounds and communal areas. </a:t>
            </a:r>
          </a:p>
          <a:p>
            <a:r>
              <a:rPr lang="en-GB" sz="5100" dirty="0">
                <a:latin typeface="Verdana" panose="020B0604030504040204" pitchFamily="34" charset="0"/>
                <a:ea typeface="Verdana" panose="020B0604030504040204" pitchFamily="34" charset="0"/>
                <a:cs typeface="Verdana" panose="020B0604030504040204" pitchFamily="34" charset="0"/>
              </a:rPr>
              <a:t>Resource and nurture base part of the school.</a:t>
            </a:r>
          </a:p>
          <a:p>
            <a:r>
              <a:rPr lang="en-GB" sz="5100" dirty="0">
                <a:latin typeface="Verdana" panose="020B0604030504040204" pitchFamily="34" charset="0"/>
                <a:ea typeface="Verdana" panose="020B0604030504040204" pitchFamily="34" charset="0"/>
                <a:cs typeface="Verdana" panose="020B0604030504040204" pitchFamily="34" charset="0"/>
              </a:rPr>
              <a:t>Attendance officer and reward scheme.</a:t>
            </a:r>
          </a:p>
        </p:txBody>
      </p:sp>
      <p:sp>
        <p:nvSpPr>
          <p:cNvPr id="5" name="TextBox 4">
            <a:extLst>
              <a:ext uri="{FF2B5EF4-FFF2-40B4-BE49-F238E27FC236}">
                <a16:creationId xmlns:a16="http://schemas.microsoft.com/office/drawing/2014/main" id="{3E878B55-FBE3-4E7F-896F-3753E01EA41C}"/>
              </a:ext>
            </a:extLst>
          </p:cNvPr>
          <p:cNvSpPr txBox="1"/>
          <p:nvPr/>
        </p:nvSpPr>
        <p:spPr>
          <a:xfrm>
            <a:off x="328614" y="2749794"/>
            <a:ext cx="11910277" cy="683264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18900000" scaled="1"/>
            <a:tileRect/>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What is the ‘Hidden Curriculum’?</a:t>
            </a:r>
          </a:p>
          <a:p>
            <a:endParaRPr lang="en-GB" dirty="0"/>
          </a:p>
          <a:p>
            <a:r>
              <a:rPr lang="en-GB" sz="2400" dirty="0">
                <a:latin typeface="Arial" panose="020B0604020202020204" pitchFamily="34" charset="0"/>
                <a:cs typeface="Arial" panose="020B0604020202020204" pitchFamily="34" charset="0"/>
              </a:rPr>
              <a:t>The definition of hidden curriculum is widely accepted as the side effect of education. The lessons learned but not necessarily intended. Unwritten rules that we take for granted in functioning Society. </a:t>
            </a:r>
          </a:p>
          <a:p>
            <a:endParaRPr lang="en-GB" sz="24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Hidden does not necessarily mean secret just not openly or obviously discussed unwritten rules and routines that are assumed to be instinctively known or accepted as common sense. Messages morals and values passed down through social cues or actions. (Hutten, 2016). </a:t>
            </a:r>
          </a:p>
          <a:p>
            <a:endParaRPr lang="en-GB" sz="24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It is the invisible and unreachable aspects of learning that seeks to pass on wisdom and culture of the past. (Moore, 2012) </a:t>
            </a:r>
          </a:p>
          <a:p>
            <a:endParaRPr lang="en-GB" sz="2400" dirty="0">
              <a:latin typeface="Arial" panose="020B0604020202020204" pitchFamily="34" charset="0"/>
              <a:cs typeface="Arial" panose="020B0604020202020204" pitchFamily="34" charset="0"/>
            </a:endParaRPr>
          </a:p>
          <a:p>
            <a:endParaRPr lang="en-GB" sz="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Hidden Curriculum is a fundamental part of education shaping values and social relationships. (Giroux, 1978)</a:t>
            </a:r>
          </a:p>
          <a:p>
            <a:endParaRPr lang="en-GB" sz="24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BD511B98-B8FA-4419-9CB6-A26AD23F36D8}"/>
              </a:ext>
            </a:extLst>
          </p:cNvPr>
          <p:cNvSpPr txBox="1"/>
          <p:nvPr/>
        </p:nvSpPr>
        <p:spPr>
          <a:xfrm>
            <a:off x="327150" y="10002511"/>
            <a:ext cx="11910278" cy="5693866"/>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8100000" scaled="1"/>
            <a:tileRect/>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Changing Paradigms</a:t>
            </a:r>
          </a:p>
          <a:p>
            <a:endParaRPr lang="en-GB" dirty="0"/>
          </a:p>
          <a:p>
            <a:r>
              <a:rPr lang="en-GB" sz="2400" dirty="0">
                <a:latin typeface="Arial" panose="020B0604020202020204" pitchFamily="34" charset="0"/>
                <a:cs typeface="Arial" panose="020B0604020202020204" pitchFamily="34" charset="0"/>
              </a:rPr>
              <a:t>Education expert Sir Ken Robinson argues that "We are educating people out of their creativity.“(Robinson, 2017). People are discouraged from thinking or questioning and encouraged to simply remember and recite correct answers. </a:t>
            </a:r>
            <a:endParaRPr lang="en-GB" sz="2400" dirty="0">
              <a:solidFill>
                <a:srgbClr val="FF0000"/>
              </a:solidFill>
              <a:latin typeface="Arial" panose="020B0604020202020204" pitchFamily="34" charset="0"/>
              <a:cs typeface="Arial" panose="020B0604020202020204" pitchFamily="34" charset="0"/>
            </a:endParaRPr>
          </a:p>
          <a:p>
            <a:pPr lvl="0"/>
            <a:endParaRPr lang="en-GB" sz="1600" dirty="0">
              <a:solidFill>
                <a:srgbClr val="FF0000"/>
              </a:solidFill>
              <a:latin typeface="Arial" panose="020B0604020202020204" pitchFamily="34" charset="0"/>
              <a:cs typeface="Arial" panose="020B0604020202020204" pitchFamily="34" charset="0"/>
            </a:endParaRPr>
          </a:p>
          <a:p>
            <a:pPr lvl="0"/>
            <a:r>
              <a:rPr lang="en-GB" sz="2400" dirty="0">
                <a:latin typeface="Arial" panose="020B0604020202020204" pitchFamily="34" charset="0"/>
                <a:cs typeface="Arial" panose="020B0604020202020204" pitchFamily="34" charset="0"/>
              </a:rPr>
              <a:t>Schools are designed to make children												</a:t>
            </a:r>
          </a:p>
          <a:p>
            <a:pPr lvl="0"/>
            <a:r>
              <a:rPr lang="en-GB" sz="2400" dirty="0">
                <a:latin typeface="Arial" panose="020B0604020202020204" pitchFamily="34" charset="0"/>
                <a:cs typeface="Arial" panose="020B0604020202020204" pitchFamily="34" charset="0"/>
              </a:rPr>
              <a:t>pass tests.</a:t>
            </a:r>
          </a:p>
          <a:p>
            <a:endParaRPr lang="en-GB" dirty="0"/>
          </a:p>
          <a:p>
            <a:endParaRPr lang="en-GB" dirty="0"/>
          </a:p>
          <a:p>
            <a:endParaRPr lang="en-GB" dirty="0"/>
          </a:p>
          <a:p>
            <a:endParaRPr lang="en-GB" dirty="0"/>
          </a:p>
          <a:p>
            <a:endParaRPr lang="en-GB" dirty="0"/>
          </a:p>
          <a:p>
            <a:endParaRPr lang="en-GB" dirty="0"/>
          </a:p>
          <a:p>
            <a:r>
              <a:rPr lang="en-GB" sz="2400" dirty="0">
                <a:latin typeface="Arial" panose="020B0604020202020204" pitchFamily="34" charset="0"/>
                <a:cs typeface="Arial" panose="020B0604020202020204" pitchFamily="34" charset="0"/>
              </a:rPr>
              <a:t>Education is no longer about encouraging </a:t>
            </a:r>
          </a:p>
          <a:p>
            <a:r>
              <a:rPr lang="en-GB" sz="2400" dirty="0">
                <a:latin typeface="Arial" panose="020B0604020202020204" pitchFamily="34" charset="0"/>
                <a:cs typeface="Arial" panose="020B0604020202020204" pitchFamily="34" charset="0"/>
              </a:rPr>
              <a:t>original ideas just the right answer.</a:t>
            </a:r>
          </a:p>
          <a:p>
            <a:endParaRPr lang="en-GB" dirty="0"/>
          </a:p>
        </p:txBody>
      </p:sp>
      <p:sp>
        <p:nvSpPr>
          <p:cNvPr id="7" name="TextBox 6">
            <a:extLst>
              <a:ext uri="{FF2B5EF4-FFF2-40B4-BE49-F238E27FC236}">
                <a16:creationId xmlns:a16="http://schemas.microsoft.com/office/drawing/2014/main" id="{D3564A7B-9B51-40BF-ABF4-6B7DE1321A64}"/>
              </a:ext>
            </a:extLst>
          </p:cNvPr>
          <p:cNvSpPr txBox="1"/>
          <p:nvPr/>
        </p:nvSpPr>
        <p:spPr>
          <a:xfrm>
            <a:off x="327150" y="16116454"/>
            <a:ext cx="11910277" cy="4893647"/>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path path="circle">
              <a:fillToRect l="100000" t="100000"/>
            </a:path>
            <a:tileRect r="-100000" b="-100000"/>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Functional vs Marxist Theory </a:t>
            </a:r>
          </a:p>
          <a:p>
            <a:endParaRPr lang="en-GB" dirty="0"/>
          </a:p>
          <a:p>
            <a:pPr lvl="0"/>
            <a:r>
              <a:rPr lang="en-GB" sz="2400" dirty="0">
                <a:latin typeface="Arial" panose="020B0604020202020204" pitchFamily="34" charset="0"/>
                <a:ea typeface="Times New Roman" panose="02020603050405020304" pitchFamily="18" charset="0"/>
              </a:rPr>
              <a:t>The UK is a capitalist society, where conformity and control is accepted as the norm. The majority of individuals can therefore be seen as functionalist. Marxists are against the government rules, policies, mission statements and capitalism. </a:t>
            </a:r>
          </a:p>
          <a:p>
            <a:pPr lvl="0"/>
            <a:endParaRPr lang="en-GB" sz="2400" dirty="0">
              <a:latin typeface="Arial" panose="020B0604020202020204" pitchFamily="34" charset="0"/>
              <a:ea typeface="Times New Roman" panose="02020603050405020304" pitchFamily="18" charset="0"/>
            </a:endParaRPr>
          </a:p>
          <a:p>
            <a:pPr lvl="0"/>
            <a:r>
              <a:rPr lang="en-GB" sz="2400" dirty="0">
                <a:latin typeface="Arial" panose="020B0604020202020204" pitchFamily="34" charset="0"/>
                <a:ea typeface="Times New Roman" panose="02020603050405020304" pitchFamily="18" charset="0"/>
              </a:rPr>
              <a:t>Moral duty to teach children what is right or wrong. Essential need for consistent messages given to children from birth, through family and school in line with school policies. (Adams, 2009)  </a:t>
            </a:r>
            <a:endParaRPr lang="en-GB" dirty="0"/>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ea typeface="Times New Roman" panose="02020603050405020304" pitchFamily="18" charset="0"/>
                <a:cs typeface="Arial" panose="020B0604020202020204" pitchFamily="34" charset="0"/>
              </a:rPr>
              <a:t>Schools are a microcosm of society you can tell a lot about society from its schools. (McGowan, 2017) </a:t>
            </a:r>
            <a:endParaRPr lang="en-GB" dirty="0"/>
          </a:p>
          <a:p>
            <a:endParaRPr lang="en-GB" dirty="0"/>
          </a:p>
        </p:txBody>
      </p:sp>
      <p:sp>
        <p:nvSpPr>
          <p:cNvPr id="8" name="TextBox 7">
            <a:extLst>
              <a:ext uri="{FF2B5EF4-FFF2-40B4-BE49-F238E27FC236}">
                <a16:creationId xmlns:a16="http://schemas.microsoft.com/office/drawing/2014/main" id="{BECB5D70-CBC7-43EE-97E4-CAF5B8A37358}"/>
              </a:ext>
            </a:extLst>
          </p:cNvPr>
          <p:cNvSpPr txBox="1"/>
          <p:nvPr/>
        </p:nvSpPr>
        <p:spPr>
          <a:xfrm>
            <a:off x="12635993" y="9628600"/>
            <a:ext cx="8008335" cy="5863144"/>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path path="circle">
              <a:fillToRect l="50000" t="50000" r="50000" b="50000"/>
            </a:path>
            <a:tileRect/>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Seven Core Aims.</a:t>
            </a:r>
            <a:r>
              <a:rPr lang="en-GB" sz="3600" b="1" dirty="0">
                <a:latin typeface="Verdana" panose="020B0604030504040204" pitchFamily="34" charset="0"/>
                <a:ea typeface="Verdana" panose="020B0604030504040204" pitchFamily="34" charset="0"/>
                <a:cs typeface="Verdana" panose="020B0604030504040204" pitchFamily="34" charset="0"/>
              </a:rPr>
              <a:t> </a:t>
            </a:r>
            <a:r>
              <a:rPr lang="en-GB" dirty="0">
                <a:latin typeface="Arial" panose="020B0604020202020204" pitchFamily="34" charset="0"/>
                <a:cs typeface="Arial" panose="020B0604020202020204" pitchFamily="34" charset="0"/>
              </a:rPr>
              <a:t>(Welsh Government, 2015a)</a:t>
            </a:r>
            <a:endParaRPr lang="en-GB" dirty="0"/>
          </a:p>
          <a:p>
            <a:pPr lvl="1">
              <a:lnSpc>
                <a:spcPct val="150000"/>
              </a:lnSpc>
            </a:pPr>
            <a:endParaRPr lang="en-GB" sz="10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a:p>
            <a:pPr lvl="1">
              <a:lnSpc>
                <a:spcPct val="150000"/>
              </a:lnSpc>
            </a:pPr>
            <a:endParaRPr lang="en-GB" sz="2400" dirty="0">
              <a:solidFill>
                <a:srgbClr val="FF0000"/>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F3F3F35-2B3A-42F2-8BA3-F157394C4A71}"/>
              </a:ext>
            </a:extLst>
          </p:cNvPr>
          <p:cNvSpPr txBox="1"/>
          <p:nvPr/>
        </p:nvSpPr>
        <p:spPr>
          <a:xfrm>
            <a:off x="20890523" y="2749794"/>
            <a:ext cx="9056075" cy="4893647"/>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path path="circle">
              <a:fillToRect t="100000" r="100000"/>
            </a:path>
            <a:tileRect l="-100000" b="-100000"/>
          </a:gradFill>
          <a:ln>
            <a:solidFill>
              <a:schemeClr val="tx1"/>
            </a:solidFill>
          </a:ln>
        </p:spPr>
        <p:txBody>
          <a:bodyPr wrap="square" rtlCol="0">
            <a:spAutoFit/>
          </a:bodyPr>
          <a:lstStyle/>
          <a:p>
            <a:r>
              <a:rPr lang="en-GB" sz="3200" b="1" u="sng" dirty="0">
                <a:latin typeface="Verdana" panose="020B0604030504040204" pitchFamily="34" charset="0"/>
                <a:ea typeface="Verdana" panose="020B0604030504040204" pitchFamily="34" charset="0"/>
                <a:cs typeface="Verdana" panose="020B0604030504040204" pitchFamily="34" charset="0"/>
              </a:rPr>
              <a:t>Workplace Examples – School A</a:t>
            </a:r>
          </a:p>
          <a:p>
            <a:endParaRPr lang="en-GB" sz="14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Attendance officer and iPad reward scheme</a:t>
            </a:r>
            <a:r>
              <a:rPr lang="en-GB" sz="2000" dirty="0">
                <a:solidFill>
                  <a:srgbClr val="0070C0"/>
                </a:solidFill>
                <a:latin typeface="Arial" panose="020B0604020202020204" pitchFamily="34" charset="0"/>
                <a:cs typeface="Arial" panose="020B0604020202020204" pitchFamily="34" charset="0"/>
              </a:rPr>
              <a:t>. </a:t>
            </a:r>
          </a:p>
          <a:p>
            <a:r>
              <a:rPr lang="en-GB" i="1" dirty="0"/>
              <a:t>‘The way positive reinforcement is carried out is more important than the amount.’ – B.F. Skinner </a:t>
            </a:r>
            <a:r>
              <a:rPr lang="en-GB" dirty="0"/>
              <a:t>(Lazear and Lazear, 1993). Overall School A attendance has risen from 90.2% to 94.4% over 4 years from 2013-2017. Due to positive family liaison rather than iPad incentive. </a:t>
            </a:r>
          </a:p>
          <a:p>
            <a:endParaRPr lang="en-GB" sz="1200" dirty="0"/>
          </a:p>
          <a:p>
            <a:pPr marL="342900" indent="-342900">
              <a:buFont typeface="Arial" panose="020B0604020202020204" pitchFamily="34" charset="0"/>
              <a:buChar char="•"/>
            </a:pPr>
            <a:r>
              <a:rPr lang="en-GB" sz="2000" dirty="0">
                <a:latin typeface="Arial" panose="020B0604020202020204" pitchFamily="34" charset="0"/>
                <a:ea typeface="Verdana" panose="020B0604030504040204" pitchFamily="34" charset="0"/>
                <a:cs typeface="Arial" panose="020B0604020202020204" pitchFamily="34" charset="0"/>
              </a:rPr>
              <a:t>Open plan design and inclusion of nurture base</a:t>
            </a:r>
            <a:r>
              <a:rPr lang="en-GB" sz="2000" dirty="0">
                <a:solidFill>
                  <a:srgbClr val="0070C0"/>
                </a:solidFill>
                <a:latin typeface="Arial" panose="020B0604020202020204" pitchFamily="34" charset="0"/>
                <a:ea typeface="Verdana" panose="020B0604030504040204" pitchFamily="34" charset="0"/>
                <a:cs typeface="Arial" panose="020B0604020202020204" pitchFamily="34" charset="0"/>
              </a:rPr>
              <a:t>. </a:t>
            </a:r>
          </a:p>
          <a:p>
            <a:r>
              <a:rPr lang="en-GB" i="1" dirty="0"/>
              <a:t>‘Every person who is kind, helpful, decent, psychologically democratic, affectionate, and warm, is a </a:t>
            </a:r>
            <a:r>
              <a:rPr lang="en-GB" i="1" dirty="0" err="1"/>
              <a:t>psychotheraputic</a:t>
            </a:r>
            <a:r>
              <a:rPr lang="en-GB" i="1" dirty="0"/>
              <a:t> force.’ – A. Maslow </a:t>
            </a:r>
            <a:r>
              <a:rPr lang="en-GB" dirty="0"/>
              <a:t>(White, 2015). The wellbeing of staff and pupils is a priority within School A. The ethos of open plan areas to promote safety and cohesion for all has created a healthier environment. </a:t>
            </a:r>
          </a:p>
          <a:p>
            <a:endParaRPr lang="en-GB" sz="1400" dirty="0">
              <a:solidFill>
                <a:srgbClr val="0070C0"/>
              </a:solidFill>
              <a:latin typeface="Arial" panose="020B0604020202020204" pitchFamily="34" charset="0"/>
              <a:ea typeface="Verdana" panose="020B0604030504040204" pitchFamily="34" charset="0"/>
              <a:cs typeface="Arial" panose="020B0604020202020204" pitchFamily="34" charset="0"/>
            </a:endParaRPr>
          </a:p>
          <a:p>
            <a:pPr marL="342900" indent="-342900">
              <a:buFont typeface="Arial" panose="020B0604020202020204" pitchFamily="34" charset="0"/>
              <a:buChar char="•"/>
            </a:pPr>
            <a:r>
              <a:rPr lang="en-GB" sz="2000" dirty="0">
                <a:latin typeface="Arial" panose="020B0604020202020204" pitchFamily="34" charset="0"/>
                <a:ea typeface="Verdana" panose="020B0604030504040204" pitchFamily="34" charset="0"/>
                <a:cs typeface="Arial" panose="020B0604020202020204" pitchFamily="34" charset="0"/>
              </a:rPr>
              <a:t>Removal of vocational and entry level GCSE. </a:t>
            </a:r>
          </a:p>
          <a:p>
            <a:r>
              <a:rPr lang="en-GB" i="1" dirty="0"/>
              <a:t>‘Thinking about thinking" has to be a principal ingredient of any empowering practice of education.’. – J. Bruner </a:t>
            </a:r>
            <a:r>
              <a:rPr lang="en-GB" dirty="0"/>
              <a:t>(Bruner, 1997). Limiting GCSE choices and removal of certain exams in School A has seen a increase in league table scores to the detriment of pupil’s wellbeing. </a:t>
            </a:r>
            <a:endParaRPr lang="en-GB" sz="2400" b="1" dirty="0">
              <a:solidFill>
                <a:srgbClr val="0070C0"/>
              </a:solidFill>
              <a:latin typeface="Arial" panose="020B0604020202020204" pitchFamily="34" charset="0"/>
              <a:ea typeface="Verdana" panose="020B060403050404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1222358-84D2-46BC-B335-E1D82FF7DEAC}"/>
              </a:ext>
            </a:extLst>
          </p:cNvPr>
          <p:cNvSpPr txBox="1"/>
          <p:nvPr/>
        </p:nvSpPr>
        <p:spPr>
          <a:xfrm>
            <a:off x="20890522" y="12414940"/>
            <a:ext cx="9056074" cy="4124206"/>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10800000" scaled="1"/>
            <a:tileRect/>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Successful Futures</a:t>
            </a:r>
          </a:p>
          <a:p>
            <a:endParaRPr lang="en-GB" dirty="0"/>
          </a:p>
          <a:p>
            <a:pPr lvl="1"/>
            <a:endParaRPr lang="en-GB" sz="2400" dirty="0">
              <a:latin typeface="Arial" panose="020B0604020202020204" pitchFamily="34" charset="0"/>
              <a:cs typeface="Arial" panose="020B0604020202020204" pitchFamily="34" charset="0"/>
            </a:endParaRPr>
          </a:p>
          <a:p>
            <a:pPr lvl="1"/>
            <a:r>
              <a:rPr lang="en-GB" sz="2400" dirty="0">
                <a:latin typeface="Arial" panose="020B0604020202020204" pitchFamily="34" charset="0"/>
                <a:cs typeface="Arial" panose="020B0604020202020204" pitchFamily="34" charset="0"/>
              </a:rPr>
              <a:t>4 key principles to a visible </a:t>
            </a:r>
          </a:p>
          <a:p>
            <a:pPr lvl="1"/>
            <a:r>
              <a:rPr lang="en-GB" sz="2400" dirty="0">
                <a:latin typeface="Arial" panose="020B0604020202020204" pitchFamily="34" charset="0"/>
                <a:cs typeface="Arial" panose="020B0604020202020204" pitchFamily="34" charset="0"/>
              </a:rPr>
              <a:t>curriculum in Wales 2022.</a:t>
            </a:r>
          </a:p>
          <a:p>
            <a:endParaRPr lang="en-GB" sz="2400" dirty="0">
              <a:solidFill>
                <a:srgbClr val="FF0000"/>
              </a:solidFill>
              <a:latin typeface="Arial" panose="020B0604020202020204" pitchFamily="34" charset="0"/>
              <a:cs typeface="Arial" panose="020B0604020202020204" pitchFamily="34" charset="0"/>
            </a:endParaRPr>
          </a:p>
          <a:p>
            <a:endParaRPr lang="en-GB" sz="2400" dirty="0">
              <a:solidFill>
                <a:srgbClr val="FF0000"/>
              </a:solidFill>
              <a:latin typeface="Arial" panose="020B0604020202020204" pitchFamily="34" charset="0"/>
              <a:cs typeface="Arial" panose="020B0604020202020204" pitchFamily="34" charset="0"/>
            </a:endParaRPr>
          </a:p>
          <a:p>
            <a:endParaRPr lang="en-GB" sz="2400" dirty="0">
              <a:solidFill>
                <a:srgbClr val="FF0000"/>
              </a:solidFill>
              <a:latin typeface="Arial" panose="020B0604020202020204" pitchFamily="34" charset="0"/>
              <a:cs typeface="Arial" panose="020B0604020202020204" pitchFamily="34" charset="0"/>
            </a:endParaRPr>
          </a:p>
          <a:p>
            <a:endParaRPr lang="en-GB" sz="2400" dirty="0">
              <a:solidFill>
                <a:srgbClr val="FF0000"/>
              </a:solidFill>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(Donaldson, 2015)</a:t>
            </a:r>
            <a:endParaRPr lang="en-GB" sz="2000" dirty="0"/>
          </a:p>
        </p:txBody>
      </p:sp>
      <p:sp>
        <p:nvSpPr>
          <p:cNvPr id="11" name="TextBox 10">
            <a:extLst>
              <a:ext uri="{FF2B5EF4-FFF2-40B4-BE49-F238E27FC236}">
                <a16:creationId xmlns:a16="http://schemas.microsoft.com/office/drawing/2014/main" id="{4866CAB7-9D0B-4F16-86F6-B81E27822FE9}"/>
              </a:ext>
            </a:extLst>
          </p:cNvPr>
          <p:cNvSpPr txBox="1"/>
          <p:nvPr/>
        </p:nvSpPr>
        <p:spPr>
          <a:xfrm>
            <a:off x="20890522" y="16764020"/>
            <a:ext cx="9056074" cy="4339650"/>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13500000" scaled="1"/>
            <a:tileRect/>
          </a:gradFill>
          <a:ln>
            <a:solidFill>
              <a:schemeClr val="tx1"/>
            </a:solidFill>
          </a:ln>
        </p:spPr>
        <p:txBody>
          <a:bodyPr wrap="square" rtlCol="0">
            <a:spAutoFit/>
          </a:bodyPr>
          <a:lstStyle/>
          <a:p>
            <a:r>
              <a:rPr lang="en-GB" sz="3600" b="1" u="sng" dirty="0">
                <a:latin typeface="Verdana" panose="020B0604030504040204" pitchFamily="34" charset="0"/>
                <a:ea typeface="Verdana" panose="020B0604030504040204" pitchFamily="34" charset="0"/>
                <a:cs typeface="Verdana" panose="020B0604030504040204" pitchFamily="34" charset="0"/>
              </a:rPr>
              <a:t>Conclusion:</a:t>
            </a:r>
            <a:r>
              <a:rPr lang="en-GB" dirty="0"/>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‘Children learn what  they live.’ (Nolte and Harris, 1998)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‘If we teach tomorrow as we did today, we rob our children of their future.’ (Donaldson, 2015)</a:t>
            </a:r>
          </a:p>
          <a:p>
            <a:endParaRPr lang="en-GB" sz="2000" dirty="0">
              <a:solidFill>
                <a:srgbClr val="0070C0"/>
              </a:solidFill>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‘Change the official curriculum of the nation’s schools and its ills would be remedied.’ (Giroux, 1978)</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The official curriculum is enhanced in School A with the inclusion of Nurture Base, SEAL and ELSA staff, to give clear messages and guide pupils to live full, socially inclusive lives. </a:t>
            </a:r>
            <a:endParaRPr lang="en-GB" dirty="0">
              <a:solidFill>
                <a:srgbClr val="0070C0"/>
              </a:solidFill>
              <a:latin typeface="Arial" panose="020B0604020202020204" pitchFamily="34" charset="0"/>
              <a:cs typeface="Arial" panose="020B0604020202020204" pitchFamily="34" charset="0"/>
            </a:endParaRPr>
          </a:p>
        </p:txBody>
      </p:sp>
      <p:pic>
        <p:nvPicPr>
          <p:cNvPr id="12" name="Picture 11" descr="A close up of a logo&#10;&#10;Description generated with very high confidence">
            <a:extLst>
              <a:ext uri="{FF2B5EF4-FFF2-40B4-BE49-F238E27FC236}">
                <a16:creationId xmlns:a16="http://schemas.microsoft.com/office/drawing/2014/main" id="{727F812F-9163-4106-918B-FE34D93BFC6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8615" y="476250"/>
            <a:ext cx="4243386" cy="1677248"/>
          </a:xfrm>
          <a:prstGeom prst="rect">
            <a:avLst/>
          </a:prstGeom>
        </p:spPr>
      </p:pic>
      <p:pic>
        <p:nvPicPr>
          <p:cNvPr id="13" name="Picture 12">
            <a:extLst>
              <a:ext uri="{FF2B5EF4-FFF2-40B4-BE49-F238E27FC236}">
                <a16:creationId xmlns:a16="http://schemas.microsoft.com/office/drawing/2014/main" id="{4D748160-FCDD-45BC-88FB-9045DCB944EB}"/>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6003250" y="220997"/>
            <a:ext cx="3943347" cy="2296998"/>
          </a:xfrm>
          <a:prstGeom prst="rect">
            <a:avLst/>
          </a:prstGeom>
        </p:spPr>
      </p:pic>
      <p:sp>
        <p:nvSpPr>
          <p:cNvPr id="14" name="TextBox 13">
            <a:extLst>
              <a:ext uri="{FF2B5EF4-FFF2-40B4-BE49-F238E27FC236}">
                <a16:creationId xmlns:a16="http://schemas.microsoft.com/office/drawing/2014/main" id="{8E76E6C6-B089-411D-AB99-601E1560D356}"/>
              </a:ext>
            </a:extLst>
          </p:cNvPr>
          <p:cNvSpPr txBox="1"/>
          <p:nvPr/>
        </p:nvSpPr>
        <p:spPr>
          <a:xfrm>
            <a:off x="28384500" y="2153498"/>
            <a:ext cx="1562097" cy="369332"/>
          </a:xfrm>
          <a:prstGeom prst="rect">
            <a:avLst/>
          </a:prstGeom>
          <a:noFill/>
        </p:spPr>
        <p:txBody>
          <a:bodyPr wrap="square" rtlCol="0">
            <a:spAutoFit/>
          </a:bodyPr>
          <a:lstStyle/>
          <a:p>
            <a:r>
              <a:rPr lang="en-GB" dirty="0"/>
              <a:t>(Hutten, 2016)</a:t>
            </a:r>
          </a:p>
        </p:txBody>
      </p:sp>
      <p:pic>
        <p:nvPicPr>
          <p:cNvPr id="16" name="Picture 15" descr="A screenshot of a cell phone&#10;&#10;Description generated with very high confidence">
            <a:extLst>
              <a:ext uri="{FF2B5EF4-FFF2-40B4-BE49-F238E27FC236}">
                <a16:creationId xmlns:a16="http://schemas.microsoft.com/office/drawing/2014/main" id="{8B7E1CFB-FF1B-4847-A55F-D71FDC4BA06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401550" y="15640934"/>
            <a:ext cx="8324850" cy="5698514"/>
          </a:xfrm>
          <a:prstGeom prst="rect">
            <a:avLst/>
          </a:prstGeom>
        </p:spPr>
      </p:pic>
      <p:sp>
        <p:nvSpPr>
          <p:cNvPr id="17" name="TextBox 16">
            <a:extLst>
              <a:ext uri="{FF2B5EF4-FFF2-40B4-BE49-F238E27FC236}">
                <a16:creationId xmlns:a16="http://schemas.microsoft.com/office/drawing/2014/main" id="{3EFE68F4-CB8E-4D30-B004-B82A1010541D}"/>
              </a:ext>
            </a:extLst>
          </p:cNvPr>
          <p:cNvSpPr txBox="1"/>
          <p:nvPr/>
        </p:nvSpPr>
        <p:spPr>
          <a:xfrm>
            <a:off x="18767181" y="20485145"/>
            <a:ext cx="1466850" cy="369332"/>
          </a:xfrm>
          <a:prstGeom prst="rect">
            <a:avLst/>
          </a:prstGeom>
          <a:noFill/>
        </p:spPr>
        <p:txBody>
          <a:bodyPr wrap="square" rtlCol="0">
            <a:spAutoFit/>
          </a:bodyPr>
          <a:lstStyle/>
          <a:p>
            <a:r>
              <a:rPr lang="en-GB" dirty="0">
                <a:solidFill>
                  <a:schemeClr val="bg1"/>
                </a:solidFill>
              </a:rPr>
              <a:t>(Bryan, 2015)</a:t>
            </a:r>
          </a:p>
        </p:txBody>
      </p:sp>
      <p:pic>
        <p:nvPicPr>
          <p:cNvPr id="19" name="Picture 18" descr="A screenshot of a cell phone&#10;&#10;Description generated with very high confidence">
            <a:extLst>
              <a:ext uri="{FF2B5EF4-FFF2-40B4-BE49-F238E27FC236}">
                <a16:creationId xmlns:a16="http://schemas.microsoft.com/office/drawing/2014/main" id="{0DB37E84-86BE-426D-BF54-0354343974D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012650" y="7929870"/>
            <a:ext cx="4933946" cy="4145283"/>
          </a:xfrm>
          <a:prstGeom prst="rect">
            <a:avLst/>
          </a:prstGeom>
          <a:solidFill>
            <a:schemeClr val="accent5">
              <a:lumMod val="40000"/>
              <a:lumOff val="60000"/>
            </a:schemeClr>
          </a:solidFill>
          <a:ln>
            <a:solidFill>
              <a:schemeClr val="accent6"/>
            </a:solidFill>
          </a:ln>
        </p:spPr>
      </p:pic>
      <p:sp>
        <p:nvSpPr>
          <p:cNvPr id="20" name="TextBox 19">
            <a:extLst>
              <a:ext uri="{FF2B5EF4-FFF2-40B4-BE49-F238E27FC236}">
                <a16:creationId xmlns:a16="http://schemas.microsoft.com/office/drawing/2014/main" id="{4C37E0F8-58FD-4D23-ADE5-B1D1EB7D938F}"/>
              </a:ext>
            </a:extLst>
          </p:cNvPr>
          <p:cNvSpPr txBox="1"/>
          <p:nvPr/>
        </p:nvSpPr>
        <p:spPr>
          <a:xfrm>
            <a:off x="20928615" y="7916924"/>
            <a:ext cx="3799748" cy="4185761"/>
          </a:xfrm>
          <a:prstGeom prst="rect">
            <a:avLst/>
          </a:prstGeom>
          <a:gradFill flip="none" rotWithShape="1">
            <a:gsLst>
              <a:gs pos="0">
                <a:srgbClr val="FFFF00">
                  <a:tint val="66000"/>
                  <a:satMod val="160000"/>
                </a:srgbClr>
              </a:gs>
              <a:gs pos="50000">
                <a:srgbClr val="FFFF00">
                  <a:tint val="44500"/>
                  <a:satMod val="160000"/>
                </a:srgbClr>
              </a:gs>
              <a:gs pos="100000">
                <a:srgbClr val="FFFF00">
                  <a:tint val="23500"/>
                  <a:satMod val="160000"/>
                </a:srgbClr>
              </a:gs>
            </a:gsLst>
            <a:lin ang="0" scaled="1"/>
            <a:tileRect/>
          </a:gradFill>
          <a:ln>
            <a:solidFill>
              <a:schemeClr val="tx1"/>
            </a:solidFill>
          </a:ln>
        </p:spPr>
        <p:txBody>
          <a:bodyPr wrap="square" rtlCol="0">
            <a:spAutoFit/>
          </a:bodyPr>
          <a:lstStyle/>
          <a:p>
            <a:r>
              <a:rPr lang="en-GB" sz="3200" b="1" u="sng" dirty="0">
                <a:latin typeface="Verdana" panose="020B0604030504040204" pitchFamily="34" charset="0"/>
                <a:ea typeface="Verdana" panose="020B0604030504040204" pitchFamily="34" charset="0"/>
                <a:cs typeface="Verdana" panose="020B0604030504040204" pitchFamily="34" charset="0"/>
              </a:rPr>
              <a:t>Peer Mentors:</a:t>
            </a:r>
          </a:p>
          <a:p>
            <a:endParaRPr lang="en-GB" dirty="0"/>
          </a:p>
          <a:p>
            <a:r>
              <a:rPr lang="en-GB" dirty="0">
                <a:latin typeface="Arial" panose="020B0604020202020204" pitchFamily="34" charset="0"/>
                <a:cs typeface="Arial" panose="020B0604020202020204" pitchFamily="34" charset="0"/>
              </a:rPr>
              <a:t>Society works on a division of labour. </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Children can be encouraged to see each other and all jobs as equally important and valued through peer mentoring</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School A scaffolds group work with a MAT pupil able to support struggling students while learning new skills from the other learners.</a:t>
            </a:r>
          </a:p>
        </p:txBody>
      </p:sp>
      <p:pic>
        <p:nvPicPr>
          <p:cNvPr id="15" name="Picture 14" descr="A close up of text on a white background&#10;&#10;Description generated with high confidence">
            <a:extLst>
              <a:ext uri="{FF2B5EF4-FFF2-40B4-BE49-F238E27FC236}">
                <a16:creationId xmlns:a16="http://schemas.microsoft.com/office/drawing/2014/main" id="{9BC50FC7-2D08-4EE4-8D49-21AB0F963498}"/>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6493102" y="12229162"/>
            <a:ext cx="5486400" cy="3244859"/>
          </a:xfrm>
          <a:prstGeom prst="rect">
            <a:avLst/>
          </a:prstGeom>
        </p:spPr>
      </p:pic>
      <p:graphicFrame>
        <p:nvGraphicFramePr>
          <p:cNvPr id="4" name="Diagram 3">
            <a:extLst>
              <a:ext uri="{FF2B5EF4-FFF2-40B4-BE49-F238E27FC236}">
                <a16:creationId xmlns:a16="http://schemas.microsoft.com/office/drawing/2014/main" id="{716370B0-8755-4823-A648-10B5D8428FDF}"/>
              </a:ext>
            </a:extLst>
          </p:cNvPr>
          <p:cNvGraphicFramePr/>
          <p:nvPr>
            <p:extLst>
              <p:ext uri="{D42A27DB-BD31-4B8C-83A1-F6EECF244321}">
                <p14:modId xmlns:p14="http://schemas.microsoft.com/office/powerpoint/2010/main" val="886820430"/>
              </p:ext>
            </p:extLst>
          </p:nvPr>
        </p:nvGraphicFramePr>
        <p:xfrm>
          <a:off x="24297537" y="12579164"/>
          <a:ext cx="6305550" cy="379575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graphicFrame>
        <p:nvGraphicFramePr>
          <p:cNvPr id="21" name="Diagram 20">
            <a:extLst>
              <a:ext uri="{FF2B5EF4-FFF2-40B4-BE49-F238E27FC236}">
                <a16:creationId xmlns:a16="http://schemas.microsoft.com/office/drawing/2014/main" id="{BE1A6B83-3EAE-433B-B3B6-45654E45FF06}"/>
              </a:ext>
            </a:extLst>
          </p:cNvPr>
          <p:cNvGraphicFramePr/>
          <p:nvPr>
            <p:extLst>
              <p:ext uri="{D42A27DB-BD31-4B8C-83A1-F6EECF244321}">
                <p14:modId xmlns:p14="http://schemas.microsoft.com/office/powerpoint/2010/main" val="1705477237"/>
              </p:ext>
            </p:extLst>
          </p:nvPr>
        </p:nvGraphicFramePr>
        <p:xfrm>
          <a:off x="488153" y="12745165"/>
          <a:ext cx="5693662" cy="2044570"/>
        </p:xfrm>
        <a:graphic>
          <a:graphicData uri="http://schemas.openxmlformats.org/drawingml/2006/diagram">
            <dgm:relIds xmlns:dgm="http://schemas.openxmlformats.org/drawingml/2006/diagram" xmlns:r="http://schemas.openxmlformats.org/officeDocument/2006/relationships" r:dm="rId13" r:lo="rId14" r:qs="rId15" r:cs="rId16"/>
          </a:graphicData>
        </a:graphic>
      </p:graphicFrame>
      <p:pic>
        <p:nvPicPr>
          <p:cNvPr id="22" name="Picture 21">
            <a:extLst>
              <a:ext uri="{FF2B5EF4-FFF2-40B4-BE49-F238E27FC236}">
                <a16:creationId xmlns:a16="http://schemas.microsoft.com/office/drawing/2014/main" id="{38A91700-8B90-4EE9-A02E-5A1885508524}"/>
              </a:ext>
            </a:extLst>
          </p:cNvPr>
          <p:cNvPicPr>
            <a:picLocks noChangeAspect="1"/>
          </p:cNvPicPr>
          <p:nvPr/>
        </p:nvPicPr>
        <p:blipFill>
          <a:blip r:embed="rId18">
            <a:extLst>
              <a:ext uri="{28A0092B-C50C-407E-A947-70E740481C1C}">
                <a14:useLocalDpi xmlns:a14="http://schemas.microsoft.com/office/drawing/2010/main" val="0"/>
              </a:ext>
            </a:extLst>
          </a:blip>
          <a:stretch>
            <a:fillRect/>
          </a:stretch>
        </p:blipFill>
        <p:spPr>
          <a:xfrm>
            <a:off x="13373100" y="10420351"/>
            <a:ext cx="6496050" cy="4914900"/>
          </a:xfrm>
          <a:prstGeom prst="rect">
            <a:avLst/>
          </a:prstGeom>
        </p:spPr>
      </p:pic>
    </p:spTree>
    <p:extLst>
      <p:ext uri="{BB962C8B-B14F-4D97-AF65-F5344CB8AC3E}">
        <p14:creationId xmlns:p14="http://schemas.microsoft.com/office/powerpoint/2010/main" val="33594619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4FD684-C8E1-44F3-BBB2-A909F567EAD8}"/>
              </a:ext>
            </a:extLst>
          </p:cNvPr>
          <p:cNvSpPr txBox="1"/>
          <p:nvPr/>
        </p:nvSpPr>
        <p:spPr>
          <a:xfrm>
            <a:off x="385764" y="266700"/>
            <a:ext cx="14363700" cy="21144250"/>
          </a:xfrm>
          <a:prstGeom prst="rect">
            <a:avLst/>
          </a:prstGeom>
          <a:noFill/>
        </p:spPr>
        <p:txBody>
          <a:bodyPr wrap="square" rtlCol="0">
            <a:spAutoFit/>
          </a:bodyPr>
          <a:lstStyle/>
          <a:p>
            <a:r>
              <a:rPr lang="en-US" b="1" dirty="0">
                <a:latin typeface="Arial" panose="020B0604020202020204" pitchFamily="34" charset="0"/>
                <a:cs typeface="Arial" panose="020B0604020202020204" pitchFamily="34" charset="0"/>
              </a:rPr>
              <a:t>References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Adams, K. (2009). </a:t>
            </a:r>
            <a:r>
              <a:rPr lang="en-US" i="1" dirty="0">
                <a:latin typeface="Arial" panose="020B0604020202020204" pitchFamily="34" charset="0"/>
                <a:cs typeface="Arial" panose="020B0604020202020204" pitchFamily="34" charset="0"/>
              </a:rPr>
              <a:t>Behaviour for Learning in the Primary School</a:t>
            </a:r>
            <a:r>
              <a:rPr lang="en-US" dirty="0">
                <a:latin typeface="Arial" panose="020B0604020202020204" pitchFamily="34" charset="0"/>
                <a:cs typeface="Arial" panose="020B0604020202020204" pitchFamily="34" charset="0"/>
              </a:rPr>
              <a:t>. Exeter: Learning Matters Ltd.</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Bruner, J. (1997). </a:t>
            </a:r>
            <a:r>
              <a:rPr lang="en-US" i="1" dirty="0">
                <a:latin typeface="Arial" panose="020B0604020202020204" pitchFamily="34" charset="0"/>
                <a:cs typeface="Arial" panose="020B0604020202020204" pitchFamily="34" charset="0"/>
              </a:rPr>
              <a:t>The culture of education</a:t>
            </a:r>
            <a:r>
              <a:rPr lang="en-US" dirty="0">
                <a:latin typeface="Arial" panose="020B0604020202020204" pitchFamily="34" charset="0"/>
                <a:cs typeface="Arial" panose="020B0604020202020204" pitchFamily="34" charset="0"/>
              </a:rPr>
              <a:t>. Cambridge, Mass.: Harvard University Press.</a:t>
            </a:r>
          </a:p>
          <a:p>
            <a:r>
              <a:rPr lang="en-US" dirty="0">
                <a:latin typeface="Arial" panose="020B0604020202020204" pitchFamily="34" charset="0"/>
                <a:cs typeface="Arial" panose="020B0604020202020204" pitchFamily="34" charset="0"/>
              </a:rPr>
              <a:t>Bryan, T. (2015). </a:t>
            </a:r>
            <a:r>
              <a:rPr lang="en-US" i="1" dirty="0">
                <a:latin typeface="Arial" panose="020B0604020202020204" pitchFamily="34" charset="0"/>
                <a:cs typeface="Arial" panose="020B0604020202020204" pitchFamily="34" charset="0"/>
              </a:rPr>
              <a:t>Conflict Theory Of Education Societies Are Arenas Of Competition And Struggles Over Scarce Resources Groups Compete For Control Over These Resources The. - ppt download</a:t>
            </a:r>
            <a:r>
              <a:rPr lang="en-US" dirty="0">
                <a:latin typeface="Arial" panose="020B0604020202020204" pitchFamily="34" charset="0"/>
                <a:cs typeface="Arial" panose="020B0604020202020204" pitchFamily="34" charset="0"/>
              </a:rPr>
              <a:t>. [online] Slideplayer.com. Available at: http://slideplayer.com/slide/4567281/ [Accessed 19 Nov.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Donaldson, G. (2015). </a:t>
            </a:r>
            <a:r>
              <a:rPr lang="en-US" i="1" dirty="0">
                <a:latin typeface="Arial" panose="020B0604020202020204" pitchFamily="34" charset="0"/>
                <a:cs typeface="Arial" panose="020B0604020202020204" pitchFamily="34" charset="0"/>
              </a:rPr>
              <a:t>Successful Futures: Independent Review of Curriculum and Assessment Arrangements in Wales</a:t>
            </a:r>
            <a:r>
              <a:rPr lang="en-US" dirty="0">
                <a:latin typeface="Arial" panose="020B0604020202020204" pitchFamily="34" charset="0"/>
                <a:cs typeface="Arial" panose="020B0604020202020204" pitchFamily="34" charset="0"/>
              </a:rPr>
              <a:t>. Cardiff: Crown Copyright.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Giroux, H. (1978). Developing Educational Programs: Overcoming the Hidden</a:t>
            </a:r>
            <a:r>
              <a:rPr lang="en-GB"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Curriculum. </a:t>
            </a:r>
            <a:r>
              <a:rPr lang="en-US" i="1" dirty="0">
                <a:latin typeface="Arial" panose="020B0604020202020204" pitchFamily="34" charset="0"/>
                <a:cs typeface="Arial" panose="020B0604020202020204" pitchFamily="34" charset="0"/>
              </a:rPr>
              <a:t>The Clearing House: A Journal of Educational Strategies, Issues and Ideas</a:t>
            </a:r>
            <a:r>
              <a:rPr lang="en-US" dirty="0">
                <a:latin typeface="Arial" panose="020B0604020202020204" pitchFamily="34" charset="0"/>
                <a:cs typeface="Arial" panose="020B0604020202020204" pitchFamily="34" charset="0"/>
              </a:rPr>
              <a:t>, 52(4), pp.148-151.</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Giroux, H. and Penna, A. (1979). Social Education in the Classroom: The Dynamics of the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Hidden Curriculum. </a:t>
            </a:r>
            <a:r>
              <a:rPr lang="en-US" i="1" dirty="0">
                <a:latin typeface="Arial" panose="020B0604020202020204" pitchFamily="34" charset="0"/>
                <a:cs typeface="Arial" panose="020B0604020202020204" pitchFamily="34" charset="0"/>
              </a:rPr>
              <a:t>Theory &amp; Research in Social Education</a:t>
            </a:r>
            <a:r>
              <a:rPr lang="en-US" dirty="0">
                <a:latin typeface="Arial" panose="020B0604020202020204" pitchFamily="34" charset="0"/>
                <a:cs typeface="Arial" panose="020B0604020202020204" pitchFamily="34" charset="0"/>
              </a:rPr>
              <a:t>, 7(1), pp.21-42</a:t>
            </a:r>
            <a:endParaRPr lang="en-GB">
              <a:latin typeface="Arial" panose="020B0604020202020204" pitchFamily="34" charset="0"/>
              <a:cs typeface="Arial" panose="020B0604020202020204" pitchFamily="34" charset="0"/>
            </a:endParaRPr>
          </a:p>
          <a:p>
            <a:r>
              <a:rPr lang="en-US">
                <a:latin typeface="Arial" panose="020B0604020202020204" pitchFamily="34" charset="0"/>
                <a:cs typeface="Arial" panose="020B0604020202020204" pitchFamily="34" charset="0"/>
              </a:rPr>
              <a:t>Hutten</a:t>
            </a:r>
            <a:r>
              <a:rPr lang="en-US" dirty="0">
                <a:latin typeface="Arial" panose="020B0604020202020204" pitchFamily="34" charset="0"/>
                <a:cs typeface="Arial" panose="020B0604020202020204" pitchFamily="34" charset="0"/>
              </a:rPr>
              <a:t>, M. (2016). </a:t>
            </a:r>
            <a:r>
              <a:rPr lang="en-US" i="1" dirty="0">
                <a:latin typeface="Arial" panose="020B0604020202020204" pitchFamily="34" charset="0"/>
                <a:cs typeface="Arial" panose="020B0604020202020204" pitchFamily="34" charset="0"/>
              </a:rPr>
              <a:t>Explaining the “Hidden Curriculum” to Children on the Autism Spectrum</a:t>
            </a:r>
            <a:r>
              <a:rPr lang="en-US" dirty="0">
                <a:latin typeface="Arial" panose="020B0604020202020204" pitchFamily="34" charset="0"/>
                <a:cs typeface="Arial" panose="020B0604020202020204" pitchFamily="34" charset="0"/>
              </a:rPr>
              <a:t>. [online] Myaspergerschild.com. Available at: http://www.myaspergerschild.com/2016/02/explaining-hidden-curriculum-to.html?m=1 [Accessed 19 Nov. 2017].</a:t>
            </a:r>
          </a:p>
          <a:p>
            <a:r>
              <a:rPr lang="en-US" dirty="0">
                <a:latin typeface="Arial" panose="020B0604020202020204" pitchFamily="34" charset="0"/>
                <a:cs typeface="Arial" panose="020B0604020202020204" pitchFamily="34" charset="0"/>
              </a:rPr>
              <a:t>Lazear, J. and Lazear, W. (1993). </a:t>
            </a:r>
            <a:r>
              <a:rPr lang="en-US" i="1" dirty="0">
                <a:latin typeface="Arial" panose="020B0604020202020204" pitchFamily="34" charset="0"/>
                <a:cs typeface="Arial" panose="020B0604020202020204" pitchFamily="34" charset="0"/>
              </a:rPr>
              <a:t>Meditations for parents who do too much</a:t>
            </a:r>
            <a:r>
              <a:rPr lang="en-US" dirty="0">
                <a:latin typeface="Arial" panose="020B0604020202020204" pitchFamily="34" charset="0"/>
                <a:cs typeface="Arial" panose="020B0604020202020204" pitchFamily="34" charset="0"/>
              </a:rPr>
              <a:t>. New York: Simon &amp; Schuster, p.5.</a:t>
            </a:r>
          </a:p>
          <a:p>
            <a:r>
              <a:rPr lang="en-US" dirty="0">
                <a:latin typeface="Arial" panose="020B0604020202020204" pitchFamily="34" charset="0"/>
                <a:cs typeface="Arial" panose="020B0604020202020204" pitchFamily="34" charset="0"/>
              </a:rPr>
              <a:t>McGowan, M. (2017). </a:t>
            </a:r>
            <a:r>
              <a:rPr lang="en-US" i="1" dirty="0">
                <a:latin typeface="Arial" panose="020B0604020202020204" pitchFamily="34" charset="0"/>
                <a:cs typeface="Arial" panose="020B0604020202020204" pitchFamily="34" charset="0"/>
              </a:rPr>
              <a:t>‘Schools are a microcosm of society’: the quest to close Australia’s education gap</a:t>
            </a:r>
            <a:r>
              <a:rPr lang="en-US" dirty="0">
                <a:latin typeface="Arial" panose="020B0604020202020204" pitchFamily="34" charset="0"/>
                <a:cs typeface="Arial" panose="020B0604020202020204" pitchFamily="34" charset="0"/>
              </a:rPr>
              <a:t>. [online] the Guardian. Available at: https://www.theguardian.com/australia-news/2017/sep/27/schools-are-a-microcosm-of-society-the-quest-to-close-australias-education-gap [Accessed 19 Nov. 2017].</a:t>
            </a:r>
          </a:p>
          <a:p>
            <a:r>
              <a:rPr lang="en-US" dirty="0">
                <a:latin typeface="Arial" panose="020B0604020202020204" pitchFamily="34" charset="0"/>
                <a:cs typeface="Arial" panose="020B0604020202020204" pitchFamily="34" charset="0"/>
              </a:rPr>
              <a:t>Moore, A. (2012). </a:t>
            </a:r>
            <a:r>
              <a:rPr lang="en-US" i="1" dirty="0">
                <a:latin typeface="Arial" panose="020B0604020202020204" pitchFamily="34" charset="0"/>
                <a:cs typeface="Arial" panose="020B0604020202020204" pitchFamily="34" charset="0"/>
              </a:rPr>
              <a:t>Teaching and Learning: Pedagogy, Curriculum and Culture</a:t>
            </a:r>
            <a:r>
              <a:rPr lang="en-US" dirty="0">
                <a:latin typeface="Arial" panose="020B0604020202020204" pitchFamily="34" charset="0"/>
                <a:cs typeface="Arial" panose="020B0604020202020204" pitchFamily="34" charset="0"/>
              </a:rPr>
              <a:t>. London: Routledge.</a:t>
            </a:r>
          </a:p>
          <a:p>
            <a:r>
              <a:rPr lang="en-US" dirty="0">
                <a:latin typeface="Arial" panose="020B0604020202020204" pitchFamily="34" charset="0"/>
                <a:cs typeface="Arial" panose="020B0604020202020204" pitchFamily="34" charset="0"/>
              </a:rPr>
              <a:t>Nolte, D. and Harris, R. (1998). </a:t>
            </a:r>
            <a:r>
              <a:rPr lang="en-US" i="1" dirty="0">
                <a:latin typeface="Arial" panose="020B0604020202020204" pitchFamily="34" charset="0"/>
                <a:cs typeface="Arial" panose="020B0604020202020204" pitchFamily="34" charset="0"/>
              </a:rPr>
              <a:t>Children learn what they live</a:t>
            </a:r>
            <a:r>
              <a:rPr lang="en-US" dirty="0">
                <a:latin typeface="Arial" panose="020B0604020202020204" pitchFamily="34" charset="0"/>
                <a:cs typeface="Arial" panose="020B0604020202020204" pitchFamily="34" charset="0"/>
              </a:rPr>
              <a:t>. New York: Workman Pub.</a:t>
            </a:r>
          </a:p>
          <a:p>
            <a:r>
              <a:rPr lang="en-US" dirty="0">
                <a:latin typeface="Arial" panose="020B0604020202020204" pitchFamily="34" charset="0"/>
                <a:cs typeface="Arial" panose="020B0604020202020204" pitchFamily="34" charset="0"/>
              </a:rPr>
              <a:t>Robinson, K. (2017). </a:t>
            </a:r>
            <a:r>
              <a:rPr lang="en-US" i="1" dirty="0">
                <a:latin typeface="Arial" panose="020B0604020202020204" pitchFamily="34" charset="0"/>
                <a:cs typeface="Arial" panose="020B0604020202020204" pitchFamily="34" charset="0"/>
              </a:rPr>
              <a:t>RSA Animate - Changing Paradigms - RSA</a:t>
            </a:r>
            <a:r>
              <a:rPr lang="en-US" dirty="0">
                <a:latin typeface="Arial" panose="020B0604020202020204" pitchFamily="34" charset="0"/>
                <a:cs typeface="Arial" panose="020B0604020202020204" pitchFamily="34" charset="0"/>
              </a:rPr>
              <a:t>. [online] Thersa.org. Available at: https://www.thersa.org/discover/videos/rsa-animate/2010/10/rsa-animate---changing-paradigms [Accessed 26 Nov. 2017].</a:t>
            </a:r>
          </a:p>
          <a:p>
            <a:r>
              <a:rPr lang="en-US" dirty="0">
                <a:latin typeface="Arial" panose="020B0604020202020204" pitchFamily="34" charset="0"/>
                <a:cs typeface="Arial" panose="020B0604020202020204" pitchFamily="34" charset="0"/>
              </a:rPr>
              <a:t>Skilton, S. (2017). </a:t>
            </a:r>
            <a:r>
              <a:rPr lang="en-US" i="1" dirty="0">
                <a:latin typeface="Arial" panose="020B0604020202020204" pitchFamily="34" charset="0"/>
                <a:cs typeface="Arial" panose="020B0604020202020204" pitchFamily="34" charset="0"/>
              </a:rPr>
              <a:t>6001 Hidden Curriculum – Social Media by Sarah Skilton</a:t>
            </a:r>
            <a:r>
              <a:rPr lang="en-US" dirty="0">
                <a:latin typeface="Arial" panose="020B0604020202020204" pitchFamily="34" charset="0"/>
                <a:cs typeface="Arial" panose="020B0604020202020204" pitchFamily="34" charset="0"/>
              </a:rPr>
              <a:t>. [online] Canva.com. Available at: https://www.canva.com/design/DACnNlY0Yhc/RLT8_AzqBuyxIeZzogW-mg/edit?category=tACFakxKulQ [Accessed 19 Nov. 2017].</a:t>
            </a:r>
          </a:p>
          <a:p>
            <a:r>
              <a:rPr lang="en-US" dirty="0">
                <a:latin typeface="Arial" panose="020B0604020202020204" pitchFamily="34" charset="0"/>
                <a:cs typeface="Arial" panose="020B0604020202020204" pitchFamily="34" charset="0"/>
              </a:rPr>
              <a:t>Welsh Government (2015a). </a:t>
            </a:r>
            <a:r>
              <a:rPr lang="en-US" i="1" dirty="0">
                <a:latin typeface="Arial" panose="020B0604020202020204" pitchFamily="34" charset="0"/>
                <a:cs typeface="Arial" panose="020B0604020202020204" pitchFamily="34" charset="0"/>
              </a:rPr>
              <a:t>Programme for Children and Young People</a:t>
            </a:r>
            <a:r>
              <a:rPr lang="en-US" dirty="0">
                <a:latin typeface="Arial" panose="020B0604020202020204" pitchFamily="34" charset="0"/>
                <a:cs typeface="Arial" panose="020B0604020202020204" pitchFamily="34" charset="0"/>
              </a:rPr>
              <a:t>. Cardiff: Crown Copyright.</a:t>
            </a:r>
          </a:p>
          <a:p>
            <a:r>
              <a:rPr lang="en-US" dirty="0">
                <a:latin typeface="Arial" panose="020B0604020202020204" pitchFamily="34" charset="0"/>
                <a:cs typeface="Arial" panose="020B0604020202020204" pitchFamily="34" charset="0"/>
              </a:rPr>
              <a:t>White, L. (2015). </a:t>
            </a:r>
            <a:r>
              <a:rPr lang="en-US" i="1" dirty="0">
                <a:latin typeface="Arial" panose="020B0604020202020204" pitchFamily="34" charset="0"/>
                <a:cs typeface="Arial" panose="020B0604020202020204" pitchFamily="34" charset="0"/>
              </a:rPr>
              <a:t>A Parental Certificate System</a:t>
            </a:r>
            <a:r>
              <a:rPr lang="en-US" dirty="0">
                <a:latin typeface="Arial" panose="020B0604020202020204" pitchFamily="34" charset="0"/>
                <a:cs typeface="Arial" panose="020B0604020202020204" pitchFamily="34" charset="0"/>
              </a:rPr>
              <a:t>. New Delhi: Idea Publishing.</a:t>
            </a:r>
            <a:endParaRPr lang="en-GB" dirty="0">
              <a:latin typeface="Arial" panose="020B0604020202020204" pitchFamily="34" charset="0"/>
              <a:cs typeface="Arial" panose="020B0604020202020204" pitchFamily="34" charset="0"/>
            </a:endParaRPr>
          </a:p>
          <a:p>
            <a:endParaRPr lang="en-US" b="1"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Bibliography</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Adams, R. (2016) </a:t>
            </a:r>
            <a:r>
              <a:rPr lang="en-US" i="1" dirty="0">
                <a:latin typeface="Arial" panose="020B0604020202020204" pitchFamily="34" charset="0"/>
                <a:cs typeface="Arial" panose="020B0604020202020204" pitchFamily="34" charset="0"/>
              </a:rPr>
              <a:t>‘Exam factory’ schools urged to shift emphasis to online learning</a:t>
            </a:r>
            <a:r>
              <a:rPr lang="en-US" dirty="0">
                <a:latin typeface="Arial" panose="020B0604020202020204" pitchFamily="34" charset="0"/>
                <a:cs typeface="Arial" panose="020B0604020202020204" pitchFamily="34" charset="0"/>
              </a:rPr>
              <a:t>. Available at: http://www.theguardian.com/education/2016/apr/18/exam-factory-schools-urged-to-shift-emphasis-to-online-learning (Accessed: 18 April 2016).</a:t>
            </a:r>
            <a:endParaRPr lang="en-US" i="1"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All About Education</a:t>
            </a:r>
            <a:r>
              <a:rPr lang="en-US" dirty="0">
                <a:latin typeface="Arial" panose="020B0604020202020204" pitchFamily="34" charset="0"/>
                <a:cs typeface="Arial" panose="020B0604020202020204" pitchFamily="34" charset="0"/>
              </a:rPr>
              <a:t> (2016) </a:t>
            </a:r>
            <a:r>
              <a:rPr lang="en-US" i="1" dirty="0">
                <a:latin typeface="Arial" panose="020B0604020202020204" pitchFamily="34" charset="0"/>
                <a:cs typeface="Arial" panose="020B0604020202020204" pitchFamily="34" charset="0"/>
              </a:rPr>
              <a:t>The Week Junior</a:t>
            </a:r>
            <a:r>
              <a:rPr lang="en-US" dirty="0">
                <a:latin typeface="Arial" panose="020B0604020202020204" pitchFamily="34" charset="0"/>
                <a:cs typeface="Arial" panose="020B0604020202020204" pitchFamily="34" charset="0"/>
              </a:rPr>
              <a:t> (April), pp. 12–13.The lessons of the past that led to more rights for children</a:t>
            </a:r>
            <a:endParaRPr lang="en-US" i="1"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ALN Policy 2016-2017</a:t>
            </a:r>
            <a:r>
              <a:rPr lang="en-US" dirty="0">
                <a:latin typeface="Arial" panose="020B0604020202020204" pitchFamily="34" charset="0"/>
                <a:cs typeface="Arial" panose="020B0604020202020204" pitchFamily="34" charset="0"/>
              </a:rPr>
              <a:t> (2017) Available at: https://post.ysgolccc.org.uk/service/home/~/?id=17683&amp;part=3&amp;auth=co&amp;disp=a (Accessed: 11 February 2017).</a:t>
            </a:r>
          </a:p>
          <a:p>
            <a:r>
              <a:rPr lang="en-US" dirty="0" err="1">
                <a:latin typeface="Arial" panose="020B0604020202020204" pitchFamily="34" charset="0"/>
                <a:cs typeface="Arial" panose="020B0604020202020204" pitchFamily="34" charset="0"/>
              </a:rPr>
              <a:t>Alsubaie</a:t>
            </a:r>
            <a:r>
              <a:rPr lang="en-US" dirty="0">
                <a:latin typeface="Arial" panose="020B0604020202020204" pitchFamily="34" charset="0"/>
                <a:cs typeface="Arial" panose="020B0604020202020204" pitchFamily="34" charset="0"/>
              </a:rPr>
              <a:t>, M. (2015). Hidden Curriculum as One of Current Issue of Curriculum. </a:t>
            </a:r>
            <a:r>
              <a:rPr lang="en-US" i="1" dirty="0">
                <a:latin typeface="Arial" panose="020B0604020202020204" pitchFamily="34" charset="0"/>
                <a:cs typeface="Arial" panose="020B0604020202020204" pitchFamily="34" charset="0"/>
              </a:rPr>
              <a:t>Journal of Education and Practice</a:t>
            </a:r>
            <a:r>
              <a:rPr lang="en-US" dirty="0">
                <a:latin typeface="Arial" panose="020B0604020202020204" pitchFamily="34" charset="0"/>
                <a:cs typeface="Arial" panose="020B0604020202020204" pitchFamily="34" charset="0"/>
              </a:rPr>
              <a:t>, 6(33), pp.125-128.</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Althof</a:t>
            </a:r>
            <a:r>
              <a:rPr lang="en-US" dirty="0">
                <a:latin typeface="Arial" panose="020B0604020202020204" pitchFamily="34" charset="0"/>
                <a:cs typeface="Arial" panose="020B0604020202020204" pitchFamily="34" charset="0"/>
              </a:rPr>
              <a:t>, W. and Berkowitz, M. (2006). Moral education and character education: their relationship and roles in citizenship education. </a:t>
            </a:r>
            <a:r>
              <a:rPr lang="en-US" i="1" dirty="0">
                <a:latin typeface="Arial" panose="020B0604020202020204" pitchFamily="34" charset="0"/>
                <a:cs typeface="Arial" panose="020B0604020202020204" pitchFamily="34" charset="0"/>
              </a:rPr>
              <a:t>Journal of Moral Education</a:t>
            </a:r>
            <a:r>
              <a:rPr lang="en-US" dirty="0">
                <a:latin typeface="Arial" panose="020B0604020202020204" pitchFamily="34" charset="0"/>
                <a:cs typeface="Arial" panose="020B0604020202020204" pitchFamily="34" charset="0"/>
              </a:rPr>
              <a:t>, 35(4), pp.495-518.</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ATL (2015) ‘ATL explains priorities to new Government. ’, </a:t>
            </a:r>
            <a:r>
              <a:rPr lang="en-US" i="1" dirty="0">
                <a:latin typeface="Arial" panose="020B0604020202020204" pitchFamily="34" charset="0"/>
                <a:cs typeface="Arial" panose="020B0604020202020204" pitchFamily="34" charset="0"/>
              </a:rPr>
              <a:t>Report </a:t>
            </a:r>
            <a:r>
              <a:rPr lang="en-US" dirty="0">
                <a:latin typeface="Arial" panose="020B0604020202020204" pitchFamily="34" charset="0"/>
                <a:cs typeface="Arial" panose="020B0604020202020204" pitchFamily="34" charset="0"/>
              </a:rPr>
              <a:t>(August), .</a:t>
            </a:r>
          </a:p>
          <a:p>
            <a:r>
              <a:rPr lang="en-US" dirty="0">
                <a:latin typeface="Arial" panose="020B0604020202020204" pitchFamily="34" charset="0"/>
                <a:cs typeface="Arial" panose="020B0604020202020204" pitchFamily="34" charset="0"/>
              </a:rPr>
              <a:t>BBC (2016a) </a:t>
            </a:r>
            <a:r>
              <a:rPr lang="en-US" i="1" dirty="0">
                <a:latin typeface="Arial" panose="020B0604020202020204" pitchFamily="34" charset="0"/>
                <a:cs typeface="Arial" panose="020B0604020202020204" pitchFamily="34" charset="0"/>
              </a:rPr>
              <a:t>Brazilian schoolgirl’s speech on education funding goes viral - BBC News</a:t>
            </a:r>
            <a:r>
              <a:rPr lang="en-US" dirty="0">
                <a:latin typeface="Arial" panose="020B0604020202020204" pitchFamily="34" charset="0"/>
                <a:cs typeface="Arial" panose="020B0604020202020204" pitchFamily="34" charset="0"/>
              </a:rPr>
              <a:t>. Available at: http://www.bbc.co.uk/news/world-latin-america-37830918 (Accessed: 15 February 2017).</a:t>
            </a:r>
          </a:p>
          <a:p>
            <a:r>
              <a:rPr lang="en-US" dirty="0">
                <a:latin typeface="Arial" panose="020B0604020202020204" pitchFamily="34" charset="0"/>
                <a:cs typeface="Arial" panose="020B0604020202020204" pitchFamily="34" charset="0"/>
              </a:rPr>
              <a:t>BBC (2016b) </a:t>
            </a:r>
            <a:r>
              <a:rPr lang="en-US" i="1" dirty="0">
                <a:latin typeface="Arial" panose="020B0604020202020204" pitchFamily="34" charset="0"/>
                <a:cs typeface="Arial" panose="020B0604020202020204" pitchFamily="34" charset="0"/>
              </a:rPr>
              <a:t>New benefit cap starts amid fears for single parents - BBC News</a:t>
            </a:r>
            <a:r>
              <a:rPr lang="en-US" dirty="0">
                <a:latin typeface="Arial" panose="020B0604020202020204" pitchFamily="34" charset="0"/>
                <a:cs typeface="Arial" panose="020B0604020202020204" pitchFamily="34" charset="0"/>
              </a:rPr>
              <a:t>. Available at: http://www.bbc.co.uk/news/business-37873922 (Accessed: 15 February 2017).</a:t>
            </a:r>
          </a:p>
          <a:p>
            <a:r>
              <a:rPr lang="en-US" dirty="0">
                <a:latin typeface="Arial" panose="020B0604020202020204" pitchFamily="34" charset="0"/>
                <a:cs typeface="Arial" panose="020B0604020202020204" pitchFamily="34" charset="0"/>
              </a:rPr>
              <a:t>Beaver, J. and Carter, M. (2003). </a:t>
            </a:r>
            <a:r>
              <a:rPr lang="en-US" i="1" dirty="0">
                <a:latin typeface="Arial" panose="020B0604020202020204" pitchFamily="34" charset="0"/>
                <a:cs typeface="Arial" panose="020B0604020202020204" pitchFamily="34" charset="0"/>
              </a:rPr>
              <a:t>Developmental reading assessment</a:t>
            </a:r>
            <a:r>
              <a:rPr lang="en-US" dirty="0">
                <a:latin typeface="Arial" panose="020B0604020202020204" pitchFamily="34" charset="0"/>
                <a:cs typeface="Arial" panose="020B0604020202020204" pitchFamily="34" charset="0"/>
              </a:rPr>
              <a:t>. Parsippany, N.J.: Celebration Press.</a:t>
            </a:r>
            <a:endParaRPr lang="en-GB"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Bercow - Ten Years On</a:t>
            </a:r>
            <a:r>
              <a:rPr lang="en-US" dirty="0">
                <a:latin typeface="Arial" panose="020B0604020202020204" pitchFamily="34" charset="0"/>
                <a:cs typeface="Arial" panose="020B0604020202020204" pitchFamily="34" charset="0"/>
              </a:rPr>
              <a:t> (2017) Available at: http://www.ican.org.uk/What-we-do/Bercow.aspx (Accessed: 11 February 2017).</a:t>
            </a:r>
          </a:p>
          <a:p>
            <a:r>
              <a:rPr lang="en-US" dirty="0">
                <a:latin typeface="Arial" panose="020B0604020202020204" pitchFamily="34" charset="0"/>
                <a:cs typeface="Arial" panose="020B0604020202020204" pitchFamily="34" charset="0"/>
              </a:rPr>
              <a:t>Bishop, D. (2017) ‘Cutting a path through the terminological jungle’, </a:t>
            </a:r>
            <a:r>
              <a:rPr lang="en-US" i="1" dirty="0">
                <a:latin typeface="Arial" panose="020B0604020202020204" pitchFamily="34" charset="0"/>
                <a:cs typeface="Arial" panose="020B0604020202020204" pitchFamily="34" charset="0"/>
              </a:rPr>
              <a:t>Bulletin </a:t>
            </a:r>
            <a:r>
              <a:rPr lang="en-US" dirty="0">
                <a:latin typeface="Arial" panose="020B0604020202020204" pitchFamily="34" charset="0"/>
                <a:cs typeface="Arial" panose="020B0604020202020204" pitchFamily="34" charset="0"/>
              </a:rPr>
              <a:t>(February), pp. 12–14.</a:t>
            </a:r>
          </a:p>
          <a:p>
            <a:r>
              <a:rPr lang="en-US" dirty="0">
                <a:latin typeface="Arial" panose="020B0604020202020204" pitchFamily="34" charset="0"/>
                <a:cs typeface="Arial" panose="020B0604020202020204" pitchFamily="34" charset="0"/>
              </a:rPr>
              <a:t>Bishop, D., </a:t>
            </a:r>
            <a:r>
              <a:rPr lang="en-US" dirty="0" err="1">
                <a:latin typeface="Arial" panose="020B0604020202020204" pitchFamily="34" charset="0"/>
                <a:cs typeface="Arial" panose="020B0604020202020204" pitchFamily="34" charset="0"/>
              </a:rPr>
              <a:t>Snowling</a:t>
            </a:r>
            <a:r>
              <a:rPr lang="en-US" dirty="0">
                <a:latin typeface="Arial" panose="020B0604020202020204" pitchFamily="34" charset="0"/>
                <a:cs typeface="Arial" panose="020B0604020202020204" pitchFamily="34" charset="0"/>
              </a:rPr>
              <a:t> , M., Thompson , P., Greenhalgh, T. and Consortium , C. (2016) ‘CATALISE: A multinational and multidisciplinary Delphi consensus study of problems with language development. Phase 2. Terminology’, </a:t>
            </a:r>
            <a:r>
              <a:rPr lang="en-US" i="1" dirty="0" err="1">
                <a:latin typeface="Arial" panose="020B0604020202020204" pitchFamily="34" charset="0"/>
                <a:cs typeface="Arial" panose="020B0604020202020204" pitchFamily="34" charset="0"/>
              </a:rPr>
              <a:t>PeerJ</a:t>
            </a:r>
            <a:r>
              <a:rPr lang="en-US" i="1" dirty="0">
                <a:latin typeface="Arial" panose="020B0604020202020204" pitchFamily="34" charset="0"/>
                <a:cs typeface="Arial" panose="020B0604020202020204" pitchFamily="34" charset="0"/>
              </a:rPr>
              <a:t> Preprints</a:t>
            </a:r>
            <a:r>
              <a:rPr lang="en-US" dirty="0">
                <a:latin typeface="Arial" panose="020B0604020202020204" pitchFamily="34" charset="0"/>
                <a:cs typeface="Arial" panose="020B0604020202020204" pitchFamily="34" charset="0"/>
              </a:rPr>
              <a:t>, 4, pp. 1–2484. </a:t>
            </a:r>
            <a:r>
              <a:rPr lang="en-US" dirty="0" err="1">
                <a:latin typeface="Arial" panose="020B0604020202020204" pitchFamily="34" charset="0"/>
                <a:cs typeface="Arial" panose="020B0604020202020204" pitchFamily="34" charset="0"/>
              </a:rPr>
              <a:t>doi</a:t>
            </a:r>
            <a:r>
              <a:rPr lang="en-US" dirty="0">
                <a:latin typeface="Arial" panose="020B0604020202020204" pitchFamily="34" charset="0"/>
                <a:cs typeface="Arial" panose="020B0604020202020204" pitchFamily="34" charset="0"/>
              </a:rPr>
              <a:t>: 10.7287/peerj.preprints.2484v1.</a:t>
            </a:r>
          </a:p>
          <a:p>
            <a:r>
              <a:rPr lang="en-US" dirty="0" err="1">
                <a:latin typeface="Arial" panose="020B0604020202020204" pitchFamily="34" charset="0"/>
                <a:cs typeface="Arial" panose="020B0604020202020204" pitchFamily="34" charset="0"/>
              </a:rPr>
              <a:t>Bousted</a:t>
            </a:r>
            <a:r>
              <a:rPr lang="en-US" dirty="0">
                <a:latin typeface="Arial" panose="020B0604020202020204" pitchFamily="34" charset="0"/>
                <a:cs typeface="Arial" panose="020B0604020202020204" pitchFamily="34" charset="0"/>
              </a:rPr>
              <a:t>, M. (2017) </a:t>
            </a:r>
            <a:r>
              <a:rPr lang="en-US" i="1" dirty="0">
                <a:latin typeface="Arial" panose="020B0604020202020204" pitchFamily="34" charset="0"/>
                <a:cs typeface="Arial" panose="020B0604020202020204" pitchFamily="34" charset="0"/>
              </a:rPr>
              <a:t>Why is no government agency investigating the case of children disappearing from schools? | News</a:t>
            </a:r>
            <a:r>
              <a:rPr lang="en-US" dirty="0">
                <a:latin typeface="Arial" panose="020B0604020202020204" pitchFamily="34" charset="0"/>
                <a:cs typeface="Arial" panose="020B0604020202020204" pitchFamily="34" charset="0"/>
              </a:rPr>
              <a:t>. Available at: https://www.tes.com/news/school-news/breaking-views/mary-bousted-why-no-government-agency-investigating-case-children (Accessed: 11 February 2017).</a:t>
            </a:r>
          </a:p>
          <a:p>
            <a:r>
              <a:rPr lang="en-US" dirty="0">
                <a:latin typeface="Arial" panose="020B0604020202020204" pitchFamily="34" charset="0"/>
                <a:cs typeface="Arial" panose="020B0604020202020204" pitchFamily="34" charset="0"/>
              </a:rPr>
              <a:t>Brown, D. (2016) </a:t>
            </a:r>
            <a:r>
              <a:rPr lang="en-US" i="1" dirty="0">
                <a:latin typeface="Arial" panose="020B0604020202020204" pitchFamily="34" charset="0"/>
                <a:cs typeface="Arial" panose="020B0604020202020204" pitchFamily="34" charset="0"/>
              </a:rPr>
              <a:t>SEND focus: ‘It is easy to fall into the trap of doing things for pupils that they are capable of doing themselves’</a:t>
            </a:r>
            <a:r>
              <a:rPr lang="en-US" dirty="0">
                <a:latin typeface="Arial" panose="020B0604020202020204" pitchFamily="34" charset="0"/>
                <a:cs typeface="Arial" panose="020B0604020202020204" pitchFamily="34" charset="0"/>
              </a:rPr>
              <a:t>. Available at: https://www.tes.com/news/school-news/breaking-views/send-focus-it-easy-fall-trap-doing-things-pupils-they-are-capable (Accessed: 9 July 2016).</a:t>
            </a:r>
          </a:p>
          <a:p>
            <a:r>
              <a:rPr lang="en-US" dirty="0">
                <a:latin typeface="Arial" panose="020B0604020202020204" pitchFamily="34" charset="0"/>
                <a:cs typeface="Arial" panose="020B0604020202020204" pitchFamily="34" charset="0"/>
              </a:rPr>
              <a:t>Brown, G., </a:t>
            </a:r>
            <a:r>
              <a:rPr lang="en-US" dirty="0" err="1">
                <a:latin typeface="Arial" panose="020B0604020202020204" pitchFamily="34" charset="0"/>
                <a:cs typeface="Arial" panose="020B0604020202020204" pitchFamily="34" charset="0"/>
              </a:rPr>
              <a:t>Malmkjaer</a:t>
            </a:r>
            <a:r>
              <a:rPr lang="en-US" dirty="0">
                <a:latin typeface="Arial" panose="020B0604020202020204" pitchFamily="34" charset="0"/>
                <a:cs typeface="Arial" panose="020B0604020202020204" pitchFamily="34" charset="0"/>
              </a:rPr>
              <a:t>, K., Pollitt, A. And Williams, J. (1995). </a:t>
            </a:r>
            <a:r>
              <a:rPr lang="en-US" i="1" dirty="0">
                <a:latin typeface="Arial" panose="020B0604020202020204" pitchFamily="34" charset="0"/>
                <a:cs typeface="Arial" panose="020B0604020202020204" pitchFamily="34" charset="0"/>
              </a:rPr>
              <a:t>Language and understanding</a:t>
            </a:r>
            <a:r>
              <a:rPr lang="en-US" dirty="0">
                <a:latin typeface="Arial" panose="020B0604020202020204" pitchFamily="34" charset="0"/>
                <a:cs typeface="Arial" panose="020B0604020202020204" pitchFamily="34" charset="0"/>
              </a:rPr>
              <a:t>. Oxford: Oxford University Press.</a:t>
            </a:r>
          </a:p>
          <a:p>
            <a:r>
              <a:rPr lang="en-US" dirty="0">
                <a:latin typeface="Arial" panose="020B0604020202020204" pitchFamily="34" charset="0"/>
                <a:cs typeface="Arial" panose="020B0604020202020204" pitchFamily="34" charset="0"/>
              </a:rPr>
              <a:t>Bruner, J. (1977). </a:t>
            </a:r>
            <a:r>
              <a:rPr lang="en-US" i="1" dirty="0">
                <a:latin typeface="Arial" panose="020B0604020202020204" pitchFamily="34" charset="0"/>
                <a:cs typeface="Arial" panose="020B0604020202020204" pitchFamily="34" charset="0"/>
              </a:rPr>
              <a:t>The process of education</a:t>
            </a:r>
            <a:r>
              <a:rPr lang="en-US" dirty="0">
                <a:latin typeface="Arial" panose="020B0604020202020204" pitchFamily="34" charset="0"/>
                <a:cs typeface="Arial" panose="020B0604020202020204" pitchFamily="34" charset="0"/>
              </a:rPr>
              <a:t>. Cambridge, Mass.: Harvard University Press.</a:t>
            </a:r>
          </a:p>
          <a:p>
            <a:r>
              <a:rPr lang="en-US" dirty="0" err="1">
                <a:latin typeface="Arial" panose="020B0604020202020204" pitchFamily="34" charset="0"/>
                <a:cs typeface="Arial" panose="020B0604020202020204" pitchFamily="34" charset="0"/>
              </a:rPr>
              <a:t>Cadwalladr</a:t>
            </a:r>
            <a:r>
              <a:rPr lang="en-US" dirty="0">
                <a:latin typeface="Arial" panose="020B0604020202020204" pitchFamily="34" charset="0"/>
                <a:cs typeface="Arial" panose="020B0604020202020204" pitchFamily="34" charset="0"/>
              </a:rPr>
              <a:t>, C. (2015) </a:t>
            </a:r>
            <a:r>
              <a:rPr lang="en-US" i="1" dirty="0">
                <a:latin typeface="Arial" panose="020B0604020202020204" pitchFamily="34" charset="0"/>
                <a:cs typeface="Arial" panose="020B0604020202020204" pitchFamily="34" charset="0"/>
              </a:rPr>
              <a:t>The ‘granny cloud’: the network of volunteers helping poorer children learn | Education | The Guardian</a:t>
            </a:r>
            <a:r>
              <a:rPr lang="en-US" dirty="0">
                <a:latin typeface="Arial" panose="020B0604020202020204" pitchFamily="34" charset="0"/>
                <a:cs typeface="Arial" panose="020B0604020202020204" pitchFamily="34" charset="0"/>
              </a:rPr>
              <a:t>. Available at: https://www.theguardian.com/education/2015/aug/02/sugata-mitra-school-in-the-cloud (Accessed: 1 January 2017).</a:t>
            </a:r>
          </a:p>
          <a:p>
            <a:r>
              <a:rPr lang="en-US" dirty="0">
                <a:latin typeface="Arial" panose="020B0604020202020204" pitchFamily="34" charset="0"/>
                <a:cs typeface="Arial" panose="020B0604020202020204" pitchFamily="34" charset="0"/>
              </a:rPr>
              <a:t>Cameron, L. (2002). Measuring vocabulary size in English as an additional language. </a:t>
            </a:r>
            <a:r>
              <a:rPr lang="en-US" i="1" dirty="0">
                <a:latin typeface="Arial" panose="020B0604020202020204" pitchFamily="34" charset="0"/>
                <a:cs typeface="Arial" panose="020B0604020202020204" pitchFamily="34" charset="0"/>
              </a:rPr>
              <a:t>Language Teaching Research</a:t>
            </a:r>
            <a:r>
              <a:rPr lang="en-US" dirty="0">
                <a:latin typeface="Arial" panose="020B0604020202020204" pitchFamily="34" charset="0"/>
                <a:cs typeface="Arial" panose="020B0604020202020204" pitchFamily="34" charset="0"/>
              </a:rPr>
              <a:t>, 6(2), pp.145-173.</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Carr</a:t>
            </a:r>
            <a:r>
              <a:rPr lang="en-US" dirty="0">
                <a:latin typeface="Arial" panose="020B0604020202020204" pitchFamily="34" charset="0"/>
                <a:cs typeface="Arial" panose="020B0604020202020204" pitchFamily="34" charset="0"/>
              </a:rPr>
              <a:t>-Hill, R. (2008). </a:t>
            </a:r>
            <a:r>
              <a:rPr lang="en-US" i="1" dirty="0">
                <a:latin typeface="Arial" panose="020B0604020202020204" pitchFamily="34" charset="0"/>
                <a:cs typeface="Arial" panose="020B0604020202020204" pitchFamily="34" charset="0"/>
              </a:rPr>
              <a:t>International literacy statistics</a:t>
            </a:r>
            <a:r>
              <a:rPr lang="en-US" dirty="0">
                <a:latin typeface="Arial" panose="020B0604020202020204" pitchFamily="34" charset="0"/>
                <a:cs typeface="Arial" panose="020B0604020202020204" pitchFamily="34" charset="0"/>
              </a:rPr>
              <a:t>. Montreal: UNESCO Institute for Statistics.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Cassidy, C. and </a:t>
            </a:r>
            <a:r>
              <a:rPr lang="en-US" dirty="0" err="1">
                <a:latin typeface="Arial" panose="020B0604020202020204" pitchFamily="34" charset="0"/>
                <a:cs typeface="Arial" panose="020B0604020202020204" pitchFamily="34" charset="0"/>
              </a:rPr>
              <a:t>Kreitner</a:t>
            </a:r>
            <a:r>
              <a:rPr lang="en-US" dirty="0">
                <a:latin typeface="Arial" panose="020B0604020202020204" pitchFamily="34" charset="0"/>
                <a:cs typeface="Arial" panose="020B0604020202020204" pitchFamily="34" charset="0"/>
              </a:rPr>
              <a:t>, R. (2010). </a:t>
            </a:r>
            <a:r>
              <a:rPr lang="en-US" i="1" dirty="0">
                <a:latin typeface="Arial" panose="020B0604020202020204" pitchFamily="34" charset="0"/>
                <a:cs typeface="Arial" panose="020B0604020202020204" pitchFamily="34" charset="0"/>
              </a:rPr>
              <a:t>Supervision</a:t>
            </a:r>
            <a:r>
              <a:rPr lang="en-US" dirty="0">
                <a:latin typeface="Arial" panose="020B0604020202020204" pitchFamily="34" charset="0"/>
                <a:cs typeface="Arial" panose="020B0604020202020204" pitchFamily="34" charset="0"/>
              </a:rPr>
              <a:t>. Mason, OH: South-Western Cengage Learning.</a:t>
            </a:r>
            <a:endParaRPr lang="en-GB"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Children Act 2004</a:t>
            </a:r>
            <a:r>
              <a:rPr lang="en-US" dirty="0">
                <a:latin typeface="Arial" panose="020B0604020202020204" pitchFamily="34" charset="0"/>
                <a:cs typeface="Arial" panose="020B0604020202020204" pitchFamily="34" charset="0"/>
              </a:rPr>
              <a: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Chislett, V. and Chapman, A. (2005). </a:t>
            </a:r>
            <a:r>
              <a:rPr lang="en-US" i="1" dirty="0">
                <a:latin typeface="Arial" panose="020B0604020202020204" pitchFamily="34" charset="0"/>
                <a:cs typeface="Arial" panose="020B0604020202020204" pitchFamily="34" charset="0"/>
              </a:rPr>
              <a:t>Free Online Self Management Training</a:t>
            </a:r>
            <a:r>
              <a:rPr lang="en-US" dirty="0">
                <a:latin typeface="Arial" panose="020B0604020202020204" pitchFamily="34" charset="0"/>
                <a:cs typeface="Arial" panose="020B0604020202020204" pitchFamily="34" charset="0"/>
              </a:rPr>
              <a:t>. [online] </a:t>
            </a:r>
            <a:r>
              <a:rPr lang="en-US" dirty="0" err="1">
                <a:latin typeface="Arial" panose="020B0604020202020204" pitchFamily="34" charset="0"/>
                <a:cs typeface="Arial" panose="020B0604020202020204" pitchFamily="34" charset="0"/>
              </a:rPr>
              <a:t>Businessballs</a:t>
            </a:r>
            <a:r>
              <a:rPr lang="en-US" dirty="0">
                <a:latin typeface="Arial" panose="020B0604020202020204" pitchFamily="34" charset="0"/>
                <a:cs typeface="Arial" panose="020B0604020202020204" pitchFamily="34" charset="0"/>
              </a:rPr>
              <a:t>. Available at: http://www.businessballs.com/vaklearningstylestest.htm [Accessed 18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Cook, C. (2014) </a:t>
            </a:r>
            <a:r>
              <a:rPr lang="en-US" i="1" dirty="0">
                <a:latin typeface="Arial" panose="020B0604020202020204" pitchFamily="34" charset="0"/>
                <a:cs typeface="Arial" panose="020B0604020202020204" pitchFamily="34" charset="0"/>
              </a:rPr>
              <a:t>How can education’s rich-poor gap be closed?</a:t>
            </a:r>
            <a:r>
              <a:rPr lang="en-US" dirty="0">
                <a:latin typeface="Arial" panose="020B0604020202020204" pitchFamily="34" charset="0"/>
                <a:cs typeface="Arial" panose="020B0604020202020204" pitchFamily="34" charset="0"/>
              </a:rPr>
              <a:t> Available at: http://www.bbc.co.uk/news/education-29689695 (Accessed: 19 April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Corby, G. (2017). </a:t>
            </a:r>
            <a:r>
              <a:rPr lang="en-US" i="1" dirty="0">
                <a:latin typeface="Arial" panose="020B0604020202020204" pitchFamily="34" charset="0"/>
                <a:cs typeface="Arial" panose="020B0604020202020204" pitchFamily="34" charset="0"/>
              </a:rPr>
              <a:t>Five myths about autism we need to banish from teaching</a:t>
            </a:r>
            <a:r>
              <a:rPr lang="en-US" dirty="0">
                <a:latin typeface="Arial" panose="020B0604020202020204" pitchFamily="34" charset="0"/>
                <a:cs typeface="Arial" panose="020B0604020202020204" pitchFamily="34" charset="0"/>
              </a:rPr>
              <a:t>. [online] </a:t>
            </a:r>
            <a:r>
              <a:rPr lang="en-US" dirty="0" err="1">
                <a:latin typeface="Arial" panose="020B0604020202020204" pitchFamily="34" charset="0"/>
                <a:cs typeface="Arial" panose="020B0604020202020204" pitchFamily="34" charset="0"/>
              </a:rPr>
              <a:t>Tes</a:t>
            </a:r>
            <a:r>
              <a:rPr lang="en-US" dirty="0">
                <a:latin typeface="Arial" panose="020B0604020202020204" pitchFamily="34" charset="0"/>
                <a:cs typeface="Arial" panose="020B0604020202020204" pitchFamily="34" charset="0"/>
              </a:rPr>
              <a:t>. Available at: https://www.tes.com/news/school-news/breaking-views/five-myths-about-autism-we-need-banish-teaching [Accessed 6 Dec.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Corporation, R. (1967) </a:t>
            </a:r>
            <a:r>
              <a:rPr lang="en-US" i="1" dirty="0">
                <a:latin typeface="Arial" panose="020B0604020202020204" pitchFamily="34" charset="0"/>
                <a:cs typeface="Arial" panose="020B0604020202020204" pitchFamily="34" charset="0"/>
              </a:rPr>
              <a:t>Delphi Method | RAND</a:t>
            </a:r>
            <a:r>
              <a:rPr lang="en-US" dirty="0">
                <a:latin typeface="Arial" panose="020B0604020202020204" pitchFamily="34" charset="0"/>
                <a:cs typeface="Arial" panose="020B0604020202020204" pitchFamily="34" charset="0"/>
              </a:rPr>
              <a:t>. Available at: http://www.rand.org/topics/delphi-method.html (Accessed: 11 February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Cox, M. (2003). </a:t>
            </a:r>
            <a:r>
              <a:rPr lang="en-US" i="1" dirty="0">
                <a:latin typeface="Arial" panose="020B0604020202020204" pitchFamily="34" charset="0"/>
                <a:cs typeface="Arial" panose="020B0604020202020204" pitchFamily="34" charset="0"/>
              </a:rPr>
              <a:t>ICT and attainment</a:t>
            </a:r>
            <a:r>
              <a:rPr lang="en-US" dirty="0">
                <a:latin typeface="Arial" panose="020B0604020202020204" pitchFamily="34" charset="0"/>
                <a:cs typeface="Arial" panose="020B0604020202020204" pitchFamily="34" charset="0"/>
              </a:rPr>
              <a:t>. London: DfES.</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Cymru</a:t>
            </a:r>
            <a:r>
              <a:rPr lang="en-US" dirty="0">
                <a:latin typeface="Arial" panose="020B0604020202020204" pitchFamily="34" charset="0"/>
                <a:cs typeface="Arial" panose="020B0604020202020204" pitchFamily="34" charset="0"/>
              </a:rPr>
              <a:t>, S. (2017) </a:t>
            </a:r>
            <a:r>
              <a:rPr lang="en-US" i="1" dirty="0">
                <a:latin typeface="Arial" panose="020B0604020202020204" pitchFamily="34" charset="0"/>
                <a:cs typeface="Arial" panose="020B0604020202020204" pitchFamily="34" charset="0"/>
              </a:rPr>
              <a:t>ALN/SEN Reform | SNAP </a:t>
            </a:r>
            <a:r>
              <a:rPr lang="en-US" i="1" dirty="0" err="1">
                <a:latin typeface="Arial" panose="020B0604020202020204" pitchFamily="34" charset="0"/>
                <a:cs typeface="Arial" panose="020B0604020202020204" pitchFamily="34" charset="0"/>
              </a:rPr>
              <a:t>Cymru</a:t>
            </a:r>
            <a:r>
              <a:rPr lang="en-US" dirty="0">
                <a:latin typeface="Arial" panose="020B0604020202020204" pitchFamily="34" charset="0"/>
                <a:cs typeface="Arial" panose="020B0604020202020204" pitchFamily="34" charset="0"/>
              </a:rPr>
              <a:t>. Available at: http://www.snapcymru.org/help-for-families/aln-reform/ (Accessed: 16 February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Department for Education (2011). </a:t>
            </a:r>
            <a:r>
              <a:rPr lang="en-US" i="1" dirty="0">
                <a:latin typeface="Arial" panose="020B0604020202020204" pitchFamily="34" charset="0"/>
                <a:cs typeface="Arial" panose="020B0604020202020204" pitchFamily="34" charset="0"/>
              </a:rPr>
              <a:t>Support and aspiration: A new approach to special educational needs and disability</a:t>
            </a:r>
            <a:r>
              <a:rPr lang="en-US" dirty="0">
                <a:latin typeface="Arial" panose="020B0604020202020204" pitchFamily="34" charset="0"/>
                <a:cs typeface="Arial" panose="020B0604020202020204" pitchFamily="34" charset="0"/>
              </a:rPr>
              <a:t>. Nationalarchives.gov.uk. Available at: http://webarchive.nationalarchives.gov.uk/20130401151715/https:/www.education.gov.uk/publications/eorderingdownload/green-paper-sen.pdf [Accessed 12 Jun. 2017].</a:t>
            </a:r>
            <a:endParaRPr lang="en-GB"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31803CC1-436B-4A2B-9F85-EF188EC808AF}"/>
              </a:ext>
            </a:extLst>
          </p:cNvPr>
          <p:cNvSpPr txBox="1"/>
          <p:nvPr/>
        </p:nvSpPr>
        <p:spPr>
          <a:xfrm>
            <a:off x="15525749" y="266700"/>
            <a:ext cx="14554201" cy="21144250"/>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Department for Health (2010). </a:t>
            </a:r>
            <a:r>
              <a:rPr lang="en-US" i="1" dirty="0">
                <a:latin typeface="Arial" panose="020B0604020202020204" pitchFamily="34" charset="0"/>
                <a:cs typeface="Arial" panose="020B0604020202020204" pitchFamily="34" charset="0"/>
              </a:rPr>
              <a:t>Valuing People Now: Summary Report March 2009 - September 2010</a:t>
            </a:r>
            <a:r>
              <a:rPr lang="en-US" dirty="0">
                <a:latin typeface="Arial" panose="020B0604020202020204" pitchFamily="34" charset="0"/>
                <a:cs typeface="Arial" panose="020B0604020202020204" pitchFamily="34" charset="0"/>
              </a:rPr>
              <a:t>. 1st ed. London: Department for Health. Available at: https://www.gov.uk/government/uploads/system/uploads/attachment_data/file/215891/dh_122387.pdf [Accessed 12 Jun.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Dickinson, K. (2016) </a:t>
            </a:r>
            <a:r>
              <a:rPr lang="en-US" i="1" dirty="0">
                <a:latin typeface="Arial" panose="020B0604020202020204" pitchFamily="34" charset="0"/>
                <a:cs typeface="Arial" panose="020B0604020202020204" pitchFamily="34" charset="0"/>
              </a:rPr>
              <a:t>Child arrests in </a:t>
            </a:r>
            <a:r>
              <a:rPr lang="en-US" i="1" dirty="0" err="1">
                <a:latin typeface="Arial" panose="020B0604020202020204" pitchFamily="34" charset="0"/>
                <a:cs typeface="Arial" panose="020B0604020202020204" pitchFamily="34" charset="0"/>
              </a:rPr>
              <a:t>Northumbria</a:t>
            </a:r>
            <a:r>
              <a:rPr lang="en-US" i="1" dirty="0">
                <a:latin typeface="Arial" panose="020B0604020202020204" pitchFamily="34" charset="0"/>
                <a:cs typeface="Arial" panose="020B0604020202020204" pitchFamily="34" charset="0"/>
              </a:rPr>
              <a:t> and Durham plummet over five years - Chronicle Live</a:t>
            </a:r>
            <a:r>
              <a:rPr lang="en-US" dirty="0">
                <a:latin typeface="Arial" panose="020B0604020202020204" pitchFamily="34" charset="0"/>
                <a:cs typeface="Arial" panose="020B0604020202020204" pitchFamily="34" charset="0"/>
              </a:rPr>
              <a:t>. Available at: http://www.chroniclelive.co.uk/news/north-east-news/child-arrests-northumbria-durham-plummet-12000535 (Accessed: 15 February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Doward</a:t>
            </a:r>
            <a:r>
              <a:rPr lang="en-US" dirty="0">
                <a:latin typeface="Arial" panose="020B0604020202020204" pitchFamily="34" charset="0"/>
                <a:cs typeface="Arial" panose="020B0604020202020204" pitchFamily="34" charset="0"/>
              </a:rPr>
              <a:t>, J. (2016) </a:t>
            </a:r>
            <a:r>
              <a:rPr lang="en-US" i="1" dirty="0">
                <a:latin typeface="Arial" panose="020B0604020202020204" pitchFamily="34" charset="0"/>
                <a:cs typeface="Arial" panose="020B0604020202020204" pitchFamily="34" charset="0"/>
              </a:rPr>
              <a:t>Education reform ‘has failed to improve social mobility’</a:t>
            </a:r>
            <a:r>
              <a:rPr lang="en-US" dirty="0">
                <a:latin typeface="Arial" panose="020B0604020202020204" pitchFamily="34" charset="0"/>
                <a:cs typeface="Arial" panose="020B0604020202020204" pitchFamily="34" charset="0"/>
              </a:rPr>
              <a:t>. Available at: http://www.theguardian.com/uk-news/2016/mar/12/uk-education-reforms-not-helped-social-mobility (Accessed: 19 April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Editorial, B.P. (1996) </a:t>
            </a:r>
            <a:r>
              <a:rPr lang="en-US" i="1" dirty="0">
                <a:latin typeface="Arial" panose="020B0604020202020204" pitchFamily="34" charset="0"/>
                <a:cs typeface="Arial" panose="020B0604020202020204" pitchFamily="34" charset="0"/>
              </a:rPr>
              <a:t>‘Free education’ for farmers’ children</a:t>
            </a:r>
            <a:r>
              <a:rPr lang="en-US" dirty="0">
                <a:latin typeface="Arial" panose="020B0604020202020204" pitchFamily="34" charset="0"/>
                <a:cs typeface="Arial" panose="020B0604020202020204" pitchFamily="34" charset="0"/>
              </a:rPr>
              <a:t>. Available at: http://m.bangkokpost.com/news/438622 (Accessed: 19 April 2016).</a:t>
            </a:r>
            <a:endParaRPr lang="en-GB"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Education ’doesn‘t slow memory decline’ | SBS News</a:t>
            </a:r>
            <a:r>
              <a:rPr lang="en-US" dirty="0">
                <a:latin typeface="Arial" panose="020B0604020202020204" pitchFamily="34" charset="0"/>
                <a:cs typeface="Arial" panose="020B0604020202020204" pitchFamily="34" charset="0"/>
              </a:rPr>
              <a:t> (2017) Available at: http://www.sbs.com.au/news/article/2017/02/22/education-doesnt-slow-memory-decline (Accessed: 22 February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Estyn</a:t>
            </a:r>
            <a:r>
              <a:rPr lang="en-US" dirty="0">
                <a:latin typeface="Arial" panose="020B0604020202020204" pitchFamily="34" charset="0"/>
                <a:cs typeface="Arial" panose="020B0604020202020204" pitchFamily="34" charset="0"/>
              </a:rPr>
              <a:t> (2016) </a:t>
            </a:r>
            <a:r>
              <a:rPr lang="en-US" i="1" dirty="0">
                <a:latin typeface="Arial" panose="020B0604020202020204" pitchFamily="34" charset="0"/>
                <a:cs typeface="Arial" panose="020B0604020202020204" pitchFamily="34" charset="0"/>
              </a:rPr>
              <a:t>We support the direction of travel set out in ’successful futures’</a:t>
            </a:r>
            <a:r>
              <a:rPr lang="en-US" dirty="0">
                <a:latin typeface="Arial" panose="020B0604020202020204" pitchFamily="34" charset="0"/>
                <a:cs typeface="Arial" panose="020B0604020202020204" pitchFamily="34" charset="0"/>
              </a:rPr>
              <a:t>. Available at: https://www.estyn.gov.wales/sites/default/files/documents/Curriculum%20Wales%20conference%20-%20info%20sheet%20%28logo%20moved%29.pdf (Accessed: 23 November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Evans, G. (2015) </a:t>
            </a:r>
            <a:r>
              <a:rPr lang="en-US" i="1" dirty="0">
                <a:latin typeface="Arial" panose="020B0604020202020204" pitchFamily="34" charset="0"/>
                <a:cs typeface="Arial" panose="020B0604020202020204" pitchFamily="34" charset="0"/>
              </a:rPr>
              <a:t>Radical overhaul of the way our children are taught is revealed</a:t>
            </a:r>
            <a:r>
              <a:rPr lang="en-US" dirty="0">
                <a:latin typeface="Arial" panose="020B0604020202020204" pitchFamily="34" charset="0"/>
                <a:cs typeface="Arial" panose="020B0604020202020204" pitchFamily="34" charset="0"/>
              </a:rPr>
              <a:t>. Available at: http://www.walesonline.co.uk/news/wales-news/revealed-radical-education-overhaul-dramatically-8713170?ICID=FB-Wales-main (Accessed: 19 April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Freedman, S. (2016) </a:t>
            </a:r>
            <a:r>
              <a:rPr lang="en-US" i="1" dirty="0">
                <a:latin typeface="Arial" panose="020B0604020202020204" pitchFamily="34" charset="0"/>
                <a:cs typeface="Arial" panose="020B0604020202020204" pitchFamily="34" charset="0"/>
              </a:rPr>
              <a:t>‘Brexit is the most important political moment in Europe since the Berlin wall came down’</a:t>
            </a:r>
            <a:r>
              <a:rPr lang="en-US" dirty="0">
                <a:latin typeface="Arial" panose="020B0604020202020204" pitchFamily="34" charset="0"/>
                <a:cs typeface="Arial" panose="020B0604020202020204" pitchFamily="34" charset="0"/>
              </a:rPr>
              <a:t>. Available at: https://www.tes.com/news/school-news/breaking-views/brexit-most-important-political-moment-europe-berlin-wall-came-down (Accessed: 25 June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Francis, B. (2015). </a:t>
            </a:r>
            <a:r>
              <a:rPr lang="en-US" i="1" dirty="0">
                <a:latin typeface="Arial" panose="020B0604020202020204" pitchFamily="34" charset="0"/>
                <a:cs typeface="Arial" panose="020B0604020202020204" pitchFamily="34" charset="0"/>
              </a:rPr>
              <a:t>‘The Glaring Gap In The English Education System Is Social Class’</a:t>
            </a:r>
            <a:r>
              <a:rPr lang="en-US" dirty="0">
                <a:latin typeface="Arial" panose="020B0604020202020204" pitchFamily="34" charset="0"/>
                <a:cs typeface="Arial" panose="020B0604020202020204" pitchFamily="34" charset="0"/>
              </a:rPr>
              <a:t>. [online] Academicis.co.uk. Available at: http://www.academicis.co.uk/ac/the-glaring-gap-in-the-english-education-system-is-social-class/ [Accessed 1 Jan. 2017]. </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Foldvary</a:t>
            </a:r>
            <a:r>
              <a:rPr lang="en-US" dirty="0">
                <a:latin typeface="Arial" panose="020B0604020202020204" pitchFamily="34" charset="0"/>
                <a:cs typeface="Arial" panose="020B0604020202020204" pitchFamily="34" charset="0"/>
              </a:rPr>
              <a:t>, F. (2015). </a:t>
            </a:r>
            <a:r>
              <a:rPr lang="en-US" i="1" dirty="0">
                <a:latin typeface="Arial" panose="020B0604020202020204" pitchFamily="34" charset="0"/>
                <a:cs typeface="Arial" panose="020B0604020202020204" pitchFamily="34" charset="0"/>
              </a:rPr>
              <a:t>Government Intervention Is Becoming Obsolete | </a:t>
            </a:r>
            <a:r>
              <a:rPr lang="en-US" i="1" dirty="0" err="1">
                <a:latin typeface="Arial" panose="020B0604020202020204" pitchFamily="34" charset="0"/>
                <a:cs typeface="Arial" panose="020B0604020202020204" pitchFamily="34" charset="0"/>
              </a:rPr>
              <a:t>RealClearPolicy</a:t>
            </a:r>
            <a:r>
              <a:rPr lang="en-US" dirty="0">
                <a:latin typeface="Arial" panose="020B0604020202020204" pitchFamily="34" charset="0"/>
                <a:cs typeface="Arial" panose="020B0604020202020204" pitchFamily="34" charset="0"/>
              </a:rPr>
              <a:t>. [online] Realclearpolicy.com. Available at: http://www.realclearpolicy.com/blog/2015/08/20/government_intervention_is_becoming_obsolete_1396.html [Accessed 16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Garcia, K. (2016). </a:t>
            </a:r>
            <a:r>
              <a:rPr lang="en-US" i="1" dirty="0">
                <a:latin typeface="Arial" panose="020B0604020202020204" pitchFamily="34" charset="0"/>
                <a:cs typeface="Arial" panose="020B0604020202020204" pitchFamily="34" charset="0"/>
              </a:rPr>
              <a:t>Teacher bias hurting Māori education</a:t>
            </a:r>
            <a:r>
              <a:rPr lang="en-US" dirty="0">
                <a:latin typeface="Arial" panose="020B0604020202020204" pitchFamily="34" charset="0"/>
                <a:cs typeface="Arial" panose="020B0604020202020204" pitchFamily="34" charset="0"/>
              </a:rPr>
              <a:t>. [online] Radio New Zealand. Available at: http://www.radionz.co.nz/news/national/308357/teacher-bias-hurting-maori-education [Accessed 10 Jul. 2016].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Gonzalez, J. (2016) </a:t>
            </a:r>
            <a:r>
              <a:rPr lang="en-US" i="1" dirty="0">
                <a:latin typeface="Arial" panose="020B0604020202020204" pitchFamily="34" charset="0"/>
                <a:cs typeface="Arial" panose="020B0604020202020204" pitchFamily="34" charset="0"/>
              </a:rPr>
              <a:t>A Collection of Resources for Teaching Social Justice | Cult of Pedagogy</a:t>
            </a:r>
            <a:r>
              <a:rPr lang="en-US" dirty="0">
                <a:latin typeface="Arial" panose="020B0604020202020204" pitchFamily="34" charset="0"/>
                <a:cs typeface="Arial" panose="020B0604020202020204" pitchFamily="34" charset="0"/>
              </a:rPr>
              <a:t>. Available at: https://www.cultofpedagogy.com/social-justice-resources/ (Accessed: 6 February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Green, B. and </a:t>
            </a:r>
            <a:r>
              <a:rPr lang="en-US" dirty="0" err="1">
                <a:latin typeface="Arial" panose="020B0604020202020204" pitchFamily="34" charset="0"/>
                <a:cs typeface="Arial" panose="020B0604020202020204" pitchFamily="34" charset="0"/>
              </a:rPr>
              <a:t>Kostogriz</a:t>
            </a:r>
            <a:r>
              <a:rPr lang="en-US" dirty="0">
                <a:latin typeface="Arial" panose="020B0604020202020204" pitchFamily="34" charset="0"/>
                <a:cs typeface="Arial" panose="020B0604020202020204" pitchFamily="34" charset="0"/>
              </a:rPr>
              <a:t>, A. (2003). </a:t>
            </a:r>
            <a:r>
              <a:rPr lang="en-US" i="1" dirty="0">
                <a:latin typeface="Arial" panose="020B0604020202020204" pitchFamily="34" charset="0"/>
                <a:cs typeface="Arial" panose="020B0604020202020204" pitchFamily="34" charset="0"/>
              </a:rPr>
              <a:t>Learning difficulties and the new literacy studies : a socially critical perspective, in </a:t>
            </a:r>
            <a:r>
              <a:rPr lang="en-US" i="1" dirty="0" err="1">
                <a:latin typeface="Arial" panose="020B0604020202020204" pitchFamily="34" charset="0"/>
                <a:cs typeface="Arial" panose="020B0604020202020204" pitchFamily="34" charset="0"/>
              </a:rPr>
              <a:t>Contextualising</a:t>
            </a:r>
            <a:r>
              <a:rPr lang="en-US" i="1" dirty="0">
                <a:latin typeface="Arial" panose="020B0604020202020204" pitchFamily="34" charset="0"/>
                <a:cs typeface="Arial" panose="020B0604020202020204" pitchFamily="34" charset="0"/>
              </a:rPr>
              <a:t> difficulties in literacy development: exploring politics, culture, ethnicity and ethics</a:t>
            </a:r>
            <a:r>
              <a:rPr lang="en-US" dirty="0">
                <a:latin typeface="Arial" panose="020B0604020202020204" pitchFamily="34" charset="0"/>
                <a:cs typeface="Arial" panose="020B0604020202020204" pitchFamily="34" charset="0"/>
              </a:rPr>
              <a:t>. London: </a:t>
            </a:r>
            <a:r>
              <a:rPr lang="en-US" dirty="0" err="1">
                <a:latin typeface="Arial" panose="020B0604020202020204" pitchFamily="34" charset="0"/>
                <a:cs typeface="Arial" panose="020B0604020202020204" pitchFamily="34" charset="0"/>
              </a:rPr>
              <a:t>RoutledgeFalmer</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Hodge, K. (2015) </a:t>
            </a:r>
            <a:r>
              <a:rPr lang="en-US" i="1" dirty="0">
                <a:latin typeface="Arial" panose="020B0604020202020204" pitchFamily="34" charset="0"/>
                <a:cs typeface="Arial" panose="020B0604020202020204" pitchFamily="34" charset="0"/>
              </a:rPr>
              <a:t>How teaching assistants can make a real difference in the classroom | Teacher Network | The Guardian</a:t>
            </a:r>
            <a:r>
              <a:rPr lang="en-US" dirty="0">
                <a:latin typeface="Arial" panose="020B0604020202020204" pitchFamily="34" charset="0"/>
                <a:cs typeface="Arial" panose="020B0604020202020204" pitchFamily="34" charset="0"/>
              </a:rPr>
              <a:t>. Available at: https://amp.theguardian.com/teacher-network/2015/apr/01/teaching-assistants-classrooms-research-impact (Accessed: 17 February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House of Commons (2005). </a:t>
            </a:r>
            <a:r>
              <a:rPr lang="en-US" i="1" dirty="0">
                <a:latin typeface="Arial" panose="020B0604020202020204" pitchFamily="34" charset="0"/>
                <a:cs typeface="Arial" panose="020B0604020202020204" pitchFamily="34" charset="0"/>
              </a:rPr>
              <a:t>Every Child Matters</a:t>
            </a:r>
            <a:r>
              <a:rPr lang="en-US" dirty="0">
                <a:latin typeface="Arial" panose="020B0604020202020204" pitchFamily="34" charset="0"/>
                <a:cs typeface="Arial" panose="020B0604020202020204" pitchFamily="34" charset="0"/>
              </a:rPr>
              <a:t>. London: Stationery Office.</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House of Commons (2006). </a:t>
            </a:r>
            <a:r>
              <a:rPr lang="en-US" i="1" dirty="0">
                <a:latin typeface="Arial" panose="020B0604020202020204" pitchFamily="34" charset="0"/>
                <a:cs typeface="Arial" panose="020B0604020202020204" pitchFamily="34" charset="0"/>
              </a:rPr>
              <a:t>Special Educational Needs</a:t>
            </a:r>
            <a:r>
              <a:rPr lang="en-US" dirty="0">
                <a:latin typeface="Arial" panose="020B0604020202020204" pitchFamily="34" charset="0"/>
                <a:cs typeface="Arial" panose="020B0604020202020204" pitchFamily="34" charset="0"/>
              </a:rPr>
              <a:t>. 1st ed. London: The Stationery Office. Available at: https://www.publications.parliament.uk/pa/cm200506/cmselect/cmeduski/478/478i.pdf [Accessed 12 Jun.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Ibbotson, P. and </a:t>
            </a:r>
            <a:r>
              <a:rPr lang="en-US" dirty="0" err="1">
                <a:latin typeface="Arial" panose="020B0604020202020204" pitchFamily="34" charset="0"/>
                <a:cs typeface="Arial" panose="020B0604020202020204" pitchFamily="34" charset="0"/>
              </a:rPr>
              <a:t>Tomasello</a:t>
            </a:r>
            <a:r>
              <a:rPr lang="en-US" dirty="0">
                <a:latin typeface="Arial" panose="020B0604020202020204" pitchFamily="34" charset="0"/>
                <a:cs typeface="Arial" panose="020B0604020202020204" pitchFamily="34" charset="0"/>
              </a:rPr>
              <a:t>, M. (2015) </a:t>
            </a:r>
            <a:r>
              <a:rPr lang="en-US" i="1" dirty="0">
                <a:latin typeface="Arial" panose="020B0604020202020204" pitchFamily="34" charset="0"/>
                <a:cs typeface="Arial" panose="020B0604020202020204" pitchFamily="34" charset="0"/>
              </a:rPr>
              <a:t>The roots of language: What makes us different from other animals?</a:t>
            </a:r>
            <a:r>
              <a:rPr lang="en-US" dirty="0">
                <a:latin typeface="Arial" panose="020B0604020202020204" pitchFamily="34" charset="0"/>
                <a:cs typeface="Arial" panose="020B0604020202020204" pitchFamily="34" charset="0"/>
              </a:rPr>
              <a:t> Available at: https://www.theguardian.com/science/head-quarters/2015/nov/05/roots-language-what-makes-us-different-animals (Accessed: 1 January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Jensen, E. (2009). </a:t>
            </a:r>
            <a:r>
              <a:rPr lang="en-US" i="1" dirty="0">
                <a:latin typeface="Arial" panose="020B0604020202020204" pitchFamily="34" charset="0"/>
                <a:cs typeface="Arial" panose="020B0604020202020204" pitchFamily="34" charset="0"/>
              </a:rPr>
              <a:t>Teaching with poverty in mind</a:t>
            </a:r>
            <a:r>
              <a:rPr lang="en-US" dirty="0">
                <a:latin typeface="Arial" panose="020B0604020202020204" pitchFamily="34" charset="0"/>
                <a:cs typeface="Arial" panose="020B0604020202020204" pitchFamily="34" charset="0"/>
              </a:rPr>
              <a:t>. Alexandria, Va.: Association for Supervision and Curriculum Development.</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Journo, D. (2016) </a:t>
            </a:r>
            <a:r>
              <a:rPr lang="en-US" i="1" dirty="0">
                <a:latin typeface="Arial" panose="020B0604020202020204" pitchFamily="34" charset="0"/>
                <a:cs typeface="Arial" panose="020B0604020202020204" pitchFamily="34" charset="0"/>
              </a:rPr>
              <a:t>New book attacks China’s </a:t>
            </a:r>
            <a:r>
              <a:rPr lang="en-US" i="1" dirty="0" err="1">
                <a:latin typeface="Arial" panose="020B0604020202020204" pitchFamily="34" charset="0"/>
                <a:cs typeface="Arial" panose="020B0604020202020204" pitchFamily="34" charset="0"/>
              </a:rPr>
              <a:t>gao</a:t>
            </a:r>
            <a:r>
              <a:rPr lang="en-US" i="1" dirty="0">
                <a:latin typeface="Arial" panose="020B0604020202020204" pitchFamily="34" charset="0"/>
                <a:cs typeface="Arial" panose="020B0604020202020204" pitchFamily="34" charset="0"/>
              </a:rPr>
              <a:t> </a:t>
            </a:r>
            <a:r>
              <a:rPr lang="en-US" i="1" dirty="0" err="1">
                <a:latin typeface="Arial" panose="020B0604020202020204" pitchFamily="34" charset="0"/>
                <a:cs typeface="Arial" panose="020B0604020202020204" pitchFamily="34" charset="0"/>
              </a:rPr>
              <a:t>kao</a:t>
            </a:r>
            <a:r>
              <a:rPr lang="en-US" i="1" dirty="0">
                <a:latin typeface="Arial" panose="020B0604020202020204" pitchFamily="34" charset="0"/>
                <a:cs typeface="Arial" panose="020B0604020202020204" pitchFamily="34" charset="0"/>
              </a:rPr>
              <a:t> ‘meritocracy’ | THE News</a:t>
            </a:r>
            <a:r>
              <a:rPr lang="en-US" dirty="0">
                <a:latin typeface="Arial" panose="020B0604020202020204" pitchFamily="34" charset="0"/>
                <a:cs typeface="Arial" panose="020B0604020202020204" pitchFamily="34" charset="0"/>
              </a:rPr>
              <a:t>. Available at: https://www.timeshighereducation.com/news/new-book-attacks-chinas-gao-kao-meritocracy (Accessed: 1 January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JRF. (2016). </a:t>
            </a:r>
            <a:r>
              <a:rPr lang="en-US" i="1" dirty="0">
                <a:latin typeface="Arial" panose="020B0604020202020204" pitchFamily="34" charset="0"/>
                <a:cs typeface="Arial" panose="020B0604020202020204" pitchFamily="34" charset="0"/>
              </a:rPr>
              <a:t>What is poverty?</a:t>
            </a:r>
            <a:r>
              <a:rPr lang="en-US" dirty="0">
                <a:latin typeface="Arial" panose="020B0604020202020204" pitchFamily="34" charset="0"/>
                <a:cs typeface="Arial" panose="020B0604020202020204" pitchFamily="34" charset="0"/>
              </a:rPr>
              <a:t>. [online] Available at: https://www.jrf.org.uk/our-work/what-is-poverty?utm_content=bufferfd65c&amp;utm_medium=social&amp;utm_source=twitter.com&amp;utm_campaign=buffer [Accessed 12 Jun.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Keefe, E. and Copeland, S. (2011). What Is Literacy? The Power of a Definition. </a:t>
            </a:r>
            <a:r>
              <a:rPr lang="en-US" i="1" dirty="0">
                <a:latin typeface="Arial" panose="020B0604020202020204" pitchFamily="34" charset="0"/>
                <a:cs typeface="Arial" panose="020B0604020202020204" pitchFamily="34" charset="0"/>
              </a:rPr>
              <a:t>Research and Practice for Persons with Severe Disabilities</a:t>
            </a:r>
            <a:r>
              <a:rPr lang="en-US" dirty="0">
                <a:latin typeface="Arial" panose="020B0604020202020204" pitchFamily="34" charset="0"/>
                <a:cs typeface="Arial" panose="020B0604020202020204" pitchFamily="34" charset="0"/>
              </a:rPr>
              <a:t>, 36(3), pp.92-99. </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Lankshear</a:t>
            </a:r>
            <a:r>
              <a:rPr lang="en-US" dirty="0">
                <a:latin typeface="Arial" panose="020B0604020202020204" pitchFamily="34" charset="0"/>
                <a:cs typeface="Arial" panose="020B0604020202020204" pitchFamily="34" charset="0"/>
              </a:rPr>
              <a:t>, C. and </a:t>
            </a:r>
            <a:r>
              <a:rPr lang="en-US" dirty="0" err="1">
                <a:latin typeface="Arial" panose="020B0604020202020204" pitchFamily="34" charset="0"/>
                <a:cs typeface="Arial" panose="020B0604020202020204" pitchFamily="34" charset="0"/>
              </a:rPr>
              <a:t>Knobel</a:t>
            </a:r>
            <a:r>
              <a:rPr lang="en-US" dirty="0">
                <a:latin typeface="Arial" panose="020B0604020202020204" pitchFamily="34" charset="0"/>
                <a:cs typeface="Arial" panose="020B0604020202020204" pitchFamily="34" charset="0"/>
              </a:rPr>
              <a:t>, M. (2011). </a:t>
            </a:r>
            <a:r>
              <a:rPr lang="en-US" i="1" dirty="0">
                <a:latin typeface="Arial" panose="020B0604020202020204" pitchFamily="34" charset="0"/>
                <a:cs typeface="Arial" panose="020B0604020202020204" pitchFamily="34" charset="0"/>
              </a:rPr>
              <a:t>New Literacies</a:t>
            </a:r>
            <a:r>
              <a:rPr lang="en-US" dirty="0">
                <a:latin typeface="Arial" panose="020B0604020202020204" pitchFamily="34" charset="0"/>
                <a:cs typeface="Arial" panose="020B0604020202020204" pitchFamily="34" charset="0"/>
              </a:rPr>
              <a:t>. Maidenhead: McGraw-Hill Education.</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Learninghelp</a:t>
            </a:r>
            <a:r>
              <a:rPr lang="en-US" dirty="0">
                <a:latin typeface="Arial" panose="020B0604020202020204" pitchFamily="34" charset="0"/>
                <a:cs typeface="Arial" panose="020B0604020202020204" pitchFamily="34" charset="0"/>
              </a:rPr>
              <a:t>. (2010). </a:t>
            </a:r>
            <a:r>
              <a:rPr lang="en-US" i="1" dirty="0">
                <a:latin typeface="Arial" panose="020B0604020202020204" pitchFamily="34" charset="0"/>
                <a:cs typeface="Arial" panose="020B0604020202020204" pitchFamily="34" charset="0"/>
              </a:rPr>
              <a:t>Multi-Sensory Approaches to Teaching</a:t>
            </a:r>
            <a:r>
              <a:rPr lang="en-US" dirty="0">
                <a:latin typeface="Arial" panose="020B0604020202020204" pitchFamily="34" charset="0"/>
                <a:cs typeface="Arial" panose="020B0604020202020204" pitchFamily="34" charset="0"/>
              </a:rPr>
              <a:t>. [online] Available at: http://learninghelp.org.au/multi-sensory-approaches-to-teaching [Accessed 18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Loveless, D. (2014). </a:t>
            </a:r>
            <a:r>
              <a:rPr lang="en-US" i="1" dirty="0">
                <a:latin typeface="Arial" panose="020B0604020202020204" pitchFamily="34" charset="0"/>
                <a:cs typeface="Arial" panose="020B0604020202020204" pitchFamily="34" charset="0"/>
              </a:rPr>
              <a:t>Academic knowledge construction and multimodal curriculum development</a:t>
            </a:r>
            <a:r>
              <a:rPr lang="en-US" dirty="0">
                <a:latin typeface="Arial" panose="020B0604020202020204" pitchFamily="34" charset="0"/>
                <a:cs typeface="Arial" panose="020B0604020202020204" pitchFamily="34" charset="0"/>
              </a:rPr>
              <a:t>. Hershey: Information Science Reference/an imprint of IGI Global, pp.204-205.</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McLeod, S. (2015). </a:t>
            </a:r>
            <a:r>
              <a:rPr lang="en-US" i="1" dirty="0">
                <a:latin typeface="Arial" panose="020B0604020202020204" pitchFamily="34" charset="0"/>
                <a:cs typeface="Arial" panose="020B0604020202020204" pitchFamily="34" charset="0"/>
              </a:rPr>
              <a:t>B.F. Skinner | Operant Conditioning | Simply Psychology</a:t>
            </a:r>
            <a:r>
              <a:rPr lang="en-US" dirty="0">
                <a:latin typeface="Arial" panose="020B0604020202020204" pitchFamily="34" charset="0"/>
                <a:cs typeface="Arial" panose="020B0604020202020204" pitchFamily="34" charset="0"/>
              </a:rPr>
              <a:t>. [online] Simplypsychology.org. Available at: https://www.simplypsychology.org/operant-conditioning.html [Accessed 28 Nov.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McVeigh, T. (2015) </a:t>
            </a:r>
            <a:r>
              <a:rPr lang="en-US" i="1" dirty="0">
                <a:latin typeface="Arial" panose="020B0604020202020204" pitchFamily="34" charset="0"/>
                <a:cs typeface="Arial" panose="020B0604020202020204" pitchFamily="34" charset="0"/>
              </a:rPr>
              <a:t>Are private tutors for children just the latest educational ‘arms race’? | Education | The Guardian</a:t>
            </a:r>
            <a:r>
              <a:rPr lang="en-US" dirty="0">
                <a:latin typeface="Arial" panose="020B0604020202020204" pitchFamily="34" charset="0"/>
                <a:cs typeface="Arial" panose="020B0604020202020204" pitchFamily="34" charset="0"/>
              </a:rPr>
              <a:t>. Available at: https://www.theguardian.com/education/2015/oct/04/private-tutors-arms-race-schools-parents (Accessed: 1 January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McVeigh, T. (2016) </a:t>
            </a:r>
            <a:r>
              <a:rPr lang="en-US" i="1" dirty="0">
                <a:latin typeface="Arial" panose="020B0604020202020204" pitchFamily="34" charset="0"/>
                <a:cs typeface="Arial" panose="020B0604020202020204" pitchFamily="34" charset="0"/>
              </a:rPr>
              <a:t>The father who froze to death in a Kent village</a:t>
            </a:r>
            <a:r>
              <a:rPr lang="en-US" dirty="0">
                <a:latin typeface="Arial" panose="020B0604020202020204" pitchFamily="34" charset="0"/>
                <a:cs typeface="Arial" panose="020B0604020202020204" pitchFamily="34" charset="0"/>
              </a:rPr>
              <a:t>. Available at: http://www.theguardian.com/society/2013/apr/14/father-who-froze-to-death-kent (Accessed: 19 April 2016).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Milburn, J. (2016) </a:t>
            </a:r>
            <a:r>
              <a:rPr lang="en-US" i="1" dirty="0" err="1">
                <a:latin typeface="Arial" panose="020B0604020202020204" pitchFamily="34" charset="0"/>
                <a:cs typeface="Arial" panose="020B0604020202020204" pitchFamily="34" charset="0"/>
              </a:rPr>
              <a:t>Sugata</a:t>
            </a:r>
            <a:r>
              <a:rPr lang="en-US" i="1" dirty="0">
                <a:latin typeface="Arial" panose="020B0604020202020204" pitchFamily="34" charset="0"/>
                <a:cs typeface="Arial" panose="020B0604020202020204" pitchFamily="34" charset="0"/>
              </a:rPr>
              <a:t> </a:t>
            </a:r>
            <a:r>
              <a:rPr lang="en-US" i="1" dirty="0" err="1">
                <a:latin typeface="Arial" panose="020B0604020202020204" pitchFamily="34" charset="0"/>
                <a:cs typeface="Arial" panose="020B0604020202020204" pitchFamily="34" charset="0"/>
              </a:rPr>
              <a:t>Mitra</a:t>
            </a:r>
            <a:r>
              <a:rPr lang="en-US" i="1" dirty="0">
                <a:latin typeface="Arial" panose="020B0604020202020204" pitchFamily="34" charset="0"/>
                <a:cs typeface="Arial" panose="020B0604020202020204" pitchFamily="34" charset="0"/>
              </a:rPr>
              <a:t> on the future of schools and teachers - Pivotal Education</a:t>
            </a:r>
            <a:r>
              <a:rPr lang="en-US" dirty="0">
                <a:latin typeface="Arial" panose="020B0604020202020204" pitchFamily="34" charset="0"/>
                <a:cs typeface="Arial" panose="020B0604020202020204" pitchFamily="34" charset="0"/>
              </a:rPr>
              <a:t>. Available at: https://pivotaleducation.com/sugata-mitra-future-schools-teachers/ (Accessed: 1 January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National Literacy Trust (2003). </a:t>
            </a:r>
            <a:r>
              <a:rPr lang="en-US" i="1" dirty="0">
                <a:latin typeface="Arial" panose="020B0604020202020204" pitchFamily="34" charset="0"/>
                <a:cs typeface="Arial" panose="020B0604020202020204" pitchFamily="34" charset="0"/>
              </a:rPr>
              <a:t>Premier League Primary Stars | National Literacy Trust</a:t>
            </a:r>
            <a:r>
              <a:rPr lang="en-US" dirty="0">
                <a:latin typeface="Arial" panose="020B0604020202020204" pitchFamily="34" charset="0"/>
                <a:cs typeface="Arial" panose="020B0604020202020204" pitchFamily="34" charset="0"/>
              </a:rPr>
              <a:t>. [online] National Literacy Trust. Available at: http://www.literacytrust.org.uk/premier_league_reading_stars [Accessed 20 Oct.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National Literacy Trust (2015). </a:t>
            </a:r>
            <a:r>
              <a:rPr lang="en-US" i="1" dirty="0">
                <a:latin typeface="Arial" panose="020B0604020202020204" pitchFamily="34" charset="0"/>
                <a:cs typeface="Arial" panose="020B0604020202020204" pitchFamily="34" charset="0"/>
              </a:rPr>
              <a:t>Premier League Reading Stars </a:t>
            </a:r>
            <a:r>
              <a:rPr lang="en-US" i="1" dirty="0" err="1">
                <a:latin typeface="Arial" panose="020B0604020202020204" pitchFamily="34" charset="0"/>
                <a:cs typeface="Arial" panose="020B0604020202020204" pitchFamily="34" charset="0"/>
              </a:rPr>
              <a:t>Cymru</a:t>
            </a:r>
            <a:r>
              <a:rPr lang="en-US" i="1" dirty="0">
                <a:latin typeface="Arial" panose="020B0604020202020204" pitchFamily="34" charset="0"/>
                <a:cs typeface="Arial" panose="020B0604020202020204" pitchFamily="34" charset="0"/>
              </a:rPr>
              <a:t> Tactics Book</a:t>
            </a:r>
            <a:r>
              <a:rPr lang="en-US" dirty="0">
                <a:latin typeface="Arial" panose="020B0604020202020204" pitchFamily="34" charset="0"/>
                <a:cs typeface="Arial" panose="020B0604020202020204" pitchFamily="34" charset="0"/>
              </a:rPr>
              <a:t>. London: National Literacy Trust.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Neill, A. and Lamb, A. (1993). </a:t>
            </a:r>
            <a:r>
              <a:rPr lang="en-US" i="1" dirty="0">
                <a:latin typeface="Arial" panose="020B0604020202020204" pitchFamily="34" charset="0"/>
                <a:cs typeface="Arial" panose="020B0604020202020204" pitchFamily="34" charset="0"/>
              </a:rPr>
              <a:t>Summerhill School</a:t>
            </a:r>
            <a:r>
              <a:rPr lang="en-US" dirty="0">
                <a:latin typeface="Arial" panose="020B0604020202020204" pitchFamily="34" charset="0"/>
                <a:cs typeface="Arial" panose="020B0604020202020204" pitchFamily="34" charset="0"/>
              </a:rPr>
              <a:t>. New York: St. Martin's Press.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OECD (2016). </a:t>
            </a:r>
            <a:r>
              <a:rPr lang="en-US" i="1" dirty="0">
                <a:latin typeface="Arial" panose="020B0604020202020204" pitchFamily="34" charset="0"/>
                <a:cs typeface="Arial" panose="020B0604020202020204" pitchFamily="34" charset="0"/>
              </a:rPr>
              <a:t>Results from PISA 2015</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ebook</a:t>
            </a:r>
            <a:r>
              <a:rPr lang="en-US" dirty="0">
                <a:latin typeface="Arial" panose="020B0604020202020204" pitchFamily="34" charset="0"/>
                <a:cs typeface="Arial" panose="020B0604020202020204" pitchFamily="34" charset="0"/>
              </a:rPr>
              <a:t>] Paris: OECD Publishing. Available at: https://www.oecd.org/pisa/PISA-2015-United-Kingdom.pdf [Accessed 15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Online.Carmarthenshire.gov.uk. (2013). </a:t>
            </a:r>
            <a:r>
              <a:rPr lang="en-US" i="1" dirty="0">
                <a:latin typeface="Arial" panose="020B0604020202020204" pitchFamily="34" charset="0"/>
                <a:cs typeface="Arial" panose="020B0604020202020204" pitchFamily="34" charset="0"/>
              </a:rPr>
              <a:t>SCHOOLS’ PERFORMANCE AND ACHIEVEMENT REPORT 2012-13</a:t>
            </a:r>
            <a:r>
              <a:rPr lang="en-US" dirty="0">
                <a:latin typeface="Arial" panose="020B0604020202020204" pitchFamily="34" charset="0"/>
                <a:cs typeface="Arial" panose="020B0604020202020204" pitchFamily="34" charset="0"/>
              </a:rPr>
              <a:t>. [online] Available at: http://online.carmarthenshire.gov.uk/agendas/eng/educ20140312/rep04.htm [Accessed 4 Apr.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Osmond, J. (2008). </a:t>
            </a:r>
            <a:r>
              <a:rPr lang="en-US" i="1" dirty="0">
                <a:latin typeface="Arial" panose="020B0604020202020204" pitchFamily="34" charset="0"/>
                <a:cs typeface="Arial" panose="020B0604020202020204" pitchFamily="34" charset="0"/>
              </a:rPr>
              <a:t>Futures for the Heads of the Valleys</a:t>
            </a:r>
            <a:r>
              <a:rPr lang="en-US" dirty="0">
                <a:latin typeface="Arial" panose="020B0604020202020204" pitchFamily="34" charset="0"/>
                <a:cs typeface="Arial" panose="020B0604020202020204" pitchFamily="34" charset="0"/>
              </a:rPr>
              <a:t>. Cardiff: Institute of Welsh Affairs.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Peck, T. (2017). </a:t>
            </a:r>
            <a:r>
              <a:rPr lang="en-US" i="1" dirty="0">
                <a:latin typeface="Arial" panose="020B0604020202020204" pitchFamily="34" charset="0"/>
                <a:cs typeface="Arial" panose="020B0604020202020204" pitchFamily="34" charset="0"/>
              </a:rPr>
              <a:t>New technical qualifications equal to A Levels to be introduced</a:t>
            </a:r>
            <a:r>
              <a:rPr lang="en-US" dirty="0">
                <a:latin typeface="Arial" panose="020B0604020202020204" pitchFamily="34" charset="0"/>
                <a:cs typeface="Arial" panose="020B0604020202020204" pitchFamily="34" charset="0"/>
              </a:rPr>
              <a:t>. The Independent. Available at: http://www.independent.co.uk/news/uk/politics/budget-2017-latest-philip-hammond-new-technical-qualifications-will-be-equal-to-a-levels-a7611301.html [Accessed 12 Jun. 2017]. </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Pellegrino, J. and Hilton, M. (2012). </a:t>
            </a:r>
            <a:r>
              <a:rPr lang="en-US" i="1" dirty="0">
                <a:latin typeface="Arial" panose="020B0604020202020204" pitchFamily="34" charset="0"/>
                <a:cs typeface="Arial" panose="020B0604020202020204" pitchFamily="34" charset="0"/>
              </a:rPr>
              <a:t>Education for life and work</a:t>
            </a:r>
            <a:r>
              <a:rPr lang="en-US" dirty="0">
                <a:latin typeface="Arial" panose="020B0604020202020204" pitchFamily="34" charset="0"/>
                <a:cs typeface="Arial" panose="020B0604020202020204" pitchFamily="34" charset="0"/>
              </a:rPr>
              <a:t>. Washington, D.C.: The National Academies Press.</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Picton</a:t>
            </a:r>
            <a:r>
              <a:rPr lang="en-US" dirty="0">
                <a:latin typeface="Arial" panose="020B0604020202020204" pitchFamily="34" charset="0"/>
                <a:cs typeface="Arial" panose="020B0604020202020204" pitchFamily="34" charset="0"/>
              </a:rPr>
              <a:t>, I. and Clark, C. (2015). </a:t>
            </a:r>
            <a:r>
              <a:rPr lang="en-US" i="1" dirty="0">
                <a:latin typeface="Arial" panose="020B0604020202020204" pitchFamily="34" charset="0"/>
                <a:cs typeface="Arial" panose="020B0604020202020204" pitchFamily="34" charset="0"/>
              </a:rPr>
              <a:t>The Impact of </a:t>
            </a:r>
            <a:r>
              <a:rPr lang="en-US" i="1" dirty="0" err="1">
                <a:latin typeface="Arial" panose="020B0604020202020204" pitchFamily="34" charset="0"/>
                <a:cs typeface="Arial" panose="020B0604020202020204" pitchFamily="34" charset="0"/>
              </a:rPr>
              <a:t>Ebooks</a:t>
            </a:r>
            <a:r>
              <a:rPr lang="en-US" i="1" dirty="0">
                <a:latin typeface="Arial" panose="020B0604020202020204" pitchFamily="34" charset="0"/>
                <a:cs typeface="Arial" panose="020B0604020202020204" pitchFamily="34" charset="0"/>
              </a:rPr>
              <a:t> on the Reading Motivation and Reading Skills of Children and Young People: A study of schools using RM Books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ebook</a:t>
            </a:r>
            <a:r>
              <a:rPr lang="en-US" dirty="0">
                <a:latin typeface="Arial" panose="020B0604020202020204" pitchFamily="34" charset="0"/>
                <a:cs typeface="Arial" panose="020B0604020202020204" pitchFamily="34" charset="0"/>
              </a:rPr>
              <a:t>] London: National Literacy Trust. Available at: http://files.eric.ed.gov/fulltext/ED570688.pdf [Accessed 8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Price, H. (2016) </a:t>
            </a:r>
            <a:r>
              <a:rPr lang="en-US" i="1" dirty="0">
                <a:latin typeface="Arial" panose="020B0604020202020204" pitchFamily="34" charset="0"/>
                <a:cs typeface="Arial" panose="020B0604020202020204" pitchFamily="34" charset="0"/>
              </a:rPr>
              <a:t>Parents must not become enslaved by the education system - their views need to be heard again</a:t>
            </a:r>
            <a:r>
              <a:rPr lang="en-US" dirty="0">
                <a:latin typeface="Arial" panose="020B0604020202020204" pitchFamily="34" charset="0"/>
                <a:cs typeface="Arial" panose="020B0604020202020204" pitchFamily="34" charset="0"/>
              </a:rPr>
              <a:t>. Available at: http://www.telegraph.co.uk/education/2016/10/18/parents-must-not-become-enslaved-by-the-education-system---their/ (Accessed: 15 February 2017).</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230654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54FD684-C8E1-44F3-BBB2-A909F567EAD8}"/>
              </a:ext>
            </a:extLst>
          </p:cNvPr>
          <p:cNvSpPr txBox="1"/>
          <p:nvPr/>
        </p:nvSpPr>
        <p:spPr>
          <a:xfrm>
            <a:off x="385764" y="266700"/>
            <a:ext cx="14363700" cy="14773275"/>
          </a:xfrm>
          <a:prstGeom prst="rect">
            <a:avLst/>
          </a:prstGeom>
          <a:noFill/>
        </p:spPr>
        <p:txBody>
          <a:bodyPr wrap="square" rtlCol="0">
            <a:spAutoFit/>
          </a:bodyPr>
          <a:lstStyle/>
          <a:p>
            <a:r>
              <a:rPr lang="en-US" dirty="0">
                <a:latin typeface="Arial" panose="020B0604020202020204" pitchFamily="34" charset="0"/>
                <a:cs typeface="Arial" panose="020B0604020202020204" pitchFamily="34" charset="0"/>
              </a:rPr>
              <a:t>Public Health England (2016) </a:t>
            </a:r>
            <a:r>
              <a:rPr lang="en-US" i="1" dirty="0">
                <a:latin typeface="Arial" panose="020B0604020202020204" pitchFamily="34" charset="0"/>
                <a:cs typeface="Arial" panose="020B0604020202020204" pitchFamily="34" charset="0"/>
              </a:rPr>
              <a:t>Making reasonable adjustments to dysphagia services for people with learning disabilities</a:t>
            </a:r>
            <a:r>
              <a:rPr lang="en-US" dirty="0">
                <a:latin typeface="Arial" panose="020B0604020202020204" pitchFamily="34" charset="0"/>
                <a:cs typeface="Arial" panose="020B0604020202020204" pitchFamily="34" charset="0"/>
              </a:rPr>
              <a:t>. Available at: http://www.improvinghealthandlives.org.uk/securefiles/170211_1319//Dysphagia%20RA%20report%20FINAL.pdf (Accessed: 11 February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Rassool</a:t>
            </a:r>
            <a:r>
              <a:rPr lang="en-US" dirty="0">
                <a:latin typeface="Arial" panose="020B0604020202020204" pitchFamily="34" charset="0"/>
                <a:cs typeface="Arial" panose="020B0604020202020204" pitchFamily="34" charset="0"/>
              </a:rPr>
              <a:t>, N. (1999). </a:t>
            </a:r>
            <a:r>
              <a:rPr lang="en-US" i="1" dirty="0">
                <a:latin typeface="Arial" panose="020B0604020202020204" pitchFamily="34" charset="0"/>
                <a:cs typeface="Arial" panose="020B0604020202020204" pitchFamily="34" charset="0"/>
              </a:rPr>
              <a:t>Literacy for sustainable development in the age of information</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Clevedon</a:t>
            </a:r>
            <a:r>
              <a:rPr lang="en-US" dirty="0">
                <a:latin typeface="Arial" panose="020B0604020202020204" pitchFamily="34" charset="0"/>
                <a:cs typeface="Arial" panose="020B0604020202020204" pitchFamily="34" charset="0"/>
              </a:rPr>
              <a:t>: Multilingual matters.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Reid, G. (2013). </a:t>
            </a:r>
            <a:r>
              <a:rPr lang="en-US" i="1" dirty="0">
                <a:latin typeface="Arial" panose="020B0604020202020204" pitchFamily="34" charset="0"/>
                <a:cs typeface="Arial" panose="020B0604020202020204" pitchFamily="34" charset="0"/>
              </a:rPr>
              <a:t>Dyslexia and inclusion</a:t>
            </a:r>
            <a:r>
              <a:rPr lang="en-US" dirty="0">
                <a:latin typeface="Arial" panose="020B0604020202020204" pitchFamily="34" charset="0"/>
                <a:cs typeface="Arial" panose="020B0604020202020204" pitchFamily="34" charset="0"/>
              </a:rPr>
              <a:t>. 2nd ed. London: Routledge.</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Robinson, K. (2010). </a:t>
            </a:r>
            <a:r>
              <a:rPr lang="en-US" i="1" dirty="0">
                <a:latin typeface="Arial" panose="020B0604020202020204" pitchFamily="34" charset="0"/>
                <a:cs typeface="Arial" panose="020B0604020202020204" pitchFamily="34" charset="0"/>
              </a:rPr>
              <a:t>The Element - How Finding Your Passion Changes Everything</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Concordville</a:t>
            </a:r>
            <a:r>
              <a:rPr lang="en-US" dirty="0">
                <a:latin typeface="Arial" panose="020B0604020202020204" pitchFamily="34" charset="0"/>
                <a:cs typeface="Arial" panose="020B0604020202020204" pitchFamily="34" charset="0"/>
              </a:rPr>
              <a:t>, Pa.: Soundview Executive Book Summaries.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Romer, P. (1990). HUMAN CAPITAL AND GROWTH: THEORY AND EVIDENC. </a:t>
            </a:r>
            <a:r>
              <a:rPr lang="en-US" i="1" dirty="0">
                <a:latin typeface="Arial" panose="020B0604020202020204" pitchFamily="34" charset="0"/>
                <a:cs typeface="Arial" panose="020B0604020202020204" pitchFamily="34" charset="0"/>
              </a:rPr>
              <a:t>Carnegie-Rochester Conference Series on Public Policy</a:t>
            </a:r>
            <a:r>
              <a:rPr lang="en-US" dirty="0">
                <a:latin typeface="Arial" panose="020B0604020202020204" pitchFamily="34" charset="0"/>
                <a:cs typeface="Arial" panose="020B0604020202020204" pitchFamily="34" charset="0"/>
              </a:rPr>
              <a:t>, 32(Spring 1990), pp.251-286.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Routledge (2016). </a:t>
            </a:r>
            <a:r>
              <a:rPr lang="en-US" i="1" dirty="0">
                <a:latin typeface="Arial" panose="020B0604020202020204" pitchFamily="34" charset="0"/>
                <a:cs typeface="Arial" panose="020B0604020202020204" pitchFamily="34" charset="0"/>
              </a:rPr>
              <a:t>Cultural Capital | Social Theory Rewired</a:t>
            </a:r>
            <a:r>
              <a:rPr lang="en-US" dirty="0">
                <a:latin typeface="Arial" panose="020B0604020202020204" pitchFamily="34" charset="0"/>
                <a:cs typeface="Arial" panose="020B0604020202020204" pitchFamily="34" charset="0"/>
              </a:rPr>
              <a:t>. [online] Routledgesoc.com. Available at: http://routledgesoc.com/category/profile-tags/cultural-capital [Accessed 6 Dec.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Savage, M. (2017). </a:t>
            </a:r>
            <a:r>
              <a:rPr lang="en-US" i="1" dirty="0">
                <a:latin typeface="Arial" panose="020B0604020202020204" pitchFamily="34" charset="0"/>
                <a:cs typeface="Arial" panose="020B0604020202020204" pitchFamily="34" charset="0"/>
              </a:rPr>
              <a:t>Theresa May faces new crisis after mass walkout over social policy</a:t>
            </a:r>
            <a:r>
              <a:rPr lang="en-US" dirty="0">
                <a:latin typeface="Arial" panose="020B0604020202020204" pitchFamily="34" charset="0"/>
                <a:cs typeface="Arial" panose="020B0604020202020204" pitchFamily="34" charset="0"/>
              </a:rPr>
              <a:t>. [online] The Guardian. Available at: https://www.theguardian.com/politics/2017/dec/02/theresa-may-crisis-mass-walkout-social-policy-alan-milburn [Accessed 5 Dec.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School, A. (2016) Inclusion</a:t>
            </a:r>
            <a:r>
              <a:rPr lang="en-US" i="1" dirty="0">
                <a:latin typeface="Arial" panose="020B0604020202020204" pitchFamily="34" charset="0"/>
                <a:cs typeface="Arial" panose="020B0604020202020204" pitchFamily="34" charset="0"/>
              </a:rPr>
              <a:t> Policy 2016-2017 </a:t>
            </a:r>
            <a:r>
              <a:rPr lang="en-US" dirty="0">
                <a:latin typeface="Arial" panose="020B0604020202020204" pitchFamily="34" charset="0"/>
                <a:cs typeface="Arial" panose="020B0604020202020204" pitchFamily="34" charset="0"/>
              </a:rPr>
              <a:t>Available at: https://post.ysgolccc.org.uk/service/home/~/?id=17683&amp;part=2&amp;auth=co&amp;disp=a (Accessed: 11 February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Scothern</a:t>
            </a:r>
            <a:r>
              <a:rPr lang="en-US" dirty="0">
                <a:latin typeface="Arial" panose="020B0604020202020204" pitchFamily="34" charset="0"/>
                <a:cs typeface="Arial" panose="020B0604020202020204" pitchFamily="34" charset="0"/>
              </a:rPr>
              <a:t>, C. (2017) ‘Education, Education, Education! | The Huffington Post’, </a:t>
            </a:r>
            <a:r>
              <a:rPr lang="en-US" i="1" dirty="0">
                <a:latin typeface="Arial" panose="020B0604020202020204" pitchFamily="34" charset="0"/>
                <a:cs typeface="Arial" panose="020B0604020202020204" pitchFamily="34" charset="0"/>
              </a:rPr>
              <a:t>Huffington Post</a:t>
            </a:r>
            <a:r>
              <a:rPr lang="en-US" dirty="0">
                <a:latin typeface="Arial" panose="020B0604020202020204" pitchFamily="34" charset="0"/>
                <a:cs typeface="Arial" panose="020B0604020202020204" pitchFamily="34" charset="0"/>
              </a:rPr>
              <a:t>, 7 February. Available at: http://www.huffingtonpost.co.uk/dr-claire-scothern/education-education-educa_4_b_14632506.html (Accessed: 8 February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Sellgren</a:t>
            </a:r>
            <a:r>
              <a:rPr lang="en-US" dirty="0">
                <a:latin typeface="Arial" panose="020B0604020202020204" pitchFamily="34" charset="0"/>
                <a:cs typeface="Arial" panose="020B0604020202020204" pitchFamily="34" charset="0"/>
              </a:rPr>
              <a:t>, K. (2017). </a:t>
            </a:r>
            <a:r>
              <a:rPr lang="en-US" i="1" dirty="0">
                <a:latin typeface="Arial" panose="020B0604020202020204" pitchFamily="34" charset="0"/>
                <a:cs typeface="Arial" panose="020B0604020202020204" pitchFamily="34" charset="0"/>
              </a:rPr>
              <a:t>Should young children be grouped by ability?</a:t>
            </a:r>
            <a:r>
              <a:rPr lang="en-US" dirty="0">
                <a:latin typeface="Arial" panose="020B0604020202020204" pitchFamily="34" charset="0"/>
                <a:cs typeface="Arial" panose="020B0604020202020204" pitchFamily="34" charset="0"/>
              </a:rPr>
              <a:t>. [online] BBC News. Available at: http://www.bbc.co.uk/news/education-42154013 [Accessed 5 Dec.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Silas, D. (2017). </a:t>
            </a:r>
            <a:r>
              <a:rPr lang="en-US" i="1" dirty="0">
                <a:latin typeface="Arial" panose="020B0604020202020204" pitchFamily="34" charset="0"/>
                <a:cs typeface="Arial" panose="020B0604020202020204" pitchFamily="34" charset="0"/>
              </a:rPr>
              <a:t>A Brief History of the SEN Framework</a:t>
            </a:r>
            <a:r>
              <a:rPr lang="en-US" dirty="0">
                <a:latin typeface="Arial" panose="020B0604020202020204" pitchFamily="34" charset="0"/>
                <a:cs typeface="Arial" panose="020B0604020202020204" pitchFamily="34" charset="0"/>
              </a:rPr>
              <a:t>. www.SpecialEducationalNeeds.co.uk. Available at: http://www.specialeducationalneeds.co.uk/sen-articles-occasionally/a-brief-history-of-the-sen-framework [Accessed 12 Jun.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Smith, S. (2004). The non-fiction reading habits of young successful boy readers: forming connections between masculinity and reading. </a:t>
            </a:r>
            <a:r>
              <a:rPr lang="en-US" i="1" dirty="0">
                <a:latin typeface="Arial" panose="020B0604020202020204" pitchFamily="34" charset="0"/>
                <a:cs typeface="Arial" panose="020B0604020202020204" pitchFamily="34" charset="0"/>
              </a:rPr>
              <a:t>Literacy (formerly Reading)</a:t>
            </a:r>
            <a:r>
              <a:rPr lang="en-US" dirty="0">
                <a:latin typeface="Arial" panose="020B0604020202020204" pitchFamily="34" charset="0"/>
                <a:cs typeface="Arial" panose="020B0604020202020204" pitchFamily="34" charset="0"/>
              </a:rPr>
              <a:t>, 38(1), pp.10-16.</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Soler, J. (2009). </a:t>
            </a:r>
            <a:r>
              <a:rPr lang="en-US" i="1" dirty="0">
                <a:latin typeface="Arial" panose="020B0604020202020204" pitchFamily="34" charset="0"/>
                <a:cs typeface="Arial" panose="020B0604020202020204" pitchFamily="34" charset="0"/>
              </a:rPr>
              <a:t>Understanding difficulties in literacy development</a:t>
            </a:r>
            <a:r>
              <a:rPr lang="en-US" dirty="0">
                <a:latin typeface="Arial" panose="020B0604020202020204" pitchFamily="34" charset="0"/>
                <a:cs typeface="Arial" panose="020B0604020202020204" pitchFamily="34" charset="0"/>
              </a:rPr>
              <a:t>. London: Sage Publications.</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Soler, J., Fletcher-Campbell, F. and Reid, G. (2009). </a:t>
            </a:r>
            <a:r>
              <a:rPr lang="en-US" i="1" dirty="0">
                <a:latin typeface="Arial" panose="020B0604020202020204" pitchFamily="34" charset="0"/>
                <a:cs typeface="Arial" panose="020B0604020202020204" pitchFamily="34" charset="0"/>
              </a:rPr>
              <a:t>Understanding Difficulties in Literacy Development</a:t>
            </a:r>
            <a:r>
              <a:rPr lang="en-US" dirty="0">
                <a:latin typeface="Arial" panose="020B0604020202020204" pitchFamily="34" charset="0"/>
                <a:cs typeface="Arial" panose="020B0604020202020204" pitchFamily="34" charset="0"/>
              </a:rPr>
              <a:t>. London: Sage Publications.</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Sørensen</a:t>
            </a:r>
            <a:r>
              <a:rPr lang="en-US" dirty="0">
                <a:latin typeface="Arial" panose="020B0604020202020204" pitchFamily="34" charset="0"/>
                <a:cs typeface="Arial" panose="020B0604020202020204" pitchFamily="34" charset="0"/>
              </a:rPr>
              <a:t>, K., Van den </a:t>
            </a:r>
            <a:r>
              <a:rPr lang="en-US" dirty="0" err="1">
                <a:latin typeface="Arial" panose="020B0604020202020204" pitchFamily="34" charset="0"/>
                <a:cs typeface="Arial" panose="020B0604020202020204" pitchFamily="34" charset="0"/>
              </a:rPr>
              <a:t>Broucke</a:t>
            </a:r>
            <a:r>
              <a:rPr lang="en-US" dirty="0">
                <a:latin typeface="Arial" panose="020B0604020202020204" pitchFamily="34" charset="0"/>
                <a:cs typeface="Arial" panose="020B0604020202020204" pitchFamily="34" charset="0"/>
              </a:rPr>
              <a:t>, S., </a:t>
            </a:r>
            <a:r>
              <a:rPr lang="en-US" dirty="0" err="1">
                <a:latin typeface="Arial" panose="020B0604020202020204" pitchFamily="34" charset="0"/>
                <a:cs typeface="Arial" panose="020B0604020202020204" pitchFamily="34" charset="0"/>
              </a:rPr>
              <a:t>Fullam</a:t>
            </a:r>
            <a:r>
              <a:rPr lang="en-US" dirty="0">
                <a:latin typeface="Arial" panose="020B0604020202020204" pitchFamily="34" charset="0"/>
                <a:cs typeface="Arial" panose="020B0604020202020204" pitchFamily="34" charset="0"/>
              </a:rPr>
              <a:t>, J., Doyle, G., </a:t>
            </a:r>
            <a:r>
              <a:rPr lang="en-US" dirty="0" err="1">
                <a:latin typeface="Arial" panose="020B0604020202020204" pitchFamily="34" charset="0"/>
                <a:cs typeface="Arial" panose="020B0604020202020204" pitchFamily="34" charset="0"/>
              </a:rPr>
              <a:t>Pelikan</a:t>
            </a:r>
            <a:r>
              <a:rPr lang="en-US" dirty="0">
                <a:latin typeface="Arial" panose="020B0604020202020204" pitchFamily="34" charset="0"/>
                <a:cs typeface="Arial" panose="020B0604020202020204" pitchFamily="34" charset="0"/>
              </a:rPr>
              <a:t>, J., </a:t>
            </a:r>
            <a:r>
              <a:rPr lang="en-US" dirty="0" err="1">
                <a:latin typeface="Arial" panose="020B0604020202020204" pitchFamily="34" charset="0"/>
                <a:cs typeface="Arial" panose="020B0604020202020204" pitchFamily="34" charset="0"/>
              </a:rPr>
              <a:t>Slonska</a:t>
            </a:r>
            <a:r>
              <a:rPr lang="en-US" dirty="0">
                <a:latin typeface="Arial" panose="020B0604020202020204" pitchFamily="34" charset="0"/>
                <a:cs typeface="Arial" panose="020B0604020202020204" pitchFamily="34" charset="0"/>
              </a:rPr>
              <a:t>, Z. and Brand, H. (2012). Health literacy and public health: A systematic review and integration of definitions and models. </a:t>
            </a:r>
            <a:r>
              <a:rPr lang="en-US" i="1" dirty="0">
                <a:latin typeface="Arial" panose="020B0604020202020204" pitchFamily="34" charset="0"/>
                <a:cs typeface="Arial" panose="020B0604020202020204" pitchFamily="34" charset="0"/>
              </a:rPr>
              <a:t>BMC Public Health</a:t>
            </a:r>
            <a:r>
              <a:rPr lang="en-US" dirty="0">
                <a:latin typeface="Arial" panose="020B0604020202020204" pitchFamily="34" charset="0"/>
                <a:cs typeface="Arial" panose="020B0604020202020204" pitchFamily="34" charset="0"/>
              </a:rPr>
              <a:t>, 12(1).</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Sullivan, T. (2015). </a:t>
            </a:r>
            <a:r>
              <a:rPr lang="en-US" i="1" dirty="0">
                <a:latin typeface="Arial" panose="020B0604020202020204" pitchFamily="34" charset="0"/>
                <a:cs typeface="Arial" panose="020B0604020202020204" pitchFamily="34" charset="0"/>
              </a:rPr>
              <a:t>The Hidden Curriculum</a:t>
            </a:r>
            <a:r>
              <a:rPr lang="en-US" dirty="0">
                <a:latin typeface="Arial" panose="020B0604020202020204" pitchFamily="34" charset="0"/>
                <a:cs typeface="Arial" panose="020B0604020202020204" pitchFamily="34" charset="0"/>
              </a:rPr>
              <a:t>. [online] prezi.com. Available at: https://prezi.com/co1wx6j9qo4z/the-hidden-curriculum/ [Accessed 26 Nov.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TDA (2006). </a:t>
            </a:r>
            <a:r>
              <a:rPr lang="en-US" i="1" dirty="0">
                <a:latin typeface="Arial" panose="020B0604020202020204" pitchFamily="34" charset="0"/>
                <a:cs typeface="Arial" panose="020B0604020202020204" pitchFamily="34" charset="0"/>
              </a:rPr>
              <a:t>Professional standards for higher level teaching assistants</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ebook</a:t>
            </a:r>
            <a:r>
              <a:rPr lang="en-US" dirty="0">
                <a:latin typeface="Arial" panose="020B0604020202020204" pitchFamily="34" charset="0"/>
                <a:cs typeface="Arial" panose="020B0604020202020204" pitchFamily="34" charset="0"/>
              </a:rPr>
              <a:t>] London: Training and Development Agency for Schools. Available at: https://www.education.gov.uk/publications/eOrderingDownload/hlta_professionalstandards_nov06.pdf [Accessed 18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Teachers TV (2014). </a:t>
            </a:r>
            <a:r>
              <a:rPr lang="en-US" i="1" dirty="0">
                <a:latin typeface="Arial" panose="020B0604020202020204" pitchFamily="34" charset="0"/>
                <a:cs typeface="Arial" panose="020B0604020202020204" pitchFamily="34" charset="0"/>
              </a:rPr>
              <a:t>Teachers TV: Teaching the Dyslexic Child</a:t>
            </a:r>
            <a:r>
              <a:rPr lang="en-US" dirty="0">
                <a:latin typeface="Arial" panose="020B0604020202020204" pitchFamily="34" charset="0"/>
                <a:cs typeface="Arial" panose="020B0604020202020204" pitchFamily="34" charset="0"/>
              </a:rPr>
              <a:t>. [online] TES Resources. Available at: https://www.tes.co.uk/teaching-resource/teachers-tv-teaching-the-dyslexic-child-6049239 [Accessed 20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The Howard League</a:t>
            </a:r>
            <a:r>
              <a:rPr lang="en-US" i="1" dirty="0">
                <a:latin typeface="Arial" panose="020B0604020202020204" pitchFamily="34" charset="0"/>
                <a:cs typeface="Arial" panose="020B0604020202020204" pitchFamily="34" charset="0"/>
              </a:rPr>
              <a:t>, </a:t>
            </a:r>
            <a:r>
              <a:rPr lang="en-US" dirty="0">
                <a:latin typeface="Arial" panose="020B0604020202020204" pitchFamily="34" charset="0"/>
                <a:cs typeface="Arial" panose="020B0604020202020204" pitchFamily="34" charset="0"/>
              </a:rPr>
              <a:t>(2017) Available at: http://howardleague.org/ (Accessed: 15 February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Un.org. (2017). </a:t>
            </a:r>
            <a:r>
              <a:rPr lang="en-US" i="1" dirty="0">
                <a:latin typeface="Arial" panose="020B0604020202020204" pitchFamily="34" charset="0"/>
                <a:cs typeface="Arial" panose="020B0604020202020204" pitchFamily="34" charset="0"/>
              </a:rPr>
              <a:t>United Nations Official Document</a:t>
            </a:r>
            <a:r>
              <a:rPr lang="en-US" dirty="0">
                <a:latin typeface="Arial" panose="020B0604020202020204" pitchFamily="34" charset="0"/>
                <a:cs typeface="Arial" panose="020B0604020202020204" pitchFamily="34" charset="0"/>
              </a:rPr>
              <a:t>. [online] Available at: http://www.un.org/ga/search/view_doc.asp?symbol=A/70/L.1&amp;Lang=E [Accessed 15 Oct.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Unicef</a:t>
            </a:r>
            <a:r>
              <a:rPr lang="en-US" dirty="0">
                <a:latin typeface="Arial" panose="020B0604020202020204" pitchFamily="34" charset="0"/>
                <a:cs typeface="Arial" panose="020B0604020202020204" pitchFamily="34" charset="0"/>
              </a:rPr>
              <a:t> UK. (1990). </a:t>
            </a:r>
            <a:r>
              <a:rPr lang="en-US" i="1" dirty="0">
                <a:latin typeface="Arial" panose="020B0604020202020204" pitchFamily="34" charset="0"/>
                <a:cs typeface="Arial" panose="020B0604020202020204" pitchFamily="34" charset="0"/>
              </a:rPr>
              <a:t>UN Convention on the Rights of the Child (UNCRC) - </a:t>
            </a:r>
            <a:r>
              <a:rPr lang="en-US" i="1" dirty="0" err="1">
                <a:latin typeface="Arial" panose="020B0604020202020204" pitchFamily="34" charset="0"/>
                <a:cs typeface="Arial" panose="020B0604020202020204" pitchFamily="34" charset="0"/>
              </a:rPr>
              <a:t>Unicef</a:t>
            </a:r>
            <a:r>
              <a:rPr lang="en-US" i="1" dirty="0">
                <a:latin typeface="Arial" panose="020B0604020202020204" pitchFamily="34" charset="0"/>
                <a:cs typeface="Arial" panose="020B0604020202020204" pitchFamily="34" charset="0"/>
              </a:rPr>
              <a:t> UK</a:t>
            </a:r>
            <a:r>
              <a:rPr lang="en-US" dirty="0">
                <a:latin typeface="Arial" panose="020B0604020202020204" pitchFamily="34" charset="0"/>
                <a:cs typeface="Arial" panose="020B0604020202020204" pitchFamily="34" charset="0"/>
              </a:rPr>
              <a:t>. [online] Available at: https://www.unicef.org.uk/what-we-do/un-convention-child-rights/ [Accessed 18 Aug.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Vaughan, R. (2015) </a:t>
            </a:r>
            <a:r>
              <a:rPr lang="en-US" i="1" dirty="0">
                <a:latin typeface="Arial" panose="020B0604020202020204" pitchFamily="34" charset="0"/>
                <a:cs typeface="Arial" panose="020B0604020202020204" pitchFamily="34" charset="0"/>
              </a:rPr>
              <a:t>Ernst &amp; Young scraps academic requirements for trainees | News</a:t>
            </a:r>
            <a:r>
              <a:rPr lang="en-US" dirty="0">
                <a:latin typeface="Arial" panose="020B0604020202020204" pitchFamily="34" charset="0"/>
                <a:cs typeface="Arial" panose="020B0604020202020204" pitchFamily="34" charset="0"/>
              </a:rPr>
              <a:t>. Available at: https://www.tes.com/news/school-news/breaking-news/ernst-young-scraps-academic-requirements-trainees (Accessed: 1 January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Welsh Government (2013). </a:t>
            </a:r>
            <a:r>
              <a:rPr lang="en-US" i="1" dirty="0">
                <a:latin typeface="Arial" panose="020B0604020202020204" pitchFamily="34" charset="0"/>
                <a:cs typeface="Arial" panose="020B0604020202020204" pitchFamily="34" charset="0"/>
              </a:rPr>
              <a:t>National Literacy and Numeracy Framework</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ebook</a:t>
            </a:r>
            <a:r>
              <a:rPr lang="en-US" dirty="0">
                <a:latin typeface="Arial" panose="020B0604020202020204" pitchFamily="34" charset="0"/>
                <a:cs typeface="Arial" panose="020B0604020202020204" pitchFamily="34" charset="0"/>
              </a:rPr>
              <a:t>] Crown copyright. Available at: http://learning.gov.wales/docs/learningwales/publications/130415-lnf-guidance-en.pdf [Accessed 15 Oct.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Welsh Government (2015a). </a:t>
            </a:r>
            <a:r>
              <a:rPr lang="en-US" i="1" dirty="0">
                <a:latin typeface="Arial" panose="020B0604020202020204" pitchFamily="34" charset="0"/>
                <a:cs typeface="Arial" panose="020B0604020202020204" pitchFamily="34" charset="0"/>
              </a:rPr>
              <a:t>A curriculum for Wales – a curriculum for life</a:t>
            </a:r>
            <a:r>
              <a:rPr lang="en-US" dirty="0">
                <a:latin typeface="Arial" panose="020B0604020202020204" pitchFamily="34" charset="0"/>
                <a:cs typeface="Arial" panose="020B0604020202020204" pitchFamily="34" charset="0"/>
              </a:rPr>
              <a:t>. [online] </a:t>
            </a:r>
            <a:r>
              <a:rPr lang="en-US" dirty="0" err="1">
                <a:latin typeface="Arial" panose="020B0604020202020204" pitchFamily="34" charset="0"/>
                <a:cs typeface="Arial" panose="020B0604020202020204" pitchFamily="34" charset="0"/>
              </a:rPr>
              <a:t>Gov.wales</a:t>
            </a:r>
            <a:r>
              <a:rPr lang="en-US" dirty="0">
                <a:latin typeface="Arial" panose="020B0604020202020204" pitchFamily="34" charset="0"/>
                <a:cs typeface="Arial" panose="020B0604020202020204" pitchFamily="34" charset="0"/>
              </a:rPr>
              <a:t>. Available at: http://gov.wales/docs/dcells/publications/151021-a-curriculum-for-wales-a-curriculum-for-life-en.pdf [Accessed 6 Dec. 2017].</a:t>
            </a:r>
          </a:p>
          <a:p>
            <a:r>
              <a:rPr lang="en-US" dirty="0">
                <a:latin typeface="Arial" panose="020B0604020202020204" pitchFamily="34" charset="0"/>
                <a:cs typeface="Arial" panose="020B0604020202020204" pitchFamily="34" charset="0"/>
              </a:rPr>
              <a:t>Welsh Government (2015b). </a:t>
            </a:r>
            <a:r>
              <a:rPr lang="en-US" i="1" dirty="0">
                <a:latin typeface="Arial" panose="020B0604020202020204" pitchFamily="34" charset="0"/>
                <a:cs typeface="Arial" panose="020B0604020202020204" pitchFamily="34" charset="0"/>
              </a:rPr>
              <a:t>Welsh </a:t>
            </a:r>
            <a:r>
              <a:rPr lang="en-US" i="1" dirty="0" err="1">
                <a:latin typeface="Arial" panose="020B0604020202020204" pitchFamily="34" charset="0"/>
                <a:cs typeface="Arial" panose="020B0604020202020204" pitchFamily="34" charset="0"/>
              </a:rPr>
              <a:t>Government|United</a:t>
            </a:r>
            <a:r>
              <a:rPr lang="en-US" i="1" dirty="0">
                <a:latin typeface="Arial" panose="020B0604020202020204" pitchFamily="34" charset="0"/>
                <a:cs typeface="Arial" panose="020B0604020202020204" pitchFamily="34" charset="0"/>
              </a:rPr>
              <a:t> Nations Convention on the Rights of the Child (UNCRC)</a:t>
            </a:r>
            <a:r>
              <a:rPr lang="en-US" dirty="0">
                <a:latin typeface="Arial" panose="020B0604020202020204" pitchFamily="34" charset="0"/>
                <a:cs typeface="Arial" panose="020B0604020202020204" pitchFamily="34" charset="0"/>
              </a:rPr>
              <a:t>. [online] </a:t>
            </a:r>
            <a:r>
              <a:rPr lang="en-US" dirty="0" err="1">
                <a:latin typeface="Arial" panose="020B0604020202020204" pitchFamily="34" charset="0"/>
                <a:cs typeface="Arial" panose="020B0604020202020204" pitchFamily="34" charset="0"/>
              </a:rPr>
              <a:t>Gov.wales</a:t>
            </a:r>
            <a:r>
              <a:rPr lang="en-US" dirty="0">
                <a:latin typeface="Arial" panose="020B0604020202020204" pitchFamily="34" charset="0"/>
                <a:cs typeface="Arial" panose="020B0604020202020204" pitchFamily="34" charset="0"/>
              </a:rPr>
              <a:t>. Available at: http://gov.wales/topics/people-and-communities/people/children-and-young-people/rights/uncrc/?lang=en [Accessed 5 Dec. 2017].</a:t>
            </a:r>
            <a:endParaRPr lang="en-GB" dirty="0">
              <a:latin typeface="Arial" panose="020B0604020202020204" pitchFamily="34" charset="0"/>
              <a:cs typeface="Arial" panose="020B0604020202020204" pitchFamily="34" charset="0"/>
            </a:endParaRPr>
          </a:p>
          <a:p>
            <a:r>
              <a:rPr lang="en-US" i="1" dirty="0">
                <a:latin typeface="Arial" panose="020B0604020202020204" pitchFamily="34" charset="0"/>
                <a:cs typeface="Arial" panose="020B0604020202020204" pitchFamily="34" charset="0"/>
              </a:rPr>
              <a:t>Welsh Government | Well-being of Future Generations (Wales) Act 2015</a:t>
            </a:r>
            <a:r>
              <a:rPr lang="en-US" dirty="0">
                <a:latin typeface="Arial" panose="020B0604020202020204" pitchFamily="34" charset="0"/>
                <a:cs typeface="Arial" panose="020B0604020202020204" pitchFamily="34" charset="0"/>
              </a:rPr>
              <a:t> (2016) Available at: http://gov.wales/topics/people-and-communities/people/future-generations-act/?lang=en (Accessed: 31 January 2017).</a:t>
            </a:r>
            <a:endParaRPr lang="en-GB"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Wood, C., </a:t>
            </a:r>
            <a:r>
              <a:rPr lang="en-US" dirty="0" err="1">
                <a:latin typeface="Arial" panose="020B0604020202020204" pitchFamily="34" charset="0"/>
                <a:cs typeface="Arial" panose="020B0604020202020204" pitchFamily="34" charset="0"/>
              </a:rPr>
              <a:t>Pillinger</a:t>
            </a:r>
            <a:r>
              <a:rPr lang="en-US" dirty="0">
                <a:latin typeface="Arial" panose="020B0604020202020204" pitchFamily="34" charset="0"/>
                <a:cs typeface="Arial" panose="020B0604020202020204" pitchFamily="34" charset="0"/>
              </a:rPr>
              <a:t>, C., Stanley, D., Williams, G., Adie, J. and Sage, L. (2016). </a:t>
            </a:r>
            <a:r>
              <a:rPr lang="en-US" i="1" dirty="0">
                <a:latin typeface="Arial" panose="020B0604020202020204" pitchFamily="34" charset="0"/>
                <a:cs typeface="Arial" panose="020B0604020202020204" pitchFamily="34" charset="0"/>
              </a:rPr>
              <a:t>Premier Reading Stars </a:t>
            </a:r>
            <a:r>
              <a:rPr lang="en-US" i="1" dirty="0" err="1">
                <a:latin typeface="Arial" panose="020B0604020202020204" pitchFamily="34" charset="0"/>
                <a:cs typeface="Arial" panose="020B0604020202020204" pitchFamily="34" charset="0"/>
              </a:rPr>
              <a:t>Cymru</a:t>
            </a:r>
            <a:r>
              <a:rPr lang="en-US" i="1" dirty="0">
                <a:latin typeface="Arial" panose="020B0604020202020204" pitchFamily="34" charset="0"/>
                <a:cs typeface="Arial" panose="020B0604020202020204" pitchFamily="34" charset="0"/>
              </a:rPr>
              <a:t> Evaluation Report 2015-2016</a:t>
            </a: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ebook</a:t>
            </a:r>
            <a:r>
              <a:rPr lang="en-US" dirty="0">
                <a:latin typeface="Arial" panose="020B0604020202020204" pitchFamily="34" charset="0"/>
                <a:cs typeface="Arial" panose="020B0604020202020204" pitchFamily="34" charset="0"/>
              </a:rPr>
              <a:t>] Coventry: Coventry University. Available at: https://literacytrust.org.uk/research-services/research-reports/premier-league-reading-stars-wales-evaluation-report-201516/ [Accessed 19 Oct. 2017].</a:t>
            </a:r>
            <a:endParaRPr lang="en-GB" dirty="0">
              <a:latin typeface="Arial" panose="020B0604020202020204" pitchFamily="34" charset="0"/>
              <a:cs typeface="Arial" panose="020B0604020202020204" pitchFamily="34" charset="0"/>
            </a:endParaRPr>
          </a:p>
          <a:p>
            <a:r>
              <a:rPr lang="en-US" dirty="0" err="1">
                <a:latin typeface="Arial" panose="020B0604020202020204" pitchFamily="34" charset="0"/>
                <a:cs typeface="Arial" panose="020B0604020202020204" pitchFamily="34" charset="0"/>
              </a:rPr>
              <a:t>Zwozdiak</a:t>
            </a:r>
            <a:r>
              <a:rPr lang="en-US" dirty="0">
                <a:latin typeface="Arial" panose="020B0604020202020204" pitchFamily="34" charset="0"/>
                <a:cs typeface="Arial" panose="020B0604020202020204" pitchFamily="34" charset="0"/>
              </a:rPr>
              <a:t>-Myers, P. (2012). </a:t>
            </a:r>
            <a:r>
              <a:rPr lang="en-US" i="1" dirty="0">
                <a:latin typeface="Arial" panose="020B0604020202020204" pitchFamily="34" charset="0"/>
                <a:cs typeface="Arial" panose="020B0604020202020204" pitchFamily="34" charset="0"/>
              </a:rPr>
              <a:t>The teacher's reflective practice handbook</a:t>
            </a:r>
            <a:r>
              <a:rPr lang="en-US" dirty="0">
                <a:latin typeface="Arial" panose="020B0604020202020204" pitchFamily="34" charset="0"/>
                <a:cs typeface="Arial" panose="020B0604020202020204" pitchFamily="34" charset="0"/>
              </a:rPr>
              <a:t>. Abingdon, Oxon: Routledge.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3830283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1012</TotalTime>
  <Words>1322</Words>
  <Application>Microsoft Office PowerPoint</Application>
  <PresentationFormat>Custom</PresentationFormat>
  <Paragraphs>213</Paragraphs>
  <Slides>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vt:i4>
      </vt:variant>
    </vt:vector>
  </HeadingPairs>
  <TitlesOfParts>
    <vt:vector size="9" baseType="lpstr">
      <vt:lpstr>Arial</vt:lpstr>
      <vt:lpstr>Calibri</vt:lpstr>
      <vt:lpstr>Calibri Light</vt:lpstr>
      <vt:lpstr>Times New Roman</vt:lpstr>
      <vt:lpstr>Verdana</vt:lpstr>
      <vt:lpstr>Office Theme</vt:lpstr>
      <vt:lpstr>Exploring the ‘Hidden Curriculum’ Sarah Skilton, 1402231</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Sarah Skilton</dc:creator>
  <cp:lastModifiedBy>Sarah Skilton (1402231)</cp:lastModifiedBy>
  <cp:revision>83</cp:revision>
  <cp:lastPrinted>2017-12-06T14:10:27Z</cp:lastPrinted>
  <dcterms:created xsi:type="dcterms:W3CDTF">2017-11-14T14:14:17Z</dcterms:created>
  <dcterms:modified xsi:type="dcterms:W3CDTF">2017-12-06T14:38:44Z</dcterms:modified>
</cp:coreProperties>
</file>