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61"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138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48A87A34-81AB-432B-8DAE-1953F412C126}" type="datetimeFigureOut">
              <a:rPr lang="en-US" smtClean="0"/>
              <a:t>1/19/2018</a:t>
            </a:fld>
            <a:endParaRPr lang="en-US" dirty="0"/>
          </a:p>
        </p:txBody>
      </p:sp>
      <p:sp>
        <p:nvSpPr>
          <p:cNvPr id="5" name="Footer Placeholder 4"/>
          <p:cNvSpPr>
            <a:spLocks noGrp="1"/>
          </p:cNvSpPr>
          <p:nvPr>
            <p:ph type="ftr" sz="quarter" idx="11"/>
          </p:nvPr>
        </p:nvSpPr>
        <p:spPr>
          <a:xfrm>
            <a:off x="1900237" y="5410202"/>
            <a:ext cx="3843665" cy="365125"/>
          </a:xfrm>
        </p:spPr>
        <p:txBody>
          <a:bodyPr/>
          <a:lstStyle/>
          <a:p>
            <a:endParaRPr lang="en-US" dirty="0"/>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4580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48A87A34-81AB-432B-8DAE-1953F412C126}" type="datetimeFigureOut">
              <a:rPr lang="en-US" smtClean="0"/>
              <a:t>1/19/2018</a:t>
            </a:fld>
            <a:endParaRPr lang="en-US" dirty="0"/>
          </a:p>
        </p:txBody>
      </p:sp>
      <p:sp>
        <p:nvSpPr>
          <p:cNvPr id="50" name="Footer Placeholder 4"/>
          <p:cNvSpPr>
            <a:spLocks noGrp="1"/>
          </p:cNvSpPr>
          <p:nvPr>
            <p:ph type="ftr" sz="quarter" idx="11"/>
          </p:nvPr>
        </p:nvSpPr>
        <p:spPr>
          <a:xfrm>
            <a:off x="856059" y="5883276"/>
            <a:ext cx="4679482" cy="365125"/>
          </a:xfrm>
        </p:spPr>
        <p:txBody>
          <a:bodyPr/>
          <a:lstStyle/>
          <a:p>
            <a:endParaRPr lang="en-US" dirty="0"/>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41914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80199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64352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551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08469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0768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77715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9736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70458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2628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22571366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18535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8536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4" name="Footer Placeholder 3"/>
          <p:cNvSpPr>
            <a:spLocks noGrp="1"/>
          </p:cNvSpPr>
          <p:nvPr>
            <p:ph type="ftr" sz="quarter" idx="11"/>
          </p:nvPr>
        </p:nvSpPr>
        <p:spPr/>
        <p:txBody>
          <a:bodyPr/>
          <a:lstStyle>
            <a:lvl1pPr>
              <a:defRPr cap="all" baseline="0"/>
            </a:lvl1p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0195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87774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0536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1/19/2018</a:t>
            </a:fld>
            <a:endParaRPr lang="en-US" dirty="0"/>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66981572"/>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8" Type="http://schemas.openxmlformats.org/officeDocument/2006/relationships/image" Target="../media/image14.emf"/><Relationship Id="rId3" Type="http://schemas.openxmlformats.org/officeDocument/2006/relationships/image" Target="../media/image9.emf"/><Relationship Id="rId7" Type="http://schemas.openxmlformats.org/officeDocument/2006/relationships/image" Target="../media/image13.emf"/><Relationship Id="rId2" Type="http://schemas.openxmlformats.org/officeDocument/2006/relationships/image" Target="../media/image8.emf"/><Relationship Id="rId1" Type="http://schemas.openxmlformats.org/officeDocument/2006/relationships/slideLayout" Target="../slideLayouts/slideLayout2.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 Id="rId9" Type="http://schemas.openxmlformats.org/officeDocument/2006/relationships/image" Target="../media/image15.emf"/></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jpg"/></Relationships>
</file>

<file path=ppt/slides/_rels/slide25.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xml"/><Relationship Id="rId5" Type="http://schemas.openxmlformats.org/officeDocument/2006/relationships/image" Target="../media/image39.emf"/><Relationship Id="rId4" Type="http://schemas.openxmlformats.org/officeDocument/2006/relationships/image" Target="../media/image38.jpg"/></Relationships>
</file>

<file path=ppt/slides/_rels/slide27.xml.rels><?xml version="1.0" encoding="UTF-8" standalone="yes"?>
<Relationships xmlns="http://schemas.openxmlformats.org/package/2006/relationships"><Relationship Id="rId3" Type="http://schemas.openxmlformats.org/officeDocument/2006/relationships/hyperlink" Target="http://www.rsc.org/" TargetMode="External"/><Relationship Id="rId2" Type="http://schemas.openxmlformats.org/officeDocument/2006/relationships/hyperlink" Target="http://www.hse.gov.uk/" TargetMode="External"/><Relationship Id="rId1" Type="http://schemas.openxmlformats.org/officeDocument/2006/relationships/slideLayout" Target="../slideLayouts/slideLayout2.xml"/><Relationship Id="rId6" Type="http://schemas.openxmlformats.org/officeDocument/2006/relationships/hyperlink" Target="http://www.aic.org.uk/" TargetMode="External"/><Relationship Id="rId5" Type="http://schemas.openxmlformats.org/officeDocument/2006/relationships/hyperlink" Target="http://www.asbestos.com/" TargetMode="External"/><Relationship Id="rId4" Type="http://schemas.openxmlformats.org/officeDocument/2006/relationships/hyperlink" Target="http://www.nytime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9176-4C57-4F31-8BAA-50F59B259B42}"/>
              </a:ext>
            </a:extLst>
          </p:cNvPr>
          <p:cNvSpPr>
            <a:spLocks noGrp="1"/>
          </p:cNvSpPr>
          <p:nvPr>
            <p:ph type="ctrTitle"/>
          </p:nvPr>
        </p:nvSpPr>
        <p:spPr/>
        <p:txBody>
          <a:bodyPr/>
          <a:lstStyle/>
          <a:p>
            <a:r>
              <a:rPr lang="en-GB" dirty="0"/>
              <a:t>Hazardous waste</a:t>
            </a:r>
          </a:p>
        </p:txBody>
      </p:sp>
      <p:sp>
        <p:nvSpPr>
          <p:cNvPr id="3" name="Subtitle 2">
            <a:extLst>
              <a:ext uri="{FF2B5EF4-FFF2-40B4-BE49-F238E27FC236}">
                <a16:creationId xmlns:a16="http://schemas.microsoft.com/office/drawing/2014/main" id="{2E420025-CC5F-4E77-B3ED-A19CF7C236E3}"/>
              </a:ext>
            </a:extLst>
          </p:cNvPr>
          <p:cNvSpPr>
            <a:spLocks noGrp="1"/>
          </p:cNvSpPr>
          <p:nvPr>
            <p:ph type="subTitle" idx="1"/>
          </p:nvPr>
        </p:nvSpPr>
        <p:spPr/>
        <p:txBody>
          <a:bodyPr/>
          <a:lstStyle/>
          <a:p>
            <a:r>
              <a:rPr lang="en-GB" dirty="0"/>
              <a:t>Lara Hopkinson</a:t>
            </a:r>
          </a:p>
          <a:p>
            <a:r>
              <a:rPr lang="en-GB" dirty="0"/>
              <a:t>M6x01888 – energy &amp; waste</a:t>
            </a:r>
          </a:p>
          <a:p>
            <a:r>
              <a:rPr lang="en-GB" dirty="0" err="1"/>
              <a:t>bsC</a:t>
            </a:r>
            <a:r>
              <a:rPr lang="en-GB" dirty="0"/>
              <a:t> renewable energy &amp; the built environment</a:t>
            </a:r>
          </a:p>
        </p:txBody>
      </p:sp>
    </p:spTree>
    <p:extLst>
      <p:ext uri="{BB962C8B-B14F-4D97-AF65-F5344CB8AC3E}">
        <p14:creationId xmlns:p14="http://schemas.microsoft.com/office/powerpoint/2010/main" val="1425233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282F9-E4C2-4845-87A5-E1C79FB5AC3B}"/>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C5AC0CFC-81BF-4DD8-A507-1C4799E2F66B}"/>
              </a:ext>
            </a:extLst>
          </p:cNvPr>
          <p:cNvSpPr>
            <a:spLocks noGrp="1"/>
          </p:cNvSpPr>
          <p:nvPr>
            <p:ph idx="1"/>
          </p:nvPr>
        </p:nvSpPr>
        <p:spPr/>
        <p:txBody>
          <a:bodyPr/>
          <a:lstStyle/>
          <a:p>
            <a:r>
              <a:rPr lang="en-GB" dirty="0"/>
              <a:t>What is ‘Hazardous waste’?</a:t>
            </a:r>
          </a:p>
          <a:p>
            <a:r>
              <a:rPr lang="en-GB" dirty="0"/>
              <a:t>Properties used to classify</a:t>
            </a:r>
          </a:p>
          <a:p>
            <a:r>
              <a:rPr lang="en-GB" dirty="0"/>
              <a:t>Importance of classification</a:t>
            </a:r>
          </a:p>
          <a:p>
            <a:r>
              <a:rPr lang="en-GB" dirty="0"/>
              <a:t>Disposal routes</a:t>
            </a:r>
          </a:p>
          <a:p>
            <a:r>
              <a:rPr lang="en-GB" dirty="0"/>
              <a:t>Focus on asbestos</a:t>
            </a:r>
          </a:p>
          <a:p>
            <a:endParaRPr lang="en-GB" dirty="0"/>
          </a:p>
        </p:txBody>
      </p:sp>
    </p:spTree>
    <p:extLst>
      <p:ext uri="{BB962C8B-B14F-4D97-AF65-F5344CB8AC3E}">
        <p14:creationId xmlns:p14="http://schemas.microsoft.com/office/powerpoint/2010/main" val="1406532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D5C63-0BDE-4A87-BD3C-D06168EC4E27}"/>
              </a:ext>
            </a:extLst>
          </p:cNvPr>
          <p:cNvSpPr>
            <a:spLocks noGrp="1"/>
          </p:cNvSpPr>
          <p:nvPr>
            <p:ph type="title"/>
          </p:nvPr>
        </p:nvSpPr>
        <p:spPr/>
        <p:txBody>
          <a:bodyPr/>
          <a:lstStyle/>
          <a:p>
            <a:r>
              <a:rPr lang="en-GB" dirty="0"/>
              <a:t>Definition of hazardous waste</a:t>
            </a:r>
          </a:p>
        </p:txBody>
      </p:sp>
      <p:sp>
        <p:nvSpPr>
          <p:cNvPr id="3" name="Content Placeholder 2">
            <a:extLst>
              <a:ext uri="{FF2B5EF4-FFF2-40B4-BE49-F238E27FC236}">
                <a16:creationId xmlns:a16="http://schemas.microsoft.com/office/drawing/2014/main" id="{BE7FA4D5-17D0-4283-A10B-E7794420C2A2}"/>
              </a:ext>
            </a:extLst>
          </p:cNvPr>
          <p:cNvSpPr>
            <a:spLocks noGrp="1"/>
          </p:cNvSpPr>
          <p:nvPr>
            <p:ph idx="1"/>
          </p:nvPr>
        </p:nvSpPr>
        <p:spPr/>
        <p:txBody>
          <a:bodyPr/>
          <a:lstStyle/>
          <a:p>
            <a:r>
              <a:rPr lang="en-GB" dirty="0"/>
              <a:t>“</a:t>
            </a:r>
            <a:r>
              <a:rPr lang="en-GB" i="1" dirty="0"/>
              <a:t>Waste is considered hazardous…when it contains substances or has properties that might make it harmful to human health or the environment. This does not necessarily mean it is an immediate risk to human health, although some waste can be</a:t>
            </a:r>
            <a:r>
              <a:rPr lang="en-GB" dirty="0"/>
              <a:t>”. (Health &amp; Safety Executive, </a:t>
            </a:r>
            <a:r>
              <a:rPr lang="en-GB" dirty="0" err="1"/>
              <a:t>nd</a:t>
            </a:r>
            <a:r>
              <a:rPr lang="en-GB" dirty="0"/>
              <a:t>)</a:t>
            </a:r>
          </a:p>
        </p:txBody>
      </p:sp>
    </p:spTree>
    <p:extLst>
      <p:ext uri="{BB962C8B-B14F-4D97-AF65-F5344CB8AC3E}">
        <p14:creationId xmlns:p14="http://schemas.microsoft.com/office/powerpoint/2010/main" val="3460164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898A-8C61-4349-B3BB-B2B8C5CAE62F}"/>
              </a:ext>
            </a:extLst>
          </p:cNvPr>
          <p:cNvSpPr>
            <a:spLocks noGrp="1"/>
          </p:cNvSpPr>
          <p:nvPr>
            <p:ph type="title"/>
          </p:nvPr>
        </p:nvSpPr>
        <p:spPr>
          <a:xfrm>
            <a:off x="856060" y="291524"/>
            <a:ext cx="7429499" cy="1478570"/>
          </a:xfrm>
        </p:spPr>
        <p:txBody>
          <a:bodyPr/>
          <a:lstStyle/>
          <a:p>
            <a:r>
              <a:rPr lang="en-GB" dirty="0"/>
              <a:t>Some examples…</a:t>
            </a:r>
          </a:p>
        </p:txBody>
      </p:sp>
      <p:pic>
        <p:nvPicPr>
          <p:cNvPr id="5" name="Content Placeholder 4">
            <a:extLst>
              <a:ext uri="{FF2B5EF4-FFF2-40B4-BE49-F238E27FC236}">
                <a16:creationId xmlns:a16="http://schemas.microsoft.com/office/drawing/2014/main" id="{FF0264AC-0C0E-42FA-BCCA-3B9B73B1B85C}"/>
              </a:ext>
            </a:extLst>
          </p:cNvPr>
          <p:cNvPicPr>
            <a:picLocks noGrp="1" noChangeAspect="1"/>
          </p:cNvPicPr>
          <p:nvPr>
            <p:ph idx="1"/>
          </p:nvPr>
        </p:nvPicPr>
        <p:blipFill>
          <a:blip r:embed="rId2"/>
          <a:stretch>
            <a:fillRect/>
          </a:stretch>
        </p:blipFill>
        <p:spPr>
          <a:xfrm>
            <a:off x="438810" y="1530397"/>
            <a:ext cx="2562556" cy="2562556"/>
          </a:xfrm>
        </p:spPr>
      </p:pic>
      <p:pic>
        <p:nvPicPr>
          <p:cNvPr id="7" name="Picture 6">
            <a:extLst>
              <a:ext uri="{FF2B5EF4-FFF2-40B4-BE49-F238E27FC236}">
                <a16:creationId xmlns:a16="http://schemas.microsoft.com/office/drawing/2014/main" id="{402A6B44-D703-4B55-BA6D-8D6C4F87BF74}"/>
              </a:ext>
            </a:extLst>
          </p:cNvPr>
          <p:cNvPicPr>
            <a:picLocks noChangeAspect="1"/>
          </p:cNvPicPr>
          <p:nvPr/>
        </p:nvPicPr>
        <p:blipFill>
          <a:blip r:embed="rId3"/>
          <a:stretch>
            <a:fillRect/>
          </a:stretch>
        </p:blipFill>
        <p:spPr>
          <a:xfrm>
            <a:off x="3240354" y="1530397"/>
            <a:ext cx="2951426" cy="2562556"/>
          </a:xfrm>
          <a:prstGeom prst="rect">
            <a:avLst/>
          </a:prstGeom>
        </p:spPr>
      </p:pic>
      <p:pic>
        <p:nvPicPr>
          <p:cNvPr id="9" name="Picture 8">
            <a:extLst>
              <a:ext uri="{FF2B5EF4-FFF2-40B4-BE49-F238E27FC236}">
                <a16:creationId xmlns:a16="http://schemas.microsoft.com/office/drawing/2014/main" id="{0BC9AD3B-A740-4B83-B5B2-97EF26571172}"/>
              </a:ext>
            </a:extLst>
          </p:cNvPr>
          <p:cNvPicPr>
            <a:picLocks noChangeAspect="1"/>
          </p:cNvPicPr>
          <p:nvPr/>
        </p:nvPicPr>
        <p:blipFill>
          <a:blip r:embed="rId4"/>
          <a:stretch>
            <a:fillRect/>
          </a:stretch>
        </p:blipFill>
        <p:spPr>
          <a:xfrm>
            <a:off x="856060" y="4279313"/>
            <a:ext cx="3571875" cy="2409825"/>
          </a:xfrm>
          <a:prstGeom prst="rect">
            <a:avLst/>
          </a:prstGeom>
        </p:spPr>
      </p:pic>
      <p:pic>
        <p:nvPicPr>
          <p:cNvPr id="11" name="Picture 10">
            <a:extLst>
              <a:ext uri="{FF2B5EF4-FFF2-40B4-BE49-F238E27FC236}">
                <a16:creationId xmlns:a16="http://schemas.microsoft.com/office/drawing/2014/main" id="{313C310F-FF5F-467B-A369-75EA67E723E1}"/>
              </a:ext>
            </a:extLst>
          </p:cNvPr>
          <p:cNvPicPr>
            <a:picLocks noChangeAspect="1"/>
          </p:cNvPicPr>
          <p:nvPr/>
        </p:nvPicPr>
        <p:blipFill>
          <a:blip r:embed="rId5"/>
          <a:stretch>
            <a:fillRect/>
          </a:stretch>
        </p:blipFill>
        <p:spPr>
          <a:xfrm>
            <a:off x="4716067" y="4279313"/>
            <a:ext cx="2238375" cy="1905000"/>
          </a:xfrm>
          <a:prstGeom prst="rect">
            <a:avLst/>
          </a:prstGeom>
        </p:spPr>
      </p:pic>
      <p:pic>
        <p:nvPicPr>
          <p:cNvPr id="13" name="Picture 12">
            <a:extLst>
              <a:ext uri="{FF2B5EF4-FFF2-40B4-BE49-F238E27FC236}">
                <a16:creationId xmlns:a16="http://schemas.microsoft.com/office/drawing/2014/main" id="{D4CC59CB-93C5-408B-9C08-C26A8629A76A}"/>
              </a:ext>
            </a:extLst>
          </p:cNvPr>
          <p:cNvPicPr>
            <a:picLocks noChangeAspect="1"/>
          </p:cNvPicPr>
          <p:nvPr/>
        </p:nvPicPr>
        <p:blipFill>
          <a:blip r:embed="rId6"/>
          <a:stretch>
            <a:fillRect/>
          </a:stretch>
        </p:blipFill>
        <p:spPr>
          <a:xfrm>
            <a:off x="6334864" y="1770094"/>
            <a:ext cx="2724150" cy="2047875"/>
          </a:xfrm>
          <a:prstGeom prst="rect">
            <a:avLst/>
          </a:prstGeom>
        </p:spPr>
      </p:pic>
    </p:spTree>
    <p:extLst>
      <p:ext uri="{BB962C8B-B14F-4D97-AF65-F5344CB8AC3E}">
        <p14:creationId xmlns:p14="http://schemas.microsoft.com/office/powerpoint/2010/main" val="1780848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408A4-4EA6-485A-A01E-2BD1F2166BD4}"/>
              </a:ext>
            </a:extLst>
          </p:cNvPr>
          <p:cNvSpPr>
            <a:spLocks noGrp="1"/>
          </p:cNvSpPr>
          <p:nvPr>
            <p:ph type="title"/>
          </p:nvPr>
        </p:nvSpPr>
        <p:spPr/>
        <p:txBody>
          <a:bodyPr/>
          <a:lstStyle/>
          <a:p>
            <a:r>
              <a:rPr lang="en-GB" dirty="0"/>
              <a:t>Hazardous properties</a:t>
            </a:r>
          </a:p>
        </p:txBody>
      </p:sp>
      <p:pic>
        <p:nvPicPr>
          <p:cNvPr id="4" name="Picture 3">
            <a:extLst>
              <a:ext uri="{FF2B5EF4-FFF2-40B4-BE49-F238E27FC236}">
                <a16:creationId xmlns:a16="http://schemas.microsoft.com/office/drawing/2014/main" id="{A0423DDC-6B3F-4D50-B519-85EC85547828}"/>
              </a:ext>
            </a:extLst>
          </p:cNvPr>
          <p:cNvPicPr>
            <a:picLocks noChangeAspect="1"/>
          </p:cNvPicPr>
          <p:nvPr/>
        </p:nvPicPr>
        <p:blipFill>
          <a:blip r:embed="rId2"/>
          <a:stretch>
            <a:fillRect/>
          </a:stretch>
        </p:blipFill>
        <p:spPr>
          <a:xfrm>
            <a:off x="856060" y="1852466"/>
            <a:ext cx="980400" cy="965000"/>
          </a:xfrm>
          <a:prstGeom prst="rect">
            <a:avLst/>
          </a:prstGeom>
        </p:spPr>
      </p:pic>
      <p:pic>
        <p:nvPicPr>
          <p:cNvPr id="5" name="Picture 4">
            <a:extLst>
              <a:ext uri="{FF2B5EF4-FFF2-40B4-BE49-F238E27FC236}">
                <a16:creationId xmlns:a16="http://schemas.microsoft.com/office/drawing/2014/main" id="{92C28F4F-8631-489A-9987-ECF160119FD5}"/>
              </a:ext>
            </a:extLst>
          </p:cNvPr>
          <p:cNvPicPr>
            <a:picLocks noChangeAspect="1"/>
          </p:cNvPicPr>
          <p:nvPr/>
        </p:nvPicPr>
        <p:blipFill>
          <a:blip r:embed="rId3"/>
          <a:stretch>
            <a:fillRect/>
          </a:stretch>
        </p:blipFill>
        <p:spPr>
          <a:xfrm>
            <a:off x="4401396" y="1832271"/>
            <a:ext cx="980400" cy="965000"/>
          </a:xfrm>
          <a:prstGeom prst="rect">
            <a:avLst/>
          </a:prstGeom>
        </p:spPr>
      </p:pic>
      <p:pic>
        <p:nvPicPr>
          <p:cNvPr id="6" name="Picture 5">
            <a:extLst>
              <a:ext uri="{FF2B5EF4-FFF2-40B4-BE49-F238E27FC236}">
                <a16:creationId xmlns:a16="http://schemas.microsoft.com/office/drawing/2014/main" id="{A6362638-1F8C-4D7F-83A8-800C8A7BF27B}"/>
              </a:ext>
            </a:extLst>
          </p:cNvPr>
          <p:cNvPicPr>
            <a:picLocks noChangeAspect="1"/>
          </p:cNvPicPr>
          <p:nvPr/>
        </p:nvPicPr>
        <p:blipFill>
          <a:blip r:embed="rId4"/>
          <a:stretch>
            <a:fillRect/>
          </a:stretch>
        </p:blipFill>
        <p:spPr>
          <a:xfrm>
            <a:off x="856060" y="3075535"/>
            <a:ext cx="980400" cy="965000"/>
          </a:xfrm>
          <a:prstGeom prst="rect">
            <a:avLst/>
          </a:prstGeom>
        </p:spPr>
      </p:pic>
      <p:pic>
        <p:nvPicPr>
          <p:cNvPr id="7" name="Picture 6">
            <a:extLst>
              <a:ext uri="{FF2B5EF4-FFF2-40B4-BE49-F238E27FC236}">
                <a16:creationId xmlns:a16="http://schemas.microsoft.com/office/drawing/2014/main" id="{154EF81D-65D1-40C7-A864-98A4833EF680}"/>
              </a:ext>
            </a:extLst>
          </p:cNvPr>
          <p:cNvPicPr>
            <a:picLocks noChangeAspect="1"/>
          </p:cNvPicPr>
          <p:nvPr/>
        </p:nvPicPr>
        <p:blipFill>
          <a:blip r:embed="rId5"/>
          <a:stretch>
            <a:fillRect/>
          </a:stretch>
        </p:blipFill>
        <p:spPr>
          <a:xfrm>
            <a:off x="4436907" y="3024686"/>
            <a:ext cx="980400" cy="965000"/>
          </a:xfrm>
          <a:prstGeom prst="rect">
            <a:avLst/>
          </a:prstGeom>
        </p:spPr>
      </p:pic>
      <p:pic>
        <p:nvPicPr>
          <p:cNvPr id="8" name="Picture 7">
            <a:extLst>
              <a:ext uri="{FF2B5EF4-FFF2-40B4-BE49-F238E27FC236}">
                <a16:creationId xmlns:a16="http://schemas.microsoft.com/office/drawing/2014/main" id="{4F420B69-CDD4-4C80-B344-4C8DA86CE943}"/>
              </a:ext>
            </a:extLst>
          </p:cNvPr>
          <p:cNvPicPr>
            <a:picLocks noChangeAspect="1"/>
          </p:cNvPicPr>
          <p:nvPr/>
        </p:nvPicPr>
        <p:blipFill>
          <a:blip r:embed="rId6"/>
          <a:stretch>
            <a:fillRect/>
          </a:stretch>
        </p:blipFill>
        <p:spPr>
          <a:xfrm>
            <a:off x="856060" y="4311353"/>
            <a:ext cx="980400" cy="965000"/>
          </a:xfrm>
          <a:prstGeom prst="rect">
            <a:avLst/>
          </a:prstGeom>
        </p:spPr>
      </p:pic>
      <p:pic>
        <p:nvPicPr>
          <p:cNvPr id="9" name="Picture 8">
            <a:extLst>
              <a:ext uri="{FF2B5EF4-FFF2-40B4-BE49-F238E27FC236}">
                <a16:creationId xmlns:a16="http://schemas.microsoft.com/office/drawing/2014/main" id="{4F1FAAA8-3AED-47CF-ADA3-96D00F9D2D75}"/>
              </a:ext>
            </a:extLst>
          </p:cNvPr>
          <p:cNvPicPr>
            <a:picLocks noChangeAspect="1"/>
          </p:cNvPicPr>
          <p:nvPr/>
        </p:nvPicPr>
        <p:blipFill>
          <a:blip r:embed="rId7"/>
          <a:stretch>
            <a:fillRect/>
          </a:stretch>
        </p:blipFill>
        <p:spPr>
          <a:xfrm>
            <a:off x="4436907" y="4246737"/>
            <a:ext cx="1006200" cy="1003600"/>
          </a:xfrm>
          <a:prstGeom prst="rect">
            <a:avLst/>
          </a:prstGeom>
        </p:spPr>
      </p:pic>
      <p:pic>
        <p:nvPicPr>
          <p:cNvPr id="10" name="Picture 9">
            <a:extLst>
              <a:ext uri="{FF2B5EF4-FFF2-40B4-BE49-F238E27FC236}">
                <a16:creationId xmlns:a16="http://schemas.microsoft.com/office/drawing/2014/main" id="{A071AAC1-B4AA-47EE-BAFF-F1DC51661FDA}"/>
              </a:ext>
            </a:extLst>
          </p:cNvPr>
          <p:cNvPicPr>
            <a:picLocks noChangeAspect="1"/>
          </p:cNvPicPr>
          <p:nvPr/>
        </p:nvPicPr>
        <p:blipFill>
          <a:blip r:embed="rId8"/>
          <a:stretch>
            <a:fillRect/>
          </a:stretch>
        </p:blipFill>
        <p:spPr>
          <a:xfrm>
            <a:off x="856060" y="5547171"/>
            <a:ext cx="980400" cy="965000"/>
          </a:xfrm>
          <a:prstGeom prst="rect">
            <a:avLst/>
          </a:prstGeom>
        </p:spPr>
      </p:pic>
      <p:pic>
        <p:nvPicPr>
          <p:cNvPr id="17" name="Picture 16">
            <a:extLst>
              <a:ext uri="{FF2B5EF4-FFF2-40B4-BE49-F238E27FC236}">
                <a16:creationId xmlns:a16="http://schemas.microsoft.com/office/drawing/2014/main" id="{9EB6DFAD-9AC1-49CF-A0C9-6AD85E01D404}"/>
              </a:ext>
            </a:extLst>
          </p:cNvPr>
          <p:cNvPicPr>
            <a:picLocks noChangeAspect="1"/>
          </p:cNvPicPr>
          <p:nvPr/>
        </p:nvPicPr>
        <p:blipFill>
          <a:blip r:embed="rId9"/>
          <a:stretch>
            <a:fillRect/>
          </a:stretch>
        </p:blipFill>
        <p:spPr>
          <a:xfrm>
            <a:off x="4449807" y="5547171"/>
            <a:ext cx="980400" cy="965000"/>
          </a:xfrm>
          <a:prstGeom prst="rect">
            <a:avLst/>
          </a:prstGeom>
        </p:spPr>
      </p:pic>
      <p:sp>
        <p:nvSpPr>
          <p:cNvPr id="18" name="TextBox 17">
            <a:extLst>
              <a:ext uri="{FF2B5EF4-FFF2-40B4-BE49-F238E27FC236}">
                <a16:creationId xmlns:a16="http://schemas.microsoft.com/office/drawing/2014/main" id="{7AD9CD17-6E29-4244-9C4B-4EF484A8B197}"/>
              </a:ext>
            </a:extLst>
          </p:cNvPr>
          <p:cNvSpPr txBox="1"/>
          <p:nvPr/>
        </p:nvSpPr>
        <p:spPr>
          <a:xfrm>
            <a:off x="2059619" y="2097088"/>
            <a:ext cx="1888017" cy="369332"/>
          </a:xfrm>
          <a:prstGeom prst="rect">
            <a:avLst/>
          </a:prstGeom>
          <a:noFill/>
        </p:spPr>
        <p:txBody>
          <a:bodyPr wrap="none" rtlCol="0">
            <a:spAutoFit/>
          </a:bodyPr>
          <a:lstStyle/>
          <a:p>
            <a:r>
              <a:rPr lang="en-GB" dirty="0"/>
              <a:t>HP1 – EXPLOSIVE </a:t>
            </a:r>
          </a:p>
        </p:txBody>
      </p:sp>
      <p:sp>
        <p:nvSpPr>
          <p:cNvPr id="19" name="TextBox 18">
            <a:extLst>
              <a:ext uri="{FF2B5EF4-FFF2-40B4-BE49-F238E27FC236}">
                <a16:creationId xmlns:a16="http://schemas.microsoft.com/office/drawing/2014/main" id="{57D4A667-CB7F-4740-8A3A-C9BACEE07C93}"/>
              </a:ext>
            </a:extLst>
          </p:cNvPr>
          <p:cNvSpPr txBox="1"/>
          <p:nvPr/>
        </p:nvSpPr>
        <p:spPr>
          <a:xfrm>
            <a:off x="5517267" y="2077847"/>
            <a:ext cx="1914498" cy="369332"/>
          </a:xfrm>
          <a:prstGeom prst="rect">
            <a:avLst/>
          </a:prstGeom>
          <a:noFill/>
        </p:spPr>
        <p:txBody>
          <a:bodyPr wrap="none" rtlCol="0">
            <a:spAutoFit/>
          </a:bodyPr>
          <a:lstStyle/>
          <a:p>
            <a:r>
              <a:rPr lang="en-GB" dirty="0"/>
              <a:t>HP2 – OXIDISING </a:t>
            </a:r>
          </a:p>
        </p:txBody>
      </p:sp>
      <p:sp>
        <p:nvSpPr>
          <p:cNvPr id="20" name="TextBox 19">
            <a:extLst>
              <a:ext uri="{FF2B5EF4-FFF2-40B4-BE49-F238E27FC236}">
                <a16:creationId xmlns:a16="http://schemas.microsoft.com/office/drawing/2014/main" id="{7DD59B37-AA62-414E-A280-5F243A255FF0}"/>
              </a:ext>
            </a:extLst>
          </p:cNvPr>
          <p:cNvSpPr txBox="1"/>
          <p:nvPr/>
        </p:nvSpPr>
        <p:spPr>
          <a:xfrm>
            <a:off x="2059618" y="3303280"/>
            <a:ext cx="2002471" cy="369332"/>
          </a:xfrm>
          <a:prstGeom prst="rect">
            <a:avLst/>
          </a:prstGeom>
          <a:noFill/>
        </p:spPr>
        <p:txBody>
          <a:bodyPr wrap="none" rtlCol="0">
            <a:spAutoFit/>
          </a:bodyPr>
          <a:lstStyle/>
          <a:p>
            <a:r>
              <a:rPr lang="en-GB" dirty="0"/>
              <a:t>HP3 – FLAMMABLE </a:t>
            </a:r>
          </a:p>
        </p:txBody>
      </p:sp>
      <p:sp>
        <p:nvSpPr>
          <p:cNvPr id="21" name="TextBox 20">
            <a:extLst>
              <a:ext uri="{FF2B5EF4-FFF2-40B4-BE49-F238E27FC236}">
                <a16:creationId xmlns:a16="http://schemas.microsoft.com/office/drawing/2014/main" id="{5DEE9216-7519-47AD-82BE-0AAC2EC2A892}"/>
              </a:ext>
            </a:extLst>
          </p:cNvPr>
          <p:cNvSpPr txBox="1"/>
          <p:nvPr/>
        </p:nvSpPr>
        <p:spPr>
          <a:xfrm>
            <a:off x="5658353" y="3170110"/>
            <a:ext cx="2007281" cy="646331"/>
          </a:xfrm>
          <a:prstGeom prst="rect">
            <a:avLst/>
          </a:prstGeom>
          <a:noFill/>
        </p:spPr>
        <p:txBody>
          <a:bodyPr wrap="none" rtlCol="0">
            <a:spAutoFit/>
          </a:bodyPr>
          <a:lstStyle/>
          <a:p>
            <a:r>
              <a:rPr lang="en-GB" dirty="0"/>
              <a:t>HP4 – IRRITANT</a:t>
            </a:r>
          </a:p>
          <a:p>
            <a:r>
              <a:rPr lang="en-GB" dirty="0"/>
              <a:t>HP8 – CORROSIVE </a:t>
            </a:r>
          </a:p>
        </p:txBody>
      </p:sp>
      <p:sp>
        <p:nvSpPr>
          <p:cNvPr id="22" name="TextBox 21">
            <a:extLst>
              <a:ext uri="{FF2B5EF4-FFF2-40B4-BE49-F238E27FC236}">
                <a16:creationId xmlns:a16="http://schemas.microsoft.com/office/drawing/2014/main" id="{4156FDE9-33C0-4460-98C8-25A730A0C980}"/>
              </a:ext>
            </a:extLst>
          </p:cNvPr>
          <p:cNvSpPr txBox="1"/>
          <p:nvPr/>
        </p:nvSpPr>
        <p:spPr>
          <a:xfrm>
            <a:off x="2059619" y="4489285"/>
            <a:ext cx="2351093" cy="369332"/>
          </a:xfrm>
          <a:prstGeom prst="rect">
            <a:avLst/>
          </a:prstGeom>
          <a:noFill/>
        </p:spPr>
        <p:txBody>
          <a:bodyPr wrap="none" rtlCol="0">
            <a:spAutoFit/>
          </a:bodyPr>
          <a:lstStyle/>
          <a:p>
            <a:r>
              <a:rPr lang="en-GB" dirty="0"/>
              <a:t>HP6 – ACUTE TOXICITY</a:t>
            </a:r>
          </a:p>
        </p:txBody>
      </p:sp>
      <p:sp>
        <p:nvSpPr>
          <p:cNvPr id="23" name="TextBox 22">
            <a:extLst>
              <a:ext uri="{FF2B5EF4-FFF2-40B4-BE49-F238E27FC236}">
                <a16:creationId xmlns:a16="http://schemas.microsoft.com/office/drawing/2014/main" id="{DF2FA0E0-1C30-43A1-9344-F705E811041C}"/>
              </a:ext>
            </a:extLst>
          </p:cNvPr>
          <p:cNvSpPr txBox="1"/>
          <p:nvPr/>
        </p:nvSpPr>
        <p:spPr>
          <a:xfrm>
            <a:off x="5640597" y="4171508"/>
            <a:ext cx="3618811" cy="1200329"/>
          </a:xfrm>
          <a:prstGeom prst="rect">
            <a:avLst/>
          </a:prstGeom>
          <a:noFill/>
        </p:spPr>
        <p:txBody>
          <a:bodyPr wrap="none" rtlCol="0">
            <a:spAutoFit/>
          </a:bodyPr>
          <a:lstStyle/>
          <a:p>
            <a:r>
              <a:rPr lang="en-GB" dirty="0"/>
              <a:t>HP5 – STOT / ASPIRATION TOXICITY</a:t>
            </a:r>
          </a:p>
          <a:p>
            <a:r>
              <a:rPr lang="en-GB" dirty="0"/>
              <a:t>HP7 – CARGINOGENIC</a:t>
            </a:r>
          </a:p>
          <a:p>
            <a:r>
              <a:rPr lang="en-GB" dirty="0"/>
              <a:t>HP10 – TOXIC FOR REPRODUCTION</a:t>
            </a:r>
          </a:p>
          <a:p>
            <a:r>
              <a:rPr lang="en-GB" dirty="0"/>
              <a:t>HP11 - MUTAGENIC </a:t>
            </a:r>
          </a:p>
        </p:txBody>
      </p:sp>
      <p:sp>
        <p:nvSpPr>
          <p:cNvPr id="24" name="TextBox 23">
            <a:extLst>
              <a:ext uri="{FF2B5EF4-FFF2-40B4-BE49-F238E27FC236}">
                <a16:creationId xmlns:a16="http://schemas.microsoft.com/office/drawing/2014/main" id="{5D36D9E4-B378-4D7F-9B63-FFBF771C93ED}"/>
              </a:ext>
            </a:extLst>
          </p:cNvPr>
          <p:cNvSpPr txBox="1"/>
          <p:nvPr/>
        </p:nvSpPr>
        <p:spPr>
          <a:xfrm>
            <a:off x="2059618" y="5466805"/>
            <a:ext cx="2415213" cy="1477328"/>
          </a:xfrm>
          <a:prstGeom prst="rect">
            <a:avLst/>
          </a:prstGeom>
          <a:noFill/>
        </p:spPr>
        <p:txBody>
          <a:bodyPr wrap="none" rtlCol="0">
            <a:spAutoFit/>
          </a:bodyPr>
          <a:lstStyle/>
          <a:p>
            <a:r>
              <a:rPr lang="en-GB" dirty="0"/>
              <a:t>HP13 – SENSITISING</a:t>
            </a:r>
          </a:p>
          <a:p>
            <a:r>
              <a:rPr lang="en-GB" dirty="0"/>
              <a:t>HP14 - ECOTOXIC</a:t>
            </a:r>
          </a:p>
          <a:p>
            <a:r>
              <a:rPr lang="en-GB" dirty="0"/>
              <a:t>HP4 – IRRITANT</a:t>
            </a:r>
          </a:p>
          <a:p>
            <a:r>
              <a:rPr lang="en-GB" dirty="0"/>
              <a:t>HP5 – STOT</a:t>
            </a:r>
          </a:p>
          <a:p>
            <a:r>
              <a:rPr lang="en-GB" dirty="0"/>
              <a:t>HP6 – ACUTE TOXICITY </a:t>
            </a:r>
          </a:p>
        </p:txBody>
      </p:sp>
      <p:sp>
        <p:nvSpPr>
          <p:cNvPr id="25" name="TextBox 24">
            <a:extLst>
              <a:ext uri="{FF2B5EF4-FFF2-40B4-BE49-F238E27FC236}">
                <a16:creationId xmlns:a16="http://schemas.microsoft.com/office/drawing/2014/main" id="{B79D9B49-F33B-4221-95F4-9C9634CF387C}"/>
              </a:ext>
            </a:extLst>
          </p:cNvPr>
          <p:cNvSpPr txBox="1"/>
          <p:nvPr/>
        </p:nvSpPr>
        <p:spPr>
          <a:xfrm>
            <a:off x="5658353" y="5845005"/>
            <a:ext cx="1937325" cy="369332"/>
          </a:xfrm>
          <a:prstGeom prst="rect">
            <a:avLst/>
          </a:prstGeom>
          <a:noFill/>
        </p:spPr>
        <p:txBody>
          <a:bodyPr wrap="none" rtlCol="0">
            <a:spAutoFit/>
          </a:bodyPr>
          <a:lstStyle/>
          <a:p>
            <a:r>
              <a:rPr lang="en-GB" dirty="0"/>
              <a:t>HP14 – ECOTOXIC</a:t>
            </a:r>
          </a:p>
        </p:txBody>
      </p:sp>
    </p:spTree>
    <p:extLst>
      <p:ext uri="{BB962C8B-B14F-4D97-AF65-F5344CB8AC3E}">
        <p14:creationId xmlns:p14="http://schemas.microsoft.com/office/powerpoint/2010/main" val="1085428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AE260-235B-4FE7-A471-13EF12815D69}"/>
              </a:ext>
            </a:extLst>
          </p:cNvPr>
          <p:cNvSpPr>
            <a:spLocks noGrp="1"/>
          </p:cNvSpPr>
          <p:nvPr>
            <p:ph type="title"/>
          </p:nvPr>
        </p:nvSpPr>
        <p:spPr/>
        <p:txBody>
          <a:bodyPr/>
          <a:lstStyle/>
          <a:p>
            <a:r>
              <a:rPr lang="en-GB" dirty="0"/>
              <a:t>CONCENTRATION LIMITS:</a:t>
            </a:r>
            <a:br>
              <a:rPr lang="en-GB" dirty="0"/>
            </a:br>
            <a:r>
              <a:rPr lang="en-GB" dirty="0"/>
              <a:t>EXPLOSIVE</a:t>
            </a:r>
          </a:p>
        </p:txBody>
      </p:sp>
      <p:pic>
        <p:nvPicPr>
          <p:cNvPr id="4" name="Picture 3">
            <a:extLst>
              <a:ext uri="{FF2B5EF4-FFF2-40B4-BE49-F238E27FC236}">
                <a16:creationId xmlns:a16="http://schemas.microsoft.com/office/drawing/2014/main" id="{90EB2183-ACEC-40B9-9B68-63ADCDF02C2B}"/>
              </a:ext>
            </a:extLst>
          </p:cNvPr>
          <p:cNvPicPr>
            <a:picLocks noChangeAspect="1"/>
          </p:cNvPicPr>
          <p:nvPr/>
        </p:nvPicPr>
        <p:blipFill>
          <a:blip r:embed="rId2"/>
          <a:stretch>
            <a:fillRect/>
          </a:stretch>
        </p:blipFill>
        <p:spPr>
          <a:xfrm>
            <a:off x="937021" y="2097088"/>
            <a:ext cx="7267575" cy="3838575"/>
          </a:xfrm>
          <a:prstGeom prst="rect">
            <a:avLst/>
          </a:prstGeom>
        </p:spPr>
      </p:pic>
      <p:sp>
        <p:nvSpPr>
          <p:cNvPr id="5" name="TextBox 4">
            <a:extLst>
              <a:ext uri="{FF2B5EF4-FFF2-40B4-BE49-F238E27FC236}">
                <a16:creationId xmlns:a16="http://schemas.microsoft.com/office/drawing/2014/main" id="{EDDB77DA-1F43-46D6-BA46-693575C8633E}"/>
              </a:ext>
            </a:extLst>
          </p:cNvPr>
          <p:cNvSpPr txBox="1"/>
          <p:nvPr/>
        </p:nvSpPr>
        <p:spPr>
          <a:xfrm>
            <a:off x="0" y="6488668"/>
            <a:ext cx="2119491" cy="369332"/>
          </a:xfrm>
          <a:prstGeom prst="rect">
            <a:avLst/>
          </a:prstGeom>
          <a:noFill/>
        </p:spPr>
        <p:txBody>
          <a:bodyPr wrap="none" rtlCol="0">
            <a:spAutoFit/>
          </a:bodyPr>
          <a:lstStyle/>
          <a:p>
            <a:r>
              <a:rPr lang="en-GB" dirty="0"/>
              <a:t>SOURCE: WM3, p99</a:t>
            </a:r>
          </a:p>
        </p:txBody>
      </p:sp>
    </p:spTree>
    <p:extLst>
      <p:ext uri="{BB962C8B-B14F-4D97-AF65-F5344CB8AC3E}">
        <p14:creationId xmlns:p14="http://schemas.microsoft.com/office/powerpoint/2010/main" val="4207967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1DE72-F24B-4590-B03D-4671E1EE9151}"/>
              </a:ext>
            </a:extLst>
          </p:cNvPr>
          <p:cNvSpPr>
            <a:spLocks noGrp="1"/>
          </p:cNvSpPr>
          <p:nvPr>
            <p:ph type="title"/>
          </p:nvPr>
        </p:nvSpPr>
        <p:spPr/>
        <p:txBody>
          <a:bodyPr/>
          <a:lstStyle/>
          <a:p>
            <a:r>
              <a:rPr lang="en-GB" dirty="0"/>
              <a:t>Concentration limits:</a:t>
            </a:r>
            <a:br>
              <a:rPr lang="en-GB" dirty="0"/>
            </a:br>
            <a:r>
              <a:rPr lang="en-GB" dirty="0"/>
              <a:t>oxidising</a:t>
            </a:r>
          </a:p>
        </p:txBody>
      </p:sp>
      <p:sp>
        <p:nvSpPr>
          <p:cNvPr id="3" name="Content Placeholder 2">
            <a:extLst>
              <a:ext uri="{FF2B5EF4-FFF2-40B4-BE49-F238E27FC236}">
                <a16:creationId xmlns:a16="http://schemas.microsoft.com/office/drawing/2014/main" id="{AC837BE0-2F3A-42DD-8269-2B5FC0CA580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9896579-F5BF-48E0-844F-52F0BB243DEE}"/>
              </a:ext>
            </a:extLst>
          </p:cNvPr>
          <p:cNvPicPr>
            <a:picLocks noChangeAspect="1"/>
          </p:cNvPicPr>
          <p:nvPr/>
        </p:nvPicPr>
        <p:blipFill>
          <a:blip r:embed="rId2"/>
          <a:stretch>
            <a:fillRect/>
          </a:stretch>
        </p:blipFill>
        <p:spPr>
          <a:xfrm>
            <a:off x="539002" y="2369569"/>
            <a:ext cx="7835334" cy="3421632"/>
          </a:xfrm>
          <a:prstGeom prst="rect">
            <a:avLst/>
          </a:prstGeom>
        </p:spPr>
      </p:pic>
      <p:sp>
        <p:nvSpPr>
          <p:cNvPr id="5" name="TextBox 4">
            <a:extLst>
              <a:ext uri="{FF2B5EF4-FFF2-40B4-BE49-F238E27FC236}">
                <a16:creationId xmlns:a16="http://schemas.microsoft.com/office/drawing/2014/main" id="{522A2AF9-B815-486F-AB7B-4D8C0D266D1F}"/>
              </a:ext>
            </a:extLst>
          </p:cNvPr>
          <p:cNvSpPr txBox="1"/>
          <p:nvPr/>
        </p:nvSpPr>
        <p:spPr>
          <a:xfrm>
            <a:off x="0" y="6488668"/>
            <a:ext cx="2246128" cy="369332"/>
          </a:xfrm>
          <a:prstGeom prst="rect">
            <a:avLst/>
          </a:prstGeom>
          <a:noFill/>
        </p:spPr>
        <p:txBody>
          <a:bodyPr wrap="none" rtlCol="0">
            <a:spAutoFit/>
          </a:bodyPr>
          <a:lstStyle/>
          <a:p>
            <a:r>
              <a:rPr lang="en-GB" dirty="0"/>
              <a:t>SOURCE: WM3, p103</a:t>
            </a:r>
          </a:p>
        </p:txBody>
      </p:sp>
    </p:spTree>
    <p:extLst>
      <p:ext uri="{BB962C8B-B14F-4D97-AF65-F5344CB8AC3E}">
        <p14:creationId xmlns:p14="http://schemas.microsoft.com/office/powerpoint/2010/main" val="1514620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43F1A-E2E7-4511-875B-833DE0AB3D23}"/>
              </a:ext>
            </a:extLst>
          </p:cNvPr>
          <p:cNvSpPr>
            <a:spLocks noGrp="1"/>
          </p:cNvSpPr>
          <p:nvPr>
            <p:ph type="title"/>
          </p:nvPr>
        </p:nvSpPr>
        <p:spPr>
          <a:xfrm>
            <a:off x="239697" y="470517"/>
            <a:ext cx="2885243" cy="2166151"/>
          </a:xfrm>
        </p:spPr>
        <p:txBody>
          <a:bodyPr/>
          <a:lstStyle/>
          <a:p>
            <a:r>
              <a:rPr lang="en-GB" dirty="0"/>
              <a:t>Conc. limits:</a:t>
            </a:r>
            <a:br>
              <a:rPr lang="en-GB" dirty="0"/>
            </a:br>
            <a:r>
              <a:rPr lang="en-GB" dirty="0"/>
              <a:t>flammable</a:t>
            </a:r>
          </a:p>
        </p:txBody>
      </p:sp>
      <p:pic>
        <p:nvPicPr>
          <p:cNvPr id="4" name="Picture 3">
            <a:extLst>
              <a:ext uri="{FF2B5EF4-FFF2-40B4-BE49-F238E27FC236}">
                <a16:creationId xmlns:a16="http://schemas.microsoft.com/office/drawing/2014/main" id="{58A3CFA9-8737-4E04-8C99-A23E715677F5}"/>
              </a:ext>
            </a:extLst>
          </p:cNvPr>
          <p:cNvPicPr>
            <a:picLocks noChangeAspect="1"/>
          </p:cNvPicPr>
          <p:nvPr/>
        </p:nvPicPr>
        <p:blipFill>
          <a:blip r:embed="rId2"/>
          <a:stretch>
            <a:fillRect/>
          </a:stretch>
        </p:blipFill>
        <p:spPr>
          <a:xfrm>
            <a:off x="3204839" y="112952"/>
            <a:ext cx="5611528" cy="6632095"/>
          </a:xfrm>
          <a:prstGeom prst="rect">
            <a:avLst/>
          </a:prstGeom>
        </p:spPr>
      </p:pic>
      <p:sp>
        <p:nvSpPr>
          <p:cNvPr id="5" name="TextBox 4">
            <a:extLst>
              <a:ext uri="{FF2B5EF4-FFF2-40B4-BE49-F238E27FC236}">
                <a16:creationId xmlns:a16="http://schemas.microsoft.com/office/drawing/2014/main" id="{D5CF2C55-CBD3-460E-AA17-9FA9A4EB2007}"/>
              </a:ext>
            </a:extLst>
          </p:cNvPr>
          <p:cNvSpPr txBox="1"/>
          <p:nvPr/>
        </p:nvSpPr>
        <p:spPr>
          <a:xfrm>
            <a:off x="0" y="6488668"/>
            <a:ext cx="2246128" cy="369332"/>
          </a:xfrm>
          <a:prstGeom prst="rect">
            <a:avLst/>
          </a:prstGeom>
          <a:noFill/>
        </p:spPr>
        <p:txBody>
          <a:bodyPr wrap="none" rtlCol="0">
            <a:spAutoFit/>
          </a:bodyPr>
          <a:lstStyle/>
          <a:p>
            <a:r>
              <a:rPr lang="en-GB" dirty="0"/>
              <a:t>SOURCE: WM3, p106</a:t>
            </a:r>
          </a:p>
        </p:txBody>
      </p:sp>
    </p:spTree>
    <p:extLst>
      <p:ext uri="{BB962C8B-B14F-4D97-AF65-F5344CB8AC3E}">
        <p14:creationId xmlns:p14="http://schemas.microsoft.com/office/powerpoint/2010/main" val="2552714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F5AE0-01D8-470B-8855-939718E50931}"/>
              </a:ext>
            </a:extLst>
          </p:cNvPr>
          <p:cNvSpPr>
            <a:spLocks noGrp="1"/>
          </p:cNvSpPr>
          <p:nvPr>
            <p:ph type="title"/>
          </p:nvPr>
        </p:nvSpPr>
        <p:spPr/>
        <p:txBody>
          <a:bodyPr/>
          <a:lstStyle/>
          <a:p>
            <a:r>
              <a:rPr lang="en-GB" dirty="0"/>
              <a:t>Concentration limits:</a:t>
            </a:r>
            <a:br>
              <a:rPr lang="en-GB" dirty="0"/>
            </a:br>
            <a:r>
              <a:rPr lang="en-GB" dirty="0"/>
              <a:t>irritant / corrosive</a:t>
            </a:r>
          </a:p>
        </p:txBody>
      </p:sp>
      <p:pic>
        <p:nvPicPr>
          <p:cNvPr id="4" name="Picture 3">
            <a:extLst>
              <a:ext uri="{FF2B5EF4-FFF2-40B4-BE49-F238E27FC236}">
                <a16:creationId xmlns:a16="http://schemas.microsoft.com/office/drawing/2014/main" id="{E2EF02BB-79DC-4731-8AA6-F26C985ACB49}"/>
              </a:ext>
            </a:extLst>
          </p:cNvPr>
          <p:cNvPicPr>
            <a:picLocks noChangeAspect="1"/>
          </p:cNvPicPr>
          <p:nvPr/>
        </p:nvPicPr>
        <p:blipFill>
          <a:blip r:embed="rId2"/>
          <a:stretch>
            <a:fillRect/>
          </a:stretch>
        </p:blipFill>
        <p:spPr>
          <a:xfrm>
            <a:off x="284559" y="2619098"/>
            <a:ext cx="8572500" cy="2933700"/>
          </a:xfrm>
          <a:prstGeom prst="rect">
            <a:avLst/>
          </a:prstGeom>
        </p:spPr>
      </p:pic>
      <p:sp>
        <p:nvSpPr>
          <p:cNvPr id="5" name="TextBox 4">
            <a:extLst>
              <a:ext uri="{FF2B5EF4-FFF2-40B4-BE49-F238E27FC236}">
                <a16:creationId xmlns:a16="http://schemas.microsoft.com/office/drawing/2014/main" id="{3FF6CA63-A9B9-4CAC-A3D7-EFFE95027228}"/>
              </a:ext>
            </a:extLst>
          </p:cNvPr>
          <p:cNvSpPr txBox="1"/>
          <p:nvPr/>
        </p:nvSpPr>
        <p:spPr>
          <a:xfrm>
            <a:off x="0" y="6488668"/>
            <a:ext cx="2246128" cy="369332"/>
          </a:xfrm>
          <a:prstGeom prst="rect">
            <a:avLst/>
          </a:prstGeom>
          <a:noFill/>
        </p:spPr>
        <p:txBody>
          <a:bodyPr wrap="none" rtlCol="0">
            <a:spAutoFit/>
          </a:bodyPr>
          <a:lstStyle/>
          <a:p>
            <a:r>
              <a:rPr lang="en-GB" dirty="0"/>
              <a:t>SOURCE: WM3, p112</a:t>
            </a:r>
          </a:p>
        </p:txBody>
      </p:sp>
    </p:spTree>
    <p:extLst>
      <p:ext uri="{BB962C8B-B14F-4D97-AF65-F5344CB8AC3E}">
        <p14:creationId xmlns:p14="http://schemas.microsoft.com/office/powerpoint/2010/main" val="2561703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209EC-178E-4A06-8BF5-EAC5125C3203}"/>
              </a:ext>
            </a:extLst>
          </p:cNvPr>
          <p:cNvSpPr>
            <a:spLocks noGrp="1"/>
          </p:cNvSpPr>
          <p:nvPr>
            <p:ph type="title"/>
          </p:nvPr>
        </p:nvSpPr>
        <p:spPr/>
        <p:txBody>
          <a:bodyPr/>
          <a:lstStyle/>
          <a:p>
            <a:r>
              <a:rPr lang="en-GB" dirty="0"/>
              <a:t>Concentration limits:</a:t>
            </a:r>
            <a:br>
              <a:rPr lang="en-GB" dirty="0"/>
            </a:br>
            <a:r>
              <a:rPr lang="en-GB" dirty="0"/>
              <a:t>stot / aspiration toxicity</a:t>
            </a:r>
          </a:p>
        </p:txBody>
      </p:sp>
      <p:pic>
        <p:nvPicPr>
          <p:cNvPr id="4" name="Picture 3">
            <a:extLst>
              <a:ext uri="{FF2B5EF4-FFF2-40B4-BE49-F238E27FC236}">
                <a16:creationId xmlns:a16="http://schemas.microsoft.com/office/drawing/2014/main" id="{FC66B9C3-7F73-45FB-A64E-450157ECF630}"/>
              </a:ext>
            </a:extLst>
          </p:cNvPr>
          <p:cNvPicPr>
            <a:picLocks noChangeAspect="1"/>
          </p:cNvPicPr>
          <p:nvPr/>
        </p:nvPicPr>
        <p:blipFill>
          <a:blip r:embed="rId2"/>
          <a:stretch>
            <a:fillRect/>
          </a:stretch>
        </p:blipFill>
        <p:spPr>
          <a:xfrm>
            <a:off x="351234" y="2097088"/>
            <a:ext cx="8439150" cy="3362325"/>
          </a:xfrm>
          <a:prstGeom prst="rect">
            <a:avLst/>
          </a:prstGeom>
        </p:spPr>
      </p:pic>
      <p:sp>
        <p:nvSpPr>
          <p:cNvPr id="5" name="TextBox 4">
            <a:extLst>
              <a:ext uri="{FF2B5EF4-FFF2-40B4-BE49-F238E27FC236}">
                <a16:creationId xmlns:a16="http://schemas.microsoft.com/office/drawing/2014/main" id="{63398650-855F-4EBA-B2C9-668EB6279277}"/>
              </a:ext>
            </a:extLst>
          </p:cNvPr>
          <p:cNvSpPr txBox="1"/>
          <p:nvPr/>
        </p:nvSpPr>
        <p:spPr>
          <a:xfrm>
            <a:off x="0" y="6488668"/>
            <a:ext cx="2246128" cy="369332"/>
          </a:xfrm>
          <a:prstGeom prst="rect">
            <a:avLst/>
          </a:prstGeom>
          <a:noFill/>
        </p:spPr>
        <p:txBody>
          <a:bodyPr wrap="none" rtlCol="0">
            <a:spAutoFit/>
          </a:bodyPr>
          <a:lstStyle/>
          <a:p>
            <a:r>
              <a:rPr lang="en-GB" dirty="0"/>
              <a:t>SOURCE: WM3, p115</a:t>
            </a:r>
          </a:p>
        </p:txBody>
      </p:sp>
    </p:spTree>
    <p:extLst>
      <p:ext uri="{BB962C8B-B14F-4D97-AF65-F5344CB8AC3E}">
        <p14:creationId xmlns:p14="http://schemas.microsoft.com/office/powerpoint/2010/main" val="1539606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F502FE-E316-4E2D-9B41-2AFE34CDE46A}"/>
              </a:ext>
            </a:extLst>
          </p:cNvPr>
          <p:cNvPicPr>
            <a:picLocks noChangeAspect="1"/>
          </p:cNvPicPr>
          <p:nvPr/>
        </p:nvPicPr>
        <p:blipFill>
          <a:blip r:embed="rId2"/>
          <a:stretch>
            <a:fillRect/>
          </a:stretch>
        </p:blipFill>
        <p:spPr>
          <a:xfrm>
            <a:off x="2796490" y="240552"/>
            <a:ext cx="6185861" cy="6376895"/>
          </a:xfrm>
          <a:prstGeom prst="rect">
            <a:avLst/>
          </a:prstGeom>
        </p:spPr>
      </p:pic>
      <p:sp>
        <p:nvSpPr>
          <p:cNvPr id="5" name="Title 1">
            <a:extLst>
              <a:ext uri="{FF2B5EF4-FFF2-40B4-BE49-F238E27FC236}">
                <a16:creationId xmlns:a16="http://schemas.microsoft.com/office/drawing/2014/main" id="{C3FA70C1-9F80-409F-B68B-C5FC4DF61C8B}"/>
              </a:ext>
            </a:extLst>
          </p:cNvPr>
          <p:cNvSpPr>
            <a:spLocks noGrp="1"/>
          </p:cNvSpPr>
          <p:nvPr>
            <p:ph type="title"/>
          </p:nvPr>
        </p:nvSpPr>
        <p:spPr>
          <a:xfrm>
            <a:off x="0" y="470517"/>
            <a:ext cx="2885243" cy="2166151"/>
          </a:xfrm>
        </p:spPr>
        <p:txBody>
          <a:bodyPr/>
          <a:lstStyle/>
          <a:p>
            <a:pPr algn="ctr"/>
            <a:r>
              <a:rPr lang="en-GB" dirty="0"/>
              <a:t>Conc. limits:</a:t>
            </a:r>
            <a:br>
              <a:rPr lang="en-GB" dirty="0"/>
            </a:br>
            <a:r>
              <a:rPr lang="en-GB" dirty="0"/>
              <a:t>acute </a:t>
            </a:r>
            <a:br>
              <a:rPr lang="en-GB" dirty="0"/>
            </a:br>
            <a:r>
              <a:rPr lang="en-GB" dirty="0"/>
              <a:t>toxicity</a:t>
            </a:r>
          </a:p>
        </p:txBody>
      </p:sp>
      <p:sp>
        <p:nvSpPr>
          <p:cNvPr id="6" name="TextBox 5">
            <a:extLst>
              <a:ext uri="{FF2B5EF4-FFF2-40B4-BE49-F238E27FC236}">
                <a16:creationId xmlns:a16="http://schemas.microsoft.com/office/drawing/2014/main" id="{61474909-D8F3-4FA9-B712-EF855E36E14E}"/>
              </a:ext>
            </a:extLst>
          </p:cNvPr>
          <p:cNvSpPr txBox="1"/>
          <p:nvPr/>
        </p:nvSpPr>
        <p:spPr>
          <a:xfrm>
            <a:off x="0" y="6488668"/>
            <a:ext cx="2246128" cy="369332"/>
          </a:xfrm>
          <a:prstGeom prst="rect">
            <a:avLst/>
          </a:prstGeom>
          <a:noFill/>
        </p:spPr>
        <p:txBody>
          <a:bodyPr wrap="none" rtlCol="0">
            <a:spAutoFit/>
          </a:bodyPr>
          <a:lstStyle/>
          <a:p>
            <a:r>
              <a:rPr lang="en-GB" dirty="0"/>
              <a:t>SOURCE: WM3, p120</a:t>
            </a:r>
          </a:p>
        </p:txBody>
      </p:sp>
    </p:spTree>
    <p:extLst>
      <p:ext uri="{BB962C8B-B14F-4D97-AF65-F5344CB8AC3E}">
        <p14:creationId xmlns:p14="http://schemas.microsoft.com/office/powerpoint/2010/main" val="7120992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3A8A6-D264-4CFB-95C6-905E6771FA0F}"/>
              </a:ext>
            </a:extLst>
          </p:cNvPr>
          <p:cNvSpPr>
            <a:spLocks noGrp="1"/>
          </p:cNvSpPr>
          <p:nvPr>
            <p:ph type="title"/>
          </p:nvPr>
        </p:nvSpPr>
        <p:spPr/>
        <p:txBody>
          <a:bodyPr/>
          <a:lstStyle/>
          <a:p>
            <a:r>
              <a:rPr lang="en-GB" dirty="0"/>
              <a:t>Concentration limits:</a:t>
            </a:r>
            <a:br>
              <a:rPr lang="en-GB" dirty="0"/>
            </a:br>
            <a:r>
              <a:rPr lang="en-GB" dirty="0"/>
              <a:t>carcinogenic</a:t>
            </a:r>
          </a:p>
        </p:txBody>
      </p:sp>
      <p:pic>
        <p:nvPicPr>
          <p:cNvPr id="4" name="Picture 3">
            <a:extLst>
              <a:ext uri="{FF2B5EF4-FFF2-40B4-BE49-F238E27FC236}">
                <a16:creationId xmlns:a16="http://schemas.microsoft.com/office/drawing/2014/main" id="{BA8C2458-6C38-4615-8C14-44B41DF1BF67}"/>
              </a:ext>
            </a:extLst>
          </p:cNvPr>
          <p:cNvPicPr>
            <a:picLocks noChangeAspect="1"/>
          </p:cNvPicPr>
          <p:nvPr/>
        </p:nvPicPr>
        <p:blipFill>
          <a:blip r:embed="rId2"/>
          <a:stretch>
            <a:fillRect/>
          </a:stretch>
        </p:blipFill>
        <p:spPr>
          <a:xfrm>
            <a:off x="552942" y="2810364"/>
            <a:ext cx="8187044" cy="2205519"/>
          </a:xfrm>
          <a:prstGeom prst="rect">
            <a:avLst/>
          </a:prstGeom>
        </p:spPr>
      </p:pic>
      <p:sp>
        <p:nvSpPr>
          <p:cNvPr id="5" name="TextBox 4">
            <a:extLst>
              <a:ext uri="{FF2B5EF4-FFF2-40B4-BE49-F238E27FC236}">
                <a16:creationId xmlns:a16="http://schemas.microsoft.com/office/drawing/2014/main" id="{1CB67F1F-AE99-427E-B16C-E8488FD53E64}"/>
              </a:ext>
            </a:extLst>
          </p:cNvPr>
          <p:cNvSpPr txBox="1"/>
          <p:nvPr/>
        </p:nvSpPr>
        <p:spPr>
          <a:xfrm>
            <a:off x="0" y="6488668"/>
            <a:ext cx="2246128" cy="369332"/>
          </a:xfrm>
          <a:prstGeom prst="rect">
            <a:avLst/>
          </a:prstGeom>
          <a:noFill/>
        </p:spPr>
        <p:txBody>
          <a:bodyPr wrap="none" rtlCol="0">
            <a:spAutoFit/>
          </a:bodyPr>
          <a:lstStyle/>
          <a:p>
            <a:r>
              <a:rPr lang="en-GB" dirty="0"/>
              <a:t>SOURCE: WM3, p123</a:t>
            </a:r>
          </a:p>
        </p:txBody>
      </p:sp>
    </p:spTree>
    <p:extLst>
      <p:ext uri="{BB962C8B-B14F-4D97-AF65-F5344CB8AC3E}">
        <p14:creationId xmlns:p14="http://schemas.microsoft.com/office/powerpoint/2010/main" val="1979660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F40D1-450A-49E9-AD54-47730B6F6B14}"/>
              </a:ext>
            </a:extLst>
          </p:cNvPr>
          <p:cNvSpPr>
            <a:spLocks noGrp="1"/>
          </p:cNvSpPr>
          <p:nvPr>
            <p:ph type="title"/>
          </p:nvPr>
        </p:nvSpPr>
        <p:spPr/>
        <p:txBody>
          <a:bodyPr/>
          <a:lstStyle/>
          <a:p>
            <a:r>
              <a:rPr lang="en-GB" dirty="0"/>
              <a:t>infectious</a:t>
            </a:r>
          </a:p>
        </p:txBody>
      </p:sp>
      <p:sp>
        <p:nvSpPr>
          <p:cNvPr id="3" name="Content Placeholder 2">
            <a:extLst>
              <a:ext uri="{FF2B5EF4-FFF2-40B4-BE49-F238E27FC236}">
                <a16:creationId xmlns:a16="http://schemas.microsoft.com/office/drawing/2014/main" id="{7DD1C8AF-4D92-44C4-B032-73EC8D56BDB8}"/>
              </a:ext>
            </a:extLst>
          </p:cNvPr>
          <p:cNvSpPr>
            <a:spLocks noGrp="1"/>
          </p:cNvSpPr>
          <p:nvPr>
            <p:ph idx="1"/>
          </p:nvPr>
        </p:nvSpPr>
        <p:spPr>
          <a:xfrm>
            <a:off x="856060" y="2249486"/>
            <a:ext cx="7429499" cy="3989995"/>
          </a:xfrm>
        </p:spPr>
        <p:txBody>
          <a:bodyPr/>
          <a:lstStyle/>
          <a:p>
            <a:r>
              <a:rPr lang="en-GB" dirty="0"/>
              <a:t>No limiting concentrations – assessment relies on the understanding of the following:</a:t>
            </a:r>
          </a:p>
          <a:p>
            <a:r>
              <a:rPr lang="en-GB" dirty="0"/>
              <a:t>“Micro-organisms”</a:t>
            </a:r>
          </a:p>
          <a:p>
            <a:r>
              <a:rPr lang="en-GB" dirty="0"/>
              <a:t>“Viable”</a:t>
            </a:r>
          </a:p>
          <a:p>
            <a:r>
              <a:rPr lang="en-GB" dirty="0"/>
              <a:t>“Or their toxins”</a:t>
            </a:r>
          </a:p>
          <a:p>
            <a:r>
              <a:rPr lang="en-GB" dirty="0"/>
              <a:t>“Cause disease”</a:t>
            </a:r>
          </a:p>
          <a:p>
            <a:r>
              <a:rPr lang="en-GB" dirty="0"/>
              <a:t>“Man or other living organisms”</a:t>
            </a:r>
          </a:p>
        </p:txBody>
      </p:sp>
    </p:spTree>
    <p:extLst>
      <p:ext uri="{BB962C8B-B14F-4D97-AF65-F5344CB8AC3E}">
        <p14:creationId xmlns:p14="http://schemas.microsoft.com/office/powerpoint/2010/main" val="176800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57DE8-9C71-4E31-A552-C48D966D839F}"/>
              </a:ext>
            </a:extLst>
          </p:cNvPr>
          <p:cNvSpPr>
            <a:spLocks noGrp="1"/>
          </p:cNvSpPr>
          <p:nvPr>
            <p:ph type="title"/>
          </p:nvPr>
        </p:nvSpPr>
        <p:spPr/>
        <p:txBody>
          <a:bodyPr/>
          <a:lstStyle/>
          <a:p>
            <a:r>
              <a:rPr lang="en-GB" dirty="0"/>
              <a:t>Concentration limits:</a:t>
            </a:r>
            <a:br>
              <a:rPr lang="en-GB" dirty="0"/>
            </a:br>
            <a:r>
              <a:rPr lang="en-GB" dirty="0"/>
              <a:t>toxic for reproduction</a:t>
            </a:r>
          </a:p>
        </p:txBody>
      </p:sp>
      <p:pic>
        <p:nvPicPr>
          <p:cNvPr id="4" name="Picture 3">
            <a:extLst>
              <a:ext uri="{FF2B5EF4-FFF2-40B4-BE49-F238E27FC236}">
                <a16:creationId xmlns:a16="http://schemas.microsoft.com/office/drawing/2014/main" id="{E4407536-17E6-42E7-ACC8-258D9BF3CFEA}"/>
              </a:ext>
            </a:extLst>
          </p:cNvPr>
          <p:cNvPicPr>
            <a:picLocks noChangeAspect="1"/>
          </p:cNvPicPr>
          <p:nvPr/>
        </p:nvPicPr>
        <p:blipFill>
          <a:blip r:embed="rId2"/>
          <a:stretch>
            <a:fillRect/>
          </a:stretch>
        </p:blipFill>
        <p:spPr>
          <a:xfrm>
            <a:off x="53243" y="2677628"/>
            <a:ext cx="9035132" cy="2685431"/>
          </a:xfrm>
          <a:prstGeom prst="rect">
            <a:avLst/>
          </a:prstGeom>
        </p:spPr>
      </p:pic>
      <p:sp>
        <p:nvSpPr>
          <p:cNvPr id="5" name="TextBox 4">
            <a:extLst>
              <a:ext uri="{FF2B5EF4-FFF2-40B4-BE49-F238E27FC236}">
                <a16:creationId xmlns:a16="http://schemas.microsoft.com/office/drawing/2014/main" id="{E5CECB71-6168-4690-8F42-6B97D5E57F97}"/>
              </a:ext>
            </a:extLst>
          </p:cNvPr>
          <p:cNvSpPr txBox="1"/>
          <p:nvPr/>
        </p:nvSpPr>
        <p:spPr>
          <a:xfrm>
            <a:off x="0" y="6488668"/>
            <a:ext cx="2246128" cy="369332"/>
          </a:xfrm>
          <a:prstGeom prst="rect">
            <a:avLst/>
          </a:prstGeom>
          <a:noFill/>
        </p:spPr>
        <p:txBody>
          <a:bodyPr wrap="none" rtlCol="0">
            <a:spAutoFit/>
          </a:bodyPr>
          <a:lstStyle/>
          <a:p>
            <a:r>
              <a:rPr lang="en-GB" dirty="0"/>
              <a:t>SOURCE: WM3, p133</a:t>
            </a:r>
          </a:p>
        </p:txBody>
      </p:sp>
    </p:spTree>
    <p:extLst>
      <p:ext uri="{BB962C8B-B14F-4D97-AF65-F5344CB8AC3E}">
        <p14:creationId xmlns:p14="http://schemas.microsoft.com/office/powerpoint/2010/main" val="1158960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FF4AE-8BBE-421E-A2AA-FA23B14F0821}"/>
              </a:ext>
            </a:extLst>
          </p:cNvPr>
          <p:cNvSpPr>
            <a:spLocks noGrp="1"/>
          </p:cNvSpPr>
          <p:nvPr>
            <p:ph type="title"/>
          </p:nvPr>
        </p:nvSpPr>
        <p:spPr/>
        <p:txBody>
          <a:bodyPr/>
          <a:lstStyle/>
          <a:p>
            <a:r>
              <a:rPr lang="en-GB" dirty="0"/>
              <a:t>Concentration limits:</a:t>
            </a:r>
            <a:br>
              <a:rPr lang="en-GB" dirty="0"/>
            </a:br>
            <a:r>
              <a:rPr lang="en-GB" dirty="0"/>
              <a:t>mutagenic</a:t>
            </a:r>
          </a:p>
        </p:txBody>
      </p:sp>
      <p:pic>
        <p:nvPicPr>
          <p:cNvPr id="4" name="Picture 3">
            <a:extLst>
              <a:ext uri="{FF2B5EF4-FFF2-40B4-BE49-F238E27FC236}">
                <a16:creationId xmlns:a16="http://schemas.microsoft.com/office/drawing/2014/main" id="{E87E1E9F-0BE8-483C-B67D-44862CD476F4}"/>
              </a:ext>
            </a:extLst>
          </p:cNvPr>
          <p:cNvPicPr>
            <a:picLocks noChangeAspect="1"/>
          </p:cNvPicPr>
          <p:nvPr/>
        </p:nvPicPr>
        <p:blipFill>
          <a:blip r:embed="rId2"/>
          <a:stretch>
            <a:fillRect/>
          </a:stretch>
        </p:blipFill>
        <p:spPr>
          <a:xfrm>
            <a:off x="178218" y="2589821"/>
            <a:ext cx="8787564" cy="2399429"/>
          </a:xfrm>
          <a:prstGeom prst="rect">
            <a:avLst/>
          </a:prstGeom>
        </p:spPr>
      </p:pic>
      <p:sp>
        <p:nvSpPr>
          <p:cNvPr id="5" name="TextBox 4">
            <a:extLst>
              <a:ext uri="{FF2B5EF4-FFF2-40B4-BE49-F238E27FC236}">
                <a16:creationId xmlns:a16="http://schemas.microsoft.com/office/drawing/2014/main" id="{8DB05D1F-CCAC-4EF1-81B5-F08C8AA26C09}"/>
              </a:ext>
            </a:extLst>
          </p:cNvPr>
          <p:cNvSpPr txBox="1"/>
          <p:nvPr/>
        </p:nvSpPr>
        <p:spPr>
          <a:xfrm>
            <a:off x="0" y="6488668"/>
            <a:ext cx="2246128" cy="369332"/>
          </a:xfrm>
          <a:prstGeom prst="rect">
            <a:avLst/>
          </a:prstGeom>
          <a:noFill/>
        </p:spPr>
        <p:txBody>
          <a:bodyPr wrap="none" rtlCol="0">
            <a:spAutoFit/>
          </a:bodyPr>
          <a:lstStyle/>
          <a:p>
            <a:r>
              <a:rPr lang="en-GB" dirty="0"/>
              <a:t>SOURCE: WM3, p135</a:t>
            </a:r>
          </a:p>
        </p:txBody>
      </p:sp>
    </p:spTree>
    <p:extLst>
      <p:ext uri="{BB962C8B-B14F-4D97-AF65-F5344CB8AC3E}">
        <p14:creationId xmlns:p14="http://schemas.microsoft.com/office/powerpoint/2010/main" val="869679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2322A-AB27-4990-B0F8-8E255493E87B}"/>
              </a:ext>
            </a:extLst>
          </p:cNvPr>
          <p:cNvSpPr>
            <a:spLocks noGrp="1"/>
          </p:cNvSpPr>
          <p:nvPr>
            <p:ph type="title"/>
          </p:nvPr>
        </p:nvSpPr>
        <p:spPr/>
        <p:txBody>
          <a:bodyPr/>
          <a:lstStyle/>
          <a:p>
            <a:r>
              <a:rPr lang="en-GB" dirty="0"/>
              <a:t>Concentration limits: </a:t>
            </a:r>
            <a:br>
              <a:rPr lang="en-GB" dirty="0"/>
            </a:br>
            <a:r>
              <a:rPr lang="en-GB" dirty="0"/>
              <a:t>release of an acute toxic gas</a:t>
            </a:r>
          </a:p>
        </p:txBody>
      </p:sp>
      <p:pic>
        <p:nvPicPr>
          <p:cNvPr id="4" name="Picture 3">
            <a:extLst>
              <a:ext uri="{FF2B5EF4-FFF2-40B4-BE49-F238E27FC236}">
                <a16:creationId xmlns:a16="http://schemas.microsoft.com/office/drawing/2014/main" id="{ED779251-7285-4C94-85BB-626F9AC2A7FD}"/>
              </a:ext>
            </a:extLst>
          </p:cNvPr>
          <p:cNvPicPr>
            <a:picLocks noChangeAspect="1"/>
          </p:cNvPicPr>
          <p:nvPr/>
        </p:nvPicPr>
        <p:blipFill>
          <a:blip r:embed="rId2"/>
          <a:stretch>
            <a:fillRect/>
          </a:stretch>
        </p:blipFill>
        <p:spPr>
          <a:xfrm>
            <a:off x="157226" y="2813970"/>
            <a:ext cx="8752050" cy="2024359"/>
          </a:xfrm>
          <a:prstGeom prst="rect">
            <a:avLst/>
          </a:prstGeom>
        </p:spPr>
      </p:pic>
      <p:sp>
        <p:nvSpPr>
          <p:cNvPr id="5" name="TextBox 4">
            <a:extLst>
              <a:ext uri="{FF2B5EF4-FFF2-40B4-BE49-F238E27FC236}">
                <a16:creationId xmlns:a16="http://schemas.microsoft.com/office/drawing/2014/main" id="{E80B873A-F03D-46E8-89B7-9F683A18994F}"/>
              </a:ext>
            </a:extLst>
          </p:cNvPr>
          <p:cNvSpPr txBox="1"/>
          <p:nvPr/>
        </p:nvSpPr>
        <p:spPr>
          <a:xfrm>
            <a:off x="0" y="6488668"/>
            <a:ext cx="2246128" cy="369332"/>
          </a:xfrm>
          <a:prstGeom prst="rect">
            <a:avLst/>
          </a:prstGeom>
          <a:noFill/>
        </p:spPr>
        <p:txBody>
          <a:bodyPr wrap="none" rtlCol="0">
            <a:spAutoFit/>
          </a:bodyPr>
          <a:lstStyle/>
          <a:p>
            <a:r>
              <a:rPr lang="en-GB" dirty="0"/>
              <a:t>SOURCE: WM3, p137</a:t>
            </a:r>
          </a:p>
        </p:txBody>
      </p:sp>
    </p:spTree>
    <p:extLst>
      <p:ext uri="{BB962C8B-B14F-4D97-AF65-F5344CB8AC3E}">
        <p14:creationId xmlns:p14="http://schemas.microsoft.com/office/powerpoint/2010/main" val="33657783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B0D23-4051-4989-8450-42665D9FDE4C}"/>
              </a:ext>
            </a:extLst>
          </p:cNvPr>
          <p:cNvSpPr>
            <a:spLocks noGrp="1"/>
          </p:cNvSpPr>
          <p:nvPr>
            <p:ph type="title"/>
          </p:nvPr>
        </p:nvSpPr>
        <p:spPr/>
        <p:txBody>
          <a:bodyPr/>
          <a:lstStyle/>
          <a:p>
            <a:r>
              <a:rPr lang="en-GB" dirty="0"/>
              <a:t>Concentration limits:</a:t>
            </a:r>
            <a:br>
              <a:rPr lang="en-GB" dirty="0"/>
            </a:br>
            <a:r>
              <a:rPr lang="en-GB" dirty="0"/>
              <a:t>sensitising</a:t>
            </a:r>
          </a:p>
        </p:txBody>
      </p:sp>
      <p:pic>
        <p:nvPicPr>
          <p:cNvPr id="4" name="Picture 3">
            <a:extLst>
              <a:ext uri="{FF2B5EF4-FFF2-40B4-BE49-F238E27FC236}">
                <a16:creationId xmlns:a16="http://schemas.microsoft.com/office/drawing/2014/main" id="{28F428DB-AA78-4FB7-ACCF-932FC47876CC}"/>
              </a:ext>
            </a:extLst>
          </p:cNvPr>
          <p:cNvPicPr>
            <a:picLocks noChangeAspect="1"/>
          </p:cNvPicPr>
          <p:nvPr/>
        </p:nvPicPr>
        <p:blipFill>
          <a:blip r:embed="rId2"/>
          <a:stretch>
            <a:fillRect/>
          </a:stretch>
        </p:blipFill>
        <p:spPr>
          <a:xfrm>
            <a:off x="327421" y="2415327"/>
            <a:ext cx="8486775" cy="2790825"/>
          </a:xfrm>
          <a:prstGeom prst="rect">
            <a:avLst/>
          </a:prstGeom>
        </p:spPr>
      </p:pic>
      <p:sp>
        <p:nvSpPr>
          <p:cNvPr id="5" name="TextBox 4">
            <a:extLst>
              <a:ext uri="{FF2B5EF4-FFF2-40B4-BE49-F238E27FC236}">
                <a16:creationId xmlns:a16="http://schemas.microsoft.com/office/drawing/2014/main" id="{072F12A9-9474-46E5-ADA2-2235C31A84F0}"/>
              </a:ext>
            </a:extLst>
          </p:cNvPr>
          <p:cNvSpPr txBox="1"/>
          <p:nvPr/>
        </p:nvSpPr>
        <p:spPr>
          <a:xfrm>
            <a:off x="0" y="6488668"/>
            <a:ext cx="2246128" cy="369332"/>
          </a:xfrm>
          <a:prstGeom prst="rect">
            <a:avLst/>
          </a:prstGeom>
          <a:noFill/>
        </p:spPr>
        <p:txBody>
          <a:bodyPr wrap="none" rtlCol="0">
            <a:spAutoFit/>
          </a:bodyPr>
          <a:lstStyle/>
          <a:p>
            <a:r>
              <a:rPr lang="en-GB" dirty="0"/>
              <a:t>SOURCE: WM3, p141</a:t>
            </a:r>
          </a:p>
        </p:txBody>
      </p:sp>
    </p:spTree>
    <p:extLst>
      <p:ext uri="{BB962C8B-B14F-4D97-AF65-F5344CB8AC3E}">
        <p14:creationId xmlns:p14="http://schemas.microsoft.com/office/powerpoint/2010/main" val="291586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8CD27-D671-49B2-AC42-88F88546DE62}"/>
              </a:ext>
            </a:extLst>
          </p:cNvPr>
          <p:cNvSpPr>
            <a:spLocks noGrp="1"/>
          </p:cNvSpPr>
          <p:nvPr>
            <p:ph type="title"/>
          </p:nvPr>
        </p:nvSpPr>
        <p:spPr/>
        <p:txBody>
          <a:bodyPr/>
          <a:lstStyle/>
          <a:p>
            <a:r>
              <a:rPr lang="en-GB" dirty="0"/>
              <a:t>Concentration limits:</a:t>
            </a:r>
            <a:br>
              <a:rPr lang="en-GB" dirty="0"/>
            </a:br>
            <a:r>
              <a:rPr lang="en-GB" dirty="0"/>
              <a:t>ecotoxic</a:t>
            </a:r>
          </a:p>
        </p:txBody>
      </p:sp>
      <p:sp>
        <p:nvSpPr>
          <p:cNvPr id="3" name="Content Placeholder 2">
            <a:extLst>
              <a:ext uri="{FF2B5EF4-FFF2-40B4-BE49-F238E27FC236}">
                <a16:creationId xmlns:a16="http://schemas.microsoft.com/office/drawing/2014/main" id="{25821102-20E7-4BF4-B925-0EFC45A49B8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DF35E84-A88F-4012-ACCA-B8782543C1B4}"/>
              </a:ext>
            </a:extLst>
          </p:cNvPr>
          <p:cNvPicPr>
            <a:picLocks noChangeAspect="1"/>
          </p:cNvPicPr>
          <p:nvPr/>
        </p:nvPicPr>
        <p:blipFill>
          <a:blip r:embed="rId2"/>
          <a:stretch>
            <a:fillRect/>
          </a:stretch>
        </p:blipFill>
        <p:spPr>
          <a:xfrm>
            <a:off x="303609" y="1879429"/>
            <a:ext cx="8534400" cy="4714875"/>
          </a:xfrm>
          <a:prstGeom prst="rect">
            <a:avLst/>
          </a:prstGeom>
        </p:spPr>
      </p:pic>
      <p:sp>
        <p:nvSpPr>
          <p:cNvPr id="5" name="TextBox 4">
            <a:extLst>
              <a:ext uri="{FF2B5EF4-FFF2-40B4-BE49-F238E27FC236}">
                <a16:creationId xmlns:a16="http://schemas.microsoft.com/office/drawing/2014/main" id="{EBB46959-1615-4125-9D67-74293F180478}"/>
              </a:ext>
            </a:extLst>
          </p:cNvPr>
          <p:cNvSpPr txBox="1"/>
          <p:nvPr/>
        </p:nvSpPr>
        <p:spPr>
          <a:xfrm>
            <a:off x="0" y="6488668"/>
            <a:ext cx="2246128" cy="369332"/>
          </a:xfrm>
          <a:prstGeom prst="rect">
            <a:avLst/>
          </a:prstGeom>
          <a:noFill/>
        </p:spPr>
        <p:txBody>
          <a:bodyPr wrap="none" rtlCol="0">
            <a:spAutoFit/>
          </a:bodyPr>
          <a:lstStyle/>
          <a:p>
            <a:r>
              <a:rPr lang="en-GB" dirty="0"/>
              <a:t>SOURCE: WM3, p144</a:t>
            </a:r>
          </a:p>
        </p:txBody>
      </p:sp>
    </p:spTree>
    <p:extLst>
      <p:ext uri="{BB962C8B-B14F-4D97-AF65-F5344CB8AC3E}">
        <p14:creationId xmlns:p14="http://schemas.microsoft.com/office/powerpoint/2010/main" val="1965630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02F85-7F42-4F5C-8357-792BE6DACA95}"/>
              </a:ext>
            </a:extLst>
          </p:cNvPr>
          <p:cNvSpPr>
            <a:spLocks noGrp="1"/>
          </p:cNvSpPr>
          <p:nvPr>
            <p:ph type="title"/>
          </p:nvPr>
        </p:nvSpPr>
        <p:spPr/>
        <p:txBody>
          <a:bodyPr/>
          <a:lstStyle/>
          <a:p>
            <a:r>
              <a:rPr lang="en-GB" dirty="0"/>
              <a:t>Concentration limits:</a:t>
            </a:r>
            <a:br>
              <a:rPr lang="en-GB" dirty="0"/>
            </a:br>
            <a:r>
              <a:rPr lang="en-GB" dirty="0"/>
              <a:t>ecotoxic</a:t>
            </a:r>
          </a:p>
        </p:txBody>
      </p:sp>
      <p:pic>
        <p:nvPicPr>
          <p:cNvPr id="4" name="Picture 3">
            <a:extLst>
              <a:ext uri="{FF2B5EF4-FFF2-40B4-BE49-F238E27FC236}">
                <a16:creationId xmlns:a16="http://schemas.microsoft.com/office/drawing/2014/main" id="{00A51CCB-93F0-4F8B-B47D-610A21A15A20}"/>
              </a:ext>
            </a:extLst>
          </p:cNvPr>
          <p:cNvPicPr>
            <a:picLocks noChangeAspect="1"/>
          </p:cNvPicPr>
          <p:nvPr/>
        </p:nvPicPr>
        <p:blipFill>
          <a:blip r:embed="rId2"/>
          <a:stretch>
            <a:fillRect/>
          </a:stretch>
        </p:blipFill>
        <p:spPr>
          <a:xfrm>
            <a:off x="417965" y="2370815"/>
            <a:ext cx="8432576" cy="3420386"/>
          </a:xfrm>
          <a:prstGeom prst="rect">
            <a:avLst/>
          </a:prstGeom>
        </p:spPr>
      </p:pic>
      <p:sp>
        <p:nvSpPr>
          <p:cNvPr id="5" name="TextBox 4">
            <a:extLst>
              <a:ext uri="{FF2B5EF4-FFF2-40B4-BE49-F238E27FC236}">
                <a16:creationId xmlns:a16="http://schemas.microsoft.com/office/drawing/2014/main" id="{03DB2C5F-1FEE-41B0-ACA7-16B8E86E1947}"/>
              </a:ext>
            </a:extLst>
          </p:cNvPr>
          <p:cNvSpPr txBox="1"/>
          <p:nvPr/>
        </p:nvSpPr>
        <p:spPr>
          <a:xfrm>
            <a:off x="0" y="6488668"/>
            <a:ext cx="2246128" cy="369332"/>
          </a:xfrm>
          <a:prstGeom prst="rect">
            <a:avLst/>
          </a:prstGeom>
          <a:noFill/>
        </p:spPr>
        <p:txBody>
          <a:bodyPr wrap="none" rtlCol="0">
            <a:spAutoFit/>
          </a:bodyPr>
          <a:lstStyle/>
          <a:p>
            <a:r>
              <a:rPr lang="en-GB" dirty="0"/>
              <a:t>SOURCE: WM3, p144</a:t>
            </a:r>
          </a:p>
        </p:txBody>
      </p:sp>
    </p:spTree>
    <p:extLst>
      <p:ext uri="{BB962C8B-B14F-4D97-AF65-F5344CB8AC3E}">
        <p14:creationId xmlns:p14="http://schemas.microsoft.com/office/powerpoint/2010/main" val="27405318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87EC-7BA2-4CDE-9875-02E0E5368573}"/>
              </a:ext>
            </a:extLst>
          </p:cNvPr>
          <p:cNvSpPr>
            <a:spLocks noGrp="1"/>
          </p:cNvSpPr>
          <p:nvPr>
            <p:ph type="title"/>
          </p:nvPr>
        </p:nvSpPr>
        <p:spPr/>
        <p:txBody>
          <a:bodyPr/>
          <a:lstStyle/>
          <a:p>
            <a:r>
              <a:rPr lang="en-GB" dirty="0"/>
              <a:t>Concentration limits:</a:t>
            </a:r>
            <a:br>
              <a:rPr lang="en-GB" dirty="0"/>
            </a:br>
            <a:r>
              <a:rPr lang="en-GB" dirty="0"/>
              <a:t>‘other’ category</a:t>
            </a:r>
          </a:p>
        </p:txBody>
      </p:sp>
      <p:pic>
        <p:nvPicPr>
          <p:cNvPr id="4" name="Picture 3">
            <a:extLst>
              <a:ext uri="{FF2B5EF4-FFF2-40B4-BE49-F238E27FC236}">
                <a16:creationId xmlns:a16="http://schemas.microsoft.com/office/drawing/2014/main" id="{BAD6A9A6-20D3-4DC9-8547-4AB2CFA95D16}"/>
              </a:ext>
            </a:extLst>
          </p:cNvPr>
          <p:cNvPicPr>
            <a:picLocks noChangeAspect="1"/>
          </p:cNvPicPr>
          <p:nvPr/>
        </p:nvPicPr>
        <p:blipFill>
          <a:blip r:embed="rId2"/>
          <a:stretch>
            <a:fillRect/>
          </a:stretch>
        </p:blipFill>
        <p:spPr>
          <a:xfrm>
            <a:off x="350231" y="2624833"/>
            <a:ext cx="8594958" cy="2435439"/>
          </a:xfrm>
          <a:prstGeom prst="rect">
            <a:avLst/>
          </a:prstGeom>
        </p:spPr>
      </p:pic>
      <p:sp>
        <p:nvSpPr>
          <p:cNvPr id="5" name="TextBox 4">
            <a:extLst>
              <a:ext uri="{FF2B5EF4-FFF2-40B4-BE49-F238E27FC236}">
                <a16:creationId xmlns:a16="http://schemas.microsoft.com/office/drawing/2014/main" id="{648A2930-BD94-48E1-853F-7D109521F410}"/>
              </a:ext>
            </a:extLst>
          </p:cNvPr>
          <p:cNvSpPr txBox="1"/>
          <p:nvPr/>
        </p:nvSpPr>
        <p:spPr>
          <a:xfrm>
            <a:off x="0" y="6488668"/>
            <a:ext cx="2246128" cy="369332"/>
          </a:xfrm>
          <a:prstGeom prst="rect">
            <a:avLst/>
          </a:prstGeom>
          <a:noFill/>
        </p:spPr>
        <p:txBody>
          <a:bodyPr wrap="none" rtlCol="0">
            <a:spAutoFit/>
          </a:bodyPr>
          <a:lstStyle/>
          <a:p>
            <a:r>
              <a:rPr lang="en-GB" dirty="0"/>
              <a:t>SOURCE: WM3, p151</a:t>
            </a:r>
          </a:p>
        </p:txBody>
      </p:sp>
    </p:spTree>
    <p:extLst>
      <p:ext uri="{BB962C8B-B14F-4D97-AF65-F5344CB8AC3E}">
        <p14:creationId xmlns:p14="http://schemas.microsoft.com/office/powerpoint/2010/main" val="41136147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D9A8C-727C-41C7-815F-3BB14A782324}"/>
              </a:ext>
            </a:extLst>
          </p:cNvPr>
          <p:cNvSpPr>
            <a:spLocks noGrp="1"/>
          </p:cNvSpPr>
          <p:nvPr>
            <p:ph type="title"/>
          </p:nvPr>
        </p:nvSpPr>
        <p:spPr/>
        <p:txBody>
          <a:bodyPr/>
          <a:lstStyle/>
          <a:p>
            <a:r>
              <a:rPr lang="en-GB" dirty="0"/>
              <a:t>Persistent organic pollutants</a:t>
            </a:r>
          </a:p>
        </p:txBody>
      </p:sp>
      <p:pic>
        <p:nvPicPr>
          <p:cNvPr id="4" name="Picture 3">
            <a:extLst>
              <a:ext uri="{FF2B5EF4-FFF2-40B4-BE49-F238E27FC236}">
                <a16:creationId xmlns:a16="http://schemas.microsoft.com/office/drawing/2014/main" id="{66C27384-E855-4CA1-928D-ECC236179A31}"/>
              </a:ext>
            </a:extLst>
          </p:cNvPr>
          <p:cNvPicPr>
            <a:picLocks noChangeAspect="1"/>
          </p:cNvPicPr>
          <p:nvPr/>
        </p:nvPicPr>
        <p:blipFill>
          <a:blip r:embed="rId2"/>
          <a:stretch>
            <a:fillRect/>
          </a:stretch>
        </p:blipFill>
        <p:spPr>
          <a:xfrm>
            <a:off x="261155" y="2399666"/>
            <a:ext cx="8477698" cy="3033468"/>
          </a:xfrm>
          <a:prstGeom prst="rect">
            <a:avLst/>
          </a:prstGeom>
        </p:spPr>
      </p:pic>
      <p:sp>
        <p:nvSpPr>
          <p:cNvPr id="5" name="TextBox 4">
            <a:extLst>
              <a:ext uri="{FF2B5EF4-FFF2-40B4-BE49-F238E27FC236}">
                <a16:creationId xmlns:a16="http://schemas.microsoft.com/office/drawing/2014/main" id="{2D0F6778-1EEF-46F3-B526-0A49B9851995}"/>
              </a:ext>
            </a:extLst>
          </p:cNvPr>
          <p:cNvSpPr txBox="1"/>
          <p:nvPr/>
        </p:nvSpPr>
        <p:spPr>
          <a:xfrm>
            <a:off x="0" y="6488668"/>
            <a:ext cx="2119491" cy="369332"/>
          </a:xfrm>
          <a:prstGeom prst="rect">
            <a:avLst/>
          </a:prstGeom>
          <a:noFill/>
        </p:spPr>
        <p:txBody>
          <a:bodyPr wrap="none" rtlCol="0">
            <a:spAutoFit/>
          </a:bodyPr>
          <a:lstStyle/>
          <a:p>
            <a:r>
              <a:rPr lang="en-GB" dirty="0"/>
              <a:t>SOURCE: WM3, p11</a:t>
            </a:r>
          </a:p>
        </p:txBody>
      </p:sp>
    </p:spTree>
    <p:extLst>
      <p:ext uri="{BB962C8B-B14F-4D97-AF65-F5344CB8AC3E}">
        <p14:creationId xmlns:p14="http://schemas.microsoft.com/office/powerpoint/2010/main" val="2768182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01B0C-ED4D-45EE-A50C-F9966772BC24}"/>
              </a:ext>
            </a:extLst>
          </p:cNvPr>
          <p:cNvSpPr>
            <a:spLocks noGrp="1"/>
          </p:cNvSpPr>
          <p:nvPr>
            <p:ph type="title"/>
          </p:nvPr>
        </p:nvSpPr>
        <p:spPr/>
        <p:txBody>
          <a:bodyPr/>
          <a:lstStyle/>
          <a:p>
            <a:r>
              <a:rPr lang="en-GB" dirty="0"/>
              <a:t>Why is classification important?</a:t>
            </a:r>
          </a:p>
        </p:txBody>
      </p:sp>
      <p:sp>
        <p:nvSpPr>
          <p:cNvPr id="3" name="Content Placeholder 2">
            <a:extLst>
              <a:ext uri="{FF2B5EF4-FFF2-40B4-BE49-F238E27FC236}">
                <a16:creationId xmlns:a16="http://schemas.microsoft.com/office/drawing/2014/main" id="{755353AE-50EB-43F7-A282-695031594BA8}"/>
              </a:ext>
            </a:extLst>
          </p:cNvPr>
          <p:cNvSpPr>
            <a:spLocks noGrp="1"/>
          </p:cNvSpPr>
          <p:nvPr>
            <p:ph idx="1"/>
          </p:nvPr>
        </p:nvSpPr>
        <p:spPr/>
        <p:txBody>
          <a:bodyPr/>
          <a:lstStyle/>
          <a:p>
            <a:r>
              <a:rPr lang="en-GB" dirty="0"/>
              <a:t>Landfill Directive – classification of landfills</a:t>
            </a:r>
          </a:p>
          <a:p>
            <a:r>
              <a:rPr lang="en-GB" dirty="0"/>
              <a:t>Co-mixing / disposal – illegal</a:t>
            </a:r>
          </a:p>
          <a:p>
            <a:r>
              <a:rPr lang="en-GB" dirty="0"/>
              <a:t>Classification and transportation – consignment note</a:t>
            </a:r>
          </a:p>
          <a:p>
            <a:r>
              <a:rPr lang="en-GB" dirty="0" err="1"/>
              <a:t>LoW</a:t>
            </a:r>
            <a:r>
              <a:rPr lang="en-GB" dirty="0"/>
              <a:t> Regulations, descriptions of waste</a:t>
            </a:r>
          </a:p>
        </p:txBody>
      </p:sp>
    </p:spTree>
    <p:extLst>
      <p:ext uri="{BB962C8B-B14F-4D97-AF65-F5344CB8AC3E}">
        <p14:creationId xmlns:p14="http://schemas.microsoft.com/office/powerpoint/2010/main" val="22475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8D8BE-97C6-43CA-B006-8D261A9D95E3}"/>
              </a:ext>
            </a:extLst>
          </p:cNvPr>
          <p:cNvSpPr>
            <a:spLocks noGrp="1"/>
          </p:cNvSpPr>
          <p:nvPr>
            <p:ph type="title"/>
          </p:nvPr>
        </p:nvSpPr>
        <p:spPr>
          <a:xfrm>
            <a:off x="559293" y="112491"/>
            <a:ext cx="7726265" cy="1478570"/>
          </a:xfrm>
        </p:spPr>
        <p:txBody>
          <a:bodyPr/>
          <a:lstStyle/>
          <a:p>
            <a:r>
              <a:rPr lang="en-GB" dirty="0"/>
              <a:t>Nearest hazardous waste landfill</a:t>
            </a:r>
          </a:p>
        </p:txBody>
      </p:sp>
      <p:sp>
        <p:nvSpPr>
          <p:cNvPr id="3" name="Content Placeholder 2">
            <a:extLst>
              <a:ext uri="{FF2B5EF4-FFF2-40B4-BE49-F238E27FC236}">
                <a16:creationId xmlns:a16="http://schemas.microsoft.com/office/drawing/2014/main" id="{1DCC445F-3A2B-428E-BE89-909D4636009D}"/>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A077BF7-7BC4-44CE-88AC-28917BCC742B}"/>
              </a:ext>
            </a:extLst>
          </p:cNvPr>
          <p:cNvPicPr>
            <a:picLocks noChangeAspect="1"/>
          </p:cNvPicPr>
          <p:nvPr/>
        </p:nvPicPr>
        <p:blipFill rotWithShape="1">
          <a:blip r:embed="rId2"/>
          <a:srcRect l="4078" t="4074" r="12039" b="5512"/>
          <a:stretch/>
        </p:blipFill>
        <p:spPr>
          <a:xfrm>
            <a:off x="0" y="1312295"/>
            <a:ext cx="9146972" cy="5545705"/>
          </a:xfrm>
          <a:prstGeom prst="rect">
            <a:avLst/>
          </a:prstGeom>
        </p:spPr>
      </p:pic>
      <p:sp>
        <p:nvSpPr>
          <p:cNvPr id="5" name="Oval 4">
            <a:extLst>
              <a:ext uri="{FF2B5EF4-FFF2-40B4-BE49-F238E27FC236}">
                <a16:creationId xmlns:a16="http://schemas.microsoft.com/office/drawing/2014/main" id="{B85A120E-9CF0-4984-8CE2-9046A633B954}"/>
              </a:ext>
            </a:extLst>
          </p:cNvPr>
          <p:cNvSpPr/>
          <p:nvPr/>
        </p:nvSpPr>
        <p:spPr>
          <a:xfrm>
            <a:off x="4793943" y="4111781"/>
            <a:ext cx="186431" cy="19389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0684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BBE52-C684-48CB-84D1-2CC76E1926EC}"/>
              </a:ext>
            </a:extLst>
          </p:cNvPr>
          <p:cNvSpPr>
            <a:spLocks noGrp="1"/>
          </p:cNvSpPr>
          <p:nvPr>
            <p:ph type="title"/>
          </p:nvPr>
        </p:nvSpPr>
        <p:spPr/>
        <p:txBody>
          <a:bodyPr/>
          <a:lstStyle/>
          <a:p>
            <a:r>
              <a:rPr lang="en-GB" dirty="0"/>
              <a:t>What about transboundary movements?</a:t>
            </a:r>
          </a:p>
        </p:txBody>
      </p:sp>
      <p:pic>
        <p:nvPicPr>
          <p:cNvPr id="4" name="Picture 3">
            <a:extLst>
              <a:ext uri="{FF2B5EF4-FFF2-40B4-BE49-F238E27FC236}">
                <a16:creationId xmlns:a16="http://schemas.microsoft.com/office/drawing/2014/main" id="{36509382-5470-4075-85C0-EEF318EEBEA5}"/>
              </a:ext>
            </a:extLst>
          </p:cNvPr>
          <p:cNvPicPr>
            <a:picLocks noChangeAspect="1"/>
          </p:cNvPicPr>
          <p:nvPr/>
        </p:nvPicPr>
        <p:blipFill rotWithShape="1">
          <a:blip r:embed="rId2"/>
          <a:srcRect l="50000" t="14057" r="19903" b="74379"/>
          <a:stretch/>
        </p:blipFill>
        <p:spPr>
          <a:xfrm>
            <a:off x="828333" y="2107924"/>
            <a:ext cx="4913203" cy="1061884"/>
          </a:xfrm>
          <a:prstGeom prst="rect">
            <a:avLst/>
          </a:prstGeom>
        </p:spPr>
      </p:pic>
      <p:pic>
        <p:nvPicPr>
          <p:cNvPr id="5" name="Picture 4">
            <a:extLst>
              <a:ext uri="{FF2B5EF4-FFF2-40B4-BE49-F238E27FC236}">
                <a16:creationId xmlns:a16="http://schemas.microsoft.com/office/drawing/2014/main" id="{4827BF00-AD90-4268-B2CC-09072A834D57}"/>
              </a:ext>
            </a:extLst>
          </p:cNvPr>
          <p:cNvPicPr>
            <a:picLocks noChangeAspect="1"/>
          </p:cNvPicPr>
          <p:nvPr/>
        </p:nvPicPr>
        <p:blipFill>
          <a:blip r:embed="rId3"/>
          <a:stretch>
            <a:fillRect/>
          </a:stretch>
        </p:blipFill>
        <p:spPr>
          <a:xfrm>
            <a:off x="542583" y="3493538"/>
            <a:ext cx="4286250" cy="2667000"/>
          </a:xfrm>
          <a:prstGeom prst="rect">
            <a:avLst/>
          </a:prstGeom>
        </p:spPr>
      </p:pic>
      <p:pic>
        <p:nvPicPr>
          <p:cNvPr id="9" name="Content Placeholder 4">
            <a:extLst>
              <a:ext uri="{FF2B5EF4-FFF2-40B4-BE49-F238E27FC236}">
                <a16:creationId xmlns:a16="http://schemas.microsoft.com/office/drawing/2014/main" id="{4EAD3808-FE1E-43E5-BBE3-8CB58FDF2488}"/>
              </a:ext>
            </a:extLst>
          </p:cNvPr>
          <p:cNvPicPr>
            <a:picLocks noChangeAspect="1"/>
          </p:cNvPicPr>
          <p:nvPr/>
        </p:nvPicPr>
        <p:blipFill>
          <a:blip r:embed="rId4"/>
          <a:stretch>
            <a:fillRect/>
          </a:stretch>
        </p:blipFill>
        <p:spPr>
          <a:xfrm>
            <a:off x="5741536" y="3429000"/>
            <a:ext cx="2857500" cy="2857500"/>
          </a:xfrm>
          <a:prstGeom prst="rect">
            <a:avLst/>
          </a:prstGeom>
        </p:spPr>
      </p:pic>
    </p:spTree>
    <p:extLst>
      <p:ext uri="{BB962C8B-B14F-4D97-AF65-F5344CB8AC3E}">
        <p14:creationId xmlns:p14="http://schemas.microsoft.com/office/powerpoint/2010/main" val="1961499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6">
            <a:extLst>
              <a:ext uri="{FF2B5EF4-FFF2-40B4-BE49-F238E27FC236}">
                <a16:creationId xmlns:a16="http://schemas.microsoft.com/office/drawing/2014/main" id="{98452F35-ED04-4651-973A-C39F6C7AAB1E}"/>
              </a:ext>
            </a:extLst>
          </p:cNvPr>
          <p:cNvPicPr>
            <a:picLocks noChangeAspect="1"/>
          </p:cNvPicPr>
          <p:nvPr/>
        </p:nvPicPr>
        <p:blipFill>
          <a:blip r:embed="rId2"/>
          <a:stretch>
            <a:fillRect/>
          </a:stretch>
        </p:blipFill>
        <p:spPr>
          <a:xfrm>
            <a:off x="1225119" y="260192"/>
            <a:ext cx="6333246" cy="6143566"/>
          </a:xfrm>
          <a:prstGeom prst="rect">
            <a:avLst/>
          </a:prstGeom>
        </p:spPr>
      </p:pic>
    </p:spTree>
    <p:extLst>
      <p:ext uri="{BB962C8B-B14F-4D97-AF65-F5344CB8AC3E}">
        <p14:creationId xmlns:p14="http://schemas.microsoft.com/office/powerpoint/2010/main" val="37448070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318D5-B2E3-4306-891A-AF4F39AB416E}"/>
              </a:ext>
            </a:extLst>
          </p:cNvPr>
          <p:cNvSpPr>
            <a:spLocks noGrp="1"/>
          </p:cNvSpPr>
          <p:nvPr>
            <p:ph type="title"/>
          </p:nvPr>
        </p:nvSpPr>
        <p:spPr/>
        <p:txBody>
          <a:bodyPr/>
          <a:lstStyle/>
          <a:p>
            <a:r>
              <a:rPr lang="en-GB" dirty="0"/>
              <a:t>Focus: asbestos</a:t>
            </a:r>
          </a:p>
        </p:txBody>
      </p:sp>
      <p:pic>
        <p:nvPicPr>
          <p:cNvPr id="9" name="Content Placeholder 8">
            <a:extLst>
              <a:ext uri="{FF2B5EF4-FFF2-40B4-BE49-F238E27FC236}">
                <a16:creationId xmlns:a16="http://schemas.microsoft.com/office/drawing/2014/main" id="{5635769C-23AF-4B65-B9C3-E91D2E7526B4}"/>
              </a:ext>
            </a:extLst>
          </p:cNvPr>
          <p:cNvPicPr>
            <a:picLocks noGrp="1" noChangeAspect="1"/>
          </p:cNvPicPr>
          <p:nvPr>
            <p:ph idx="1"/>
          </p:nvPr>
        </p:nvPicPr>
        <p:blipFill>
          <a:blip r:embed="rId2"/>
          <a:stretch>
            <a:fillRect/>
          </a:stretch>
        </p:blipFill>
        <p:spPr>
          <a:xfrm>
            <a:off x="856060" y="1865058"/>
            <a:ext cx="3238500" cy="2162175"/>
          </a:xfrm>
        </p:spPr>
      </p:pic>
      <p:pic>
        <p:nvPicPr>
          <p:cNvPr id="11" name="Picture 10">
            <a:extLst>
              <a:ext uri="{FF2B5EF4-FFF2-40B4-BE49-F238E27FC236}">
                <a16:creationId xmlns:a16="http://schemas.microsoft.com/office/drawing/2014/main" id="{5DC22006-F48F-469E-9548-1E8466CBC0C2}"/>
              </a:ext>
            </a:extLst>
          </p:cNvPr>
          <p:cNvPicPr>
            <a:picLocks noChangeAspect="1"/>
          </p:cNvPicPr>
          <p:nvPr/>
        </p:nvPicPr>
        <p:blipFill>
          <a:blip r:embed="rId3"/>
          <a:stretch>
            <a:fillRect/>
          </a:stretch>
        </p:blipFill>
        <p:spPr>
          <a:xfrm>
            <a:off x="4284585" y="1865058"/>
            <a:ext cx="2971800" cy="2619375"/>
          </a:xfrm>
          <a:prstGeom prst="rect">
            <a:avLst/>
          </a:prstGeom>
        </p:spPr>
      </p:pic>
      <p:pic>
        <p:nvPicPr>
          <p:cNvPr id="13" name="Picture 12">
            <a:extLst>
              <a:ext uri="{FF2B5EF4-FFF2-40B4-BE49-F238E27FC236}">
                <a16:creationId xmlns:a16="http://schemas.microsoft.com/office/drawing/2014/main" id="{07509AEF-8417-452A-AEC2-C43F7D61ECB2}"/>
              </a:ext>
            </a:extLst>
          </p:cNvPr>
          <p:cNvPicPr>
            <a:picLocks noChangeAspect="1"/>
          </p:cNvPicPr>
          <p:nvPr/>
        </p:nvPicPr>
        <p:blipFill>
          <a:blip r:embed="rId4"/>
          <a:stretch>
            <a:fillRect/>
          </a:stretch>
        </p:blipFill>
        <p:spPr>
          <a:xfrm>
            <a:off x="932260" y="4247318"/>
            <a:ext cx="3162300" cy="2305050"/>
          </a:xfrm>
          <a:prstGeom prst="rect">
            <a:avLst/>
          </a:prstGeom>
        </p:spPr>
      </p:pic>
      <p:pic>
        <p:nvPicPr>
          <p:cNvPr id="14" name="Picture 13">
            <a:extLst>
              <a:ext uri="{FF2B5EF4-FFF2-40B4-BE49-F238E27FC236}">
                <a16:creationId xmlns:a16="http://schemas.microsoft.com/office/drawing/2014/main" id="{8C04F733-D3AD-403A-8FA3-46081E501F4C}"/>
              </a:ext>
            </a:extLst>
          </p:cNvPr>
          <p:cNvPicPr>
            <a:picLocks noChangeAspect="1"/>
          </p:cNvPicPr>
          <p:nvPr/>
        </p:nvPicPr>
        <p:blipFill>
          <a:blip r:embed="rId5"/>
          <a:stretch>
            <a:fillRect/>
          </a:stretch>
        </p:blipFill>
        <p:spPr>
          <a:xfrm>
            <a:off x="4840995" y="4791757"/>
            <a:ext cx="2089800" cy="1589033"/>
          </a:xfrm>
          <a:prstGeom prst="rect">
            <a:avLst/>
          </a:prstGeom>
        </p:spPr>
      </p:pic>
    </p:spTree>
    <p:extLst>
      <p:ext uri="{BB962C8B-B14F-4D97-AF65-F5344CB8AC3E}">
        <p14:creationId xmlns:p14="http://schemas.microsoft.com/office/powerpoint/2010/main" val="22724843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A5609-4095-4B8B-9EE9-1BAB9AF07814}"/>
              </a:ext>
            </a:extLst>
          </p:cNvPr>
          <p:cNvSpPr>
            <a:spLocks noGrp="1"/>
          </p:cNvSpPr>
          <p:nvPr>
            <p:ph type="title"/>
          </p:nvPr>
        </p:nvSpPr>
        <p:spPr/>
        <p:txBody>
          <a:bodyPr/>
          <a:lstStyle/>
          <a:p>
            <a:r>
              <a:rPr lang="en-GB" dirty="0"/>
              <a:t>Useful information</a:t>
            </a:r>
          </a:p>
        </p:txBody>
      </p:sp>
      <p:sp>
        <p:nvSpPr>
          <p:cNvPr id="3" name="Content Placeholder 2">
            <a:extLst>
              <a:ext uri="{FF2B5EF4-FFF2-40B4-BE49-F238E27FC236}">
                <a16:creationId xmlns:a16="http://schemas.microsoft.com/office/drawing/2014/main" id="{34F1B124-671C-4D10-A11D-32F3558464A8}"/>
              </a:ext>
            </a:extLst>
          </p:cNvPr>
          <p:cNvSpPr>
            <a:spLocks noGrp="1"/>
          </p:cNvSpPr>
          <p:nvPr>
            <p:ph idx="1"/>
          </p:nvPr>
        </p:nvSpPr>
        <p:spPr>
          <a:xfrm>
            <a:off x="856060" y="2249487"/>
            <a:ext cx="7429499" cy="4222334"/>
          </a:xfrm>
        </p:spPr>
        <p:txBody>
          <a:bodyPr/>
          <a:lstStyle/>
          <a:p>
            <a:r>
              <a:rPr lang="en-GB" dirty="0"/>
              <a:t>Health &amp; Safety Executive (</a:t>
            </a:r>
            <a:r>
              <a:rPr lang="en-GB" dirty="0">
                <a:hlinkClick r:id="rId2"/>
              </a:rPr>
              <a:t>www.hse.gov.uk</a:t>
            </a:r>
            <a:r>
              <a:rPr lang="en-GB" dirty="0"/>
              <a:t>) </a:t>
            </a:r>
          </a:p>
          <a:p>
            <a:r>
              <a:rPr lang="en-GB" dirty="0"/>
              <a:t>Technical guidance WM3 – Guidance on the classification and assessment of waste (2015)</a:t>
            </a:r>
          </a:p>
          <a:p>
            <a:r>
              <a:rPr lang="en-GB" dirty="0"/>
              <a:t>Royal Society of Chemistry (</a:t>
            </a:r>
            <a:r>
              <a:rPr lang="en-GB" dirty="0">
                <a:hlinkClick r:id="rId3"/>
              </a:rPr>
              <a:t>www.rsc.org</a:t>
            </a:r>
            <a:r>
              <a:rPr lang="en-GB" dirty="0"/>
              <a:t>) </a:t>
            </a:r>
          </a:p>
          <a:p>
            <a:r>
              <a:rPr lang="en-GB" dirty="0"/>
              <a:t>New York Times (</a:t>
            </a:r>
            <a:r>
              <a:rPr lang="en-GB" dirty="0">
                <a:hlinkClick r:id="rId4"/>
              </a:rPr>
              <a:t>www.nytimes.com</a:t>
            </a:r>
            <a:r>
              <a:rPr lang="en-GB" dirty="0"/>
              <a:t>) </a:t>
            </a:r>
          </a:p>
          <a:p>
            <a:r>
              <a:rPr lang="en-GB" dirty="0"/>
              <a:t>Asbestos (</a:t>
            </a:r>
            <a:r>
              <a:rPr lang="en-GB" dirty="0">
                <a:hlinkClick r:id="rId5"/>
              </a:rPr>
              <a:t>www.asbestos.com</a:t>
            </a:r>
            <a:r>
              <a:rPr lang="en-GB" dirty="0"/>
              <a:t>) </a:t>
            </a:r>
          </a:p>
          <a:p>
            <a:r>
              <a:rPr lang="en-GB" dirty="0"/>
              <a:t>Asbestos Information Centre (</a:t>
            </a:r>
            <a:r>
              <a:rPr lang="en-GB" dirty="0">
                <a:hlinkClick r:id="rId6"/>
              </a:rPr>
              <a:t>www.aic.org.uk</a:t>
            </a:r>
            <a:r>
              <a:rPr lang="en-GB" dirty="0"/>
              <a:t>) </a:t>
            </a:r>
          </a:p>
        </p:txBody>
      </p:sp>
    </p:spTree>
    <p:extLst>
      <p:ext uri="{BB962C8B-B14F-4D97-AF65-F5344CB8AC3E}">
        <p14:creationId xmlns:p14="http://schemas.microsoft.com/office/powerpoint/2010/main" val="17567894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309</TotalTime>
  <Words>421</Words>
  <Application>Microsoft Office PowerPoint</Application>
  <PresentationFormat>On-screen Show (4:3)</PresentationFormat>
  <Paragraphs>82</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Trebuchet MS</vt:lpstr>
      <vt:lpstr>Tw Cen MT</vt:lpstr>
      <vt:lpstr>Circuit</vt:lpstr>
      <vt:lpstr>Hazardous waste</vt:lpstr>
      <vt:lpstr>outline</vt:lpstr>
      <vt:lpstr>Definition of hazardous waste</vt:lpstr>
      <vt:lpstr>Some examples…</vt:lpstr>
      <vt:lpstr>Hazardous properties</vt:lpstr>
      <vt:lpstr>CONCENTRATION LIMITS: EXPLOSIVE</vt:lpstr>
      <vt:lpstr>Concentration limits: oxidising</vt:lpstr>
      <vt:lpstr>Conc. limits: flammable</vt:lpstr>
      <vt:lpstr>Concentration limits: irritant / corrosive</vt:lpstr>
      <vt:lpstr>Concentration limits: stot / aspiration toxicity</vt:lpstr>
      <vt:lpstr>Conc. limits: acute  toxicity</vt:lpstr>
      <vt:lpstr>Concentration limits: carcinogenic</vt:lpstr>
      <vt:lpstr>infectious</vt:lpstr>
      <vt:lpstr>Concentration limits: toxic for reproduction</vt:lpstr>
      <vt:lpstr>Concentration limits: mutagenic</vt:lpstr>
      <vt:lpstr>Concentration limits:  release of an acute toxic gas</vt:lpstr>
      <vt:lpstr>Concentration limits: sensitising</vt:lpstr>
      <vt:lpstr>Concentration limits: ecotoxic</vt:lpstr>
      <vt:lpstr>Concentration limits: ecotoxic</vt:lpstr>
      <vt:lpstr>Concentration limits: ‘other’ category</vt:lpstr>
      <vt:lpstr>Persistent organic pollutants</vt:lpstr>
      <vt:lpstr>Why is classification important?</vt:lpstr>
      <vt:lpstr>Nearest hazardous waste landfill</vt:lpstr>
      <vt:lpstr>What about transboundary movements?</vt:lpstr>
      <vt:lpstr>PowerPoint Presentation</vt:lpstr>
      <vt:lpstr>Focus: asbestos</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Hazardous waste</dc:title>
  <dc:creator>Owner</dc:creator>
  <cp:lastModifiedBy>Owner</cp:lastModifiedBy>
  <cp:revision>24</cp:revision>
  <dcterms:created xsi:type="dcterms:W3CDTF">2018-01-19T11:07:54Z</dcterms:created>
  <dcterms:modified xsi:type="dcterms:W3CDTF">2018-01-19T16:17:04Z</dcterms:modified>
</cp:coreProperties>
</file>