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9BD7C0-3FA6-4280-9F1A-9160C98E5FAD}" v="2" dt="2018-10-20T20:49:54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=0ahUKEwj4vLDvppfeAhVsLMAKHTKlCtQQMwhOKAAwAA&amp;iact=mrc&amp;uact=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125740"/>
            <a:ext cx="9748344" cy="1257738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  <a:t>CRITICAL THINKING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77A46ED1-8279-4556-8056-E27E19A912FD}"/>
              </a:ext>
            </a:extLst>
          </p:cNvPr>
          <p:cNvSpPr/>
          <p:nvPr/>
        </p:nvSpPr>
        <p:spPr>
          <a:xfrm rot="19500000">
            <a:off x="7850656" y="35852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5133562-3A02-4162-94A6-37D58C9DE441}"/>
              </a:ext>
            </a:extLst>
          </p:cNvPr>
          <p:cNvSpPr/>
          <p:nvPr/>
        </p:nvSpPr>
        <p:spPr>
          <a:xfrm rot="1620000">
            <a:off x="7892795" y="540699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1457710F-83E7-4307-83A2-CAFC9F6BF85A}"/>
              </a:ext>
            </a:extLst>
          </p:cNvPr>
          <p:cNvSpPr/>
          <p:nvPr/>
        </p:nvSpPr>
        <p:spPr>
          <a:xfrm rot="1500000">
            <a:off x="3872589" y="348885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4D37794E-FEFD-4DB1-99CD-602070E6A63F}"/>
              </a:ext>
            </a:extLst>
          </p:cNvPr>
          <p:cNvSpPr/>
          <p:nvPr/>
        </p:nvSpPr>
        <p:spPr>
          <a:xfrm rot="19380000">
            <a:off x="3859451" y="540699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E13087-A196-4223-ADD0-218C41147508}"/>
              </a:ext>
            </a:extLst>
          </p:cNvPr>
          <p:cNvSpPr txBox="1"/>
          <p:nvPr/>
        </p:nvSpPr>
        <p:spPr>
          <a:xfrm>
            <a:off x="9020503" y="2543503"/>
            <a:ext cx="2743200" cy="2062103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cs typeface="Calibri"/>
              </a:rPr>
              <a:t>Questioning</a:t>
            </a:r>
          </a:p>
          <a:p>
            <a:pPr algn="ctr"/>
            <a:r>
              <a:rPr lang="en-US">
                <a:cs typeface="Calibri"/>
              </a:rPr>
              <a:t>*Question whether</a:t>
            </a:r>
            <a:r>
              <a:rPr lang="en-US" dirty="0">
                <a:cs typeface="Calibri"/>
              </a:rPr>
              <a:t> arguments and ideas represent the whole picture.</a:t>
            </a:r>
          </a:p>
          <a:p>
            <a:pPr algn="ctr"/>
            <a:r>
              <a:rPr lang="en-US">
                <a:cs typeface="Calibri"/>
              </a:rPr>
              <a:t>*Search for evidence, </a:t>
            </a:r>
            <a:r>
              <a:rPr lang="en-US" dirty="0">
                <a:cs typeface="Calibri"/>
              </a:rPr>
              <a:t>facts, </a:t>
            </a:r>
            <a:r>
              <a:rPr lang="en-US">
                <a:cs typeface="Calibri"/>
              </a:rPr>
              <a:t>and knowledge)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3EBE68-B957-4651-BFB0-A2AAF592EEFA}"/>
              </a:ext>
            </a:extLst>
          </p:cNvPr>
          <p:cNvSpPr txBox="1"/>
          <p:nvPr/>
        </p:nvSpPr>
        <p:spPr>
          <a:xfrm>
            <a:off x="4917170" y="1433230"/>
            <a:ext cx="2743200" cy="1477328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"It is better to debate a question without settling it than to settle a question without debating It"</a:t>
            </a:r>
            <a:endParaRPr lang="en-US" dirty="0"/>
          </a:p>
          <a:p>
            <a:pPr algn="ctr"/>
            <a:r>
              <a:rPr lang="en-US" dirty="0">
                <a:cs typeface="Calibri"/>
              </a:rPr>
              <a:t>Joseph Joubert (1896)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0FC24C-D362-4C72-B2FD-4DA8A12A98E1}"/>
              </a:ext>
            </a:extLst>
          </p:cNvPr>
          <p:cNvSpPr txBox="1"/>
          <p:nvPr/>
        </p:nvSpPr>
        <p:spPr>
          <a:xfrm>
            <a:off x="9296400" y="5696606"/>
            <a:ext cx="2743200" cy="1015663"/>
          </a:xfrm>
          <a:prstGeom prst="rect">
            <a:avLst/>
          </a:prstGeom>
          <a:solidFill>
            <a:srgbClr val="7030A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>
                <a:cs typeface="Calibri"/>
              </a:rPr>
              <a:t>Analysis</a:t>
            </a:r>
            <a:endParaRPr lang="en-US" sz="2000" dirty="0">
              <a:cs typeface="Calibri"/>
            </a:endParaRPr>
          </a:p>
          <a:p>
            <a:pPr algn="ctr"/>
            <a:r>
              <a:rPr lang="en-US" sz="2000">
                <a:cs typeface="Calibri"/>
              </a:rPr>
              <a:t>*</a:t>
            </a:r>
            <a:r>
              <a:rPr lang="en-US">
                <a:cs typeface="Calibri"/>
              </a:rPr>
              <a:t>Seperating or breaking up a problem.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16943D1-6889-41A4-8121-5E8B81C68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421" y="124810"/>
            <a:ext cx="1276022" cy="1379483"/>
          </a:xfrm>
          <a:prstGeom prst="rect">
            <a:avLst/>
          </a:prstGeom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6C8E5C8A-5896-4C01-A0A6-BBDDD14DC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2746" y="177362"/>
            <a:ext cx="1376855" cy="12481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3A0CAD9-BCF0-4A87-B3EA-292A421B6787}"/>
              </a:ext>
            </a:extLst>
          </p:cNvPr>
          <p:cNvSpPr txBox="1"/>
          <p:nvPr/>
        </p:nvSpPr>
        <p:spPr>
          <a:xfrm>
            <a:off x="112986" y="1584434"/>
            <a:ext cx="2743200" cy="317009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>
                <a:cs typeface="Calibri"/>
              </a:rPr>
              <a:t>Reflection</a:t>
            </a:r>
          </a:p>
          <a:p>
            <a:pPr algn="ctr"/>
            <a:r>
              <a:rPr lang="en-US" dirty="0">
                <a:cs typeface="Calibri"/>
              </a:rPr>
              <a:t>*Reflective thinking provides a person with an opportunity to take a step back to think about how </a:t>
            </a:r>
            <a:r>
              <a:rPr lang="en-US">
                <a:cs typeface="Calibri"/>
              </a:rPr>
              <a:t>they are actually gong to </a:t>
            </a:r>
            <a:r>
              <a:rPr lang="en-US" dirty="0">
                <a:cs typeface="Calibri"/>
              </a:rPr>
              <a:t>solve a problem.</a:t>
            </a:r>
          </a:p>
          <a:p>
            <a:pPr algn="ctr"/>
            <a:r>
              <a:rPr lang="en-US" dirty="0">
                <a:cs typeface="Calibri"/>
              </a:rPr>
              <a:t>*It assesses what we know, what we need to find out and then link these two </a:t>
            </a:r>
            <a:r>
              <a:rPr lang="en-US">
                <a:cs typeface="Calibri"/>
              </a:rPr>
              <a:t>together.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0DF80-8695-4E4D-A2F9-89986DC75A9E}"/>
              </a:ext>
            </a:extLst>
          </p:cNvPr>
          <p:cNvSpPr txBox="1"/>
          <p:nvPr/>
        </p:nvSpPr>
        <p:spPr>
          <a:xfrm>
            <a:off x="152399" y="524991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390890-A92F-4FE4-9C2E-EE8203F98AE7}"/>
              </a:ext>
            </a:extLst>
          </p:cNvPr>
          <p:cNvSpPr txBox="1"/>
          <p:nvPr/>
        </p:nvSpPr>
        <p:spPr>
          <a:xfrm>
            <a:off x="218088" y="5394434"/>
            <a:ext cx="2743200" cy="126188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>
                <a:cs typeface="Calibri"/>
              </a:rPr>
              <a:t>Objective</a:t>
            </a:r>
          </a:p>
          <a:p>
            <a:pPr algn="ctr"/>
            <a:r>
              <a:rPr lang="en-US" sz="2000">
                <a:cs typeface="Calibri"/>
              </a:rPr>
              <a:t>*</a:t>
            </a:r>
            <a:r>
              <a:rPr lang="en-US">
                <a:cs typeface="Calibri"/>
              </a:rPr>
              <a:t>Staying forcused with the facts.</a:t>
            </a:r>
          </a:p>
          <a:p>
            <a:pPr algn="ctr"/>
            <a:r>
              <a:rPr lang="en-US">
                <a:cs typeface="Calibri"/>
              </a:rPr>
              <a:t>*Listening to others.</a:t>
            </a:r>
          </a:p>
        </p:txBody>
      </p:sp>
      <p:sp>
        <p:nvSpPr>
          <p:cNvPr id="18" name="Speech Bubble: Oval 17">
            <a:extLst>
              <a:ext uri="{FF2B5EF4-FFF2-40B4-BE49-F238E27FC236}">
                <a16:creationId xmlns:a16="http://schemas.microsoft.com/office/drawing/2014/main" id="{41C41F66-71C4-44F2-8E21-A0BE84026C1B}"/>
              </a:ext>
            </a:extLst>
          </p:cNvPr>
          <p:cNvSpPr/>
          <p:nvPr/>
        </p:nvSpPr>
        <p:spPr>
          <a:xfrm rot="840000">
            <a:off x="1817447" y="4487626"/>
            <a:ext cx="2017985" cy="126954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cs typeface="Calibri"/>
              </a:rPr>
              <a:t>"Everyone</a:t>
            </a:r>
            <a:r>
              <a:rPr lang="en-US" dirty="0">
                <a:cs typeface="Calibri"/>
              </a:rPr>
              <a:t> </a:t>
            </a:r>
            <a:r>
              <a:rPr lang="en-US" sz="1200" dirty="0">
                <a:cs typeface="Calibri"/>
              </a:rPr>
              <a:t>is</a:t>
            </a:r>
            <a:r>
              <a:rPr lang="en-US" dirty="0">
                <a:cs typeface="Calibri"/>
              </a:rPr>
              <a:t> </a:t>
            </a:r>
            <a:r>
              <a:rPr lang="en-US" sz="1200" dirty="0">
                <a:cs typeface="Calibri"/>
              </a:rPr>
              <a:t>entitled to his own opinions, but not his own facts"</a:t>
            </a:r>
          </a:p>
          <a:p>
            <a:pPr algn="ctr"/>
            <a:r>
              <a:rPr lang="en-US" sz="1200" dirty="0">
                <a:cs typeface="Calibri"/>
              </a:rPr>
              <a:t>(Daniel Patrick Moynihan)</a:t>
            </a:r>
          </a:p>
        </p:txBody>
      </p: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7AF5F27E-497E-4532-822E-C1F49661ED22}"/>
              </a:ext>
            </a:extLst>
          </p:cNvPr>
          <p:cNvSpPr/>
          <p:nvPr/>
        </p:nvSpPr>
        <p:spPr>
          <a:xfrm rot="-540000">
            <a:off x="8529146" y="1427884"/>
            <a:ext cx="1978571" cy="107247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cs typeface="Calibri"/>
              </a:rPr>
              <a:t>"The imortant thing  is to </a:t>
            </a:r>
            <a:r>
              <a:rPr lang="en-US" sz="1200">
                <a:cs typeface="Calibri"/>
              </a:rPr>
              <a:t>never stop questioning"</a:t>
            </a:r>
          </a:p>
          <a:p>
            <a:pPr algn="ctr"/>
            <a:r>
              <a:rPr lang="en-US" sz="1200">
                <a:cs typeface="Calibri"/>
              </a:rPr>
              <a:t>Albert Einstien (1922)</a:t>
            </a:r>
            <a:endParaRPr lang="en-US" sz="1200" dirty="0">
              <a:cs typeface="Calibri"/>
            </a:endParaRPr>
          </a:p>
        </p:txBody>
      </p:sp>
      <p:sp>
        <p:nvSpPr>
          <p:cNvPr id="20" name="Speech Bubble: Oval 19">
            <a:extLst>
              <a:ext uri="{FF2B5EF4-FFF2-40B4-BE49-F238E27FC236}">
                <a16:creationId xmlns:a16="http://schemas.microsoft.com/office/drawing/2014/main" id="{BF86A377-37EC-45C5-AFE5-219C82998D2A}"/>
              </a:ext>
            </a:extLst>
          </p:cNvPr>
          <p:cNvSpPr/>
          <p:nvPr/>
        </p:nvSpPr>
        <p:spPr>
          <a:xfrm rot="900000">
            <a:off x="2074598" y="868327"/>
            <a:ext cx="2070537" cy="13483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cs typeface="Calibri"/>
              </a:rPr>
              <a:t>"We don't learn by doing, we learn by reflecting on what we've done"</a:t>
            </a:r>
          </a:p>
          <a:p>
            <a:pPr algn="ctr"/>
            <a:r>
              <a:rPr lang="en-US" sz="1200" dirty="0">
                <a:cs typeface="Calibri"/>
              </a:rPr>
              <a:t>(True Reflection: MBAEA MTSS HUB)</a:t>
            </a:r>
          </a:p>
        </p:txBody>
      </p:sp>
      <p:pic>
        <p:nvPicPr>
          <p:cNvPr id="16" name="Picture 16" descr="A close up of a colorful background&#10;&#10;Description generated with high confidence">
            <a:extLst>
              <a:ext uri="{FF2B5EF4-FFF2-40B4-BE49-F238E27FC236}">
                <a16:creationId xmlns:a16="http://schemas.microsoft.com/office/drawing/2014/main" id="{CF65D8E0-C381-46D9-9E41-EB293D1BE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8331" y="3573130"/>
            <a:ext cx="2900855" cy="208097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734B440-B417-43D1-990E-59D49680678C}"/>
              </a:ext>
            </a:extLst>
          </p:cNvPr>
          <p:cNvSpPr txBox="1"/>
          <p:nvPr/>
        </p:nvSpPr>
        <p:spPr>
          <a:xfrm>
            <a:off x="3115670" y="6080333"/>
            <a:ext cx="6015193" cy="707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/>
              <a:t>https://www.google.co.uk/imgres?imgurl=http%3A%2F%2Fwww.brainfacts.org%2F-%2Fmedia%2FBrainfacts2%2FCore-Concepts%2FTopic-Folder-Images%2FArts-and-the-Brain.jpg&amp;imgrefurl=http%3A%2F%2Fwww.brainfacts.org%2Fneuroscience-in-society%2Fthe-arts-and-the-brain&amp;docid=vWRvQzwSEdz-6M&amp;tbnid=LPsJpGV9z-mOyM%3A&amp;vet=10ahUKEwj4vLDvppfeAhVsLMAKHTKlCtQQMwhOKAAwAA..i&amp;w=750&amp;h=423&amp;bih=651&amp;biw=1366&amp;q=brain%20images&amp;ved=0ahUKEwj4vLDvppfeAhVsLMAKHTKlCtQQMwhOKAAwAA&amp;iact=mrc&amp;uact=8</a:t>
            </a:r>
            <a:endParaRPr lang="en-US" sz="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C790DC-2032-4A72-BAF8-EF3E2711E888}"/>
              </a:ext>
            </a:extLst>
          </p:cNvPr>
          <p:cNvSpPr txBox="1"/>
          <p:nvPr/>
        </p:nvSpPr>
        <p:spPr>
          <a:xfrm>
            <a:off x="901262" y="270641"/>
            <a:ext cx="3859924" cy="101566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>
                <a:solidFill>
                  <a:schemeClr val="accent1"/>
                </a:solidFill>
                <a:cs typeface="Calibri"/>
              </a:rPr>
              <a:t>REFRENCES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B24268-247D-4060-A37E-DAA1F3893A4A}"/>
              </a:ext>
            </a:extLst>
          </p:cNvPr>
          <p:cNvSpPr txBox="1"/>
          <p:nvPr/>
        </p:nvSpPr>
        <p:spPr>
          <a:xfrm>
            <a:off x="-5256" y="1531882"/>
            <a:ext cx="5554717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Joubert J. (1896) </a:t>
            </a:r>
            <a:r>
              <a:rPr lang="en-US" i="1" dirty="0">
                <a:cs typeface="Calibri"/>
              </a:rPr>
              <a:t>Pensees </a:t>
            </a:r>
            <a:r>
              <a:rPr lang="en-US" i="1">
                <a:cs typeface="Calibri"/>
              </a:rPr>
              <a:t>of Joubert.</a:t>
            </a:r>
            <a:endParaRPr lang="en-US" i="1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CF3270-89A6-4D93-90B9-95224B623E71}"/>
              </a:ext>
            </a:extLst>
          </p:cNvPr>
          <p:cNvSpPr txBox="1"/>
          <p:nvPr/>
        </p:nvSpPr>
        <p:spPr>
          <a:xfrm>
            <a:off x="-110358" y="2070538"/>
            <a:ext cx="9259612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Einstien A. (1922) "</a:t>
            </a:r>
            <a:r>
              <a:rPr lang="en-US" i="1" dirty="0">
                <a:cs typeface="Calibri"/>
              </a:rPr>
              <a:t>Old man's advice to </a:t>
            </a:r>
            <a:r>
              <a:rPr lang="en-US" i="1">
                <a:cs typeface="Calibri"/>
              </a:rPr>
              <a:t>youth"</a:t>
            </a:r>
            <a:r>
              <a:rPr lang="en-US">
                <a:cs typeface="Calibri"/>
              </a:rPr>
              <a:t>: </a:t>
            </a:r>
            <a:r>
              <a:rPr lang="en-US" i="1">
                <a:cs typeface="Calibri"/>
              </a:rPr>
              <a:t>Never Lose a Holy Curiosity.</a:t>
            </a:r>
            <a:endParaRPr lang="en-US" i="1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9F3CE3-CFB2-4FD9-BB60-A360177270E1}"/>
              </a:ext>
            </a:extLst>
          </p:cNvPr>
          <p:cNvSpPr txBox="1"/>
          <p:nvPr/>
        </p:nvSpPr>
        <p:spPr>
          <a:xfrm>
            <a:off x="809295" y="2596054"/>
            <a:ext cx="722323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Moynihan  D.: American </a:t>
            </a:r>
            <a:r>
              <a:rPr lang="en-US" dirty="0">
                <a:cs typeface="Calibri"/>
              </a:rPr>
              <a:t>Sociologist and U.S Sentor (D-NY) (1927-2003)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ADD78A-1728-4C41-AB52-B537A1A3D7A6}"/>
              </a:ext>
            </a:extLst>
          </p:cNvPr>
          <p:cNvSpPr txBox="1"/>
          <p:nvPr/>
        </p:nvSpPr>
        <p:spPr>
          <a:xfrm>
            <a:off x="612227" y="3121572"/>
            <a:ext cx="418837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True Reflection: MBAEA MTSS HUB</a:t>
            </a:r>
            <a:endParaRPr lang="en-US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EBB96B-7D1B-47B1-8E5C-7FFE5F790E43}"/>
              </a:ext>
            </a:extLst>
          </p:cNvPr>
          <p:cNvSpPr txBox="1"/>
          <p:nvPr/>
        </p:nvSpPr>
        <p:spPr>
          <a:xfrm>
            <a:off x="940676" y="3673367"/>
            <a:ext cx="11256578" cy="138499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cs typeface="Calibri"/>
                <a:hlinkClick r:id="rId2"/>
              </a:rPr>
              <a:t>https://www.google.co.uk/imgres?imgurl=http%3A%2F%2Fwww.brainfacts.org%2F-%2Fmedia%2FBrainfacts2%2FCore-Concepts%2FTopic-Folder-Images%2FArts-and-the-Brain.jpg&amp;imgrefurl=http%3A%2F%2Fwww.brainfacts.org%2Fneuroscience-in-society%2Fthe-arts-and-the-brain&amp;docid=vWRvQzwSEdz-6M&amp;tbnid=LPsJpGV9z-mOyM%3A&amp;vet=10ahUKEwj4vLDvppfeAhVsLMAKHTKlCtQQMwhOKAAwAA..i&amp;w=750&amp;h=423&amp;bih=651&amp;biw=1366&amp;q=brain%20images&amp;ved=0ahUKEwj4vLDvppfeAhVsLMAKHTKlCtQQMwhOKAAwAA&amp;iact=mrc&amp;uact=8</a:t>
            </a:r>
            <a:endParaRPr lang="en-US" sz="1400" dirty="0">
              <a:cs typeface="Calibri"/>
            </a:endParaRPr>
          </a:p>
          <a:p>
            <a:pPr algn="ctr"/>
            <a:endParaRPr lang="en-US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0611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CRITICAL THINKING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798</cp:revision>
  <dcterms:created xsi:type="dcterms:W3CDTF">2013-07-15T20:26:40Z</dcterms:created>
  <dcterms:modified xsi:type="dcterms:W3CDTF">2018-10-21T15:42:52Z</dcterms:modified>
</cp:coreProperties>
</file>