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7" r:id="rId4"/>
    <p:sldId id="263" r:id="rId5"/>
    <p:sldId id="259" r:id="rId6"/>
    <p:sldId id="264" r:id="rId7"/>
    <p:sldId id="260" r:id="rId8"/>
    <p:sldId id="261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032B9096-9FA9-43B6-896C-E98A4C921852}" type="slidenum">
              <a:rPr lang="en-GB" smtClean="0"/>
              <a:t>‹#›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004EDBA2-1C74-4E66-BC44-84051FF124C7}" type="datetimeFigureOut">
              <a:rPr lang="en-GB" smtClean="0"/>
              <a:t>10/02/2013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thecarmarthenshirepartnership.org.uk/English/Documents/Population%20Indicators%202011-16.pdf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4400" dirty="0" smtClean="0"/>
              <a:t>Integrated Community Strategy for Carmarthenshire 2011-2016</a:t>
            </a:r>
            <a:endParaRPr lang="en-GB" sz="44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/>
              <a:t>Measuring Outcomes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1841625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Strategic Vision or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b="1" i="1" dirty="0" smtClean="0"/>
              <a:t>A broad, general outline of what it is the policy or strategy sets out to achieve.</a:t>
            </a:r>
          </a:p>
          <a:p>
            <a:endParaRPr lang="en-GB" sz="2800" b="1" i="1" dirty="0"/>
          </a:p>
          <a:p>
            <a:r>
              <a:rPr lang="en-GB" sz="2800" dirty="0" smtClean="0"/>
              <a:t>E.g</a:t>
            </a:r>
            <a:r>
              <a:rPr lang="en-GB" sz="2800" dirty="0"/>
              <a:t>.</a:t>
            </a:r>
            <a:r>
              <a:rPr lang="en-GB" sz="2800" dirty="0" smtClean="0"/>
              <a:t> In order to achieve the overarching strategic vision of:</a:t>
            </a:r>
          </a:p>
          <a:p>
            <a:pPr lvl="1"/>
            <a:r>
              <a:rPr lang="en-GB" sz="2600" dirty="0" smtClean="0"/>
              <a:t>Enabling people to live healthy and fulfilled lives by working together to build strong, bilingual and sustainable communities.</a:t>
            </a:r>
          </a:p>
          <a:p>
            <a:pPr marL="411480" lvl="1" indent="0">
              <a:buNone/>
            </a:pPr>
            <a:r>
              <a:rPr lang="en-GB" dirty="0" smtClean="0"/>
              <a:t>		(Integrated </a:t>
            </a:r>
            <a:r>
              <a:rPr lang="en-GB" dirty="0"/>
              <a:t>C</a:t>
            </a:r>
            <a:r>
              <a:rPr lang="en-GB" dirty="0" smtClean="0"/>
              <a:t>ommunity Strategy for </a:t>
            </a:r>
            <a:r>
              <a:rPr lang="en-GB" dirty="0" err="1" smtClean="0"/>
              <a:t>Carms</a:t>
            </a:r>
            <a:r>
              <a:rPr lang="en-GB" dirty="0" smtClean="0"/>
              <a:t>, p. 15)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5762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Objectives/Goals/Outcomes/</a:t>
            </a:r>
            <a:br>
              <a:rPr lang="en-GB" dirty="0" smtClean="0"/>
            </a:br>
            <a:r>
              <a:rPr lang="en-GB" dirty="0" smtClean="0"/>
              <a:t>Action Points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sz="4400" b="1" i="1" dirty="0" smtClean="0"/>
              <a:t>A specific goal to be achieved!</a:t>
            </a:r>
          </a:p>
          <a:p>
            <a:endParaRPr lang="en-GB" sz="3800" dirty="0"/>
          </a:p>
          <a:p>
            <a:r>
              <a:rPr lang="en-GB" sz="3800" dirty="0" smtClean="0"/>
              <a:t>All policies and strategies will have their own set of objectives/goals/outcomes/action points.</a:t>
            </a:r>
          </a:p>
          <a:p>
            <a:endParaRPr lang="en-GB" sz="3800" dirty="0"/>
          </a:p>
          <a:p>
            <a:r>
              <a:rPr lang="en-GB" sz="3800" dirty="0" smtClean="0"/>
              <a:t>The Integrated Community Strategy focuses </a:t>
            </a:r>
            <a:r>
              <a:rPr lang="en-GB" sz="3800" dirty="0"/>
              <a:t>on five key outcomes</a:t>
            </a:r>
            <a:r>
              <a:rPr lang="en-GB" sz="3800" dirty="0" smtClean="0"/>
              <a:t>:</a:t>
            </a:r>
          </a:p>
          <a:p>
            <a:pPr marL="114300" indent="0">
              <a:buNone/>
            </a:pPr>
            <a:r>
              <a:rPr lang="en-GB" sz="3800" dirty="0"/>
              <a:t> </a:t>
            </a:r>
            <a:r>
              <a:rPr lang="en-GB" sz="3800" dirty="0" smtClean="0"/>
              <a:t>  </a:t>
            </a:r>
            <a:r>
              <a:rPr lang="en-GB" sz="3800" dirty="0"/>
              <a:t/>
            </a:r>
            <a:br>
              <a:rPr lang="en-GB" sz="3800" dirty="0"/>
            </a:br>
            <a:r>
              <a:rPr lang="en-GB" sz="3800" dirty="0" smtClean="0"/>
              <a:t>     People </a:t>
            </a:r>
            <a:r>
              <a:rPr lang="en-GB" sz="3800" dirty="0"/>
              <a:t>in Carmarthenshire are </a:t>
            </a:r>
            <a:r>
              <a:rPr lang="en-GB" sz="3800" dirty="0" smtClean="0"/>
              <a:t>healthier. </a:t>
            </a:r>
            <a:endParaRPr lang="en-GB" sz="3800" dirty="0"/>
          </a:p>
          <a:p>
            <a:pPr marL="411480" lvl="1" indent="0">
              <a:buNone/>
            </a:pPr>
            <a:r>
              <a:rPr lang="en-GB" sz="3800" dirty="0"/>
              <a:t>People in Carmarthenshire fulfil their learning </a:t>
            </a:r>
            <a:r>
              <a:rPr lang="en-GB" sz="3800" dirty="0" smtClean="0"/>
              <a:t>potential. </a:t>
            </a:r>
            <a:endParaRPr lang="en-GB" sz="3800" dirty="0"/>
          </a:p>
          <a:p>
            <a:pPr marL="411480" lvl="1" indent="0">
              <a:buNone/>
            </a:pPr>
            <a:r>
              <a:rPr lang="en-GB" sz="3800" dirty="0"/>
              <a:t>People who live, work and visit Carmarthenshire are safe and feel </a:t>
            </a:r>
            <a:r>
              <a:rPr lang="en-GB" sz="3800" dirty="0" smtClean="0"/>
              <a:t>safer. </a:t>
            </a:r>
            <a:endParaRPr lang="en-GB" sz="3800" dirty="0"/>
          </a:p>
          <a:p>
            <a:pPr marL="411480" lvl="1" indent="0">
              <a:buNone/>
            </a:pPr>
            <a:r>
              <a:rPr lang="en-GB" sz="3800" dirty="0"/>
              <a:t>Carmarthenshire's communities and environment are </a:t>
            </a:r>
            <a:r>
              <a:rPr lang="en-GB" sz="3800" dirty="0" smtClean="0"/>
              <a:t>sustainable. </a:t>
            </a:r>
            <a:endParaRPr lang="en-GB" sz="3800" dirty="0"/>
          </a:p>
          <a:p>
            <a:pPr marL="411480" lvl="1" indent="0">
              <a:buNone/>
            </a:pPr>
            <a:r>
              <a:rPr lang="en-GB" sz="3800" dirty="0"/>
              <a:t>Carmarthenshire has a stronger and more prosperous </a:t>
            </a:r>
            <a:r>
              <a:rPr lang="en-GB" sz="3800" dirty="0" smtClean="0"/>
              <a:t>economy. </a:t>
            </a:r>
          </a:p>
          <a:p>
            <a:pPr marL="411480" lvl="1" indent="0">
              <a:buNone/>
            </a:pPr>
            <a:endParaRPr lang="en-GB" sz="3800" dirty="0"/>
          </a:p>
          <a:p>
            <a:endParaRPr lang="en-GB" sz="3800" dirty="0" smtClean="0"/>
          </a:p>
          <a:p>
            <a:endParaRPr lang="en-GB" sz="3800" dirty="0"/>
          </a:p>
          <a:p>
            <a:endParaRPr lang="en-GB" sz="3800" dirty="0" smtClean="0"/>
          </a:p>
          <a:p>
            <a:endParaRPr lang="en-GB" sz="2800" dirty="0"/>
          </a:p>
          <a:p>
            <a:pPr marL="114300" indent="0">
              <a:buNone/>
            </a:pPr>
            <a:endParaRPr lang="en-GB" sz="2800" dirty="0" smtClean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8157642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Objectives/Goals/Outcomes/</a:t>
            </a:r>
            <a:br>
              <a:rPr lang="en-GB" dirty="0"/>
            </a:br>
            <a:r>
              <a:rPr lang="en-GB" dirty="0"/>
              <a:t>Action Points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Each outcome has specific goals related to it</a:t>
            </a:r>
          </a:p>
          <a:p>
            <a:endParaRPr lang="en-GB" sz="2800" dirty="0"/>
          </a:p>
          <a:p>
            <a:r>
              <a:rPr lang="en-GB" sz="2800" dirty="0" smtClean="0"/>
              <a:t>E.g</a:t>
            </a:r>
            <a:r>
              <a:rPr lang="en-GB" sz="2800" dirty="0"/>
              <a:t>. Ensuring each child has the best start in </a:t>
            </a:r>
            <a:r>
              <a:rPr lang="en-GB" sz="2800" dirty="0" smtClean="0"/>
              <a:t>life-How will we achieve this?</a:t>
            </a:r>
            <a:endParaRPr lang="en-GB" sz="2800" dirty="0"/>
          </a:p>
          <a:p>
            <a:r>
              <a:rPr lang="en-GB" sz="2800" dirty="0"/>
              <a:t>Preventing ill health and encouraging healthy and active </a:t>
            </a:r>
            <a:r>
              <a:rPr lang="en-GB" sz="2800" dirty="0" smtClean="0"/>
              <a:t>living-How will we achieve this?</a:t>
            </a:r>
            <a:endParaRPr lang="en-GB" sz="2800" dirty="0"/>
          </a:p>
          <a:p>
            <a:r>
              <a:rPr lang="en-GB" sz="2800" dirty="0"/>
              <a:t>Reducing inequalities in </a:t>
            </a:r>
            <a:r>
              <a:rPr lang="en-GB" sz="2800" dirty="0" smtClean="0"/>
              <a:t>health-How will we achieve this?</a:t>
            </a:r>
            <a:endParaRPr lang="en-GB" sz="2800" dirty="0"/>
          </a:p>
          <a:p>
            <a:pPr marL="114300" lvl="1" indent="0">
              <a:buClr>
                <a:schemeClr val="accent1"/>
              </a:buClr>
              <a:buNone/>
            </a:pPr>
            <a:r>
              <a:rPr lang="en-GB" dirty="0"/>
              <a:t>		(Integrated Community Strategy for </a:t>
            </a:r>
            <a:r>
              <a:rPr lang="en-GB" dirty="0" err="1"/>
              <a:t>Carms</a:t>
            </a:r>
            <a:r>
              <a:rPr lang="en-GB" dirty="0"/>
              <a:t>, p. 15-17)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0041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000" dirty="0" smtClean="0"/>
              <a:t>How will we know we have made a difference?</a:t>
            </a:r>
          </a:p>
          <a:p>
            <a:endParaRPr lang="en-GB" sz="2000" dirty="0"/>
          </a:p>
          <a:p>
            <a:r>
              <a:rPr lang="en-GB" sz="2000" dirty="0" smtClean="0"/>
              <a:t>Progress will be reported against:-</a:t>
            </a:r>
          </a:p>
          <a:p>
            <a:pPr lvl="1"/>
            <a:r>
              <a:rPr lang="en-GB" dirty="0" smtClean="0"/>
              <a:t>Life Expectancy</a:t>
            </a:r>
          </a:p>
          <a:p>
            <a:pPr lvl="1"/>
            <a:r>
              <a:rPr lang="en-GB" dirty="0" smtClean="0"/>
              <a:t>Percentage of smokers</a:t>
            </a:r>
          </a:p>
          <a:p>
            <a:pPr lvl="1"/>
            <a:r>
              <a:rPr lang="en-GB" dirty="0" smtClean="0"/>
              <a:t>Prevalence of obesity</a:t>
            </a:r>
          </a:p>
          <a:p>
            <a:pPr lvl="1"/>
            <a:r>
              <a:rPr lang="en-GB" dirty="0" smtClean="0"/>
              <a:t>Proportion of the population who are physically active</a:t>
            </a:r>
          </a:p>
          <a:p>
            <a:pPr lvl="1"/>
            <a:r>
              <a:rPr lang="en-GB" dirty="0" smtClean="0"/>
              <a:t>Mortality rates</a:t>
            </a:r>
          </a:p>
          <a:p>
            <a:pPr lvl="1"/>
            <a:r>
              <a:rPr lang="en-GB" dirty="0" smtClean="0"/>
              <a:t>Infant mortality rate</a:t>
            </a:r>
          </a:p>
          <a:p>
            <a:pPr lvl="1"/>
            <a:r>
              <a:rPr lang="en-GB" dirty="0" smtClean="0"/>
              <a:t>Proportion of low birth weight babies</a:t>
            </a:r>
          </a:p>
          <a:p>
            <a:pPr lvl="1"/>
            <a:r>
              <a:rPr lang="en-GB" dirty="0" smtClean="0"/>
              <a:t>Uptake of immunisation (childhood &amp; flu)</a:t>
            </a:r>
          </a:p>
          <a:p>
            <a:pPr lvl="1"/>
            <a:r>
              <a:rPr lang="en-GB" dirty="0" smtClean="0"/>
              <a:t>Suicide mortality rates</a:t>
            </a:r>
          </a:p>
          <a:p>
            <a:pPr lvl="1"/>
            <a:r>
              <a:rPr lang="en-GB" dirty="0" smtClean="0"/>
              <a:t>Level of homelessness</a:t>
            </a:r>
          </a:p>
          <a:p>
            <a:pPr lvl="1"/>
            <a:r>
              <a:rPr lang="en-GB" dirty="0" smtClean="0"/>
              <a:t>Housing which is healthy and safe</a:t>
            </a:r>
          </a:p>
          <a:p>
            <a:pPr marL="411480" lvl="1" indent="0">
              <a:buNone/>
            </a:pPr>
            <a:r>
              <a:rPr lang="en-GB" sz="1500" dirty="0" smtClean="0"/>
              <a:t>				(Integrated Community Strategy for </a:t>
            </a:r>
            <a:r>
              <a:rPr lang="en-GB" sz="1500" dirty="0" err="1" smtClean="0"/>
              <a:t>Carms</a:t>
            </a:r>
            <a:r>
              <a:rPr lang="en-GB" sz="1500" dirty="0" smtClean="0"/>
              <a:t>, p. 19)</a:t>
            </a:r>
          </a:p>
        </p:txBody>
      </p:sp>
    </p:spTree>
    <p:extLst>
      <p:ext uri="{BB962C8B-B14F-4D97-AF65-F5344CB8AC3E}">
        <p14:creationId xmlns:p14="http://schemas.microsoft.com/office/powerpoint/2010/main" val="2722234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Progress will be reviewed every six months and all partners will be accountable for their outcomes and goals. </a:t>
            </a:r>
            <a:endParaRPr lang="en-GB" sz="2800" dirty="0" smtClean="0"/>
          </a:p>
          <a:p>
            <a:endParaRPr lang="en-GB" sz="2800" dirty="0"/>
          </a:p>
          <a:p>
            <a:r>
              <a:rPr lang="en-GB" sz="2800" dirty="0" smtClean="0"/>
              <a:t>The </a:t>
            </a:r>
            <a:r>
              <a:rPr lang="en-GB" sz="2800" dirty="0"/>
              <a:t>strategy is accessible to all with a young people’s version and children’s version available.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97543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Outcomes: Results Based Accountability (RBA)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3400" dirty="0"/>
              <a:t>Results Based Accountability (RBA) is an outcomes-based methodology for performance management which provides a ‘disciplined way of thinking and taking action' to improve service outcomes for service users and their community, with particular applicability to organisations working in partnership across agency boundaries.</a:t>
            </a:r>
            <a:br>
              <a:rPr lang="en-GB" sz="3400" dirty="0"/>
            </a:br>
            <a:r>
              <a:rPr lang="en-GB" sz="3400" dirty="0"/>
              <a:t/>
            </a:r>
            <a:br>
              <a:rPr lang="en-GB" sz="3400" dirty="0"/>
            </a:br>
            <a:r>
              <a:rPr lang="en-GB" sz="3400" dirty="0"/>
              <a:t>During the development of the Integrated Community Strategy for Carmarthenshire a </a:t>
            </a:r>
            <a:r>
              <a:rPr lang="en-GB" sz="3400" dirty="0">
                <a:hlinkClick r:id="rId2" action="ppaction://hlinkfile" tooltip=" "/>
              </a:rPr>
              <a:t>series of Population Indicators</a:t>
            </a:r>
            <a:r>
              <a:rPr lang="en-GB" sz="3400" dirty="0"/>
              <a:t> were identified to support the evidence base for each of the strategy's outcomes. The detailed information behind these Population Indicators have been published alongside the strategy.</a:t>
            </a:r>
            <a:br>
              <a:rPr lang="en-GB" sz="3400" dirty="0"/>
            </a:br>
            <a:endParaRPr lang="en-GB" sz="3400" dirty="0" smtClean="0"/>
          </a:p>
          <a:p>
            <a:endParaRPr lang="en-GB" sz="3400" dirty="0"/>
          </a:p>
          <a:p>
            <a:endParaRPr lang="en-GB" sz="3400" dirty="0" smtClean="0"/>
          </a:p>
          <a:p>
            <a:endParaRPr lang="en-GB" sz="3400" dirty="0"/>
          </a:p>
          <a:p>
            <a:endParaRPr lang="en-GB" sz="3400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595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Measuring Outcomes: Population Indicators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See the following link for population indicators for Carmarthenshire’s Integrated Community Strategy (2011-2016)</a:t>
            </a:r>
          </a:p>
          <a:p>
            <a:endParaRPr lang="en-GB" sz="2800" dirty="0"/>
          </a:p>
          <a:p>
            <a:endParaRPr lang="en-GB" sz="2800" dirty="0" smtClean="0"/>
          </a:p>
          <a:p>
            <a:r>
              <a:rPr lang="en-GB" sz="2800" dirty="0" smtClean="0"/>
              <a:t>http</a:t>
            </a:r>
            <a:r>
              <a:rPr lang="en-GB" sz="2800" dirty="0"/>
              <a:t>://</a:t>
            </a:r>
            <a:r>
              <a:rPr lang="en-GB" sz="2800" dirty="0" smtClean="0"/>
              <a:t>www.thecarmarthenshirepartnership.org.uk/english/ics/pages/resultsbasedaccountability.aspx</a:t>
            </a:r>
          </a:p>
          <a:p>
            <a:pPr marL="114300" indent="0">
              <a:buNone/>
            </a:pPr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03659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Local Service Board (LSB) Player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See the following link for online videos relating to the Carmarthenshire Integrated Community Strategy</a:t>
            </a:r>
          </a:p>
          <a:p>
            <a:endParaRPr lang="en-GB" sz="2800" dirty="0"/>
          </a:p>
          <a:p>
            <a:endParaRPr lang="en-GB" sz="2800" dirty="0" smtClean="0"/>
          </a:p>
          <a:p>
            <a:r>
              <a:rPr lang="en-GB" sz="2800" dirty="0" smtClean="0"/>
              <a:t>http</a:t>
            </a:r>
            <a:r>
              <a:rPr lang="en-GB" sz="2800" dirty="0"/>
              <a:t>://www.thecarmarthenshirepartnership.org.uk/English/LSBplayer/Pages/home.aspx</a:t>
            </a:r>
          </a:p>
        </p:txBody>
      </p:sp>
    </p:spTree>
    <p:extLst>
      <p:ext uri="{BB962C8B-B14F-4D97-AF65-F5344CB8AC3E}">
        <p14:creationId xmlns:p14="http://schemas.microsoft.com/office/powerpoint/2010/main" val="86947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jacency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Office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jacency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68</TotalTime>
  <Words>350</Words>
  <Application>Microsoft Office PowerPoint</Application>
  <PresentationFormat>On-screen Show (4:3)</PresentationFormat>
  <Paragraphs>70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Adjacency</vt:lpstr>
      <vt:lpstr>Integrated Community Strategy for Carmarthenshire 2011-2016</vt:lpstr>
      <vt:lpstr>Strategic Vision or Aim</vt:lpstr>
      <vt:lpstr>Objectives/Goals/Outcomes/ Action Points</vt:lpstr>
      <vt:lpstr>Objectives/Goals/Outcomes/ Action Points</vt:lpstr>
      <vt:lpstr>Measuring Outcomes</vt:lpstr>
      <vt:lpstr>Measuring Outcomes</vt:lpstr>
      <vt:lpstr>Measuring Outcomes: Results Based Accountability (RBA)</vt:lpstr>
      <vt:lpstr>Measuring Outcomes: Population Indicators</vt:lpstr>
      <vt:lpstr>Local Service Board (LSB) Player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Integrated Community Strategy for Carmarthenshire</dc:title>
  <dc:creator>Nola</dc:creator>
  <cp:lastModifiedBy>Nola</cp:lastModifiedBy>
  <cp:revision>7</cp:revision>
  <dcterms:created xsi:type="dcterms:W3CDTF">2013-02-10T10:33:25Z</dcterms:created>
  <dcterms:modified xsi:type="dcterms:W3CDTF">2013-02-10T11:41:56Z</dcterms:modified>
</cp:coreProperties>
</file>