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65" r:id="rId4"/>
    <p:sldId id="285" r:id="rId5"/>
    <p:sldId id="286" r:id="rId6"/>
    <p:sldId id="266" r:id="rId7"/>
    <p:sldId id="267" r:id="rId8"/>
    <p:sldId id="287" r:id="rId9"/>
    <p:sldId id="272" r:id="rId10"/>
    <p:sldId id="270" r:id="rId11"/>
    <p:sldId id="288" r:id="rId12"/>
    <p:sldId id="260" r:id="rId13"/>
    <p:sldId id="290" r:id="rId14"/>
    <p:sldId id="277" r:id="rId15"/>
    <p:sldId id="289" r:id="rId16"/>
    <p:sldId id="261" r:id="rId17"/>
    <p:sldId id="291" r:id="rId1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664" autoAdjust="0"/>
  </p:normalViewPr>
  <p:slideViewPr>
    <p:cSldViewPr>
      <p:cViewPr varScale="1">
        <p:scale>
          <a:sx n="88" d="100"/>
          <a:sy n="88" d="100"/>
        </p:scale>
        <p:origin x="163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E62ACD-D7D8-4C86-8F51-B25566FBB96D}"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545D59-DB09-4E3D-9760-71455D660386}" type="slidenum">
              <a:rPr lang="en-GB" smtClean="0"/>
              <a:t>‹#›</a:t>
            </a:fld>
            <a:endParaRPr lang="en-GB"/>
          </a:p>
        </p:txBody>
      </p:sp>
    </p:spTree>
    <p:extLst>
      <p:ext uri="{BB962C8B-B14F-4D97-AF65-F5344CB8AC3E}">
        <p14:creationId xmlns:p14="http://schemas.microsoft.com/office/powerpoint/2010/main" val="27386962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chapter of this book looked at political concepts, the fourth ideology, and then party political ideas were examined in Chapter 5. This sixth chapter on political ideas addresses two major themes – national identity and environmentalism. This is followed by the rarefied world of the political fringe, represented by a colourful assemblage of small parties that are not always easy to identify; they may be seen selling their newspapers on the street or taking part in street demonstrations or even contesting national elections. However, their intellectual roots are often connected to major philosophical themes and, while they might operate outside the party conference forums now, in the future they might well be among the leaders on stage.</a:t>
            </a:r>
          </a:p>
        </p:txBody>
      </p:sp>
      <p:sp>
        <p:nvSpPr>
          <p:cNvPr id="4" name="Slide Number Placeholder 3"/>
          <p:cNvSpPr>
            <a:spLocks noGrp="1"/>
          </p:cNvSpPr>
          <p:nvPr>
            <p:ph type="sldNum" sz="quarter" idx="5"/>
          </p:nvPr>
        </p:nvSpPr>
        <p:spPr/>
        <p:txBody>
          <a:bodyPr/>
          <a:lstStyle/>
          <a:p>
            <a:fld id="{22545D59-DB09-4E3D-9760-71455D660386}" type="slidenum">
              <a:rPr lang="en-GB" smtClean="0"/>
              <a:t>2</a:t>
            </a:fld>
            <a:endParaRPr lang="en-GB"/>
          </a:p>
        </p:txBody>
      </p:sp>
    </p:spTree>
    <p:extLst>
      <p:ext uri="{BB962C8B-B14F-4D97-AF65-F5344CB8AC3E}">
        <p14:creationId xmlns:p14="http://schemas.microsoft.com/office/powerpoint/2010/main" val="38719994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ecological perspective rejects philosophies of the right, left and centre as more similar than dissimilar. Sir Jonathon Porritt (a former senior government environment adviser and respected long-standing Green activist) characterises them collectively as ‘industrialism’: this ‘super-ideology … conditioned to thrive on the ruthless exploitation of both people and planet, is itself the greatest threat we face’ (Porritt 1984). Conservatives, socialists and other centrist politicians argue about rival economic approaches – individualism versus collectivism and how the cake of national income should be sliced up and distributed – but they all agree that the size of the cake should be increased through vigorous economic growth. This is the central proposition that ‘purist’ Greens most emphatically reject. ‘Industrialism’, they say, is predicated on the continuous expansion of goods and services and on the promotion of even more consumption through advertising and the discovery of an increasing range of ‘needs’. It creates great inequalities in which a rich and envied minority set the pace in lavish and unnecessary consumption while a substantial number – in many countries a majority – are either unemployed or live in relative, even dire, poverty. The Conservatives have presided over an increase in income differentials but have offered economic growth as a panacea: more for the rich and more for the poor. Porritt observed:</a:t>
            </a:r>
          </a:p>
          <a:p>
            <a:endParaRPr lang="en-GB" dirty="0"/>
          </a:p>
          <a:p>
            <a:r>
              <a:rPr lang="en-GB" dirty="0"/>
              <a:t>If the system works, i.e. we achieve full employment, we basically destroy the planet; if it doesn’t, i.e. we end up with mass unemployment, we destroy the lives of millions of people …. From an industrial point of view it is rational to … promote wasteful consumption, to discount social costs, to destroy the environment. From the Green point of view it is totally irrational, simply because we hold true to the most important political reality of all: that all wealth ultimately derives from the finite resources of our planet.</a:t>
            </a:r>
          </a:p>
          <a:p>
            <a:endParaRPr lang="en-GB" dirty="0"/>
          </a:p>
          <a:p>
            <a:r>
              <a:rPr lang="en-GB" dirty="0"/>
              <a:t>(Porritt 1984: 46–7)</a:t>
            </a:r>
          </a:p>
        </p:txBody>
      </p:sp>
      <p:sp>
        <p:nvSpPr>
          <p:cNvPr id="4" name="Slide Number Placeholder 3"/>
          <p:cNvSpPr>
            <a:spLocks noGrp="1"/>
          </p:cNvSpPr>
          <p:nvPr>
            <p:ph type="sldNum" sz="quarter" idx="5"/>
          </p:nvPr>
        </p:nvSpPr>
        <p:spPr/>
        <p:txBody>
          <a:bodyPr/>
          <a:lstStyle/>
          <a:p>
            <a:fld id="{22545D59-DB09-4E3D-9760-71455D660386}" type="slidenum">
              <a:rPr lang="en-GB" smtClean="0"/>
              <a:t>3</a:t>
            </a:fld>
            <a:endParaRPr lang="en-GB"/>
          </a:p>
        </p:txBody>
      </p:sp>
    </p:spTree>
    <p:extLst>
      <p:ext uri="{BB962C8B-B14F-4D97-AF65-F5344CB8AC3E}">
        <p14:creationId xmlns:p14="http://schemas.microsoft.com/office/powerpoint/2010/main" val="2915214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Green view goes on to adduce a number of basic principles, some of them (5, 6 and 7) politically radical:</a:t>
            </a:r>
          </a:p>
          <a:p>
            <a:endParaRPr lang="en-GB" dirty="0"/>
          </a:p>
          <a:p>
            <a:r>
              <a:rPr lang="en-GB" dirty="0"/>
              <a:t>1A world approach: All human activity should reflect appreciation of the world’s finite resources and easily damaged ecology.</a:t>
            </a:r>
          </a:p>
          <a:p>
            <a:endParaRPr lang="en-GB" dirty="0"/>
          </a:p>
          <a:p>
            <a:r>
              <a:rPr lang="en-GB" dirty="0"/>
              <a:t>2Respect the rights of our descendants: Our children have the right to inherit a beautiful and bountiful planet rather than an exhausted and polluted one.</a:t>
            </a:r>
          </a:p>
          <a:p>
            <a:endParaRPr lang="en-GB" dirty="0"/>
          </a:p>
          <a:p>
            <a:r>
              <a:rPr lang="en-GB" dirty="0"/>
              <a:t>3Sufficiency: We should be satisfied with ‘enough’ rather than constantly seeking ‘more’.</a:t>
            </a:r>
          </a:p>
          <a:p>
            <a:endParaRPr lang="en-GB" dirty="0"/>
          </a:p>
          <a:p>
            <a:r>
              <a:rPr lang="en-GB" dirty="0"/>
              <a:t>4A conserver economy: We must conserve what we have rather than squander it through pursuit of high-growth strategies.</a:t>
            </a:r>
          </a:p>
          <a:p>
            <a:endParaRPr lang="en-GB" dirty="0"/>
          </a:p>
          <a:p>
            <a:r>
              <a:rPr lang="en-GB" dirty="0"/>
              <a:t>5Care and share: Given that resources are limited, we must shift our energies to sharing what we have and looking after all sections of society properly.</a:t>
            </a:r>
          </a:p>
          <a:p>
            <a:endParaRPr lang="en-GB" dirty="0"/>
          </a:p>
          <a:p>
            <a:r>
              <a:rPr lang="en-GB" dirty="0"/>
              <a:t>6Self-reliance: We should learn to provide for ourselves rather than surrendering responsibility to specialised agencies.</a:t>
            </a:r>
          </a:p>
          <a:p>
            <a:endParaRPr lang="en-GB" dirty="0"/>
          </a:p>
          <a:p>
            <a:r>
              <a:rPr lang="en-GB" dirty="0"/>
              <a:t>7Decentralise and democratise: We must form smaller units of production, encourage cooperative enterprises and give people local power over their own affairs. At the same time, international integration must move forward rapidly.</a:t>
            </a:r>
          </a:p>
          <a:p>
            <a:endParaRPr lang="en-GB" dirty="0"/>
          </a:p>
          <a:p>
            <a:r>
              <a:rPr lang="en-GB" dirty="0"/>
              <a:t>Porritt maintains that this amounts to a wholly alternative view of rationality and mankind’s existence. Whilst it is hard to disagree with any of the above principles, their adoption entails radical changes in lifestyle few would adopt in practice.</a:t>
            </a:r>
          </a:p>
        </p:txBody>
      </p:sp>
      <p:sp>
        <p:nvSpPr>
          <p:cNvPr id="4" name="Slide Number Placeholder 3"/>
          <p:cNvSpPr>
            <a:spLocks noGrp="1"/>
          </p:cNvSpPr>
          <p:nvPr>
            <p:ph type="sldNum" sz="quarter" idx="5"/>
          </p:nvPr>
        </p:nvSpPr>
        <p:spPr/>
        <p:txBody>
          <a:bodyPr/>
          <a:lstStyle/>
          <a:p>
            <a:fld id="{22545D59-DB09-4E3D-9760-71455D660386}" type="slidenum">
              <a:rPr lang="en-GB" smtClean="0"/>
              <a:t>4</a:t>
            </a:fld>
            <a:endParaRPr lang="en-GB"/>
          </a:p>
        </p:txBody>
      </p:sp>
    </p:spTree>
    <p:extLst>
      <p:ext uri="{BB962C8B-B14F-4D97-AF65-F5344CB8AC3E}">
        <p14:creationId xmlns:p14="http://schemas.microsoft.com/office/powerpoint/2010/main" val="1936301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Porritt maintains that this amounts to a wholly alternative view of rationality and mankind’s existence. Whilst it is hard to disagree with any of the above principles, their adoption entails radical changes in lifestyle few would adopt in practice.</a:t>
            </a:r>
          </a:p>
          <a:p>
            <a:endParaRPr lang="en-GB" dirty="0"/>
          </a:p>
          <a:p>
            <a:r>
              <a:rPr lang="en-GB" dirty="0"/>
              <a:t>Inevitably, the other major parties have done all they can to climb aboard the Green bandwagon, cloaking their policies in ‘light green clothes’ and shamelessly stealing the rhetoric of the environmentalists. As it currently stands, the Greens’ basic political vision is unlikely to fall within the ‘art of the possible’ (see below). It has established some support among students, and in 1994 it gained four council seats, but, before 2010, its best parliamentary performance was in 1989, when it managed 6.1% of the vote in Lambeth, Vauxhall. In May 2003 Greens won seven seats in the Scottish Parliament. In the 2005 General Election the Greens fielded 202 candidates but not one got elected – hardly a launching pad for power – but, as the writer Malcolm Muggeridge (1903–90) once pointed out, ‘utopias flourish in chaos’, and if global warming continues unchecked accompanied by more environmental chaos, it may well be the Greens who inherit politically what is left of the Earth, if it is not already too late by then. In May 2010 the Greens were hugely encouraged when Caroline Lucas became the party’s first MP for Brighton Pavilion. This foothold, not to mention their MP’s persuasive powers, has increased the attention paid to the party. In the 2014 Euro elections Greens polled 7.6% of the vote and won three MEPs. At the 2015 General Election they retained their single MP, polling 3.8% of the vote; in 2017 their vote dropped to 1.6% but increased to 2.7% in 2019. In 2020 Caroline Lucas retained her Commons seat; there are two Green peers (Lord Beaumont and Baroness Jenny Jones). In May 2019 Greens won seven seats in the European Parliament, dissolved when Britain left the EU on 31 January 2020.</a:t>
            </a:r>
          </a:p>
          <a:p>
            <a:endParaRPr lang="en-GB" dirty="0"/>
          </a:p>
          <a:p>
            <a:r>
              <a:rPr lang="en-GB" dirty="0"/>
              <a:t>In 1898 the Swede Svante Arrhenius calculated that a doubling of CO2 would increase world temperatures by 5–6°C. In 1988 the UN established the Intergovernmental Panel on Climate Change (IPCC); its 2001 estimate is of a warming of between 1.4 and 5.8°C by 2100 depending on what is done to curb gas emissions (IPCC 2001). Other studies suggest even higher rates of warming.</a:t>
            </a:r>
          </a:p>
          <a:p>
            <a:endParaRPr lang="en-GB" dirty="0"/>
          </a:p>
          <a:p>
            <a:r>
              <a:rPr lang="en-GB" dirty="0"/>
              <a:t>Consequences of global warming</a:t>
            </a:r>
          </a:p>
          <a:p>
            <a:r>
              <a:rPr lang="en-GB" dirty="0"/>
              <a:t>The Earth’s temperature has provided the conditions in which humans have evolved and flourished, but rapidly rising temperatures would cause deforestation, the loss of fishing stocks, the collapse of many crops, outbreaks of many more destructive tropical storms, the melting of vast perma-frosted areas (which would also release massive new stored reserves of CO2 and the even more climate-warming methane gas) and the gradual melting of the ice-caps, causing catastrophic rises in sea level amounting to over 200 feet. Such events would see most low lying cities – New York and London included – submerged under seawater.</a:t>
            </a:r>
          </a:p>
          <a:p>
            <a:endParaRPr lang="en-GB" dirty="0"/>
          </a:p>
          <a:p>
            <a:r>
              <a:rPr lang="en-GB" dirty="0"/>
              <a:t>The UK was an enthusiastic signatory of Kyoto and at first made good progress towards the agreed goal, assisted by a switch of power stations from coal to gas. The 2005 Labour manifesto set a target of 20%, well above the required Kyoto level, but as the deadline has approached performance has declined. On 28 March 2006, Margaret Beckett, the then Environment Secretary, announced that reductions were likely to be in the range 15–18% instead, blaming increased economic growth and the rise in oil prices which had caused many power stations to return to coal use. Since then recession-affected economic shrinkage will probably reduce emissions in the UK and worldwide. The 2008 Climate Change Act established the world’s first legally binding climate change target; it aims to reduce the UK’s greenhouse gas emissions by at least 80% (from the 1990 baseline) by 2050.</a:t>
            </a:r>
          </a:p>
          <a:p>
            <a:endParaRPr lang="en-GB" dirty="0"/>
          </a:p>
          <a:p>
            <a:r>
              <a:rPr lang="en-GB" dirty="0"/>
              <a:t>Extinction Rebellion (XR) This organisation was founded in 2018 by environmentalists Roger Hallam and Gail Bradbrook. Their raison d’être was to direct attention to the parlous future of the world if action to mitigate global warming was not taken immediately. XR’s stated objectives were to force the government to:</a:t>
            </a:r>
          </a:p>
          <a:p>
            <a:endParaRPr lang="en-GB" dirty="0"/>
          </a:p>
          <a:p>
            <a:r>
              <a:rPr lang="en-GB" dirty="0"/>
              <a:t>1tell the truth by declaring a climate and ecological emergency, working with other institutions to communicate the urgency for change;</a:t>
            </a:r>
          </a:p>
          <a:p>
            <a:endParaRPr lang="en-GB" dirty="0"/>
          </a:p>
          <a:p>
            <a:r>
              <a:rPr lang="en-GB" dirty="0"/>
              <a:t>2act now to halt biodiversity loss and reduce greenhouse gas emissions to net-zero by 2025;</a:t>
            </a:r>
          </a:p>
          <a:p>
            <a:endParaRPr lang="en-GB" dirty="0"/>
          </a:p>
          <a:p>
            <a:r>
              <a:rPr lang="en-GB" dirty="0"/>
              <a:t>3create, and be led by the decisions of, a citizens’ assembly on climate and ecological justice.</a:t>
            </a:r>
          </a:p>
          <a:p>
            <a:endParaRPr lang="en-GB" dirty="0"/>
          </a:p>
          <a:p>
            <a:r>
              <a:rPr lang="en-GB" dirty="0"/>
              <a:t>The method they chose was non-violent civil disobedience: blocking bridges, stopping traffic in London and the like. The inconvenience caused by these tactics attracted widespread criticism but, certainly, as respectable supporters were arrested and carried away from sit-downs, XR succeeded in putting their cause before the nation and pushing it up the political agenda. The Labour Party was very sympathetic to these objectives but the Conservative Government, while recognising the problem, was more cautious about supporting such remedies. Oxfam produced a report in September 2020 which highlighted how CO2 emissions reflected international inequalities; the richest 1% of the world’s population was responsible for more than twice as much CO2 as the poorest 50% from 1990 to 2015 (Harvey 2020). Emissions increased by 60% during these 25 years but for the 1% it was three times greater than for those from the poorest half.</a:t>
            </a:r>
          </a:p>
          <a:p>
            <a:endParaRPr lang="en-GB" dirty="0"/>
          </a:p>
          <a:p>
            <a:r>
              <a:rPr lang="en-GB" dirty="0"/>
              <a:t>The cause of XR has been strengthened by the actions and extraordinary emergence of Swedish teenager Greta Thunberg. In her 2018 Ted talk she explained:</a:t>
            </a:r>
          </a:p>
          <a:p>
            <a:endParaRPr lang="en-GB" dirty="0"/>
          </a:p>
          <a:p>
            <a:r>
              <a:rPr lang="en-GB" dirty="0"/>
              <a:t>I was diagnosed with Asperger’s syndrome, OCD and selective mutism. That basically means I only speak when I think it’s necessary. Now is one of those moments.</a:t>
            </a:r>
          </a:p>
          <a:p>
            <a:endParaRPr lang="en-GB" dirty="0"/>
          </a:p>
          <a:p>
            <a:r>
              <a:rPr lang="en-GB" dirty="0"/>
              <a:t>In accordance with her principles she became a vegan and refused to fly.</a:t>
            </a:r>
          </a:p>
          <a:p>
            <a:endParaRPr lang="en-GB" dirty="0"/>
          </a:p>
          <a:p>
            <a:r>
              <a:rPr lang="en-GB" dirty="0"/>
              <a:t>In 2018 she initiated a series of ‘strikes’ by school children to illustrate that this crisis was for them an existential one. Support for the environmental prodigy grew quickly and she became a worldwide celebrity, addressing legislatures and vast meetings all over the world. When visiting America, accompanied by her supportive father, she chose to sail by an ocean-going yacht braving regular sea-sickness. Donald Trump, aware of her popularity, was careful not to be involved in any discussion with her. Instead he tweeted, with characteristic condescension:</a:t>
            </a:r>
          </a:p>
          <a:p>
            <a:endParaRPr lang="en-GB" dirty="0"/>
          </a:p>
          <a:p>
            <a:r>
              <a:rPr lang="en-GB" dirty="0"/>
              <a:t>So ridiculous, Greta must work on her anger management problem, then go to a good old fashioned movie with a friend! Chill Greta, Chill!</a:t>
            </a:r>
          </a:p>
          <a:p>
            <a:endParaRPr lang="en-GB" dirty="0"/>
          </a:p>
          <a:p>
            <a:r>
              <a:rPr lang="en-GB" dirty="0"/>
              <a:t>Michelle Obama tweeted in response:</a:t>
            </a:r>
          </a:p>
          <a:p>
            <a:endParaRPr lang="en-GB" dirty="0"/>
          </a:p>
          <a:p>
            <a:r>
              <a:rPr lang="en-GB" dirty="0"/>
              <a:t>Like the girls I’ve met in Vietnam and all over the world, you have so much to offer us all. Ignore the doubters and know that millions of people are cheering you on.</a:t>
            </a:r>
          </a:p>
        </p:txBody>
      </p:sp>
      <p:sp>
        <p:nvSpPr>
          <p:cNvPr id="4" name="Slide Number Placeholder 3"/>
          <p:cNvSpPr>
            <a:spLocks noGrp="1"/>
          </p:cNvSpPr>
          <p:nvPr>
            <p:ph type="sldNum" sz="quarter" idx="5"/>
          </p:nvPr>
        </p:nvSpPr>
        <p:spPr/>
        <p:txBody>
          <a:bodyPr/>
          <a:lstStyle/>
          <a:p>
            <a:fld id="{22545D59-DB09-4E3D-9760-71455D660386}" type="slidenum">
              <a:rPr lang="en-GB" smtClean="0"/>
              <a:t>5</a:t>
            </a:fld>
            <a:endParaRPr lang="en-GB"/>
          </a:p>
        </p:txBody>
      </p:sp>
    </p:spTree>
    <p:extLst>
      <p:ext uri="{BB962C8B-B14F-4D97-AF65-F5344CB8AC3E}">
        <p14:creationId xmlns:p14="http://schemas.microsoft.com/office/powerpoint/2010/main" val="513357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political fringe is the name given to those small factions and groups that often do their political work outside the conference halls of the main parties rather than within them. Those who belong are often determined ideologues, given to regular argument in groups prone to splits and factions. They do have some intrinsic interest, however, as microcosms of political ideas and conflicts. It must also be remembered that in the early part of this century the Labour Party was just such a small faction, snapping around the heels of the Liberal Party. Yet, within a couple of decades it was actually in power and destined to be there – with a huge majority – as the new millennium started. Since then, of course, things have not gone so well for Labour, having lost four elections in succession.</a:t>
            </a:r>
          </a:p>
        </p:txBody>
      </p:sp>
      <p:sp>
        <p:nvSpPr>
          <p:cNvPr id="4" name="Slide Number Placeholder 3"/>
          <p:cNvSpPr>
            <a:spLocks noGrp="1"/>
          </p:cNvSpPr>
          <p:nvPr>
            <p:ph type="sldNum" sz="quarter" idx="5"/>
          </p:nvPr>
        </p:nvSpPr>
        <p:spPr/>
        <p:txBody>
          <a:bodyPr/>
          <a:lstStyle/>
          <a:p>
            <a:fld id="{22545D59-DB09-4E3D-9760-71455D660386}" type="slidenum">
              <a:rPr lang="en-GB" smtClean="0"/>
              <a:t>6</a:t>
            </a:fld>
            <a:endParaRPr lang="en-GB"/>
          </a:p>
        </p:txBody>
      </p:sp>
    </p:spTree>
    <p:extLst>
      <p:ext uri="{BB962C8B-B14F-4D97-AF65-F5344CB8AC3E}">
        <p14:creationId xmlns:p14="http://schemas.microsoft.com/office/powerpoint/2010/main" val="3773972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far-left groups owe their intellectual debts to Karl Marx; he argued that under a capitalist economy rich property owners so drive down wages in pursuit of profits and a competitive edge that a vast army of impoverished workers will eventually rise up and sweep away the whole corrupt system. Once private property had been abolished, the argument ran, working people would begin to live new and better lives in an economy in which people would work willingly for each other and not reluctantly for an employer. It did not quite work out that way.</a:t>
            </a:r>
          </a:p>
          <a:p>
            <a:endParaRPr lang="en-GB" dirty="0"/>
          </a:p>
          <a:p>
            <a:r>
              <a:rPr lang="en-GB" dirty="0"/>
              <a:t>After the Marxist takeover of power in Russia in 1917, a period of great hardship and economic instability followed. Lenin established a political system based on brutal centralised control supported by a network of secret police. He believed in the need for a ‘vanguard party’ of professional revolutionaries to lead the masses – who were deluded by the agencies of capitalism like the media, democratic institutions, educational bodies into a ‘false consciousness’ – when the right moment arrived. There had to be rigid discipline and acceptance of the vanguard party’s ‘dictatorship of the proletariat’ while it implemented socialism. Communists claimed that this was the transitional stage the USSR had achieved by the early 1920s, when Lenin died.</a:t>
            </a:r>
          </a:p>
        </p:txBody>
      </p:sp>
      <p:sp>
        <p:nvSpPr>
          <p:cNvPr id="4" name="Slide Number Placeholder 3"/>
          <p:cNvSpPr>
            <a:spLocks noGrp="1"/>
          </p:cNvSpPr>
          <p:nvPr>
            <p:ph type="sldNum" sz="quarter" idx="5"/>
          </p:nvPr>
        </p:nvSpPr>
        <p:spPr/>
        <p:txBody>
          <a:bodyPr/>
          <a:lstStyle/>
          <a:p>
            <a:fld id="{22545D59-DB09-4E3D-9760-71455D660386}" type="slidenum">
              <a:rPr lang="en-GB" smtClean="0"/>
              <a:t>7</a:t>
            </a:fld>
            <a:endParaRPr lang="en-GB"/>
          </a:p>
        </p:txBody>
      </p:sp>
    </p:spTree>
    <p:extLst>
      <p:ext uri="{BB962C8B-B14F-4D97-AF65-F5344CB8AC3E}">
        <p14:creationId xmlns:p14="http://schemas.microsoft.com/office/powerpoint/2010/main" val="3804946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Leon Trotsky (1879–1940) – advocate of ‘worldwide revolution’ – was Lenin’s heir apparent, but the dogged, apparently un-intellectual Joseph Stalin, Secretary of the Party, was politically more astute than his brilliant colleague. He urged ‘socialism in one country’ rather than working for an unlikely international conflagration; he out-manoeuvred his rivals and plotted ruthlessly, succeeding in representing Trotsky as a traitor to the revolution. Stalin eventually drove Trotsky into exile in Mexico, where his agents succeeded in assassinating him in 1940 (see Profile).</a:t>
            </a:r>
          </a:p>
          <a:p>
            <a:endParaRPr lang="en-GB" dirty="0"/>
          </a:p>
          <a:p>
            <a:r>
              <a:rPr lang="en-GB" dirty="0"/>
              <a:t>Stalin, by then, had become a brutal dictator, both paranoid and obsessed with power, claiming to be implementing communism but in reality imposing industrialisation, collective farming and his own tyrannical rule on a reluctant and starving peasantry. Anyone less than obsequiously worshipful of their leader was likely to be imprisoned, exiled or shot. Overseas communist parties were employed essentially to assist the development of the ‘home of socialism’, and any deviation from the party line was punished by expulsion or worse. Critics argue that Marx might have analysed the workings of capitalism correctly, but failed to take account of the darker areas of human nature in politics, as exemplified so horrifyingly by Stalin, which often yearns for power over others and is willing to use any means to achieve and retain it.</a:t>
            </a:r>
          </a:p>
          <a:p>
            <a:endParaRPr lang="en-GB" dirty="0"/>
          </a:p>
          <a:p>
            <a:r>
              <a:rPr lang="en-GB" dirty="0"/>
              <a:t>This is the legacy, despite its drawbacks, inherited by extreme left-wing parties in Britain. The Communist Party of Great Britain (CPGB) was founded in 1920 and became the willing tool of Moscow’s message in this country, interpreting all the shifts in the official line and condemning anyone perceived as an enemy of the USSR. Members managed to survive the astonishing volte-face when Stalin ceased to oppose Hitler as first priority and signed a neutrality deal with him in 1939, with hidden plans to partition Poland. Once Hitler had invaded Soviet Russia in 1941, British communists breathed a sigh of relief; they were at last able to luxuriate in a vast amphitheatre of approving views as the whole country applauded the heroic Soviet effort, which, after a disastrous start, rolled back the Nazi forces. After the war, the CPGB won two parliamentary seats – Mile End and West Fife – but Stalin’s expansion into Eastern Europe, his blockade of Berlin in 1948 and the crushing (after his death) of the Hungarian rising in 1956 by the Soviet military machine, not to mention Khrushchev’s denunciation of Stalin in his secret speech to the 20th Party Congress, substantially disillusioned communists and Labour’s assorted Moscow ‘fellow travellers’ alike. The Cold War effectively ruined the chances of communist parties achieving overall power anywhere in Europe, and they began to wither and atrophy.</a:t>
            </a:r>
          </a:p>
          <a:p>
            <a:endParaRPr lang="en-GB" dirty="0"/>
          </a:p>
          <a:p>
            <a:r>
              <a:rPr lang="en-GB" dirty="0"/>
              <a:t>In the 1970s and 1980s opposition to communism in Eastern Europe intensified, and the accession of the liberal Mikhail Gorbachev to power in Moscow was the signal for bloodless revolutions throughout the former communist bloc, with only China, Cuba, Vietnam and Laos being spared. The CPGB split into a hard-line, pro-Moscow rump and a liberal ‘Euro-communist’ wing, with the latter seizing control. It tried to transform itself into ‘an open, democratic party of the new pluralistic and radical left’. In 1991 it ceased to be the CPGB and renamed itself the Democratic Left, though with little public support. Some of its former supporters, however, stuck with the party paper, The Morning Star, and founded the Communist Party of Britain – to little political effect: it has never fought a parliamentary election.</a:t>
            </a:r>
          </a:p>
          <a:p>
            <a:endParaRPr lang="en-GB" dirty="0"/>
          </a:p>
          <a:p>
            <a:r>
              <a:rPr lang="en-GB" dirty="0"/>
              <a:t>All this is not to say Marxism does not still influence the left; Marx’s understanding of the capitalist system was too acute for that – but his prescription for the future was too vague and based upon faulty assumptions of human nature. As one wit once shrewdly quipped: ‘Marx was right about what was wrong, but wrong about what was right.’</a:t>
            </a:r>
          </a:p>
        </p:txBody>
      </p:sp>
      <p:sp>
        <p:nvSpPr>
          <p:cNvPr id="4" name="Slide Number Placeholder 3"/>
          <p:cNvSpPr>
            <a:spLocks noGrp="1"/>
          </p:cNvSpPr>
          <p:nvPr>
            <p:ph type="sldNum" sz="quarter" idx="5"/>
          </p:nvPr>
        </p:nvSpPr>
        <p:spPr/>
        <p:txBody>
          <a:bodyPr/>
          <a:lstStyle/>
          <a:p>
            <a:fld id="{22545D59-DB09-4E3D-9760-71455D660386}" type="slidenum">
              <a:rPr lang="en-GB" smtClean="0"/>
              <a:t>8</a:t>
            </a:fld>
            <a:endParaRPr lang="en-GB"/>
          </a:p>
        </p:txBody>
      </p:sp>
    </p:spTree>
    <p:extLst>
      <p:ext uri="{BB962C8B-B14F-4D97-AF65-F5344CB8AC3E}">
        <p14:creationId xmlns:p14="http://schemas.microsoft.com/office/powerpoint/2010/main" val="246312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Tony Cliff, who founded the Socialist Workers’ Party, left the Labour Party at the beginning of the 1960s. His party has concentrated on international revolution, and international links are stressed. Paul Foot (1937–2004), nephew of Michael and a brilliant national columnist, was once a high-profile and persuasive member. The SWP prints a newspaper, Socialist Worker, touted by young converts in many British cities and towns. It was also behind front organisations like the Anti-Nazi League, set up to fight the growth of European Nazism in the 1970s and then revived in 1992 after the rise of the BNP in Britain. Another organisation was the Anti-War Coalition (AWC), set up to fight UK involvement in the Iraq War. These initiatives won an influx of new members but none more so than after the election of Jeremy Corbyn as leader of the Labour Party in 2015 (re-elected 2016). This former chair of the AWC did not see collaboration with the Trotskyists who joined (or </a:t>
            </a:r>
            <a:r>
              <a:rPr lang="en-GB" dirty="0" err="1"/>
              <a:t>rejoined</a:t>
            </a:r>
            <a:r>
              <a:rPr lang="en-GB" dirty="0"/>
              <a:t>) the party after 2015 as an insurmountable problem, even when they threatened to take over Momentum, the organisation set up to propagate his left-wing ideas inside Labour (see Jones 2016). Though his supporters vigorously denied it, banner-bearing SWP supporters were plainly to be seen at his leadership contest rallies.</a:t>
            </a:r>
          </a:p>
        </p:txBody>
      </p:sp>
      <p:sp>
        <p:nvSpPr>
          <p:cNvPr id="4" name="Slide Number Placeholder 3"/>
          <p:cNvSpPr>
            <a:spLocks noGrp="1"/>
          </p:cNvSpPr>
          <p:nvPr>
            <p:ph type="sldNum" sz="quarter" idx="5"/>
          </p:nvPr>
        </p:nvSpPr>
        <p:spPr/>
        <p:txBody>
          <a:bodyPr/>
          <a:lstStyle/>
          <a:p>
            <a:fld id="{22545D59-DB09-4E3D-9760-71455D660386}" type="slidenum">
              <a:rPr lang="en-GB" smtClean="0"/>
              <a:t>9</a:t>
            </a:fld>
            <a:endParaRPr lang="en-GB"/>
          </a:p>
        </p:txBody>
      </p:sp>
    </p:spTree>
    <p:extLst>
      <p:ext uri="{BB962C8B-B14F-4D97-AF65-F5344CB8AC3E}">
        <p14:creationId xmlns:p14="http://schemas.microsoft.com/office/powerpoint/2010/main" val="849750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Fascism</a:t>
            </a:r>
          </a:p>
          <a:p>
            <a:r>
              <a:rPr lang="en-GB" dirty="0"/>
              <a:t>This set of ideas, developed by Benito Mussolini in the 1920s and supplemented by Adolf Hitler in the 1930s, was founded on xenophobic nationalism and total submission to the state. Democracy was scorned for giving way to weakness and mediocrity; a one-party totalitarian state led by a powerful charismatic leader was the preferred alternative. The leader and his team were seen as the result of an evolving process – Darwinian, maybe – whereby the best people and ideas eventually won through. The argument followed that the same thing happened when nations fought; war was the means whereby nations grew and developed. Hitler added a turbo-charging racial twist: the Aryans were the founding race of Europe, a race of conquerors, and the Germans their finest exemplars; all other races were inferior; the Jews in particular were lower than vermin and should therefore be cast out and, he was not explicit at first, possibly destroyed. In the stressful inter-war years, racked by economic depression and unemployment, these unwholesome ideas paradoxically seemed attractive and full of hope to many who faced despair as their only alternative. It is emotionally satisfying perhaps to blame one’s troubles on a single group in society, especially one that is quite easily recognisable physically and often resented because they were so successful economically and culturally. It has also to be said that such ideas flourished in the fertile soil of a German culture highly sympathetic to </a:t>
            </a:r>
            <a:r>
              <a:rPr lang="en-GB" dirty="0" err="1"/>
              <a:t>anti-semitism</a:t>
            </a:r>
            <a:r>
              <a:rPr lang="en-GB" dirty="0"/>
              <a:t>.</a:t>
            </a:r>
          </a:p>
        </p:txBody>
      </p:sp>
      <p:sp>
        <p:nvSpPr>
          <p:cNvPr id="4" name="Slide Number Placeholder 3"/>
          <p:cNvSpPr>
            <a:spLocks noGrp="1"/>
          </p:cNvSpPr>
          <p:nvPr>
            <p:ph type="sldNum" sz="quarter" idx="5"/>
          </p:nvPr>
        </p:nvSpPr>
        <p:spPr/>
        <p:txBody>
          <a:bodyPr/>
          <a:lstStyle/>
          <a:p>
            <a:fld id="{22545D59-DB09-4E3D-9760-71455D660386}" type="slidenum">
              <a:rPr lang="en-GB" smtClean="0"/>
              <a:t>10</a:t>
            </a:fld>
            <a:endParaRPr lang="en-GB"/>
          </a:p>
        </p:txBody>
      </p:sp>
    </p:spTree>
    <p:extLst>
      <p:ext uri="{BB962C8B-B14F-4D97-AF65-F5344CB8AC3E}">
        <p14:creationId xmlns:p14="http://schemas.microsoft.com/office/powerpoint/2010/main" val="3546533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Britain, Sir Oswald Mosley founded a party that evolved into the British Union of Fascists (1932–43), immodestly offering himself as the strong charismatic national leader who would end the party bickering and lead the country into new sunlit uplands. Mosley proposed that employers and workers should combine in the national interest and work in harmony; strikes and lock-outs should be banned; all major elements in the productive process should work together to plan the economy (an approach known as corporatism). Moreover, he argued that the British Empire would provide all the things the country needed, and imports that could be made in Britain would be banned. Parliament and the old parties would be reformed and MPs would be elected according to occupational groups. Once elected, Parliament would pass on power to the leader to introduce the ‘corporate state’. Parties and Parliament would be abolished; everyone and everything would be ‘subordinated to the national purpose’. Mosley’s </a:t>
            </a:r>
            <a:r>
              <a:rPr lang="en-GB" dirty="0" err="1"/>
              <a:t>anti-semitism</a:t>
            </a:r>
            <a:r>
              <a:rPr lang="en-GB" dirty="0"/>
              <a:t> was disguised in Britain, but his coded references to ‘alien influences’ were clear enough to most Britons; he favoured sending all the Jews in the world to a barren reservation. When it was revealed that Hitler’s remedy to his self-invented ‘Jewish problem’ had been genocide of the most horrifying kind, a revulsion set in against fascist ideas. But they have proved unnervingly resilient and still appear in the present time in a different form, most notably in the Labour Party when cohorts of </a:t>
            </a:r>
            <a:r>
              <a:rPr lang="en-GB" dirty="0" err="1"/>
              <a:t>anti-semites</a:t>
            </a:r>
            <a:r>
              <a:rPr lang="en-GB" dirty="0"/>
              <a:t> apparently joined the party after 2015 and, amongst other things, abused Jewish Labour MPs.</a:t>
            </a:r>
          </a:p>
        </p:txBody>
      </p:sp>
      <p:sp>
        <p:nvSpPr>
          <p:cNvPr id="4" name="Slide Number Placeholder 3"/>
          <p:cNvSpPr>
            <a:spLocks noGrp="1"/>
          </p:cNvSpPr>
          <p:nvPr>
            <p:ph type="sldNum" sz="quarter" idx="5"/>
          </p:nvPr>
        </p:nvSpPr>
        <p:spPr/>
        <p:txBody>
          <a:bodyPr/>
          <a:lstStyle/>
          <a:p>
            <a:fld id="{22545D59-DB09-4E3D-9760-71455D660386}" type="slidenum">
              <a:rPr lang="en-GB" smtClean="0"/>
              <a:t>11</a:t>
            </a:fld>
            <a:endParaRPr lang="en-GB"/>
          </a:p>
        </p:txBody>
      </p:sp>
    </p:spTree>
    <p:extLst>
      <p:ext uri="{BB962C8B-B14F-4D97-AF65-F5344CB8AC3E}">
        <p14:creationId xmlns:p14="http://schemas.microsoft.com/office/powerpoint/2010/main" val="3024845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Front</a:t>
            </a:r>
          </a:p>
          <a:p>
            <a:r>
              <a:rPr lang="en-GB" dirty="0"/>
              <a:t>In 1967 the National Front (NF) was formed. Its central message was a racist one, warning against dilution of the British race via intermarriage with other races of different colour which it believed would produce an inferior breed of Briton. Repatriation of black Britons was the answer offered. The Jews were identified as the main threat: an international conspiracy to subvert Western economies and introduce communism before setting up a world government based in Israel. This side of the NF and its utter contempt for democracy was disguised in public expressions, but it exercised considerable appeal to young men with a taste for violence and racial hatred. It later changed its name to the National Democrats but made little electoral progress. In 1983 the ‘New’ NF – later the British National Party – was born; this was dedicated to infiltration and was more secretive, having many contacts with neo-Nazi groups abroad and some terrorist groups too. Football supporters are often infiltrated by NF members, and in 1994 a friendly football match between Ireland and England was abandoned following thuggish violence instigated by the NF. A related body called Combat 18 (the number in the name relates to the order in the alphabet of Hitler’s initials: AH) openly supports Nazi ideas and embraces violence and murder as political methods.</a:t>
            </a:r>
          </a:p>
          <a:p>
            <a:endParaRPr lang="en-GB" dirty="0"/>
          </a:p>
          <a:p>
            <a:r>
              <a:rPr lang="en-GB" dirty="0"/>
              <a:t>The British National Party</a:t>
            </a:r>
          </a:p>
          <a:p>
            <a:r>
              <a:rPr lang="en-GB" dirty="0"/>
              <a:t>As previously, the General Election of May 1997 saw the usual multi-coloured rainbow of fringe joke candidates. But for the far left and far right as well as the pranksters the result was widespread loss of deposits; voters may flirt with the fringe from time to time, but when the election arrives, they revert, perhaps fortunately, to ‘sensible’ voting. In May 2002 the BNP won three council seats in Burnley – the biggest electoral victory for the far right in two decades. The party’s new leader, Nick Griffin, with his (relatively) articulate style and Cambridge education (see quotation from The Observer below), gave the party a credibility with arguments exploiting the feelings of poor indigenous voters that somehow immigrants were not only changing the nature of their localities but also receiving favoured treatment from government. This was argued with particular success in respect of asylum seekers, an issue much loved by the tabloids. These developments worried the mainstream parties, which were keen to nip this electoral upturn in the bud.</a:t>
            </a:r>
          </a:p>
        </p:txBody>
      </p:sp>
      <p:sp>
        <p:nvSpPr>
          <p:cNvPr id="4" name="Slide Number Placeholder 3"/>
          <p:cNvSpPr>
            <a:spLocks noGrp="1"/>
          </p:cNvSpPr>
          <p:nvPr>
            <p:ph type="sldNum" sz="quarter" idx="5"/>
          </p:nvPr>
        </p:nvSpPr>
        <p:spPr/>
        <p:txBody>
          <a:bodyPr/>
          <a:lstStyle/>
          <a:p>
            <a:fld id="{22545D59-DB09-4E3D-9760-71455D660386}" type="slidenum">
              <a:rPr lang="en-GB" smtClean="0"/>
              <a:t>12</a:t>
            </a:fld>
            <a:endParaRPr lang="en-GB"/>
          </a:p>
        </p:txBody>
      </p:sp>
    </p:spTree>
    <p:extLst>
      <p:ext uri="{BB962C8B-B14F-4D97-AF65-F5344CB8AC3E}">
        <p14:creationId xmlns:p14="http://schemas.microsoft.com/office/powerpoint/2010/main" val="2905011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Conspiracy theorists and </a:t>
            </a:r>
            <a:r>
              <a:rPr lang="en-GB" dirty="0" err="1"/>
              <a:t>QAnon</a:t>
            </a:r>
            <a:endParaRPr lang="en-GB" dirty="0"/>
          </a:p>
          <a:p>
            <a:r>
              <a:rPr lang="en-GB" dirty="0"/>
              <a:t>Everyone has probably encountered people who seem to fervently accept bizarre ideas as the gospel truth, for example that the Jews have a plan to take over the world, and, according to an Ipsos Mori poll 2008–9, 20% of the world’s population believe that aliens from other planets are walking amongst us undetected (Ipsos Mori 2010). </a:t>
            </a:r>
            <a:r>
              <a:rPr lang="en-GB" dirty="0" err="1"/>
              <a:t>QAnon</a:t>
            </a:r>
            <a:r>
              <a:rPr lang="en-GB" dirty="0"/>
              <a:t>, however, is a different kind of phenomenon altogether, which has found ready support in the US ‘alt-right’. As Jamie </a:t>
            </a:r>
            <a:r>
              <a:rPr lang="en-GB" dirty="0" err="1"/>
              <a:t>Doward</a:t>
            </a:r>
            <a:r>
              <a:rPr lang="en-GB" dirty="0"/>
              <a:t> (2020) reported in the Observer:</a:t>
            </a:r>
          </a:p>
          <a:p>
            <a:endParaRPr lang="en-GB" dirty="0"/>
          </a:p>
          <a:p>
            <a:r>
              <a:rPr lang="en-GB" dirty="0"/>
              <a:t>What was once dismissed as an underground conspiracy is becoming something more disturbing, more mainstream, more international, more mystical. And the effects are now being felt in Britain.</a:t>
            </a:r>
          </a:p>
          <a:p>
            <a:endParaRPr lang="en-GB" dirty="0"/>
          </a:p>
          <a:p>
            <a:r>
              <a:rPr lang="en-GB" dirty="0"/>
              <a:t>The movement emerged on 28 October 2017 when ‘Q’ posted a series of messages on the website 4chan. Q claimed President Trump was fighting the clandestine ‘deep state’ (itself a conspiracy theory) group and groups including from high finance and the intelligence community are constantly colluding to control government policies. Signs in support of </a:t>
            </a:r>
            <a:r>
              <a:rPr lang="en-GB" dirty="0" err="1"/>
              <a:t>QAnon</a:t>
            </a:r>
            <a:r>
              <a:rPr lang="en-GB" dirty="0"/>
              <a:t> were regularly seen at Trump’s rallies and in the 2020 congressional elections 14 candidates expressed their support for </a:t>
            </a:r>
            <a:r>
              <a:rPr lang="en-GB" dirty="0" err="1"/>
              <a:t>QAnon</a:t>
            </a:r>
            <a:r>
              <a:rPr lang="en-GB" dirty="0"/>
              <a:t>. It has come to connect anti-vaccine, anti-5G, </a:t>
            </a:r>
            <a:r>
              <a:rPr lang="en-GB" dirty="0" err="1"/>
              <a:t>anti-semitic</a:t>
            </a:r>
            <a:r>
              <a:rPr lang="en-GB" dirty="0"/>
              <a:t> and anti-immigrant conspiracy theories. A dominant, if bizarre theory is</a:t>
            </a:r>
          </a:p>
          <a:p>
            <a:endParaRPr lang="en-GB" dirty="0"/>
          </a:p>
          <a:p>
            <a:r>
              <a:rPr lang="en-GB" dirty="0"/>
              <a:t>that the world is in the thrall of a group of paedophile elites set on global domination in part aided by ritualistic child sacrifice. It morphed out of an earlier conspiracy, ‘</a:t>
            </a:r>
            <a:r>
              <a:rPr lang="en-GB" dirty="0" err="1"/>
              <a:t>Pizzagate</a:t>
            </a:r>
            <a:r>
              <a:rPr lang="en-GB" dirty="0"/>
              <a:t>’, which suggested that a paedophile ring involving senior officials in the Democratic Party was being run out of a pizza restaurant in Washington.</a:t>
            </a:r>
          </a:p>
        </p:txBody>
      </p:sp>
      <p:sp>
        <p:nvSpPr>
          <p:cNvPr id="4" name="Slide Number Placeholder 3"/>
          <p:cNvSpPr>
            <a:spLocks noGrp="1"/>
          </p:cNvSpPr>
          <p:nvPr>
            <p:ph type="sldNum" sz="quarter" idx="5"/>
          </p:nvPr>
        </p:nvSpPr>
        <p:spPr/>
        <p:txBody>
          <a:bodyPr/>
          <a:lstStyle/>
          <a:p>
            <a:fld id="{22545D59-DB09-4E3D-9760-71455D660386}" type="slidenum">
              <a:rPr lang="en-GB" smtClean="0"/>
              <a:t>14</a:t>
            </a:fld>
            <a:endParaRPr lang="en-GB"/>
          </a:p>
        </p:txBody>
      </p:sp>
    </p:spTree>
    <p:extLst>
      <p:ext uri="{BB962C8B-B14F-4D97-AF65-F5344CB8AC3E}">
        <p14:creationId xmlns:p14="http://schemas.microsoft.com/office/powerpoint/2010/main" val="19166332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Politicians on the fringe have made a conscious or unconscious decision regarding the ‘art of the possible’, Bismarck’s famous definition of politics. As Figure 6.3 illustrates, political objectives on the extremes have little chance of success; the best chances usually exist in the political centre. It is the big mainstream parties that tend to set the agenda and to go on to successfully achieve the items on it. Changing Labour’s Clause Four on common ownership was held to be beyond the art of the possible for a long time after Gaitskell’s attempt failed in the late 1950s. Later, Callaghan referred to the issue as ‘theological’, but Blair decided that such a change was necessary to convince the public that Labour was no longer dangerously radical. His brilliantly effective campaign in 1994 to change the clause to some extent redefined the art of the possible in the Labour Party. Objectives on the far left or right are either unattainable or achievable only if circumstances change radically and, usually, rapidly. Voting studies show that the majority of people regard themselves as occupying the ‘centre ground’ in politics, and those parties which successfully compete for its control usually go on to win elections. The ‘centre ground’ is consequently a much-sought-after position for a political party yet is hard to define with precision. It is by no means static as it constantly changes, but is best seen as the ideas closest to consensus on major issues across the political spectrum at any particular time (see Chapter 5).</a:t>
            </a:r>
          </a:p>
          <a:p>
            <a:endParaRPr lang="en-GB" dirty="0"/>
          </a:p>
          <a:p>
            <a:r>
              <a:rPr lang="en-GB" dirty="0"/>
              <a:t>Parties on the fringe have two possible strategies to pursue. First, they can eschew any real chance of winning power and seek merely to change the hearts and minds of citizens to provide the context in which radical change can occur. Early socialists performed this role effectively until the creed became a credible alternative in the mid-twentieth century. Even so, it took over a hundred years for socialism to win an electoral victory in Britain, so activists of this type have to be genuinely dedicated to change in the future; few are so patient. Alternatively, the less patient can seek to short-circuit the normal process of propagandising and winning over opinions by manipulating the democratic process. The really extreme activists on the right and left seek to set a revolutionary set of events in train and to seize power rather as the Bolsheviks did in Russia in 1917. As people usually need a substantial period to change their minds completely, this strategy usually requires the use of force, with all its attendant unpredictability and dangers.</a:t>
            </a:r>
          </a:p>
          <a:p>
            <a:endParaRPr lang="en-GB" dirty="0"/>
          </a:p>
          <a:p>
            <a:r>
              <a:rPr lang="en-GB" dirty="0"/>
              <a:t>The early British Communists and the 1980s Militants sought to reach the same objective through ‘entryism’: to drive their Trojan horse into a big party, Labour, and to win power through subterfuge. Seemingly underhand, this is not too disreputable a strategy, according to some, given that the right-wing Conservatives led by Thatcher in the 1970s managed to achieve something similar by using the democratic machinery and then steering the party in a radical right-wing direction. Left-wing Labour tried a similar exercise in the early 1980s but was rebuffed so sharply by the electorate in 1983 that it left the way open for New Labour, maestros of the centre ground. So, the late radical socialist journalist Paul Foot sought to pursue the ‘long haul’ route of gradually changing social attitudes through education and exhortation. His uncle, Michael, also a fiery left-winger in his youth, decided to compromise and became a mainstream politician in the 1970s with a seat in the Cabinet and later a period as party leader.</a:t>
            </a:r>
          </a:p>
          <a:p>
            <a:endParaRPr lang="en-GB" dirty="0"/>
          </a:p>
          <a:p>
            <a:r>
              <a:rPr lang="en-GB" dirty="0"/>
              <a:t>The dilemma facing Labour after 2015 was that the election of Jeremy Corbyn shifted the party far to the left of previous leader Ed Miliband, who badly failed to win in 2015 after even a small shift in that direction. Corbyn attracted fervent support from party members – attracting thousands of eager converts to the party, making it numerically the biggest in Europe by 2016. Many of them were new and young, but while enthusing a record number of new party members, he made little or no impact upon the wider national electorate, with whom Corbyn and Labour Party ratings sunk to rock bottom levels. This is not to say he never came close. In Theresa May’s snap election on 8 June 2017, Corbyn came into his own. May proved a leaden campaigner, mouthing vacuous phrases and refusing to engage in face-to-face TV debates. By contrast Corbyn swept the country addressing huge adoring crowds and, through finally mobilising the ‘lazy’ youth vote (18–24 turnout has regularly been dramatically lower than higher age groups), succeeded in robbing May of her already small majority. At the time of writing the 9th edition of this book (2018), he appeared to be possibly the PM in waiting: an extraordinary turn around in Labour’s fortunes up to that point. But when facing a choice between the socialist firebrand and the old Etonian in December 2019, voters plumped decisively for the latter, even lifelong Labour members in its traditional industrial strongholds. Voting experience suggests UK voters are not attracted by political causes suffixed by ‘isms’. Tony Blair abandoned ‘socialism’ and went on to win three elections; Corbyn reinstalled it as official policy and lost two elections, the second in 2019 very badly. The dilemma for those taking a Labour ‘long haul’ ideological route is that they might thereby be giving their Tory opponents untrammelled ownership of No. 10 for the foreseeable future.</a:t>
            </a:r>
          </a:p>
          <a:p>
            <a:endParaRPr lang="en-GB" dirty="0"/>
          </a:p>
          <a:p>
            <a:r>
              <a:rPr lang="en-GB" dirty="0"/>
              <a:t>Time alone will tell how successful Corbyn and other more radical agitators of the present will prove in the future, though it has to be allowed that those who articulate a ‘green’ </a:t>
            </a:r>
          </a:p>
        </p:txBody>
      </p:sp>
      <p:sp>
        <p:nvSpPr>
          <p:cNvPr id="4" name="Slide Number Placeholder 3"/>
          <p:cNvSpPr>
            <a:spLocks noGrp="1"/>
          </p:cNvSpPr>
          <p:nvPr>
            <p:ph type="sldNum" sz="quarter" idx="5"/>
          </p:nvPr>
        </p:nvSpPr>
        <p:spPr/>
        <p:txBody>
          <a:bodyPr/>
          <a:lstStyle/>
          <a:p>
            <a:fld id="{22545D59-DB09-4E3D-9760-71455D660386}" type="slidenum">
              <a:rPr lang="en-GB" smtClean="0"/>
              <a:t>15</a:t>
            </a:fld>
            <a:endParaRPr lang="en-GB"/>
          </a:p>
        </p:txBody>
      </p:sp>
    </p:spTree>
    <p:extLst>
      <p:ext uri="{BB962C8B-B14F-4D97-AF65-F5344CB8AC3E}">
        <p14:creationId xmlns:p14="http://schemas.microsoft.com/office/powerpoint/2010/main" val="35997128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5F02D-93F6-FF21-75DC-197739284F23}"/>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BCC7FA-16A0-CCE0-A563-B93642623BB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1830B7-3563-7669-5CBF-27D621A4514D}"/>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A892D32-CFFA-98C6-DF8E-EF3C0F2DF667}"/>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5E4DCD12-50A1-1D04-C53F-EBBCB2EC8E20}"/>
              </a:ext>
            </a:extLst>
          </p:cNvPr>
          <p:cNvSpPr>
            <a:spLocks noGrp="1"/>
          </p:cNvSpPr>
          <p:nvPr>
            <p:ph type="sldNum" sz="quarter" idx="12"/>
          </p:nvPr>
        </p:nvSpPr>
        <p:spPr/>
        <p:txBody>
          <a:bodyPr/>
          <a:lstStyle>
            <a:lvl1pPr>
              <a:defRPr/>
            </a:lvl1pPr>
          </a:lstStyle>
          <a:p>
            <a:fld id="{45B4F926-7EA9-48EC-A7F2-4E4136F40813}" type="slidenum">
              <a:rPr lang="en-US" altLang="en-US"/>
              <a:pPr/>
              <a:t>‹#›</a:t>
            </a:fld>
            <a:endParaRPr lang="en-US" altLang="en-US"/>
          </a:p>
        </p:txBody>
      </p:sp>
    </p:spTree>
    <p:extLst>
      <p:ext uri="{BB962C8B-B14F-4D97-AF65-F5344CB8AC3E}">
        <p14:creationId xmlns:p14="http://schemas.microsoft.com/office/powerpoint/2010/main" val="1650576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B2FCD-AEE0-C93C-3B21-A07ADB514B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2F5140-FB1A-24C5-7FCD-9FAA16905C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C5A3B1-ADC9-29E7-50FD-8E64483A95DF}"/>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90C004D1-BC12-1DE7-87A2-4E7BAC4C8556}"/>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E41D5BE0-A688-8986-1945-0F9FC9719265}"/>
              </a:ext>
            </a:extLst>
          </p:cNvPr>
          <p:cNvSpPr>
            <a:spLocks noGrp="1"/>
          </p:cNvSpPr>
          <p:nvPr>
            <p:ph type="sldNum" sz="quarter" idx="12"/>
          </p:nvPr>
        </p:nvSpPr>
        <p:spPr/>
        <p:txBody>
          <a:bodyPr/>
          <a:lstStyle>
            <a:lvl1pPr>
              <a:defRPr/>
            </a:lvl1pPr>
          </a:lstStyle>
          <a:p>
            <a:fld id="{E9DB3CF9-058C-4C3E-A6A0-016B07F2A319}" type="slidenum">
              <a:rPr lang="en-US" altLang="en-US"/>
              <a:pPr/>
              <a:t>‹#›</a:t>
            </a:fld>
            <a:endParaRPr lang="en-US" altLang="en-US"/>
          </a:p>
        </p:txBody>
      </p:sp>
    </p:spTree>
    <p:extLst>
      <p:ext uri="{BB962C8B-B14F-4D97-AF65-F5344CB8AC3E}">
        <p14:creationId xmlns:p14="http://schemas.microsoft.com/office/powerpoint/2010/main" val="3853052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2A3B1-1526-D804-536B-4661118B56C2}"/>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885C2F-00F8-147E-AE5C-CBFFAB84E71C}"/>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DB8E18E4-CEE8-7124-415D-FE652597CF21}"/>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13946EE2-AF0C-B0E7-295C-2C25802D141D}"/>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3CC8A1DF-2E23-BEF3-6D43-08F1E872CE65}"/>
              </a:ext>
            </a:extLst>
          </p:cNvPr>
          <p:cNvSpPr>
            <a:spLocks noGrp="1"/>
          </p:cNvSpPr>
          <p:nvPr>
            <p:ph type="sldNum" sz="quarter" idx="12"/>
          </p:nvPr>
        </p:nvSpPr>
        <p:spPr/>
        <p:txBody>
          <a:bodyPr/>
          <a:lstStyle>
            <a:lvl1pPr>
              <a:defRPr/>
            </a:lvl1pPr>
          </a:lstStyle>
          <a:p>
            <a:fld id="{5F5B6051-63EF-4D5B-A03D-8954F5EA02FD}" type="slidenum">
              <a:rPr lang="en-US" altLang="en-US"/>
              <a:pPr/>
              <a:t>‹#›</a:t>
            </a:fld>
            <a:endParaRPr lang="en-US" altLang="en-US"/>
          </a:p>
        </p:txBody>
      </p:sp>
    </p:spTree>
    <p:extLst>
      <p:ext uri="{BB962C8B-B14F-4D97-AF65-F5344CB8AC3E}">
        <p14:creationId xmlns:p14="http://schemas.microsoft.com/office/powerpoint/2010/main" val="395762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12424-C24B-0A9D-5C98-805E711500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CFC2B8-98E2-DB66-D84F-812A8E1E8E29}"/>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6BD8B80-348F-4CC9-85D3-EDBC532511F0}"/>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F8DE26-B30B-A169-8693-370C8B1987F3}"/>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D61994DC-AD9B-A98F-F255-F11EA7872392}"/>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08759DC5-8608-934B-50CC-C0799878EB27}"/>
              </a:ext>
            </a:extLst>
          </p:cNvPr>
          <p:cNvSpPr>
            <a:spLocks noGrp="1"/>
          </p:cNvSpPr>
          <p:nvPr>
            <p:ph type="sldNum" sz="quarter" idx="12"/>
          </p:nvPr>
        </p:nvSpPr>
        <p:spPr/>
        <p:txBody>
          <a:bodyPr/>
          <a:lstStyle>
            <a:lvl1pPr>
              <a:defRPr/>
            </a:lvl1pPr>
          </a:lstStyle>
          <a:p>
            <a:fld id="{03FF08FE-144D-4306-AE67-2A7DFA8F460A}" type="slidenum">
              <a:rPr lang="en-US" altLang="en-US"/>
              <a:pPr/>
              <a:t>‹#›</a:t>
            </a:fld>
            <a:endParaRPr lang="en-US" altLang="en-US"/>
          </a:p>
        </p:txBody>
      </p:sp>
    </p:spTree>
    <p:extLst>
      <p:ext uri="{BB962C8B-B14F-4D97-AF65-F5344CB8AC3E}">
        <p14:creationId xmlns:p14="http://schemas.microsoft.com/office/powerpoint/2010/main" val="2680624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E0BBC-3FFA-7E40-9D90-AA7E116412B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837685-1D47-72AB-3900-E30C7F148D2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10034F-0C4E-F8DB-6C97-161AA61F2804}"/>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4E33C2-C751-AA83-453C-3AF70C12AF37}"/>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6A0A3A-0029-F50F-2FE4-C465C41902C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0ED5ED-E4B4-6E98-A008-C17ECB8CFB6F}"/>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7F8D1F16-7428-9940-AAE2-5861161CB899}"/>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78D2DBDC-90BE-EE2B-0B33-8FC455EFF9EB}"/>
              </a:ext>
            </a:extLst>
          </p:cNvPr>
          <p:cNvSpPr>
            <a:spLocks noGrp="1"/>
          </p:cNvSpPr>
          <p:nvPr>
            <p:ph type="sldNum" sz="quarter" idx="12"/>
          </p:nvPr>
        </p:nvSpPr>
        <p:spPr/>
        <p:txBody>
          <a:bodyPr/>
          <a:lstStyle>
            <a:lvl1pPr>
              <a:defRPr/>
            </a:lvl1pPr>
          </a:lstStyle>
          <a:p>
            <a:fld id="{398F3042-3666-4C99-8563-858ED602885B}" type="slidenum">
              <a:rPr lang="en-US" altLang="en-US"/>
              <a:pPr/>
              <a:t>‹#›</a:t>
            </a:fld>
            <a:endParaRPr lang="en-US" altLang="en-US"/>
          </a:p>
        </p:txBody>
      </p:sp>
    </p:spTree>
    <p:extLst>
      <p:ext uri="{BB962C8B-B14F-4D97-AF65-F5344CB8AC3E}">
        <p14:creationId xmlns:p14="http://schemas.microsoft.com/office/powerpoint/2010/main" val="2453634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E77C9-240D-3E6E-3D80-B2DE414C11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D1F11F-3E3A-B11A-2F90-BC61D91A5366}"/>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E56633B6-D340-B9AF-2790-D2C2D0924153}"/>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EBC92B7C-191C-659C-C37F-F4529C4CCC6D}"/>
              </a:ext>
            </a:extLst>
          </p:cNvPr>
          <p:cNvSpPr>
            <a:spLocks noGrp="1"/>
          </p:cNvSpPr>
          <p:nvPr>
            <p:ph type="sldNum" sz="quarter" idx="12"/>
          </p:nvPr>
        </p:nvSpPr>
        <p:spPr/>
        <p:txBody>
          <a:bodyPr/>
          <a:lstStyle>
            <a:lvl1pPr>
              <a:defRPr/>
            </a:lvl1pPr>
          </a:lstStyle>
          <a:p>
            <a:fld id="{E94AC705-37D5-4A0C-BAD3-5259E3F0BA43}" type="slidenum">
              <a:rPr lang="en-US" altLang="en-US"/>
              <a:pPr/>
              <a:t>‹#›</a:t>
            </a:fld>
            <a:endParaRPr lang="en-US" altLang="en-US"/>
          </a:p>
        </p:txBody>
      </p:sp>
    </p:spTree>
    <p:extLst>
      <p:ext uri="{BB962C8B-B14F-4D97-AF65-F5344CB8AC3E}">
        <p14:creationId xmlns:p14="http://schemas.microsoft.com/office/powerpoint/2010/main" val="3836904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03C6BF-1F8B-0289-7026-97550E6029D9}"/>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27BA6F56-7C36-F5E4-44F3-C60860707069}"/>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E7B04E20-6795-C566-8078-CDEC37056A78}"/>
              </a:ext>
            </a:extLst>
          </p:cNvPr>
          <p:cNvSpPr>
            <a:spLocks noGrp="1"/>
          </p:cNvSpPr>
          <p:nvPr>
            <p:ph type="sldNum" sz="quarter" idx="12"/>
          </p:nvPr>
        </p:nvSpPr>
        <p:spPr/>
        <p:txBody>
          <a:bodyPr/>
          <a:lstStyle>
            <a:lvl1pPr>
              <a:defRPr/>
            </a:lvl1pPr>
          </a:lstStyle>
          <a:p>
            <a:fld id="{E254EF13-DA4E-4919-8A56-31A56625370E}" type="slidenum">
              <a:rPr lang="en-US" altLang="en-US"/>
              <a:pPr/>
              <a:t>‹#›</a:t>
            </a:fld>
            <a:endParaRPr lang="en-US" altLang="en-US"/>
          </a:p>
        </p:txBody>
      </p:sp>
    </p:spTree>
    <p:extLst>
      <p:ext uri="{BB962C8B-B14F-4D97-AF65-F5344CB8AC3E}">
        <p14:creationId xmlns:p14="http://schemas.microsoft.com/office/powerpoint/2010/main" val="2127585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A3526-C5A9-2440-8C42-77FD24F47B2C}"/>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B8C579-2058-DE34-1316-8CD20BE84046}"/>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21A202-74ED-E827-71DB-9AA0C952382A}"/>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BD1F6C-DC61-2603-C483-6FAD02F849EF}"/>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60574C06-68B5-8DCC-FB23-9ADF916E1554}"/>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D51E8CFB-0537-8B4A-AE0C-F16AFBCBF3B0}"/>
              </a:ext>
            </a:extLst>
          </p:cNvPr>
          <p:cNvSpPr>
            <a:spLocks noGrp="1"/>
          </p:cNvSpPr>
          <p:nvPr>
            <p:ph type="sldNum" sz="quarter" idx="12"/>
          </p:nvPr>
        </p:nvSpPr>
        <p:spPr/>
        <p:txBody>
          <a:bodyPr/>
          <a:lstStyle>
            <a:lvl1pPr>
              <a:defRPr/>
            </a:lvl1pPr>
          </a:lstStyle>
          <a:p>
            <a:fld id="{302FFA87-ED1D-4641-B4BF-C7D5C830C6DD}" type="slidenum">
              <a:rPr lang="en-US" altLang="en-US"/>
              <a:pPr/>
              <a:t>‹#›</a:t>
            </a:fld>
            <a:endParaRPr lang="en-US" altLang="en-US"/>
          </a:p>
        </p:txBody>
      </p:sp>
    </p:spTree>
    <p:extLst>
      <p:ext uri="{BB962C8B-B14F-4D97-AF65-F5344CB8AC3E}">
        <p14:creationId xmlns:p14="http://schemas.microsoft.com/office/powerpoint/2010/main" val="4170917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C28BA-D530-E7E0-60E6-48467D4307A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EDAFF6-7076-185D-4CD2-9EF5290EDC1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2A484D-ED7C-5AE0-BD90-9CE47C007C67}"/>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83F1CA-1B4F-D71D-F522-B718DF9F9475}"/>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988861FE-E2CA-2E20-1DB2-708325E694F4}"/>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B43C8DAD-E20F-8B6F-982F-E4AB4CB3F650}"/>
              </a:ext>
            </a:extLst>
          </p:cNvPr>
          <p:cNvSpPr>
            <a:spLocks noGrp="1"/>
          </p:cNvSpPr>
          <p:nvPr>
            <p:ph type="sldNum" sz="quarter" idx="12"/>
          </p:nvPr>
        </p:nvSpPr>
        <p:spPr/>
        <p:txBody>
          <a:bodyPr/>
          <a:lstStyle>
            <a:lvl1pPr>
              <a:defRPr/>
            </a:lvl1pPr>
          </a:lstStyle>
          <a:p>
            <a:fld id="{AA208624-F290-4286-8823-91F055213948}" type="slidenum">
              <a:rPr lang="en-US" altLang="en-US"/>
              <a:pPr/>
              <a:t>‹#›</a:t>
            </a:fld>
            <a:endParaRPr lang="en-US" altLang="en-US"/>
          </a:p>
        </p:txBody>
      </p:sp>
    </p:spTree>
    <p:extLst>
      <p:ext uri="{BB962C8B-B14F-4D97-AF65-F5344CB8AC3E}">
        <p14:creationId xmlns:p14="http://schemas.microsoft.com/office/powerpoint/2010/main" val="3771487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7CCA0-0B4E-0CE6-97A6-791DF22C5C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D25297-204C-C5D9-941D-D2860536BD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21F7FC-533D-5617-B5AA-AC55F25290BF}"/>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7CB1C02D-1D0C-A0B1-EAC9-B7ABDF9E1A93}"/>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09433195-9323-6DDA-6AA7-22D9DCB53E5D}"/>
              </a:ext>
            </a:extLst>
          </p:cNvPr>
          <p:cNvSpPr>
            <a:spLocks noGrp="1"/>
          </p:cNvSpPr>
          <p:nvPr>
            <p:ph type="sldNum" sz="quarter" idx="12"/>
          </p:nvPr>
        </p:nvSpPr>
        <p:spPr/>
        <p:txBody>
          <a:bodyPr/>
          <a:lstStyle>
            <a:lvl1pPr>
              <a:defRPr/>
            </a:lvl1pPr>
          </a:lstStyle>
          <a:p>
            <a:fld id="{C324E5F4-06B0-47E2-B1AA-F57459399703}" type="slidenum">
              <a:rPr lang="en-US" altLang="en-US"/>
              <a:pPr/>
              <a:t>‹#›</a:t>
            </a:fld>
            <a:endParaRPr lang="en-US" altLang="en-US"/>
          </a:p>
        </p:txBody>
      </p:sp>
    </p:spTree>
    <p:extLst>
      <p:ext uri="{BB962C8B-B14F-4D97-AF65-F5344CB8AC3E}">
        <p14:creationId xmlns:p14="http://schemas.microsoft.com/office/powerpoint/2010/main" val="2780405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96FDAD-3BCB-4032-4ADC-1741C0FD4C35}"/>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120761-8A1F-CDFC-DD44-128E9B5B5146}"/>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0A2ED-A306-B423-965E-810855909864}"/>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4A4D87E-1F04-AD6D-675C-A2B62E02C77D}"/>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B7B232A9-874A-5ACC-628C-3CCAC091CBC1}"/>
              </a:ext>
            </a:extLst>
          </p:cNvPr>
          <p:cNvSpPr>
            <a:spLocks noGrp="1"/>
          </p:cNvSpPr>
          <p:nvPr>
            <p:ph type="sldNum" sz="quarter" idx="12"/>
          </p:nvPr>
        </p:nvSpPr>
        <p:spPr/>
        <p:txBody>
          <a:bodyPr/>
          <a:lstStyle>
            <a:lvl1pPr>
              <a:defRPr/>
            </a:lvl1pPr>
          </a:lstStyle>
          <a:p>
            <a:fld id="{93311489-2984-46F7-8EEC-8D6FA1B40FA7}" type="slidenum">
              <a:rPr lang="en-US" altLang="en-US"/>
              <a:pPr/>
              <a:t>‹#›</a:t>
            </a:fld>
            <a:endParaRPr lang="en-US" altLang="en-US"/>
          </a:p>
        </p:txBody>
      </p:sp>
    </p:spTree>
    <p:extLst>
      <p:ext uri="{BB962C8B-B14F-4D97-AF65-F5344CB8AC3E}">
        <p14:creationId xmlns:p14="http://schemas.microsoft.com/office/powerpoint/2010/main" val="200149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FD3A4AB-10F3-0C59-51EA-0B5797E804F8}"/>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5ADAA032-C3DA-D733-7478-EB80ED6FAA94}"/>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256FE610-F3EA-C19C-6212-8B2347411EC9}"/>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81AFC17B-424C-E899-A2E4-E55D061F7968}"/>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745B967A-9BEF-FB66-C1C0-FC11A47337A8}"/>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A6B64E53-BF15-4548-836F-470AC54219B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50293637-6B90-85C9-EC78-EF17D5476FB9}"/>
              </a:ext>
            </a:extLst>
          </p:cNvPr>
          <p:cNvSpPr>
            <a:spLocks noGrp="1" noChangeArrowheads="1"/>
          </p:cNvSpPr>
          <p:nvPr>
            <p:ph type="ctrTitle"/>
          </p:nvPr>
        </p:nvSpPr>
        <p:spPr>
          <a:xfrm>
            <a:off x="685800" y="2130425"/>
            <a:ext cx="7772400" cy="1470025"/>
          </a:xfrm>
        </p:spPr>
        <p:txBody>
          <a:bodyPr anchor="ctr"/>
          <a:lstStyle/>
          <a:p>
            <a:br>
              <a:rPr lang="en-GB" altLang="en-US" sz="4000"/>
            </a:br>
            <a:r>
              <a:rPr lang="en-GB" altLang="en-US" sz="4000"/>
              <a:t>Political ideas: Themes and fringes</a:t>
            </a:r>
            <a:endParaRPr lang="en-US" altLang="en-US" sz="4000" dirty="0"/>
          </a:p>
        </p:txBody>
      </p:sp>
      <p:sp>
        <p:nvSpPr>
          <p:cNvPr id="2051" name="Rectangle 3">
            <a:extLst>
              <a:ext uri="{FF2B5EF4-FFF2-40B4-BE49-F238E27FC236}">
                <a16:creationId xmlns:a16="http://schemas.microsoft.com/office/drawing/2014/main" id="{35E4DF6B-AC9B-CFDB-9A31-CC43BF78768F}"/>
              </a:ext>
            </a:extLst>
          </p:cNvPr>
          <p:cNvSpPr>
            <a:spLocks noGrp="1" noChangeArrowheads="1"/>
          </p:cNvSpPr>
          <p:nvPr>
            <p:ph type="subTitle" idx="1"/>
          </p:nvPr>
        </p:nvSpPr>
        <p:spPr>
          <a:xfrm>
            <a:off x="1371600" y="3886200"/>
            <a:ext cx="6400800" cy="1752600"/>
          </a:xfrm>
        </p:spPr>
        <p:txBody>
          <a:bodyPr/>
          <a:lstStyle/>
          <a:p>
            <a:endParaRPr lang="en-US"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DCDDFC9-58DB-F724-B67B-E7A8195A3F71}"/>
              </a:ext>
            </a:extLst>
          </p:cNvPr>
          <p:cNvSpPr>
            <a:spLocks noGrp="1" noChangeArrowheads="1"/>
          </p:cNvSpPr>
          <p:nvPr>
            <p:ph type="title"/>
          </p:nvPr>
        </p:nvSpPr>
        <p:spPr/>
        <p:txBody>
          <a:bodyPr/>
          <a:lstStyle/>
          <a:p>
            <a:r>
              <a:rPr lang="en-GB" altLang="en-US"/>
              <a:t>Aims of this lecture</a:t>
            </a:r>
            <a:endParaRPr lang="en-US" altLang="en-US"/>
          </a:p>
        </p:txBody>
      </p:sp>
      <p:sp>
        <p:nvSpPr>
          <p:cNvPr id="4099" name="Rectangle 3">
            <a:extLst>
              <a:ext uri="{FF2B5EF4-FFF2-40B4-BE49-F238E27FC236}">
                <a16:creationId xmlns:a16="http://schemas.microsoft.com/office/drawing/2014/main" id="{EBCF0D8C-AE64-B714-2B40-6F7497D9619B}"/>
              </a:ext>
            </a:extLst>
          </p:cNvPr>
          <p:cNvSpPr>
            <a:spLocks noGrp="1" noChangeArrowheads="1"/>
          </p:cNvSpPr>
          <p:nvPr>
            <p:ph type="body" idx="1"/>
          </p:nvPr>
        </p:nvSpPr>
        <p:spPr/>
        <p:txBody>
          <a:bodyPr/>
          <a:lstStyle/>
          <a:p>
            <a:pPr>
              <a:lnSpc>
                <a:spcPct val="90000"/>
              </a:lnSpc>
            </a:pPr>
            <a:r>
              <a:rPr lang="en-US" altLang="en-US" dirty="0"/>
              <a:t>To explain and put into context the themes of:</a:t>
            </a:r>
          </a:p>
          <a:p>
            <a:pPr>
              <a:lnSpc>
                <a:spcPct val="90000"/>
              </a:lnSpc>
              <a:buFontTx/>
              <a:buNone/>
            </a:pPr>
            <a:r>
              <a:rPr lang="en-US" altLang="en-US" dirty="0"/>
              <a:t>	– environmentalism</a:t>
            </a:r>
          </a:p>
          <a:p>
            <a:pPr>
              <a:lnSpc>
                <a:spcPct val="90000"/>
              </a:lnSpc>
            </a:pPr>
            <a:r>
              <a:rPr lang="en-US" altLang="en-US" dirty="0"/>
              <a:t>To identify, </a:t>
            </a:r>
            <a:r>
              <a:rPr lang="en-US" altLang="en-US" dirty="0" err="1"/>
              <a:t>analyse</a:t>
            </a:r>
            <a:r>
              <a:rPr lang="en-US" altLang="en-US" dirty="0"/>
              <a:t> and elucidate the political fringe on the far left and far right</a:t>
            </a:r>
          </a:p>
          <a:p>
            <a:pPr>
              <a:lnSpc>
                <a:spcPct val="90000"/>
              </a:lnSpc>
            </a:pPr>
            <a:r>
              <a:rPr lang="en-US" altLang="en-US" dirty="0"/>
              <a:t>To explain the intellectual source of ideas </a:t>
            </a:r>
            <a:r>
              <a:rPr lang="en-US" altLang="en-US" dirty="0" err="1"/>
              <a:t>characterising</a:t>
            </a:r>
            <a:r>
              <a:rPr lang="en-US" altLang="en-US" dirty="0"/>
              <a:t> the political fringe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DC919E9-D239-BAEB-3C1C-21013AE6F1D0}"/>
              </a:ext>
            </a:extLst>
          </p:cNvPr>
          <p:cNvSpPr>
            <a:spLocks noGrp="1" noChangeArrowheads="1"/>
          </p:cNvSpPr>
          <p:nvPr>
            <p:ph type="title"/>
          </p:nvPr>
        </p:nvSpPr>
        <p:spPr/>
        <p:txBody>
          <a:bodyPr/>
          <a:lstStyle/>
          <a:p>
            <a:r>
              <a:rPr lang="en-US" altLang="en-US"/>
              <a:t>Green thinking</a:t>
            </a:r>
          </a:p>
        </p:txBody>
      </p:sp>
      <p:sp>
        <p:nvSpPr>
          <p:cNvPr id="11267" name="Rectangle 3">
            <a:extLst>
              <a:ext uri="{FF2B5EF4-FFF2-40B4-BE49-F238E27FC236}">
                <a16:creationId xmlns:a16="http://schemas.microsoft.com/office/drawing/2014/main" id="{8731024D-4A15-9CDE-287C-24FDFBC716CA}"/>
              </a:ext>
            </a:extLst>
          </p:cNvPr>
          <p:cNvSpPr>
            <a:spLocks noGrp="1" noChangeArrowheads="1"/>
          </p:cNvSpPr>
          <p:nvPr>
            <p:ph type="body" idx="1"/>
          </p:nvPr>
        </p:nvSpPr>
        <p:spPr/>
        <p:txBody>
          <a:bodyPr/>
          <a:lstStyle/>
          <a:p>
            <a:r>
              <a:rPr lang="en-US" altLang="en-US" sz="3000"/>
              <a:t>The ecological perspective rejects philosophies of the right, left and centre as more similar than dissimilar</a:t>
            </a:r>
          </a:p>
          <a:p>
            <a:r>
              <a:rPr lang="en-GB" altLang="en-US" sz="3000"/>
              <a:t>Greens argue that greater economic growth and industrialisation lead to economic inequalities and ecological damage to the planet</a:t>
            </a:r>
            <a:endParaRPr lang="en-US" altLang="en-US" sz="3000"/>
          </a:p>
          <a:p>
            <a:r>
              <a:rPr lang="en-GB" altLang="en-US" sz="3000"/>
              <a:t>They argue instead for greater sustainability and renewable energy resources</a:t>
            </a:r>
            <a:endParaRPr lang="en-US" altLang="en-US" sz="3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FD509B6-9A63-34A4-2E7F-64B90A845F16}"/>
              </a:ext>
            </a:extLst>
          </p:cNvPr>
          <p:cNvSpPr>
            <a:spLocks noGrp="1" noChangeArrowheads="1"/>
          </p:cNvSpPr>
          <p:nvPr>
            <p:ph type="title"/>
          </p:nvPr>
        </p:nvSpPr>
        <p:spPr/>
        <p:txBody>
          <a:bodyPr/>
          <a:lstStyle/>
          <a:p>
            <a:r>
              <a:rPr lang="en-US" altLang="en-US"/>
              <a:t>Green thinking</a:t>
            </a:r>
          </a:p>
        </p:txBody>
      </p:sp>
      <p:sp>
        <p:nvSpPr>
          <p:cNvPr id="31747" name="Rectangle 3">
            <a:extLst>
              <a:ext uri="{FF2B5EF4-FFF2-40B4-BE49-F238E27FC236}">
                <a16:creationId xmlns:a16="http://schemas.microsoft.com/office/drawing/2014/main" id="{C2DCFD11-D4D2-BD04-8542-DDBD06D2E9C9}"/>
              </a:ext>
            </a:extLst>
          </p:cNvPr>
          <p:cNvSpPr>
            <a:spLocks noGrp="1" noChangeArrowheads="1"/>
          </p:cNvSpPr>
          <p:nvPr>
            <p:ph type="body" idx="1"/>
          </p:nvPr>
        </p:nvSpPr>
        <p:spPr/>
        <p:txBody>
          <a:bodyPr/>
          <a:lstStyle/>
          <a:p>
            <a:pPr>
              <a:lnSpc>
                <a:spcPct val="90000"/>
              </a:lnSpc>
            </a:pPr>
            <a:r>
              <a:rPr lang="en-US" altLang="en-US"/>
              <a:t>The Green view goes on to adduce a number of basic principles:</a:t>
            </a:r>
          </a:p>
          <a:p>
            <a:pPr lvl="1">
              <a:lnSpc>
                <a:spcPct val="90000"/>
              </a:lnSpc>
            </a:pPr>
            <a:r>
              <a:rPr lang="en-US" altLang="en-US" i="1"/>
              <a:t>A world approach</a:t>
            </a:r>
          </a:p>
          <a:p>
            <a:pPr lvl="1">
              <a:lnSpc>
                <a:spcPct val="90000"/>
              </a:lnSpc>
            </a:pPr>
            <a:r>
              <a:rPr lang="en-US" altLang="en-US" i="1"/>
              <a:t>Respect the rights of our descendants</a:t>
            </a:r>
            <a:endParaRPr lang="en-US" altLang="en-US"/>
          </a:p>
          <a:p>
            <a:pPr lvl="1">
              <a:lnSpc>
                <a:spcPct val="90000"/>
              </a:lnSpc>
            </a:pPr>
            <a:r>
              <a:rPr lang="en-US" altLang="en-US" i="1"/>
              <a:t>Sufficiency</a:t>
            </a:r>
            <a:endParaRPr lang="en-US" altLang="en-US"/>
          </a:p>
          <a:p>
            <a:pPr lvl="1">
              <a:lnSpc>
                <a:spcPct val="90000"/>
              </a:lnSpc>
            </a:pPr>
            <a:r>
              <a:rPr lang="en-US" altLang="en-US" i="1"/>
              <a:t>A conserver economy</a:t>
            </a:r>
            <a:endParaRPr lang="en-US" altLang="en-US"/>
          </a:p>
          <a:p>
            <a:pPr lvl="1">
              <a:lnSpc>
                <a:spcPct val="90000"/>
              </a:lnSpc>
            </a:pPr>
            <a:r>
              <a:rPr lang="en-US" altLang="en-US" i="1"/>
              <a:t>Care and share</a:t>
            </a:r>
          </a:p>
          <a:p>
            <a:pPr lvl="1">
              <a:lnSpc>
                <a:spcPct val="90000"/>
              </a:lnSpc>
            </a:pPr>
            <a:r>
              <a:rPr lang="en-US" altLang="en-US" i="1"/>
              <a:t>Self-reliance</a:t>
            </a:r>
            <a:endParaRPr lang="en-US" altLang="en-US"/>
          </a:p>
          <a:p>
            <a:pPr lvl="1">
              <a:lnSpc>
                <a:spcPct val="90000"/>
              </a:lnSpc>
            </a:pPr>
            <a:r>
              <a:rPr lang="en-US" altLang="en-US" i="1"/>
              <a:t>Decentralise and democratise</a:t>
            </a:r>
            <a:endParaRPr lang="en-US"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190890D7-2C99-6888-9D3B-48E2CB48D1DE}"/>
              </a:ext>
            </a:extLst>
          </p:cNvPr>
          <p:cNvSpPr>
            <a:spLocks noGrp="1" noChangeArrowheads="1"/>
          </p:cNvSpPr>
          <p:nvPr>
            <p:ph type="title"/>
          </p:nvPr>
        </p:nvSpPr>
        <p:spPr/>
        <p:txBody>
          <a:bodyPr/>
          <a:lstStyle/>
          <a:p>
            <a:r>
              <a:rPr lang="en-GB" altLang="en-US"/>
              <a:t>Green thinking</a:t>
            </a:r>
            <a:endParaRPr lang="en-US" altLang="en-US"/>
          </a:p>
        </p:txBody>
      </p:sp>
      <p:sp>
        <p:nvSpPr>
          <p:cNvPr id="32771" name="Rectangle 3">
            <a:extLst>
              <a:ext uri="{FF2B5EF4-FFF2-40B4-BE49-F238E27FC236}">
                <a16:creationId xmlns:a16="http://schemas.microsoft.com/office/drawing/2014/main" id="{78C8D1CA-E756-8668-8960-F1FECA7A347C}"/>
              </a:ext>
            </a:extLst>
          </p:cNvPr>
          <p:cNvSpPr>
            <a:spLocks noGrp="1" noChangeArrowheads="1"/>
          </p:cNvSpPr>
          <p:nvPr>
            <p:ph type="body" idx="1"/>
          </p:nvPr>
        </p:nvSpPr>
        <p:spPr/>
        <p:txBody>
          <a:bodyPr/>
          <a:lstStyle/>
          <a:p>
            <a:pPr>
              <a:lnSpc>
                <a:spcPct val="80000"/>
              </a:lnSpc>
            </a:pPr>
            <a:r>
              <a:rPr lang="en-US" altLang="en-US" sz="2800" dirty="0"/>
              <a:t>Inevitably, the other major parties have done all they can to climb aboard the Green bandwagon, cloaking their policies in light green clothes</a:t>
            </a:r>
          </a:p>
          <a:p>
            <a:pPr>
              <a:lnSpc>
                <a:spcPct val="80000"/>
              </a:lnSpc>
            </a:pPr>
            <a:r>
              <a:rPr lang="en-US" altLang="en-US" sz="2800" dirty="0"/>
              <a:t>As it currently stands, the Greens’ political </a:t>
            </a:r>
            <a:r>
              <a:rPr lang="en-US" altLang="en-US" sz="2800" dirty="0" err="1"/>
              <a:t>programme</a:t>
            </a:r>
            <a:r>
              <a:rPr lang="en-US" altLang="en-US" sz="2800" dirty="0"/>
              <a:t> is unlikely to fall within the ‘art of the possible’</a:t>
            </a:r>
          </a:p>
          <a:p>
            <a:pPr>
              <a:lnSpc>
                <a:spcPct val="80000"/>
              </a:lnSpc>
            </a:pPr>
            <a:r>
              <a:rPr lang="en-GB" altLang="en-US" sz="2800" dirty="0"/>
              <a:t>Greens have never done particularly well in elections partly because of the British first past the post electoral system</a:t>
            </a:r>
          </a:p>
          <a:p>
            <a:pPr>
              <a:lnSpc>
                <a:spcPct val="80000"/>
              </a:lnSpc>
            </a:pPr>
            <a:r>
              <a:rPr lang="en-GB" altLang="en-US" sz="2800" dirty="0"/>
              <a:t>However a Green MP was elected for the first time in the 2010 election</a:t>
            </a:r>
          </a:p>
          <a:p>
            <a:pPr>
              <a:lnSpc>
                <a:spcPct val="80000"/>
              </a:lnSpc>
            </a:pPr>
            <a:r>
              <a:rPr lang="en-GB" altLang="en-US" sz="2800" dirty="0"/>
              <a:t>UK Kyoto signature</a:t>
            </a:r>
          </a:p>
          <a:p>
            <a:pPr>
              <a:lnSpc>
                <a:spcPct val="80000"/>
              </a:lnSpc>
            </a:pPr>
            <a:r>
              <a:rPr lang="en-GB" altLang="en-US" sz="2800" dirty="0"/>
              <a:t>Extinction Rebellion</a:t>
            </a:r>
            <a:endParaRPr lang="en-US" altLang="en-US" sz="2800" dirty="0"/>
          </a:p>
          <a:p>
            <a:pPr>
              <a:lnSpc>
                <a:spcPct val="80000"/>
              </a:lnSpc>
            </a:pPr>
            <a:endParaRPr lang="en-US" altLang="en-US" sz="2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7F1C2D3-2269-3F10-C266-A60E88FDC60B}"/>
              </a:ext>
            </a:extLst>
          </p:cNvPr>
          <p:cNvSpPr>
            <a:spLocks noGrp="1" noChangeArrowheads="1"/>
          </p:cNvSpPr>
          <p:nvPr>
            <p:ph type="title"/>
          </p:nvPr>
        </p:nvSpPr>
        <p:spPr/>
        <p:txBody>
          <a:bodyPr/>
          <a:lstStyle/>
          <a:p>
            <a:r>
              <a:rPr lang="en-US" altLang="en-US"/>
              <a:t>The political fringe</a:t>
            </a:r>
          </a:p>
        </p:txBody>
      </p:sp>
      <p:sp>
        <p:nvSpPr>
          <p:cNvPr id="12291" name="Rectangle 3">
            <a:extLst>
              <a:ext uri="{FF2B5EF4-FFF2-40B4-BE49-F238E27FC236}">
                <a16:creationId xmlns:a16="http://schemas.microsoft.com/office/drawing/2014/main" id="{9060E2C3-501E-2146-87AA-0FC4C13F1B4A}"/>
              </a:ext>
            </a:extLst>
          </p:cNvPr>
          <p:cNvSpPr>
            <a:spLocks noGrp="1" noChangeArrowheads="1"/>
          </p:cNvSpPr>
          <p:nvPr>
            <p:ph type="body" idx="1"/>
          </p:nvPr>
        </p:nvSpPr>
        <p:spPr/>
        <p:txBody>
          <a:bodyPr/>
          <a:lstStyle/>
          <a:p>
            <a:pPr>
              <a:lnSpc>
                <a:spcPct val="80000"/>
              </a:lnSpc>
            </a:pPr>
            <a:r>
              <a:rPr lang="en-US" altLang="en-US" sz="2800"/>
              <a:t>The political fringe is the name given to those small factions and groups that often do their political work outside the conference halls of the main parties rather than within them</a:t>
            </a:r>
          </a:p>
          <a:p>
            <a:pPr>
              <a:lnSpc>
                <a:spcPct val="80000"/>
              </a:lnSpc>
            </a:pPr>
            <a:r>
              <a:rPr lang="en-US" altLang="en-US" sz="2800"/>
              <a:t>Those who belong are often determined ideologues, given to regular argument in groups prone to splits and factions</a:t>
            </a:r>
          </a:p>
          <a:p>
            <a:pPr>
              <a:lnSpc>
                <a:spcPct val="80000"/>
              </a:lnSpc>
            </a:pPr>
            <a:r>
              <a:rPr lang="en-US" altLang="en-US" sz="2800"/>
              <a:t>They do have some intrinsic interest, however, as microcosms of political ideas and conflicts</a:t>
            </a:r>
          </a:p>
          <a:p>
            <a:pPr>
              <a:lnSpc>
                <a:spcPct val="80000"/>
              </a:lnSpc>
            </a:pPr>
            <a:r>
              <a:rPr lang="en-GB" altLang="en-US" sz="2800"/>
              <a:t>Some also have the potential to grow into larger political movements</a:t>
            </a:r>
            <a:endParaRPr lang="en-US" altLang="en-US" sz="2800"/>
          </a:p>
          <a:p>
            <a:pPr>
              <a:lnSpc>
                <a:spcPct val="80000"/>
              </a:lnSpc>
            </a:pPr>
            <a:endParaRPr lang="en-US" altLang="en-US" sz="2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DC94BCC-DCAA-69CE-C27A-56B757363797}"/>
              </a:ext>
            </a:extLst>
          </p:cNvPr>
          <p:cNvSpPr>
            <a:spLocks noGrp="1" noChangeArrowheads="1"/>
          </p:cNvSpPr>
          <p:nvPr>
            <p:ph type="title"/>
          </p:nvPr>
        </p:nvSpPr>
        <p:spPr/>
        <p:txBody>
          <a:bodyPr/>
          <a:lstStyle/>
          <a:p>
            <a:r>
              <a:rPr lang="en-US" altLang="en-US"/>
              <a:t>Far left - Marx, Lenin and Stalin</a:t>
            </a:r>
          </a:p>
        </p:txBody>
      </p:sp>
      <p:sp>
        <p:nvSpPr>
          <p:cNvPr id="13315" name="Rectangle 3">
            <a:extLst>
              <a:ext uri="{FF2B5EF4-FFF2-40B4-BE49-F238E27FC236}">
                <a16:creationId xmlns:a16="http://schemas.microsoft.com/office/drawing/2014/main" id="{99791793-9FDB-6A0D-0194-B9A31CF44A92}"/>
              </a:ext>
            </a:extLst>
          </p:cNvPr>
          <p:cNvSpPr>
            <a:spLocks noGrp="1" noChangeArrowheads="1"/>
          </p:cNvSpPr>
          <p:nvPr>
            <p:ph type="body" idx="1"/>
          </p:nvPr>
        </p:nvSpPr>
        <p:spPr/>
        <p:txBody>
          <a:bodyPr/>
          <a:lstStyle/>
          <a:p>
            <a:pPr>
              <a:lnSpc>
                <a:spcPct val="80000"/>
              </a:lnSpc>
            </a:pPr>
            <a:r>
              <a:rPr lang="en-US" altLang="en-US" sz="2600"/>
              <a:t>Most far left groups owe their intellectual debts to Karl Marx</a:t>
            </a:r>
          </a:p>
          <a:p>
            <a:pPr>
              <a:lnSpc>
                <a:spcPct val="80000"/>
              </a:lnSpc>
            </a:pPr>
            <a:r>
              <a:rPr lang="en-US" altLang="en-US" sz="2600"/>
              <a:t>He argued that under a capitalist system the rich dominated and exploited the poor</a:t>
            </a:r>
          </a:p>
          <a:p>
            <a:pPr>
              <a:lnSpc>
                <a:spcPct val="80000"/>
              </a:lnSpc>
            </a:pPr>
            <a:r>
              <a:rPr lang="en-US" altLang="en-US" sz="2600"/>
              <a:t>Once private property had been abolished, working people would begin to live new and better lives in an economy in which people would work willingly for each other and not reluctantly for an employer</a:t>
            </a:r>
          </a:p>
          <a:p>
            <a:pPr>
              <a:lnSpc>
                <a:spcPct val="80000"/>
              </a:lnSpc>
            </a:pPr>
            <a:r>
              <a:rPr lang="en-US" altLang="en-US" sz="2600"/>
              <a:t>After the Marxist takeover of power in Russia in 1917 Lenin established a political system based on centralised control supported by a network of secret police</a:t>
            </a:r>
          </a:p>
          <a:p>
            <a:pPr>
              <a:lnSpc>
                <a:spcPct val="80000"/>
              </a:lnSpc>
            </a:pPr>
            <a:r>
              <a:rPr lang="en-US" altLang="en-US" sz="2600"/>
              <a:t>He believed in the need for a ‘vanguard party’ of professional revolutionaries to lead the masses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91F03C5D-849C-B4F6-516C-6F6B00039882}"/>
              </a:ext>
            </a:extLst>
          </p:cNvPr>
          <p:cNvSpPr>
            <a:spLocks noGrp="1" noChangeArrowheads="1"/>
          </p:cNvSpPr>
          <p:nvPr>
            <p:ph type="title"/>
          </p:nvPr>
        </p:nvSpPr>
        <p:spPr/>
        <p:txBody>
          <a:bodyPr/>
          <a:lstStyle/>
          <a:p>
            <a:r>
              <a:rPr lang="en-US" altLang="en-US"/>
              <a:t>Marx, Lenin and Stalin</a:t>
            </a:r>
          </a:p>
        </p:txBody>
      </p:sp>
      <p:sp>
        <p:nvSpPr>
          <p:cNvPr id="33795" name="Rectangle 3">
            <a:extLst>
              <a:ext uri="{FF2B5EF4-FFF2-40B4-BE49-F238E27FC236}">
                <a16:creationId xmlns:a16="http://schemas.microsoft.com/office/drawing/2014/main" id="{E0BF6A08-24C6-0DA1-3063-C8F225E9777C}"/>
              </a:ext>
            </a:extLst>
          </p:cNvPr>
          <p:cNvSpPr>
            <a:spLocks noGrp="1" noChangeArrowheads="1"/>
          </p:cNvSpPr>
          <p:nvPr>
            <p:ph type="body" idx="1"/>
          </p:nvPr>
        </p:nvSpPr>
        <p:spPr/>
        <p:txBody>
          <a:bodyPr/>
          <a:lstStyle/>
          <a:p>
            <a:pPr>
              <a:lnSpc>
                <a:spcPct val="90000"/>
              </a:lnSpc>
            </a:pPr>
            <a:r>
              <a:rPr lang="en-GB" altLang="en-US" sz="2400"/>
              <a:t>Lenin was followed by Stalin who turned out to be a brutal dictator, </a:t>
            </a:r>
            <a:r>
              <a:rPr lang="en-US" altLang="en-US" sz="2400"/>
              <a:t>both paranoid and obsessed with power</a:t>
            </a:r>
          </a:p>
          <a:p>
            <a:pPr>
              <a:lnSpc>
                <a:spcPct val="90000"/>
              </a:lnSpc>
            </a:pPr>
            <a:r>
              <a:rPr lang="en-US" altLang="en-US" sz="2400"/>
              <a:t>Anyone less than obsequiously worshipful of their leader was imprisoned, exiled or shot</a:t>
            </a:r>
          </a:p>
          <a:p>
            <a:pPr>
              <a:lnSpc>
                <a:spcPct val="90000"/>
              </a:lnSpc>
            </a:pPr>
            <a:r>
              <a:rPr lang="en-US" altLang="en-US" sz="2400"/>
              <a:t>Overseas communist parties were employed essentially to assist the development of the ‘home of socialism’, and any deviation from the party line was punished by expulsion or worse.</a:t>
            </a:r>
          </a:p>
          <a:p>
            <a:pPr>
              <a:lnSpc>
                <a:spcPct val="90000"/>
              </a:lnSpc>
            </a:pPr>
            <a:r>
              <a:rPr lang="en-GB" altLang="en-US" sz="2400"/>
              <a:t>This always made it difficult for the British communist party to win mass support</a:t>
            </a:r>
          </a:p>
          <a:p>
            <a:pPr>
              <a:lnSpc>
                <a:spcPct val="90000"/>
              </a:lnSpc>
            </a:pPr>
            <a:r>
              <a:rPr lang="en-GB" altLang="en-US" sz="2400"/>
              <a:t>This was compounded by the fall of the Soviet Union in the 1990s</a:t>
            </a:r>
            <a:endParaRPr lang="en-US" alt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4FF18A41-4A13-47CD-76FE-E54B3F0DF138}"/>
              </a:ext>
            </a:extLst>
          </p:cNvPr>
          <p:cNvSpPr>
            <a:spLocks noGrp="1" noChangeArrowheads="1"/>
          </p:cNvSpPr>
          <p:nvPr>
            <p:ph type="title"/>
          </p:nvPr>
        </p:nvSpPr>
        <p:spPr/>
        <p:txBody>
          <a:bodyPr/>
          <a:lstStyle/>
          <a:p>
            <a:r>
              <a:rPr lang="en-US" altLang="en-US"/>
              <a:t>The Socialist Workers’ Party</a:t>
            </a:r>
          </a:p>
        </p:txBody>
      </p:sp>
      <p:sp>
        <p:nvSpPr>
          <p:cNvPr id="18435" name="Rectangle 3">
            <a:extLst>
              <a:ext uri="{FF2B5EF4-FFF2-40B4-BE49-F238E27FC236}">
                <a16:creationId xmlns:a16="http://schemas.microsoft.com/office/drawing/2014/main" id="{646096F0-5F2A-91F3-0A9F-9629B04D5BB8}"/>
              </a:ext>
            </a:extLst>
          </p:cNvPr>
          <p:cNvSpPr>
            <a:spLocks noGrp="1" noChangeArrowheads="1"/>
          </p:cNvSpPr>
          <p:nvPr>
            <p:ph type="body" idx="1"/>
          </p:nvPr>
        </p:nvSpPr>
        <p:spPr/>
        <p:txBody>
          <a:bodyPr/>
          <a:lstStyle/>
          <a:p>
            <a:pPr>
              <a:lnSpc>
                <a:spcPct val="80000"/>
              </a:lnSpc>
            </a:pPr>
            <a:r>
              <a:rPr lang="en-US" altLang="en-US" sz="2800" dirty="0"/>
              <a:t>Tony Cliff, who founded the Socialist Workers’ Party, left the </a:t>
            </a:r>
            <a:r>
              <a:rPr lang="en-US" altLang="en-US" sz="2800" dirty="0" err="1"/>
              <a:t>Labour</a:t>
            </a:r>
            <a:r>
              <a:rPr lang="en-US" altLang="en-US" sz="2800" dirty="0"/>
              <a:t> Party at the beginning of the 1960s</a:t>
            </a:r>
          </a:p>
          <a:p>
            <a:pPr>
              <a:lnSpc>
                <a:spcPct val="80000"/>
              </a:lnSpc>
            </a:pPr>
            <a:r>
              <a:rPr lang="en-US" altLang="en-US" sz="2800" dirty="0"/>
              <a:t>His party has concentrated on international revolution, and international links are stressed</a:t>
            </a:r>
          </a:p>
          <a:p>
            <a:pPr>
              <a:lnSpc>
                <a:spcPct val="80000"/>
              </a:lnSpc>
            </a:pPr>
            <a:r>
              <a:rPr lang="en-US" altLang="en-US" sz="2800" dirty="0"/>
              <a:t>It was also behind the Anti-Nazi League, set up to fight the growth of European Nazism in the 1970s and then revived in 1992 after the rise of the BNP in Britain</a:t>
            </a:r>
          </a:p>
          <a:p>
            <a:pPr>
              <a:lnSpc>
                <a:spcPct val="80000"/>
              </a:lnSpc>
            </a:pPr>
            <a:r>
              <a:rPr lang="en-US" altLang="en-US" sz="2800" dirty="0"/>
              <a:t>Election of Jeremy Cornyn 2015 and Momentum</a:t>
            </a:r>
          </a:p>
          <a:p>
            <a:pPr>
              <a:lnSpc>
                <a:spcPct val="80000"/>
              </a:lnSpc>
            </a:pPr>
            <a:endParaRPr lang="en-US" alt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DF08BE8-E4B0-FA42-BF0B-24BCEA3433E3}"/>
              </a:ext>
            </a:extLst>
          </p:cNvPr>
          <p:cNvSpPr>
            <a:spLocks noGrp="1" noChangeArrowheads="1"/>
          </p:cNvSpPr>
          <p:nvPr>
            <p:ph type="title"/>
          </p:nvPr>
        </p:nvSpPr>
        <p:spPr/>
        <p:txBody>
          <a:bodyPr/>
          <a:lstStyle/>
          <a:p>
            <a:r>
              <a:rPr lang="en-US" altLang="en-US"/>
              <a:t>Far right - Fascism</a:t>
            </a:r>
          </a:p>
        </p:txBody>
      </p:sp>
      <p:sp>
        <p:nvSpPr>
          <p:cNvPr id="16387" name="Rectangle 3">
            <a:extLst>
              <a:ext uri="{FF2B5EF4-FFF2-40B4-BE49-F238E27FC236}">
                <a16:creationId xmlns:a16="http://schemas.microsoft.com/office/drawing/2014/main" id="{B2675A2C-FBAA-D45F-FAB2-AD20DC1587BE}"/>
              </a:ext>
            </a:extLst>
          </p:cNvPr>
          <p:cNvSpPr>
            <a:spLocks noGrp="1" noChangeArrowheads="1"/>
          </p:cNvSpPr>
          <p:nvPr>
            <p:ph type="body" idx="1"/>
          </p:nvPr>
        </p:nvSpPr>
        <p:spPr/>
        <p:txBody>
          <a:bodyPr/>
          <a:lstStyle/>
          <a:p>
            <a:pPr>
              <a:lnSpc>
                <a:spcPct val="90000"/>
              </a:lnSpc>
            </a:pPr>
            <a:r>
              <a:rPr lang="en-US" altLang="en-US" sz="2400"/>
              <a:t>This set of ideas, developed by Benito Mussolini in the 1920s and supplemented by Adolf Hitler in the 1930s, was founded on xenophobic nationalism and total submission to the state</a:t>
            </a:r>
          </a:p>
          <a:p>
            <a:pPr>
              <a:lnSpc>
                <a:spcPct val="90000"/>
              </a:lnSpc>
            </a:pPr>
            <a:r>
              <a:rPr lang="en-US" altLang="en-US" sz="2400"/>
              <a:t>Democracy was scorned as the language of weakness and mediocrity</a:t>
            </a:r>
          </a:p>
          <a:p>
            <a:pPr>
              <a:lnSpc>
                <a:spcPct val="90000"/>
              </a:lnSpc>
            </a:pPr>
            <a:r>
              <a:rPr lang="en-US" altLang="en-US" sz="2400"/>
              <a:t>Hitler added a racial twist: the Aryans were the founding race of Europe, a race of conquerors, and the Germans their finest exemplars; all other races were inferior</a:t>
            </a:r>
          </a:p>
          <a:p>
            <a:pPr>
              <a:lnSpc>
                <a:spcPct val="90000"/>
              </a:lnSpc>
            </a:pPr>
            <a:r>
              <a:rPr lang="en-GB" altLang="en-US" sz="2400"/>
              <a:t>This ideology thrived in the 1920s and 30s in Europe due to the devastation caused WW1 and the economic crisis of the Great Depression</a:t>
            </a:r>
            <a:endParaRPr lang="en-US" altLang="en-US" sz="2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85074B80-00E2-89BC-35F1-01119C0378A1}"/>
              </a:ext>
            </a:extLst>
          </p:cNvPr>
          <p:cNvSpPr>
            <a:spLocks noGrp="1" noChangeArrowheads="1"/>
          </p:cNvSpPr>
          <p:nvPr>
            <p:ph type="title"/>
          </p:nvPr>
        </p:nvSpPr>
        <p:spPr/>
        <p:txBody>
          <a:bodyPr/>
          <a:lstStyle/>
          <a:p>
            <a:r>
              <a:rPr lang="en-US" altLang="en-US"/>
              <a:t>Fascism</a:t>
            </a:r>
          </a:p>
        </p:txBody>
      </p:sp>
      <p:sp>
        <p:nvSpPr>
          <p:cNvPr id="34819" name="Rectangle 3">
            <a:extLst>
              <a:ext uri="{FF2B5EF4-FFF2-40B4-BE49-F238E27FC236}">
                <a16:creationId xmlns:a16="http://schemas.microsoft.com/office/drawing/2014/main" id="{BE657C3D-CC44-3C0B-6685-A7AE25DA2669}"/>
              </a:ext>
            </a:extLst>
          </p:cNvPr>
          <p:cNvSpPr>
            <a:spLocks noGrp="1" noChangeArrowheads="1"/>
          </p:cNvSpPr>
          <p:nvPr>
            <p:ph type="body" idx="1"/>
          </p:nvPr>
        </p:nvSpPr>
        <p:spPr/>
        <p:txBody>
          <a:bodyPr/>
          <a:lstStyle/>
          <a:p>
            <a:pPr>
              <a:lnSpc>
                <a:spcPct val="90000"/>
              </a:lnSpc>
            </a:pPr>
            <a:r>
              <a:rPr lang="en-US" altLang="en-US" sz="2400"/>
              <a:t>In Britain, Sir Oswald Mosley founded a party that evolved into the British Union of Fascists, offering himself as the strong charismatic national leader</a:t>
            </a:r>
          </a:p>
          <a:p>
            <a:pPr>
              <a:lnSpc>
                <a:spcPct val="90000"/>
              </a:lnSpc>
            </a:pPr>
            <a:r>
              <a:rPr lang="en-US" altLang="en-US" sz="2400"/>
              <a:t>Mosley proposed that employers and workers should combine in the national interest and work in harmony; strikes and lock-outs should be banned</a:t>
            </a:r>
          </a:p>
          <a:p>
            <a:pPr>
              <a:lnSpc>
                <a:spcPct val="90000"/>
              </a:lnSpc>
            </a:pPr>
            <a:r>
              <a:rPr lang="en-GB" altLang="en-US" sz="2400"/>
              <a:t>This thinking was a variation on corporatism</a:t>
            </a:r>
          </a:p>
          <a:p>
            <a:pPr>
              <a:lnSpc>
                <a:spcPct val="90000"/>
              </a:lnSpc>
            </a:pPr>
            <a:r>
              <a:rPr lang="en-GB" altLang="en-US" sz="2400"/>
              <a:t>During the WW2 he was locked up as a danger to the British war effort</a:t>
            </a:r>
          </a:p>
          <a:p>
            <a:pPr>
              <a:lnSpc>
                <a:spcPct val="90000"/>
              </a:lnSpc>
            </a:pPr>
            <a:r>
              <a:rPr lang="en-GB" altLang="en-US" sz="2400"/>
              <a:t>After the truth behind the final solution was revealed after the war </a:t>
            </a:r>
            <a:r>
              <a:rPr lang="en-US" altLang="en-US" sz="2400"/>
              <a:t>a revulsion set in against fascist ideas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38019C7-A5A8-5623-015D-65BE239CF8C4}"/>
              </a:ext>
            </a:extLst>
          </p:cNvPr>
          <p:cNvSpPr>
            <a:spLocks noGrp="1" noChangeArrowheads="1"/>
          </p:cNvSpPr>
          <p:nvPr>
            <p:ph type="title"/>
          </p:nvPr>
        </p:nvSpPr>
        <p:spPr/>
        <p:txBody>
          <a:bodyPr/>
          <a:lstStyle/>
          <a:p>
            <a:r>
              <a:rPr lang="en-US" altLang="en-US"/>
              <a:t>The National Front and the BNP</a:t>
            </a:r>
          </a:p>
        </p:txBody>
      </p:sp>
      <p:sp>
        <p:nvSpPr>
          <p:cNvPr id="6147" name="Rectangle 3">
            <a:extLst>
              <a:ext uri="{FF2B5EF4-FFF2-40B4-BE49-F238E27FC236}">
                <a16:creationId xmlns:a16="http://schemas.microsoft.com/office/drawing/2014/main" id="{C2091E60-211F-28BD-986B-A1E7EDFB96DE}"/>
              </a:ext>
            </a:extLst>
          </p:cNvPr>
          <p:cNvSpPr>
            <a:spLocks noGrp="1" noChangeArrowheads="1"/>
          </p:cNvSpPr>
          <p:nvPr>
            <p:ph type="body" idx="1"/>
          </p:nvPr>
        </p:nvSpPr>
        <p:spPr>
          <a:xfrm>
            <a:off x="179512" y="1600200"/>
            <a:ext cx="8507288" cy="4525963"/>
          </a:xfrm>
        </p:spPr>
        <p:txBody>
          <a:bodyPr/>
          <a:lstStyle/>
          <a:p>
            <a:pPr>
              <a:lnSpc>
                <a:spcPct val="90000"/>
              </a:lnSpc>
            </a:pPr>
            <a:r>
              <a:rPr lang="en-US" altLang="en-US" sz="2400" dirty="0"/>
              <a:t>In 1967 the National Front (NF) was formed</a:t>
            </a:r>
          </a:p>
          <a:p>
            <a:pPr>
              <a:lnSpc>
                <a:spcPct val="90000"/>
              </a:lnSpc>
            </a:pPr>
            <a:r>
              <a:rPr lang="en-US" altLang="en-US" sz="2400" dirty="0"/>
              <a:t>Its central message was a racist one, warning against dilution of the British race </a:t>
            </a:r>
          </a:p>
          <a:p>
            <a:pPr>
              <a:lnSpc>
                <a:spcPct val="90000"/>
              </a:lnSpc>
            </a:pPr>
            <a:r>
              <a:rPr lang="en-US" altLang="en-US" sz="2400" dirty="0"/>
              <a:t>This side of the NF and its utter contempt for democracy was disguised in public expressions</a:t>
            </a:r>
          </a:p>
          <a:p>
            <a:pPr>
              <a:lnSpc>
                <a:spcPct val="90000"/>
              </a:lnSpc>
            </a:pPr>
            <a:r>
              <a:rPr lang="en-US" altLang="en-US" sz="2400" dirty="0"/>
              <a:t>It later changed its name to the National Democrats. In 1983 the ‘New’ NF – later the British National Party – was born</a:t>
            </a:r>
          </a:p>
          <a:p>
            <a:pPr>
              <a:lnSpc>
                <a:spcPct val="90000"/>
              </a:lnSpc>
            </a:pPr>
            <a:r>
              <a:rPr lang="en-GB" altLang="en-US" sz="2400" dirty="0"/>
              <a:t>In May 2002, the BNP won three council seats in Burnley the biggest electoral victory for the far right in two decades</a:t>
            </a:r>
          </a:p>
          <a:p>
            <a:pPr>
              <a:lnSpc>
                <a:spcPct val="90000"/>
              </a:lnSpc>
            </a:pPr>
            <a:r>
              <a:rPr lang="en-GB" altLang="en-US" sz="2400" dirty="0"/>
              <a:t>The party attempted to change its image and reposition itself with limited success</a:t>
            </a:r>
          </a:p>
          <a:p>
            <a:pPr>
              <a:lnSpc>
                <a:spcPct val="90000"/>
              </a:lnSpc>
            </a:pPr>
            <a:r>
              <a:rPr lang="en-GB" altLang="en-US" sz="2400" dirty="0"/>
              <a:t>Its new leader Nick Griffin played a major role </a:t>
            </a:r>
            <a:endParaRPr lang="en-US" altLang="en-US"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7551-5460-28C9-39E1-FC2313DA47B2}"/>
              </a:ext>
            </a:extLst>
          </p:cNvPr>
          <p:cNvSpPr>
            <a:spLocks noGrp="1"/>
          </p:cNvSpPr>
          <p:nvPr>
            <p:ph type="title"/>
          </p:nvPr>
        </p:nvSpPr>
        <p:spPr/>
        <p:txBody>
          <a:bodyPr/>
          <a:lstStyle/>
          <a:p>
            <a:r>
              <a:rPr lang="en-GB" dirty="0"/>
              <a:t>Reform party</a:t>
            </a:r>
          </a:p>
        </p:txBody>
      </p:sp>
      <p:sp>
        <p:nvSpPr>
          <p:cNvPr id="3" name="Content Placeholder 2">
            <a:extLst>
              <a:ext uri="{FF2B5EF4-FFF2-40B4-BE49-F238E27FC236}">
                <a16:creationId xmlns:a16="http://schemas.microsoft.com/office/drawing/2014/main" id="{B63ED00E-EC59-6DD5-CF42-36114D8F03A7}"/>
              </a:ext>
            </a:extLst>
          </p:cNvPr>
          <p:cNvSpPr>
            <a:spLocks noGrp="1"/>
          </p:cNvSpPr>
          <p:nvPr>
            <p:ph idx="1"/>
          </p:nvPr>
        </p:nvSpPr>
        <p:spPr/>
        <p:txBody>
          <a:bodyPr/>
          <a:lstStyle/>
          <a:p>
            <a:r>
              <a:rPr lang="en-GB" sz="1600" dirty="0"/>
              <a:t>Formation as the Brexit Party (2018–2021): The party was founded in November 2018 by Nigel Farage and Catherine Blaiklock with the singular focus of campaigning for the UK to leave the European Union.</a:t>
            </a:r>
          </a:p>
          <a:p>
            <a:r>
              <a:rPr lang="en-GB" sz="1600" dirty="0"/>
              <a:t>2019 European Parliament election: The party's focus on Brexit propelled it to win the most seats in the UK in the 2019 European Parliament election.</a:t>
            </a:r>
          </a:p>
          <a:p>
            <a:r>
              <a:rPr lang="en-GB" sz="1600" dirty="0"/>
              <a:t>2019 general election: Despite its European success, the party failed to win any seats in the 2019 UK general election.</a:t>
            </a:r>
          </a:p>
          <a:p>
            <a:r>
              <a:rPr lang="en-GB" sz="1600" dirty="0"/>
              <a:t>Rebranding and shifting focus (2021–present): After the UK's formal departure from the EU, the party was renamed Reform UK in January 2021 to broaden its platform.</a:t>
            </a:r>
          </a:p>
          <a:p>
            <a:r>
              <a:rPr lang="en-GB" sz="1600" dirty="0"/>
              <a:t>New issues: It expanded its focus to include opposition to COVID-19 lockdowns and advocating for reforms to major British institutions like the House of Lords.</a:t>
            </a:r>
          </a:p>
          <a:p>
            <a:r>
              <a:rPr lang="en-GB" sz="1600" dirty="0"/>
              <a:t>Shifting leadership: In 2021, Farage stepped down as leader and was replaced by Richard Tice, though Farage returned to the role in June 2024.</a:t>
            </a:r>
          </a:p>
          <a:p>
            <a:r>
              <a:rPr lang="en-GB" sz="1600" dirty="0"/>
              <a:t>Growth in influence: In the 2024 UK general election, Reform UK secured five seats in the House of Commons. Its subsequent gains in the 2025 local elections, where it won control of multiple councils and mayoralties, marked a significant breakthrough in its influence.</a:t>
            </a:r>
          </a:p>
        </p:txBody>
      </p:sp>
    </p:spTree>
    <p:extLst>
      <p:ext uri="{BB962C8B-B14F-4D97-AF65-F5344CB8AC3E}">
        <p14:creationId xmlns:p14="http://schemas.microsoft.com/office/powerpoint/2010/main" val="735633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B1B20D6-FD30-6CC0-09D3-B2D8E686A6C3}"/>
              </a:ext>
            </a:extLst>
          </p:cNvPr>
          <p:cNvSpPr>
            <a:spLocks noGrp="1" noChangeArrowheads="1"/>
          </p:cNvSpPr>
          <p:nvPr>
            <p:ph type="title"/>
          </p:nvPr>
        </p:nvSpPr>
        <p:spPr/>
        <p:txBody>
          <a:bodyPr/>
          <a:lstStyle/>
          <a:p>
            <a:r>
              <a:rPr lang="en-US" altLang="en-US" dirty="0"/>
              <a:t>Conspiracy theorists and </a:t>
            </a:r>
            <a:r>
              <a:rPr lang="en-US" altLang="en-US" dirty="0" err="1"/>
              <a:t>QAnon</a:t>
            </a:r>
            <a:endParaRPr lang="en-US" altLang="en-US" dirty="0"/>
          </a:p>
        </p:txBody>
      </p:sp>
      <p:sp>
        <p:nvSpPr>
          <p:cNvPr id="23555" name="Rectangle 3">
            <a:extLst>
              <a:ext uri="{FF2B5EF4-FFF2-40B4-BE49-F238E27FC236}">
                <a16:creationId xmlns:a16="http://schemas.microsoft.com/office/drawing/2014/main" id="{47691904-7C7F-FB8A-727E-352E0356624E}"/>
              </a:ext>
            </a:extLst>
          </p:cNvPr>
          <p:cNvSpPr>
            <a:spLocks noGrp="1" noChangeArrowheads="1"/>
          </p:cNvSpPr>
          <p:nvPr>
            <p:ph type="body" idx="1"/>
          </p:nvPr>
        </p:nvSpPr>
        <p:spPr/>
        <p:txBody>
          <a:bodyPr/>
          <a:lstStyle/>
          <a:p>
            <a:pPr>
              <a:lnSpc>
                <a:spcPct val="80000"/>
              </a:lnSpc>
            </a:pPr>
            <a:r>
              <a:rPr lang="en-GB" altLang="en-US" sz="2400" dirty="0"/>
              <a:t>Conspiracy theorists</a:t>
            </a:r>
          </a:p>
          <a:p>
            <a:pPr>
              <a:lnSpc>
                <a:spcPct val="80000"/>
              </a:lnSpc>
            </a:pPr>
            <a:endParaRPr lang="en-GB" altLang="en-US" sz="2400" dirty="0"/>
          </a:p>
          <a:p>
            <a:pPr>
              <a:lnSpc>
                <a:spcPct val="80000"/>
              </a:lnSpc>
            </a:pPr>
            <a:r>
              <a:rPr lang="en-GB" altLang="en-US" sz="2400" dirty="0" err="1"/>
              <a:t>QAnon</a:t>
            </a:r>
            <a:endParaRPr lang="en-US" alt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179ECCC-C364-6AFE-C6F1-47BB0A237525}"/>
              </a:ext>
            </a:extLst>
          </p:cNvPr>
          <p:cNvSpPr>
            <a:spLocks noGrp="1" noChangeArrowheads="1"/>
          </p:cNvSpPr>
          <p:nvPr>
            <p:ph type="title"/>
          </p:nvPr>
        </p:nvSpPr>
        <p:spPr/>
        <p:txBody>
          <a:bodyPr/>
          <a:lstStyle/>
          <a:p>
            <a:r>
              <a:rPr lang="en-US" altLang="en-US"/>
              <a:t>The art of the possible</a:t>
            </a:r>
          </a:p>
        </p:txBody>
      </p:sp>
      <p:sp>
        <p:nvSpPr>
          <p:cNvPr id="35843" name="Rectangle 3">
            <a:extLst>
              <a:ext uri="{FF2B5EF4-FFF2-40B4-BE49-F238E27FC236}">
                <a16:creationId xmlns:a16="http://schemas.microsoft.com/office/drawing/2014/main" id="{BBEBF95C-D0B9-86B5-62F4-2C4BC0581DE1}"/>
              </a:ext>
            </a:extLst>
          </p:cNvPr>
          <p:cNvSpPr>
            <a:spLocks noGrp="1" noChangeArrowheads="1"/>
          </p:cNvSpPr>
          <p:nvPr>
            <p:ph type="body" idx="1"/>
          </p:nvPr>
        </p:nvSpPr>
        <p:spPr/>
        <p:txBody>
          <a:bodyPr/>
          <a:lstStyle/>
          <a:p>
            <a:pPr>
              <a:lnSpc>
                <a:spcPct val="90000"/>
              </a:lnSpc>
            </a:pPr>
            <a:r>
              <a:rPr lang="en-US" altLang="en-US"/>
              <a:t>The really extreme activists on the right and left seek to set a revolutionary set of events in train and to seize power rather as the Bolsheviks did in Russia in 1917</a:t>
            </a:r>
          </a:p>
          <a:p>
            <a:pPr>
              <a:lnSpc>
                <a:spcPct val="90000"/>
              </a:lnSpc>
            </a:pPr>
            <a:r>
              <a:rPr lang="en-GB" altLang="en-US"/>
              <a:t>However Green activists have seen their ideas gradually move from the fringe to the centre of British politics</a:t>
            </a:r>
          </a:p>
          <a:p>
            <a:pPr>
              <a:lnSpc>
                <a:spcPct val="90000"/>
              </a:lnSpc>
            </a:pPr>
            <a:r>
              <a:rPr lang="en-GB" altLang="en-US"/>
              <a:t>This suggests that this approach might be ultimately more successful in the long run</a:t>
            </a:r>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F0B2848-21B6-90F6-BB03-0B52EE64C787}"/>
              </a:ext>
            </a:extLst>
          </p:cNvPr>
          <p:cNvSpPr>
            <a:spLocks noGrp="1" noChangeArrowheads="1"/>
          </p:cNvSpPr>
          <p:nvPr>
            <p:ph type="title"/>
          </p:nvPr>
        </p:nvSpPr>
        <p:spPr/>
        <p:txBody>
          <a:bodyPr/>
          <a:lstStyle/>
          <a:p>
            <a:r>
              <a:rPr lang="en-GB" altLang="en-US"/>
              <a:t>Summary</a:t>
            </a:r>
            <a:endParaRPr lang="en-US" altLang="en-US"/>
          </a:p>
        </p:txBody>
      </p:sp>
      <p:sp>
        <p:nvSpPr>
          <p:cNvPr id="7171" name="Rectangle 3">
            <a:extLst>
              <a:ext uri="{FF2B5EF4-FFF2-40B4-BE49-F238E27FC236}">
                <a16:creationId xmlns:a16="http://schemas.microsoft.com/office/drawing/2014/main" id="{980B25E5-5A78-2A1A-B4A5-8D89A25803CF}"/>
              </a:ext>
            </a:extLst>
          </p:cNvPr>
          <p:cNvSpPr>
            <a:spLocks noGrp="1" noChangeArrowheads="1"/>
          </p:cNvSpPr>
          <p:nvPr>
            <p:ph type="body" idx="1"/>
          </p:nvPr>
        </p:nvSpPr>
        <p:spPr/>
        <p:txBody>
          <a:bodyPr/>
          <a:lstStyle/>
          <a:p>
            <a:pPr>
              <a:lnSpc>
                <a:spcPct val="80000"/>
              </a:lnSpc>
            </a:pPr>
            <a:r>
              <a:rPr lang="en-GB" altLang="en-US" sz="2400" dirty="0"/>
              <a:t>To explain and put into context the themes of:</a:t>
            </a:r>
          </a:p>
          <a:p>
            <a:pPr>
              <a:lnSpc>
                <a:spcPct val="80000"/>
              </a:lnSpc>
            </a:pPr>
            <a:r>
              <a:rPr lang="en-GB" altLang="en-US" sz="2400" dirty="0"/>
              <a:t>	– national identity</a:t>
            </a:r>
          </a:p>
          <a:p>
            <a:pPr>
              <a:lnSpc>
                <a:spcPct val="80000"/>
              </a:lnSpc>
            </a:pPr>
            <a:r>
              <a:rPr lang="en-GB" altLang="en-US" sz="2400" dirty="0"/>
              <a:t>	– environmentalism</a:t>
            </a:r>
          </a:p>
          <a:p>
            <a:pPr>
              <a:lnSpc>
                <a:spcPct val="80000"/>
              </a:lnSpc>
            </a:pPr>
            <a:r>
              <a:rPr lang="en-GB" altLang="en-US" sz="2400" dirty="0"/>
              <a:t>To identify, analyse and elucidate the political fringe on the far left and far right</a:t>
            </a:r>
          </a:p>
          <a:p>
            <a:pPr>
              <a:lnSpc>
                <a:spcPct val="80000"/>
              </a:lnSpc>
            </a:pPr>
            <a:r>
              <a:rPr lang="en-GB" altLang="en-US" sz="2400" dirty="0"/>
              <a:t>To explain the intellectual source of ideas characterising the political fringe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3185F-D5AA-85BF-5B6B-3D50446436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C818BD-C1FC-90CA-35BE-F047AECEA6E6}"/>
              </a:ext>
            </a:extLst>
          </p:cNvPr>
          <p:cNvSpPr>
            <a:spLocks noGrp="1"/>
          </p:cNvSpPr>
          <p:nvPr>
            <p:ph idx="1"/>
          </p:nvPr>
        </p:nvSpPr>
        <p:spPr/>
        <p:txBody>
          <a:bodyPr/>
          <a:lstStyle/>
          <a:p>
            <a:pPr marL="0" indent="0">
              <a:buNone/>
            </a:pPr>
            <a:r>
              <a:rPr lang="en-GB" dirty="0"/>
              <a:t>Jones, B., &amp; Hertner, I. (2022). </a:t>
            </a:r>
            <a:r>
              <a:rPr lang="en-GB" i="1" dirty="0"/>
              <a:t>Politics UK </a:t>
            </a:r>
            <a:r>
              <a:rPr lang="en-GB" dirty="0"/>
              <a:t>. (Tenth edition). </a:t>
            </a:r>
            <a:r>
              <a:rPr lang="en-GB"/>
              <a:t>Routledge.</a:t>
            </a:r>
          </a:p>
          <a:p>
            <a:pPr marL="0" indent="0">
              <a:buNone/>
            </a:pPr>
            <a:endParaRPr lang="en-GB"/>
          </a:p>
        </p:txBody>
      </p:sp>
    </p:spTree>
    <p:extLst>
      <p:ext uri="{BB962C8B-B14F-4D97-AF65-F5344CB8AC3E}">
        <p14:creationId xmlns:p14="http://schemas.microsoft.com/office/powerpoint/2010/main" val="1263491587"/>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231</TotalTime>
  <Words>6909</Words>
  <Application>Microsoft Office PowerPoint</Application>
  <PresentationFormat>On-screen Show (4:3)</PresentationFormat>
  <Paragraphs>200</Paragraphs>
  <Slides>17</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Default Design</vt:lpstr>
      <vt:lpstr> Political ideas: Themes and fringes</vt:lpstr>
      <vt:lpstr>Aims of this lecture</vt:lpstr>
      <vt:lpstr>Green thinking</vt:lpstr>
      <vt:lpstr>Green thinking</vt:lpstr>
      <vt:lpstr>Green thinking</vt:lpstr>
      <vt:lpstr>The political fringe</vt:lpstr>
      <vt:lpstr>Far left - Marx, Lenin and Stalin</vt:lpstr>
      <vt:lpstr>Marx, Lenin and Stalin</vt:lpstr>
      <vt:lpstr>The Socialist Workers’ Party</vt:lpstr>
      <vt:lpstr>Far right - Fascism</vt:lpstr>
      <vt:lpstr>Fascism</vt:lpstr>
      <vt:lpstr>The National Front and the BNP</vt:lpstr>
      <vt:lpstr>Reform party</vt:lpstr>
      <vt:lpstr>Conspiracy theorists and QAnon</vt:lpstr>
      <vt:lpstr>The art of the possible</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6 Political ideas: Themes and fringes</dc:title>
  <dc:creator>Matthew Ashton</dc:creator>
  <cp:lastModifiedBy>Anthony Burns</cp:lastModifiedBy>
  <cp:revision>22</cp:revision>
  <dcterms:created xsi:type="dcterms:W3CDTF">2010-07-09T21:09:29Z</dcterms:created>
  <dcterms:modified xsi:type="dcterms:W3CDTF">2026-06-22T08:19:56Z</dcterms:modified>
</cp:coreProperties>
</file>