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omments/comment1.xml" ContentType="application/vnd.openxmlformats-officedocument.presentationml.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9" r:id="rId2"/>
    <p:sldId id="256" r:id="rId3"/>
    <p:sldId id="257" r:id="rId4"/>
    <p:sldId id="267" r:id="rId5"/>
    <p:sldId id="262" r:id="rId6"/>
    <p:sldId id="263" r:id="rId7"/>
    <p:sldId id="266" r:id="rId8"/>
    <p:sldId id="259" r:id="rId9"/>
    <p:sldId id="264" r:id="rId10"/>
    <p:sldId id="261" r:id="rId11"/>
    <p:sldId id="265"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tzol" initials="K" lastIdx="1" clrIdx="0">
    <p:extLst>
      <p:ext uri="{19B8F6BF-5375-455C-9EA6-DF929625EA0E}">
        <p15:presenceInfo xmlns:p15="http://schemas.microsoft.com/office/powerpoint/2012/main" userId="Ktzol"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7B9B97"/>
    <a:srgbClr val="000000"/>
    <a:srgbClr val="FF0000"/>
    <a:srgbClr val="0D0D0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6323" autoAdjust="0"/>
  </p:normalViewPr>
  <p:slideViewPr>
    <p:cSldViewPr snapToGrid="0">
      <p:cViewPr>
        <p:scale>
          <a:sx n="80" d="100"/>
          <a:sy n="80" d="100"/>
        </p:scale>
        <p:origin x="782" y="5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4-07-25T10:23:16.271" idx="1">
    <p:pos x="2904" y="3354"/>
    <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83EF21-6D27-435F-AF6A-2C110213C26F}" type="doc">
      <dgm:prSet loTypeId="urn:microsoft.com/office/officeart/2005/8/layout/venn1" loCatId="relationship" qsTypeId="urn:microsoft.com/office/officeart/2005/8/quickstyle/simple1" qsCatId="simple" csTypeId="urn:microsoft.com/office/officeart/2005/8/colors/accent1_2" csCatId="accent1"/>
      <dgm:spPr/>
      <dgm:t>
        <a:bodyPr/>
        <a:lstStyle/>
        <a:p>
          <a:endParaRPr lang="en-GB"/>
        </a:p>
      </dgm:t>
    </dgm:pt>
    <dgm:pt modelId="{841014DE-70FC-44E9-9699-ED03E9A65518}">
      <dgm:prSet/>
      <dgm:spPr/>
      <dgm:t>
        <a:bodyPr/>
        <a:lstStyle/>
        <a:p>
          <a:r>
            <a:rPr lang="en-GB" dirty="0"/>
            <a:t>Chief Executive Officer (CEO)</a:t>
          </a:r>
        </a:p>
      </dgm:t>
    </dgm:pt>
    <dgm:pt modelId="{C357E569-CADC-4F42-8CA7-EC43E23E9707}" type="parTrans" cxnId="{C5A7A891-42C7-4A40-A574-1279143C6445}">
      <dgm:prSet/>
      <dgm:spPr/>
      <dgm:t>
        <a:bodyPr/>
        <a:lstStyle/>
        <a:p>
          <a:endParaRPr lang="en-GB"/>
        </a:p>
      </dgm:t>
    </dgm:pt>
    <dgm:pt modelId="{62977CD9-4731-490D-85E7-255A9444014A}" type="sibTrans" cxnId="{C5A7A891-42C7-4A40-A574-1279143C6445}">
      <dgm:prSet/>
      <dgm:spPr/>
      <dgm:t>
        <a:bodyPr/>
        <a:lstStyle/>
        <a:p>
          <a:endParaRPr lang="en-GB"/>
        </a:p>
      </dgm:t>
    </dgm:pt>
    <dgm:pt modelId="{7ACF6EDA-5B1A-47D8-B8F7-C2628F33A573}">
      <dgm:prSet/>
      <dgm:spPr/>
      <dgm:t>
        <a:bodyPr/>
        <a:lstStyle/>
        <a:p>
          <a:r>
            <a:rPr lang="en-GB" dirty="0"/>
            <a:t>Reed Hastings</a:t>
          </a:r>
        </a:p>
      </dgm:t>
    </dgm:pt>
    <dgm:pt modelId="{7CC2DA53-3450-40D0-B74C-C61C05EB7F09}" type="parTrans" cxnId="{6D16383B-FEB2-4F23-B692-47818312CB2A}">
      <dgm:prSet/>
      <dgm:spPr/>
      <dgm:t>
        <a:bodyPr/>
        <a:lstStyle/>
        <a:p>
          <a:endParaRPr lang="en-GB"/>
        </a:p>
      </dgm:t>
    </dgm:pt>
    <dgm:pt modelId="{4D7D87BD-E482-4B1F-830D-0FDB5CF69A72}" type="sibTrans" cxnId="{6D16383B-FEB2-4F23-B692-47818312CB2A}">
      <dgm:prSet/>
      <dgm:spPr/>
      <dgm:t>
        <a:bodyPr/>
        <a:lstStyle/>
        <a:p>
          <a:endParaRPr lang="en-GB"/>
        </a:p>
      </dgm:t>
    </dgm:pt>
    <dgm:pt modelId="{A930214F-4FC1-4510-BC2B-A3711FCCEE90}">
      <dgm:prSet/>
      <dgm:spPr/>
      <dgm:t>
        <a:bodyPr/>
        <a:lstStyle/>
        <a:p>
          <a:r>
            <a:rPr lang="en-GB"/>
            <a:t>Chief Operating Officer (COO)</a:t>
          </a:r>
        </a:p>
      </dgm:t>
    </dgm:pt>
    <dgm:pt modelId="{2D7E2173-B5FB-4529-985A-469ECD6C0BF1}" type="parTrans" cxnId="{425F2836-9F4F-45FD-A363-86C51C161F9B}">
      <dgm:prSet/>
      <dgm:spPr/>
      <dgm:t>
        <a:bodyPr/>
        <a:lstStyle/>
        <a:p>
          <a:endParaRPr lang="en-GB"/>
        </a:p>
      </dgm:t>
    </dgm:pt>
    <dgm:pt modelId="{CB6A9C4E-8523-4178-9E6E-EA8EF06A38F2}" type="sibTrans" cxnId="{425F2836-9F4F-45FD-A363-86C51C161F9B}">
      <dgm:prSet/>
      <dgm:spPr/>
      <dgm:t>
        <a:bodyPr/>
        <a:lstStyle/>
        <a:p>
          <a:endParaRPr lang="en-GB"/>
        </a:p>
      </dgm:t>
    </dgm:pt>
    <dgm:pt modelId="{5BF6ED7F-0B9F-4985-B4BA-40FC66C3B7A4}">
      <dgm:prSet/>
      <dgm:spPr/>
      <dgm:t>
        <a:bodyPr/>
        <a:lstStyle/>
        <a:p>
          <a:r>
            <a:rPr lang="en-GB" dirty="0"/>
            <a:t>Ted Sarandos</a:t>
          </a:r>
        </a:p>
      </dgm:t>
    </dgm:pt>
    <dgm:pt modelId="{70BBA433-6303-461B-95B5-9C1821B91E5B}" type="parTrans" cxnId="{E6F67665-BBF7-42DB-BAC2-49F80A68464A}">
      <dgm:prSet/>
      <dgm:spPr/>
      <dgm:t>
        <a:bodyPr/>
        <a:lstStyle/>
        <a:p>
          <a:endParaRPr lang="en-GB"/>
        </a:p>
      </dgm:t>
    </dgm:pt>
    <dgm:pt modelId="{3F002DF0-3729-4549-8F69-893AA14F69B1}" type="sibTrans" cxnId="{E6F67665-BBF7-42DB-BAC2-49F80A68464A}">
      <dgm:prSet/>
      <dgm:spPr/>
      <dgm:t>
        <a:bodyPr/>
        <a:lstStyle/>
        <a:p>
          <a:endParaRPr lang="en-GB"/>
        </a:p>
      </dgm:t>
    </dgm:pt>
    <dgm:pt modelId="{E82FC75B-F13D-4206-8AA4-6EA588EFF29B}">
      <dgm:prSet/>
      <dgm:spPr/>
      <dgm:t>
        <a:bodyPr/>
        <a:lstStyle/>
        <a:p>
          <a:r>
            <a:rPr lang="en-GB"/>
            <a:t>Chief Financial Officer (CFO)</a:t>
          </a:r>
        </a:p>
      </dgm:t>
    </dgm:pt>
    <dgm:pt modelId="{3B2F2172-BD5D-4150-A78D-ACD49239D347}" type="parTrans" cxnId="{0E05A269-9C6E-4E6F-84FC-AB4A014DF5BC}">
      <dgm:prSet/>
      <dgm:spPr/>
      <dgm:t>
        <a:bodyPr/>
        <a:lstStyle/>
        <a:p>
          <a:endParaRPr lang="en-GB"/>
        </a:p>
      </dgm:t>
    </dgm:pt>
    <dgm:pt modelId="{307C4C76-2797-4B5D-B850-74FF4DDCD701}" type="sibTrans" cxnId="{0E05A269-9C6E-4E6F-84FC-AB4A014DF5BC}">
      <dgm:prSet/>
      <dgm:spPr/>
      <dgm:t>
        <a:bodyPr/>
        <a:lstStyle/>
        <a:p>
          <a:endParaRPr lang="en-GB"/>
        </a:p>
      </dgm:t>
    </dgm:pt>
    <dgm:pt modelId="{832E0C8B-8A74-480C-90FB-AAAA6FFB615E}">
      <dgm:prSet/>
      <dgm:spPr/>
      <dgm:t>
        <a:bodyPr/>
        <a:lstStyle/>
        <a:p>
          <a:r>
            <a:rPr lang="en-GB" dirty="0"/>
            <a:t>Spencer Neumann</a:t>
          </a:r>
        </a:p>
      </dgm:t>
    </dgm:pt>
    <dgm:pt modelId="{EEAEC2A9-4DFE-453A-AECC-B44F935497CC}" type="parTrans" cxnId="{73783E0A-651C-4BFA-B71F-B6EEACB8E555}">
      <dgm:prSet/>
      <dgm:spPr/>
      <dgm:t>
        <a:bodyPr/>
        <a:lstStyle/>
        <a:p>
          <a:endParaRPr lang="en-GB"/>
        </a:p>
      </dgm:t>
    </dgm:pt>
    <dgm:pt modelId="{3FB7DDD4-F7DB-4F44-A342-1B17CCD8C83E}" type="sibTrans" cxnId="{73783E0A-651C-4BFA-B71F-B6EEACB8E555}">
      <dgm:prSet/>
      <dgm:spPr/>
      <dgm:t>
        <a:bodyPr/>
        <a:lstStyle/>
        <a:p>
          <a:endParaRPr lang="en-GB"/>
        </a:p>
      </dgm:t>
    </dgm:pt>
    <dgm:pt modelId="{E4619B2B-F697-4580-87CD-B8B948BEFECC}">
      <dgm:prSet/>
      <dgm:spPr/>
      <dgm:t>
        <a:bodyPr/>
        <a:lstStyle/>
        <a:p>
          <a:r>
            <a:rPr lang="en-GB" b="1"/>
            <a:t>Chief Product Officer (CPO)</a:t>
          </a:r>
          <a:endParaRPr lang="en-GB"/>
        </a:p>
      </dgm:t>
    </dgm:pt>
    <dgm:pt modelId="{707CE272-92D3-4750-876A-469B72F8E5F6}" type="parTrans" cxnId="{9974D24C-CD7F-4817-8382-DFA44D0643DC}">
      <dgm:prSet/>
      <dgm:spPr/>
      <dgm:t>
        <a:bodyPr/>
        <a:lstStyle/>
        <a:p>
          <a:endParaRPr lang="en-GB"/>
        </a:p>
      </dgm:t>
    </dgm:pt>
    <dgm:pt modelId="{41BADF65-E2F7-421B-9E38-71B6395FB8E4}" type="sibTrans" cxnId="{9974D24C-CD7F-4817-8382-DFA44D0643DC}">
      <dgm:prSet/>
      <dgm:spPr/>
      <dgm:t>
        <a:bodyPr/>
        <a:lstStyle/>
        <a:p>
          <a:endParaRPr lang="en-GB"/>
        </a:p>
      </dgm:t>
    </dgm:pt>
    <dgm:pt modelId="{B560A869-A621-4322-B4E8-F6077792F1F5}">
      <dgm:prSet/>
      <dgm:spPr/>
      <dgm:t>
        <a:bodyPr/>
        <a:lstStyle/>
        <a:p>
          <a:r>
            <a:rPr lang="en-GB" dirty="0"/>
            <a:t>Greg Peters</a:t>
          </a:r>
        </a:p>
      </dgm:t>
    </dgm:pt>
    <dgm:pt modelId="{2583E1CC-CFB0-4797-9A2C-772B38489BD3}" type="parTrans" cxnId="{CFA5A024-34B1-418B-BD0E-31959FFBE8C1}">
      <dgm:prSet/>
      <dgm:spPr/>
      <dgm:t>
        <a:bodyPr/>
        <a:lstStyle/>
        <a:p>
          <a:endParaRPr lang="en-GB"/>
        </a:p>
      </dgm:t>
    </dgm:pt>
    <dgm:pt modelId="{E162D3AB-5BB9-41B0-80FD-F466FF048607}" type="sibTrans" cxnId="{CFA5A024-34B1-418B-BD0E-31959FFBE8C1}">
      <dgm:prSet/>
      <dgm:spPr/>
      <dgm:t>
        <a:bodyPr/>
        <a:lstStyle/>
        <a:p>
          <a:endParaRPr lang="en-GB"/>
        </a:p>
      </dgm:t>
    </dgm:pt>
    <dgm:pt modelId="{089E768C-B409-45DC-B91E-2F92017A89A2}">
      <dgm:prSet/>
      <dgm:spPr/>
      <dgm:t>
        <a:bodyPr/>
        <a:lstStyle/>
        <a:p>
          <a:r>
            <a:rPr lang="en-GB" b="1" dirty="0"/>
            <a:t>Chief Marketing Officer (CMO)</a:t>
          </a:r>
          <a:endParaRPr lang="en-GB" dirty="0"/>
        </a:p>
      </dgm:t>
    </dgm:pt>
    <dgm:pt modelId="{9D1681F3-197A-460C-A697-AEEBBFC6C917}" type="parTrans" cxnId="{7886CAC7-7C1F-404E-A903-1E55F8F31D1D}">
      <dgm:prSet/>
      <dgm:spPr/>
      <dgm:t>
        <a:bodyPr/>
        <a:lstStyle/>
        <a:p>
          <a:endParaRPr lang="en-GB"/>
        </a:p>
      </dgm:t>
    </dgm:pt>
    <dgm:pt modelId="{4E1A9274-2305-46D1-837E-6BFF5925C854}" type="sibTrans" cxnId="{7886CAC7-7C1F-404E-A903-1E55F8F31D1D}">
      <dgm:prSet/>
      <dgm:spPr/>
      <dgm:t>
        <a:bodyPr/>
        <a:lstStyle/>
        <a:p>
          <a:endParaRPr lang="en-GB"/>
        </a:p>
      </dgm:t>
    </dgm:pt>
    <dgm:pt modelId="{12D99FC9-6734-4E83-B38F-433D57DCF4E9}">
      <dgm:prSet/>
      <dgm:spPr/>
      <dgm:t>
        <a:bodyPr/>
        <a:lstStyle/>
        <a:p>
          <a:r>
            <a:rPr lang="en-GB" dirty="0" err="1"/>
            <a:t>Bozma</a:t>
          </a:r>
          <a:r>
            <a:rPr lang="en-GB" dirty="0"/>
            <a:t> Saint </a:t>
          </a:r>
          <a:r>
            <a:rPr lang="en-GB" dirty="0" err="1"/>
            <a:t>Joogn</a:t>
          </a:r>
          <a:endParaRPr lang="en-GB" dirty="0"/>
        </a:p>
      </dgm:t>
    </dgm:pt>
    <dgm:pt modelId="{D60E59D6-BA38-4DC2-BAA0-F8F2F5675FD4}" type="parTrans" cxnId="{1323ED76-2A2D-4EF0-A6A5-BE5CE34BF9AD}">
      <dgm:prSet/>
      <dgm:spPr/>
      <dgm:t>
        <a:bodyPr/>
        <a:lstStyle/>
        <a:p>
          <a:endParaRPr lang="en-GB"/>
        </a:p>
      </dgm:t>
    </dgm:pt>
    <dgm:pt modelId="{367E3C7B-AC10-47CA-893F-4AD136846131}" type="sibTrans" cxnId="{1323ED76-2A2D-4EF0-A6A5-BE5CE34BF9AD}">
      <dgm:prSet/>
      <dgm:spPr/>
      <dgm:t>
        <a:bodyPr/>
        <a:lstStyle/>
        <a:p>
          <a:endParaRPr lang="en-GB"/>
        </a:p>
      </dgm:t>
    </dgm:pt>
    <dgm:pt modelId="{2D8B1D6A-6E44-40FC-A248-95DE8AD4598C}">
      <dgm:prSet/>
      <dgm:spPr/>
      <dgm:t>
        <a:bodyPr/>
        <a:lstStyle/>
        <a:p>
          <a:r>
            <a:rPr lang="en-GB" b="1" dirty="0"/>
            <a:t>Chief Legal Officer (CLO)</a:t>
          </a:r>
          <a:endParaRPr lang="en-GB" dirty="0"/>
        </a:p>
      </dgm:t>
    </dgm:pt>
    <dgm:pt modelId="{7DE452B3-C109-47D4-A8EE-F28CC6F146BB}" type="parTrans" cxnId="{DAB6D7FB-4A4C-40C5-B3F4-4EF32BBD4A0F}">
      <dgm:prSet/>
      <dgm:spPr/>
      <dgm:t>
        <a:bodyPr/>
        <a:lstStyle/>
        <a:p>
          <a:endParaRPr lang="en-GB"/>
        </a:p>
      </dgm:t>
    </dgm:pt>
    <dgm:pt modelId="{9FA84DFE-B093-499B-8460-9FAA326A07E3}" type="sibTrans" cxnId="{DAB6D7FB-4A4C-40C5-B3F4-4EF32BBD4A0F}">
      <dgm:prSet/>
      <dgm:spPr/>
      <dgm:t>
        <a:bodyPr/>
        <a:lstStyle/>
        <a:p>
          <a:endParaRPr lang="en-GB"/>
        </a:p>
      </dgm:t>
    </dgm:pt>
    <dgm:pt modelId="{B031BABD-2942-45E7-B7E4-1EC5E9D2153A}">
      <dgm:prSet/>
      <dgm:spPr/>
      <dgm:t>
        <a:bodyPr/>
        <a:lstStyle/>
        <a:p>
          <a:r>
            <a:rPr lang="en-GB" dirty="0"/>
            <a:t>David Hyman</a:t>
          </a:r>
        </a:p>
      </dgm:t>
    </dgm:pt>
    <dgm:pt modelId="{BCB078F9-D4A1-431E-9DF4-2CE44207D649}" type="parTrans" cxnId="{88D83EE9-9B8B-4F7B-BA4C-2AA9CBE1D1EE}">
      <dgm:prSet/>
      <dgm:spPr/>
      <dgm:t>
        <a:bodyPr/>
        <a:lstStyle/>
        <a:p>
          <a:endParaRPr lang="en-GB"/>
        </a:p>
      </dgm:t>
    </dgm:pt>
    <dgm:pt modelId="{C7ED0603-7A99-4A19-9FC9-E3DCB3EB0E16}" type="sibTrans" cxnId="{88D83EE9-9B8B-4F7B-BA4C-2AA9CBE1D1EE}">
      <dgm:prSet/>
      <dgm:spPr/>
      <dgm:t>
        <a:bodyPr/>
        <a:lstStyle/>
        <a:p>
          <a:endParaRPr lang="en-GB"/>
        </a:p>
      </dgm:t>
    </dgm:pt>
    <dgm:pt modelId="{576CBE3A-C8A8-4110-9C54-5470E77C3E28}">
      <dgm:prSet/>
      <dgm:spPr/>
      <dgm:t>
        <a:bodyPr/>
        <a:lstStyle/>
        <a:p>
          <a:r>
            <a:rPr lang="en-GB" b="1" dirty="0"/>
            <a:t>Chief Talent Officer (CTO)</a:t>
          </a:r>
          <a:endParaRPr lang="en-GB" dirty="0"/>
        </a:p>
      </dgm:t>
    </dgm:pt>
    <dgm:pt modelId="{DA8D316F-F7CD-426B-8D3F-6DA79C15D3F3}" type="parTrans" cxnId="{E45E7778-4E62-4DB2-ACC1-257F36F03DFB}">
      <dgm:prSet/>
      <dgm:spPr/>
      <dgm:t>
        <a:bodyPr/>
        <a:lstStyle/>
        <a:p>
          <a:endParaRPr lang="en-GB"/>
        </a:p>
      </dgm:t>
    </dgm:pt>
    <dgm:pt modelId="{86617AAC-710C-4370-B618-CFCAFD224BEC}" type="sibTrans" cxnId="{E45E7778-4E62-4DB2-ACC1-257F36F03DFB}">
      <dgm:prSet/>
      <dgm:spPr/>
      <dgm:t>
        <a:bodyPr/>
        <a:lstStyle/>
        <a:p>
          <a:endParaRPr lang="en-GB"/>
        </a:p>
      </dgm:t>
    </dgm:pt>
    <dgm:pt modelId="{502C8BF2-78B2-49F5-94A7-1C60D5E15E54}">
      <dgm:prSet/>
      <dgm:spPr/>
      <dgm:t>
        <a:bodyPr/>
        <a:lstStyle/>
        <a:p>
          <a:r>
            <a:rPr lang="en-GB" dirty="0"/>
            <a:t>Jessica Neal</a:t>
          </a:r>
        </a:p>
      </dgm:t>
    </dgm:pt>
    <dgm:pt modelId="{EA18717E-A74E-42B4-AFCD-C206BE78FE4B}" type="parTrans" cxnId="{EE2878D1-E1B5-4522-8031-A7A29BDE398E}">
      <dgm:prSet/>
      <dgm:spPr/>
      <dgm:t>
        <a:bodyPr/>
        <a:lstStyle/>
        <a:p>
          <a:endParaRPr lang="en-GB"/>
        </a:p>
      </dgm:t>
    </dgm:pt>
    <dgm:pt modelId="{C3A32D20-32FE-4CF4-8FAA-D39BFEE18BCF}" type="sibTrans" cxnId="{EE2878D1-E1B5-4522-8031-A7A29BDE398E}">
      <dgm:prSet/>
      <dgm:spPr/>
      <dgm:t>
        <a:bodyPr/>
        <a:lstStyle/>
        <a:p>
          <a:endParaRPr lang="en-GB"/>
        </a:p>
      </dgm:t>
    </dgm:pt>
    <dgm:pt modelId="{A23F4388-33C5-4774-9899-A8500B8530E2}" type="pres">
      <dgm:prSet presAssocID="{E283EF21-6D27-435F-AF6A-2C110213C26F}" presName="compositeShape" presStyleCnt="0">
        <dgm:presLayoutVars>
          <dgm:chMax val="7"/>
          <dgm:dir/>
          <dgm:resizeHandles val="exact"/>
        </dgm:presLayoutVars>
      </dgm:prSet>
      <dgm:spPr/>
    </dgm:pt>
    <dgm:pt modelId="{D8774845-179E-461C-A693-319A2CCF32DE}" type="pres">
      <dgm:prSet presAssocID="{841014DE-70FC-44E9-9699-ED03E9A65518}" presName="circ1" presStyleLbl="vennNode1" presStyleIdx="0" presStyleCnt="7"/>
      <dgm:spPr/>
    </dgm:pt>
    <dgm:pt modelId="{7BB1FD28-2B07-421E-A51B-C931CE1FCCA2}" type="pres">
      <dgm:prSet presAssocID="{841014DE-70FC-44E9-9699-ED03E9A65518}" presName="circ1Tx" presStyleLbl="revTx" presStyleIdx="0" presStyleCnt="0">
        <dgm:presLayoutVars>
          <dgm:chMax val="0"/>
          <dgm:chPref val="0"/>
          <dgm:bulletEnabled val="1"/>
        </dgm:presLayoutVars>
      </dgm:prSet>
      <dgm:spPr/>
    </dgm:pt>
    <dgm:pt modelId="{47CB1703-10E0-4423-AC9D-5B8F1EC723BE}" type="pres">
      <dgm:prSet presAssocID="{A930214F-4FC1-4510-BC2B-A3711FCCEE90}" presName="circ2" presStyleLbl="vennNode1" presStyleIdx="1" presStyleCnt="7"/>
      <dgm:spPr/>
    </dgm:pt>
    <dgm:pt modelId="{091B8247-D8F4-4E73-AA22-529DE246A007}" type="pres">
      <dgm:prSet presAssocID="{A930214F-4FC1-4510-BC2B-A3711FCCEE90}" presName="circ2Tx" presStyleLbl="revTx" presStyleIdx="0" presStyleCnt="0">
        <dgm:presLayoutVars>
          <dgm:chMax val="0"/>
          <dgm:chPref val="0"/>
          <dgm:bulletEnabled val="1"/>
        </dgm:presLayoutVars>
      </dgm:prSet>
      <dgm:spPr/>
    </dgm:pt>
    <dgm:pt modelId="{96BDE849-9B97-4AB5-9DC3-C6AD3C4424F1}" type="pres">
      <dgm:prSet presAssocID="{E82FC75B-F13D-4206-8AA4-6EA588EFF29B}" presName="circ3" presStyleLbl="vennNode1" presStyleIdx="2" presStyleCnt="7"/>
      <dgm:spPr/>
    </dgm:pt>
    <dgm:pt modelId="{77195195-8B1B-48CC-9986-2FDC940B7EF3}" type="pres">
      <dgm:prSet presAssocID="{E82FC75B-F13D-4206-8AA4-6EA588EFF29B}" presName="circ3Tx" presStyleLbl="revTx" presStyleIdx="0" presStyleCnt="0">
        <dgm:presLayoutVars>
          <dgm:chMax val="0"/>
          <dgm:chPref val="0"/>
          <dgm:bulletEnabled val="1"/>
        </dgm:presLayoutVars>
      </dgm:prSet>
      <dgm:spPr/>
    </dgm:pt>
    <dgm:pt modelId="{0E78B60E-78CD-40A9-87FC-31CCB2796B07}" type="pres">
      <dgm:prSet presAssocID="{E4619B2B-F697-4580-87CD-B8B948BEFECC}" presName="circ4" presStyleLbl="vennNode1" presStyleIdx="3" presStyleCnt="7" custLinFactNeighborX="-8964" custLinFactNeighborY="1058"/>
      <dgm:spPr/>
    </dgm:pt>
    <dgm:pt modelId="{DD06A94F-EA50-469A-83D8-DE405BF48489}" type="pres">
      <dgm:prSet presAssocID="{E4619B2B-F697-4580-87CD-B8B948BEFECC}" presName="circ4Tx" presStyleLbl="revTx" presStyleIdx="0" presStyleCnt="0">
        <dgm:presLayoutVars>
          <dgm:chMax val="0"/>
          <dgm:chPref val="0"/>
          <dgm:bulletEnabled val="1"/>
        </dgm:presLayoutVars>
      </dgm:prSet>
      <dgm:spPr/>
    </dgm:pt>
    <dgm:pt modelId="{6A5838FD-2DFA-48FB-888C-8D5E44DA264A}" type="pres">
      <dgm:prSet presAssocID="{089E768C-B409-45DC-B91E-2F92017A89A2}" presName="circ5" presStyleLbl="vennNode1" presStyleIdx="4" presStyleCnt="7"/>
      <dgm:spPr/>
    </dgm:pt>
    <dgm:pt modelId="{C696425E-00D6-4745-BFEB-B81F4C3F427C}" type="pres">
      <dgm:prSet presAssocID="{089E768C-B409-45DC-B91E-2F92017A89A2}" presName="circ5Tx" presStyleLbl="revTx" presStyleIdx="0" presStyleCnt="0">
        <dgm:presLayoutVars>
          <dgm:chMax val="0"/>
          <dgm:chPref val="0"/>
          <dgm:bulletEnabled val="1"/>
        </dgm:presLayoutVars>
      </dgm:prSet>
      <dgm:spPr/>
    </dgm:pt>
    <dgm:pt modelId="{A3A35D38-949D-42AF-A082-535849317F6A}" type="pres">
      <dgm:prSet presAssocID="{2D8B1D6A-6E44-40FC-A248-95DE8AD4598C}" presName="circ6" presStyleLbl="vennNode1" presStyleIdx="5" presStyleCnt="7"/>
      <dgm:spPr/>
    </dgm:pt>
    <dgm:pt modelId="{890861EC-0529-45C5-8F84-CF59FEAAB386}" type="pres">
      <dgm:prSet presAssocID="{2D8B1D6A-6E44-40FC-A248-95DE8AD4598C}" presName="circ6Tx" presStyleLbl="revTx" presStyleIdx="0" presStyleCnt="0">
        <dgm:presLayoutVars>
          <dgm:chMax val="0"/>
          <dgm:chPref val="0"/>
          <dgm:bulletEnabled val="1"/>
        </dgm:presLayoutVars>
      </dgm:prSet>
      <dgm:spPr/>
    </dgm:pt>
    <dgm:pt modelId="{9A438B21-EE2C-4BC6-97CC-FA229BBD6B98}" type="pres">
      <dgm:prSet presAssocID="{576CBE3A-C8A8-4110-9C54-5470E77C3E28}" presName="circ7" presStyleLbl="vennNode1" presStyleIdx="6" presStyleCnt="7" custLinFactNeighborX="-2231" custLinFactNeighborY="3478"/>
      <dgm:spPr/>
    </dgm:pt>
    <dgm:pt modelId="{6418065B-C4CB-4475-93E2-1B20A41D929A}" type="pres">
      <dgm:prSet presAssocID="{576CBE3A-C8A8-4110-9C54-5470E77C3E28}" presName="circ7Tx" presStyleLbl="revTx" presStyleIdx="0" presStyleCnt="0">
        <dgm:presLayoutVars>
          <dgm:chMax val="0"/>
          <dgm:chPref val="0"/>
          <dgm:bulletEnabled val="1"/>
        </dgm:presLayoutVars>
      </dgm:prSet>
      <dgm:spPr/>
    </dgm:pt>
  </dgm:ptLst>
  <dgm:cxnLst>
    <dgm:cxn modelId="{73783E0A-651C-4BFA-B71F-B6EEACB8E555}" srcId="{E82FC75B-F13D-4206-8AA4-6EA588EFF29B}" destId="{832E0C8B-8A74-480C-90FB-AAAA6FFB615E}" srcOrd="0" destOrd="0" parTransId="{EEAEC2A9-4DFE-453A-AECC-B44F935497CC}" sibTransId="{3FB7DDD4-F7DB-4F44-A342-1B17CCD8C83E}"/>
    <dgm:cxn modelId="{F5081C15-D160-46AA-AF82-409F55419356}" type="presOf" srcId="{E283EF21-6D27-435F-AF6A-2C110213C26F}" destId="{A23F4388-33C5-4774-9899-A8500B8530E2}" srcOrd="0" destOrd="0" presId="urn:microsoft.com/office/officeart/2005/8/layout/venn1"/>
    <dgm:cxn modelId="{CFA5A024-34B1-418B-BD0E-31959FFBE8C1}" srcId="{E4619B2B-F697-4580-87CD-B8B948BEFECC}" destId="{B560A869-A621-4322-B4E8-F6077792F1F5}" srcOrd="0" destOrd="0" parTransId="{2583E1CC-CFB0-4797-9A2C-772B38489BD3}" sibTransId="{E162D3AB-5BB9-41B0-80FD-F466FF048607}"/>
    <dgm:cxn modelId="{425F2836-9F4F-45FD-A363-86C51C161F9B}" srcId="{E283EF21-6D27-435F-AF6A-2C110213C26F}" destId="{A930214F-4FC1-4510-BC2B-A3711FCCEE90}" srcOrd="1" destOrd="0" parTransId="{2D7E2173-B5FB-4529-985A-469ECD6C0BF1}" sibTransId="{CB6A9C4E-8523-4178-9E6E-EA8EF06A38F2}"/>
    <dgm:cxn modelId="{6D16383B-FEB2-4F23-B692-47818312CB2A}" srcId="{841014DE-70FC-44E9-9699-ED03E9A65518}" destId="{7ACF6EDA-5B1A-47D8-B8F7-C2628F33A573}" srcOrd="0" destOrd="0" parTransId="{7CC2DA53-3450-40D0-B74C-C61C05EB7F09}" sibTransId="{4D7D87BD-E482-4B1F-830D-0FDB5CF69A72}"/>
    <dgm:cxn modelId="{33A9C062-4A7D-4E56-8FF8-F9DCF1FAF43E}" type="presOf" srcId="{089E768C-B409-45DC-B91E-2F92017A89A2}" destId="{C696425E-00D6-4745-BFEB-B81F4C3F427C}" srcOrd="0" destOrd="0" presId="urn:microsoft.com/office/officeart/2005/8/layout/venn1"/>
    <dgm:cxn modelId="{E6F67665-BBF7-42DB-BAC2-49F80A68464A}" srcId="{A930214F-4FC1-4510-BC2B-A3711FCCEE90}" destId="{5BF6ED7F-0B9F-4985-B4BA-40FC66C3B7A4}" srcOrd="0" destOrd="0" parTransId="{70BBA433-6303-461B-95B5-9C1821B91E5B}" sibTransId="{3F002DF0-3729-4549-8F69-893AA14F69B1}"/>
    <dgm:cxn modelId="{AD3BFF67-A91A-4965-B1CC-FCECE08AECED}" type="presOf" srcId="{7ACF6EDA-5B1A-47D8-B8F7-C2628F33A573}" destId="{7BB1FD28-2B07-421E-A51B-C931CE1FCCA2}" srcOrd="0" destOrd="1" presId="urn:microsoft.com/office/officeart/2005/8/layout/venn1"/>
    <dgm:cxn modelId="{0E05A269-9C6E-4E6F-84FC-AB4A014DF5BC}" srcId="{E283EF21-6D27-435F-AF6A-2C110213C26F}" destId="{E82FC75B-F13D-4206-8AA4-6EA588EFF29B}" srcOrd="2" destOrd="0" parTransId="{3B2F2172-BD5D-4150-A78D-ACD49239D347}" sibTransId="{307C4C76-2797-4B5D-B850-74FF4DDCD701}"/>
    <dgm:cxn modelId="{9974D24C-CD7F-4817-8382-DFA44D0643DC}" srcId="{E283EF21-6D27-435F-AF6A-2C110213C26F}" destId="{E4619B2B-F697-4580-87CD-B8B948BEFECC}" srcOrd="3" destOrd="0" parTransId="{707CE272-92D3-4750-876A-469B72F8E5F6}" sibTransId="{41BADF65-E2F7-421B-9E38-71B6395FB8E4}"/>
    <dgm:cxn modelId="{656C4751-6074-42C2-9C7D-4DEDBBBB1CFE}" type="presOf" srcId="{2D8B1D6A-6E44-40FC-A248-95DE8AD4598C}" destId="{890861EC-0529-45C5-8F84-CF59FEAAB386}" srcOrd="0" destOrd="0" presId="urn:microsoft.com/office/officeart/2005/8/layout/venn1"/>
    <dgm:cxn modelId="{1323ED76-2A2D-4EF0-A6A5-BE5CE34BF9AD}" srcId="{089E768C-B409-45DC-B91E-2F92017A89A2}" destId="{12D99FC9-6734-4E83-B38F-433D57DCF4E9}" srcOrd="0" destOrd="0" parTransId="{D60E59D6-BA38-4DC2-BAA0-F8F2F5675FD4}" sibTransId="{367E3C7B-AC10-47CA-893F-4AD136846131}"/>
    <dgm:cxn modelId="{EB706478-66FF-42A4-BC02-44088093333B}" type="presOf" srcId="{12D99FC9-6734-4E83-B38F-433D57DCF4E9}" destId="{C696425E-00D6-4745-BFEB-B81F4C3F427C}" srcOrd="0" destOrd="1" presId="urn:microsoft.com/office/officeart/2005/8/layout/venn1"/>
    <dgm:cxn modelId="{E45E7778-4E62-4DB2-ACC1-257F36F03DFB}" srcId="{E283EF21-6D27-435F-AF6A-2C110213C26F}" destId="{576CBE3A-C8A8-4110-9C54-5470E77C3E28}" srcOrd="6" destOrd="0" parTransId="{DA8D316F-F7CD-426B-8D3F-6DA79C15D3F3}" sibTransId="{86617AAC-710C-4370-B618-CFCAFD224BEC}"/>
    <dgm:cxn modelId="{E3C5F483-6777-4649-BE5F-442C14A98C2F}" type="presOf" srcId="{E82FC75B-F13D-4206-8AA4-6EA588EFF29B}" destId="{77195195-8B1B-48CC-9986-2FDC940B7EF3}" srcOrd="0" destOrd="0" presId="urn:microsoft.com/office/officeart/2005/8/layout/venn1"/>
    <dgm:cxn modelId="{732BCC89-7B55-4D5F-BBC6-1FCB71DEE2E6}" type="presOf" srcId="{841014DE-70FC-44E9-9699-ED03E9A65518}" destId="{7BB1FD28-2B07-421E-A51B-C931CE1FCCA2}" srcOrd="0" destOrd="0" presId="urn:microsoft.com/office/officeart/2005/8/layout/venn1"/>
    <dgm:cxn modelId="{59E0DD8F-8871-4BCD-87B3-68710A6CA09E}" type="presOf" srcId="{A930214F-4FC1-4510-BC2B-A3711FCCEE90}" destId="{091B8247-D8F4-4E73-AA22-529DE246A007}" srcOrd="0" destOrd="0" presId="urn:microsoft.com/office/officeart/2005/8/layout/venn1"/>
    <dgm:cxn modelId="{C5A7A891-42C7-4A40-A574-1279143C6445}" srcId="{E283EF21-6D27-435F-AF6A-2C110213C26F}" destId="{841014DE-70FC-44E9-9699-ED03E9A65518}" srcOrd="0" destOrd="0" parTransId="{C357E569-CADC-4F42-8CA7-EC43E23E9707}" sibTransId="{62977CD9-4731-490D-85E7-255A9444014A}"/>
    <dgm:cxn modelId="{CED16095-475B-426B-BE69-9187F770470D}" type="presOf" srcId="{E4619B2B-F697-4580-87CD-B8B948BEFECC}" destId="{DD06A94F-EA50-469A-83D8-DE405BF48489}" srcOrd="0" destOrd="0" presId="urn:microsoft.com/office/officeart/2005/8/layout/venn1"/>
    <dgm:cxn modelId="{2EBCD3A1-4A27-455E-B0F9-F792489EC796}" type="presOf" srcId="{832E0C8B-8A74-480C-90FB-AAAA6FFB615E}" destId="{77195195-8B1B-48CC-9986-2FDC940B7EF3}" srcOrd="0" destOrd="1" presId="urn:microsoft.com/office/officeart/2005/8/layout/venn1"/>
    <dgm:cxn modelId="{7276D5BC-B1B5-42DF-A271-A216C364253B}" type="presOf" srcId="{502C8BF2-78B2-49F5-94A7-1C60D5E15E54}" destId="{6418065B-C4CB-4475-93E2-1B20A41D929A}" srcOrd="0" destOrd="1" presId="urn:microsoft.com/office/officeart/2005/8/layout/venn1"/>
    <dgm:cxn modelId="{7886CAC7-7C1F-404E-A903-1E55F8F31D1D}" srcId="{E283EF21-6D27-435F-AF6A-2C110213C26F}" destId="{089E768C-B409-45DC-B91E-2F92017A89A2}" srcOrd="4" destOrd="0" parTransId="{9D1681F3-197A-460C-A697-AEEBBFC6C917}" sibTransId="{4E1A9274-2305-46D1-837E-6BFF5925C854}"/>
    <dgm:cxn modelId="{C984B5CE-4F3F-4A29-B63C-6AA6F2A33F49}" type="presOf" srcId="{B031BABD-2942-45E7-B7E4-1EC5E9D2153A}" destId="{890861EC-0529-45C5-8F84-CF59FEAAB386}" srcOrd="0" destOrd="1" presId="urn:microsoft.com/office/officeart/2005/8/layout/venn1"/>
    <dgm:cxn modelId="{EE2878D1-E1B5-4522-8031-A7A29BDE398E}" srcId="{576CBE3A-C8A8-4110-9C54-5470E77C3E28}" destId="{502C8BF2-78B2-49F5-94A7-1C60D5E15E54}" srcOrd="0" destOrd="0" parTransId="{EA18717E-A74E-42B4-AFCD-C206BE78FE4B}" sibTransId="{C3A32D20-32FE-4CF4-8FAA-D39BFEE18BCF}"/>
    <dgm:cxn modelId="{3E6E9FD8-73E9-4AF6-A99E-CA9B99A3AE17}" type="presOf" srcId="{5BF6ED7F-0B9F-4985-B4BA-40FC66C3B7A4}" destId="{091B8247-D8F4-4E73-AA22-529DE246A007}" srcOrd="0" destOrd="1" presId="urn:microsoft.com/office/officeart/2005/8/layout/venn1"/>
    <dgm:cxn modelId="{88D83EE9-9B8B-4F7B-BA4C-2AA9CBE1D1EE}" srcId="{2D8B1D6A-6E44-40FC-A248-95DE8AD4598C}" destId="{B031BABD-2942-45E7-B7E4-1EC5E9D2153A}" srcOrd="0" destOrd="0" parTransId="{BCB078F9-D4A1-431E-9DF4-2CE44207D649}" sibTransId="{C7ED0603-7A99-4A19-9FC9-E3DCB3EB0E16}"/>
    <dgm:cxn modelId="{316378EB-604C-4C2B-8B99-C192ABBDFC35}" type="presOf" srcId="{B560A869-A621-4322-B4E8-F6077792F1F5}" destId="{DD06A94F-EA50-469A-83D8-DE405BF48489}" srcOrd="0" destOrd="1" presId="urn:microsoft.com/office/officeart/2005/8/layout/venn1"/>
    <dgm:cxn modelId="{A2CE4CFB-95AA-4670-8194-BB1041F77056}" type="presOf" srcId="{576CBE3A-C8A8-4110-9C54-5470E77C3E28}" destId="{6418065B-C4CB-4475-93E2-1B20A41D929A}" srcOrd="0" destOrd="0" presId="urn:microsoft.com/office/officeart/2005/8/layout/venn1"/>
    <dgm:cxn modelId="{DAB6D7FB-4A4C-40C5-B3F4-4EF32BBD4A0F}" srcId="{E283EF21-6D27-435F-AF6A-2C110213C26F}" destId="{2D8B1D6A-6E44-40FC-A248-95DE8AD4598C}" srcOrd="5" destOrd="0" parTransId="{7DE452B3-C109-47D4-A8EE-F28CC6F146BB}" sibTransId="{9FA84DFE-B093-499B-8460-9FAA326A07E3}"/>
    <dgm:cxn modelId="{1A808461-27DB-4176-99DD-BFB8F35DCAAF}" type="presParOf" srcId="{A23F4388-33C5-4774-9899-A8500B8530E2}" destId="{D8774845-179E-461C-A693-319A2CCF32DE}" srcOrd="0" destOrd="0" presId="urn:microsoft.com/office/officeart/2005/8/layout/venn1"/>
    <dgm:cxn modelId="{7DBE7C1A-8E8E-4A90-B33A-01AB1B8F6CFF}" type="presParOf" srcId="{A23F4388-33C5-4774-9899-A8500B8530E2}" destId="{7BB1FD28-2B07-421E-A51B-C931CE1FCCA2}" srcOrd="1" destOrd="0" presId="urn:microsoft.com/office/officeart/2005/8/layout/venn1"/>
    <dgm:cxn modelId="{B8FE5810-20DA-490F-A4ED-987A46D9540A}" type="presParOf" srcId="{A23F4388-33C5-4774-9899-A8500B8530E2}" destId="{47CB1703-10E0-4423-AC9D-5B8F1EC723BE}" srcOrd="2" destOrd="0" presId="urn:microsoft.com/office/officeart/2005/8/layout/venn1"/>
    <dgm:cxn modelId="{5202B575-36F9-4C97-B052-1F4A0DB6631B}" type="presParOf" srcId="{A23F4388-33C5-4774-9899-A8500B8530E2}" destId="{091B8247-D8F4-4E73-AA22-529DE246A007}" srcOrd="3" destOrd="0" presId="urn:microsoft.com/office/officeart/2005/8/layout/venn1"/>
    <dgm:cxn modelId="{40797AA2-5BD9-4061-ADE9-447EA33C802D}" type="presParOf" srcId="{A23F4388-33C5-4774-9899-A8500B8530E2}" destId="{96BDE849-9B97-4AB5-9DC3-C6AD3C4424F1}" srcOrd="4" destOrd="0" presId="urn:microsoft.com/office/officeart/2005/8/layout/venn1"/>
    <dgm:cxn modelId="{7D358BF3-40B7-45D4-BCCD-AECBDC09089A}" type="presParOf" srcId="{A23F4388-33C5-4774-9899-A8500B8530E2}" destId="{77195195-8B1B-48CC-9986-2FDC940B7EF3}" srcOrd="5" destOrd="0" presId="urn:microsoft.com/office/officeart/2005/8/layout/venn1"/>
    <dgm:cxn modelId="{C87BD5BA-28EC-4C92-8EFE-7B01072BBE9D}" type="presParOf" srcId="{A23F4388-33C5-4774-9899-A8500B8530E2}" destId="{0E78B60E-78CD-40A9-87FC-31CCB2796B07}" srcOrd="6" destOrd="0" presId="urn:microsoft.com/office/officeart/2005/8/layout/venn1"/>
    <dgm:cxn modelId="{B838B9BA-9302-4D9B-8058-385568FBB2B7}" type="presParOf" srcId="{A23F4388-33C5-4774-9899-A8500B8530E2}" destId="{DD06A94F-EA50-469A-83D8-DE405BF48489}" srcOrd="7" destOrd="0" presId="urn:microsoft.com/office/officeart/2005/8/layout/venn1"/>
    <dgm:cxn modelId="{60961EB7-A45A-4433-BA2F-FAC88F24AD10}" type="presParOf" srcId="{A23F4388-33C5-4774-9899-A8500B8530E2}" destId="{6A5838FD-2DFA-48FB-888C-8D5E44DA264A}" srcOrd="8" destOrd="0" presId="urn:microsoft.com/office/officeart/2005/8/layout/venn1"/>
    <dgm:cxn modelId="{84B3DBFA-FADC-4D9E-BBA2-68E4C2BCE3FD}" type="presParOf" srcId="{A23F4388-33C5-4774-9899-A8500B8530E2}" destId="{C696425E-00D6-4745-BFEB-B81F4C3F427C}" srcOrd="9" destOrd="0" presId="urn:microsoft.com/office/officeart/2005/8/layout/venn1"/>
    <dgm:cxn modelId="{9685E81E-4859-4AEC-B60D-D7B9680DA575}" type="presParOf" srcId="{A23F4388-33C5-4774-9899-A8500B8530E2}" destId="{A3A35D38-949D-42AF-A082-535849317F6A}" srcOrd="10" destOrd="0" presId="urn:microsoft.com/office/officeart/2005/8/layout/venn1"/>
    <dgm:cxn modelId="{7040FB24-8DA3-4E77-BB50-EF80A260E287}" type="presParOf" srcId="{A23F4388-33C5-4774-9899-A8500B8530E2}" destId="{890861EC-0529-45C5-8F84-CF59FEAAB386}" srcOrd="11" destOrd="0" presId="urn:microsoft.com/office/officeart/2005/8/layout/venn1"/>
    <dgm:cxn modelId="{9C90F75D-BE80-4C4D-BACE-E62A74F96A4D}" type="presParOf" srcId="{A23F4388-33C5-4774-9899-A8500B8530E2}" destId="{9A438B21-EE2C-4BC6-97CC-FA229BBD6B98}" srcOrd="12" destOrd="0" presId="urn:microsoft.com/office/officeart/2005/8/layout/venn1"/>
    <dgm:cxn modelId="{39F82E14-02E9-45C7-B7A3-58C7CBC96C22}" type="presParOf" srcId="{A23F4388-33C5-4774-9899-A8500B8530E2}" destId="{6418065B-C4CB-4475-93E2-1B20A41D929A}" srcOrd="13"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774845-179E-461C-A693-319A2CCF32DE}">
      <dsp:nvSpPr>
        <dsp:cNvPr id="0" name=""/>
        <dsp:cNvSpPr/>
      </dsp:nvSpPr>
      <dsp:spPr>
        <a:xfrm>
          <a:off x="4724620" y="1010842"/>
          <a:ext cx="1294958" cy="1295117"/>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7BB1FD28-2B07-421E-A51B-C931CE1FCCA2}">
      <dsp:nvSpPr>
        <dsp:cNvPr id="0" name=""/>
        <dsp:cNvSpPr/>
      </dsp:nvSpPr>
      <dsp:spPr>
        <a:xfrm>
          <a:off x="4630196" y="0"/>
          <a:ext cx="1483807" cy="79406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1">
          <a:noAutofit/>
        </a:bodyPr>
        <a:lstStyle/>
        <a:p>
          <a:pPr marL="0" lvl="0" indent="0" algn="l" defTabSz="622300">
            <a:lnSpc>
              <a:spcPct val="90000"/>
            </a:lnSpc>
            <a:spcBef>
              <a:spcPct val="0"/>
            </a:spcBef>
            <a:spcAft>
              <a:spcPct val="35000"/>
            </a:spcAft>
            <a:buNone/>
          </a:pPr>
          <a:r>
            <a:rPr lang="en-GB" sz="1400" kern="1200" dirty="0"/>
            <a:t>Chief Executive Officer (CEO)</a:t>
          </a:r>
        </a:p>
        <a:p>
          <a:pPr marL="57150" lvl="1" indent="-57150" algn="l" defTabSz="488950">
            <a:lnSpc>
              <a:spcPct val="90000"/>
            </a:lnSpc>
            <a:spcBef>
              <a:spcPct val="0"/>
            </a:spcBef>
            <a:spcAft>
              <a:spcPct val="15000"/>
            </a:spcAft>
            <a:buChar char="•"/>
          </a:pPr>
          <a:r>
            <a:rPr lang="en-GB" sz="1100" kern="1200" dirty="0"/>
            <a:t>Reed Hastings</a:t>
          </a:r>
        </a:p>
      </dsp:txBody>
      <dsp:txXfrm>
        <a:off x="4630196" y="0"/>
        <a:ext cx="1483807" cy="794063"/>
      </dsp:txXfrm>
    </dsp:sp>
    <dsp:sp modelId="{47CB1703-10E0-4423-AC9D-5B8F1EC723BE}">
      <dsp:nvSpPr>
        <dsp:cNvPr id="0" name=""/>
        <dsp:cNvSpPr/>
      </dsp:nvSpPr>
      <dsp:spPr>
        <a:xfrm>
          <a:off x="5104475" y="1193477"/>
          <a:ext cx="1294958" cy="1295117"/>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091B8247-D8F4-4E73-AA22-529DE246A007}">
      <dsp:nvSpPr>
        <dsp:cNvPr id="0" name=""/>
        <dsp:cNvSpPr/>
      </dsp:nvSpPr>
      <dsp:spPr>
        <a:xfrm>
          <a:off x="6559145" y="754360"/>
          <a:ext cx="1402872" cy="87346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1">
          <a:noAutofit/>
        </a:bodyPr>
        <a:lstStyle/>
        <a:p>
          <a:pPr marL="0" lvl="0" indent="0" algn="l" defTabSz="622300">
            <a:lnSpc>
              <a:spcPct val="90000"/>
            </a:lnSpc>
            <a:spcBef>
              <a:spcPct val="0"/>
            </a:spcBef>
            <a:spcAft>
              <a:spcPct val="35000"/>
            </a:spcAft>
            <a:buNone/>
          </a:pPr>
          <a:r>
            <a:rPr lang="en-GB" sz="1400" kern="1200"/>
            <a:t>Chief Operating Officer (COO)</a:t>
          </a:r>
        </a:p>
        <a:p>
          <a:pPr marL="57150" lvl="1" indent="-57150" algn="l" defTabSz="488950">
            <a:lnSpc>
              <a:spcPct val="90000"/>
            </a:lnSpc>
            <a:spcBef>
              <a:spcPct val="0"/>
            </a:spcBef>
            <a:spcAft>
              <a:spcPct val="15000"/>
            </a:spcAft>
            <a:buChar char="•"/>
          </a:pPr>
          <a:r>
            <a:rPr lang="en-GB" sz="1100" kern="1200" dirty="0"/>
            <a:t>Ted Sarandos</a:t>
          </a:r>
        </a:p>
      </dsp:txBody>
      <dsp:txXfrm>
        <a:off x="6559145" y="754360"/>
        <a:ext cx="1402872" cy="873469"/>
      </dsp:txXfrm>
    </dsp:sp>
    <dsp:sp modelId="{96BDE849-9B97-4AB5-9DC3-C6AD3C4424F1}">
      <dsp:nvSpPr>
        <dsp:cNvPr id="0" name=""/>
        <dsp:cNvSpPr/>
      </dsp:nvSpPr>
      <dsp:spPr>
        <a:xfrm>
          <a:off x="5197820" y="1604405"/>
          <a:ext cx="1294958" cy="1295117"/>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77195195-8B1B-48CC-9986-2FDC940B7EF3}">
      <dsp:nvSpPr>
        <dsp:cNvPr id="0" name=""/>
        <dsp:cNvSpPr/>
      </dsp:nvSpPr>
      <dsp:spPr>
        <a:xfrm>
          <a:off x="6694037" y="1866049"/>
          <a:ext cx="1375893" cy="93302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1">
          <a:noAutofit/>
        </a:bodyPr>
        <a:lstStyle/>
        <a:p>
          <a:pPr marL="0" lvl="0" indent="0" algn="l" defTabSz="622300">
            <a:lnSpc>
              <a:spcPct val="90000"/>
            </a:lnSpc>
            <a:spcBef>
              <a:spcPct val="0"/>
            </a:spcBef>
            <a:spcAft>
              <a:spcPct val="35000"/>
            </a:spcAft>
            <a:buNone/>
          </a:pPr>
          <a:r>
            <a:rPr lang="en-GB" sz="1400" kern="1200"/>
            <a:t>Chief Financial Officer (CFO)</a:t>
          </a:r>
        </a:p>
        <a:p>
          <a:pPr marL="57150" lvl="1" indent="-57150" algn="l" defTabSz="488950">
            <a:lnSpc>
              <a:spcPct val="90000"/>
            </a:lnSpc>
            <a:spcBef>
              <a:spcPct val="0"/>
            </a:spcBef>
            <a:spcAft>
              <a:spcPct val="15000"/>
            </a:spcAft>
            <a:buChar char="•"/>
          </a:pPr>
          <a:r>
            <a:rPr lang="en-GB" sz="1100" kern="1200" dirty="0"/>
            <a:t>Spencer Neumann</a:t>
          </a:r>
        </a:p>
      </dsp:txBody>
      <dsp:txXfrm>
        <a:off x="6694037" y="1866049"/>
        <a:ext cx="1375893" cy="933024"/>
      </dsp:txXfrm>
    </dsp:sp>
    <dsp:sp modelId="{0E78B60E-78CD-40A9-87FC-31CCB2796B07}">
      <dsp:nvSpPr>
        <dsp:cNvPr id="0" name=""/>
        <dsp:cNvSpPr/>
      </dsp:nvSpPr>
      <dsp:spPr>
        <a:xfrm>
          <a:off x="4818971" y="1947644"/>
          <a:ext cx="1294958" cy="1295117"/>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DD06A94F-EA50-469A-83D8-DE405BF48489}">
      <dsp:nvSpPr>
        <dsp:cNvPr id="0" name=""/>
        <dsp:cNvSpPr/>
      </dsp:nvSpPr>
      <dsp:spPr>
        <a:xfrm>
          <a:off x="6100514" y="3116699"/>
          <a:ext cx="1483807" cy="85361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1">
          <a:noAutofit/>
        </a:bodyPr>
        <a:lstStyle/>
        <a:p>
          <a:pPr marL="0" lvl="0" indent="0" algn="l" defTabSz="622300">
            <a:lnSpc>
              <a:spcPct val="90000"/>
            </a:lnSpc>
            <a:spcBef>
              <a:spcPct val="0"/>
            </a:spcBef>
            <a:spcAft>
              <a:spcPct val="35000"/>
            </a:spcAft>
            <a:buNone/>
          </a:pPr>
          <a:r>
            <a:rPr lang="en-GB" sz="1400" b="1" kern="1200"/>
            <a:t>Chief Product Officer (CPO)</a:t>
          </a:r>
          <a:endParaRPr lang="en-GB" sz="1400" kern="1200"/>
        </a:p>
        <a:p>
          <a:pPr marL="57150" lvl="1" indent="-57150" algn="l" defTabSz="488950">
            <a:lnSpc>
              <a:spcPct val="90000"/>
            </a:lnSpc>
            <a:spcBef>
              <a:spcPct val="0"/>
            </a:spcBef>
            <a:spcAft>
              <a:spcPct val="15000"/>
            </a:spcAft>
            <a:buChar char="•"/>
          </a:pPr>
          <a:r>
            <a:rPr lang="en-GB" sz="1100" kern="1200" dirty="0"/>
            <a:t>Greg Peters</a:t>
          </a:r>
        </a:p>
      </dsp:txBody>
      <dsp:txXfrm>
        <a:off x="6100514" y="3116699"/>
        <a:ext cx="1483807" cy="853618"/>
      </dsp:txXfrm>
    </dsp:sp>
    <dsp:sp modelId="{6A5838FD-2DFA-48FB-888C-8D5E44DA264A}">
      <dsp:nvSpPr>
        <dsp:cNvPr id="0" name=""/>
        <dsp:cNvSpPr/>
      </dsp:nvSpPr>
      <dsp:spPr>
        <a:xfrm>
          <a:off x="4514189" y="1933941"/>
          <a:ext cx="1294958" cy="1295117"/>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C696425E-00D6-4745-BFEB-B81F4C3F427C}">
      <dsp:nvSpPr>
        <dsp:cNvPr id="0" name=""/>
        <dsp:cNvSpPr/>
      </dsp:nvSpPr>
      <dsp:spPr>
        <a:xfrm>
          <a:off x="3159878" y="3116699"/>
          <a:ext cx="1483807" cy="85361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1">
          <a:noAutofit/>
        </a:bodyPr>
        <a:lstStyle/>
        <a:p>
          <a:pPr marL="0" lvl="0" indent="0" algn="l" defTabSz="622300">
            <a:lnSpc>
              <a:spcPct val="90000"/>
            </a:lnSpc>
            <a:spcBef>
              <a:spcPct val="0"/>
            </a:spcBef>
            <a:spcAft>
              <a:spcPct val="35000"/>
            </a:spcAft>
            <a:buNone/>
          </a:pPr>
          <a:r>
            <a:rPr lang="en-GB" sz="1400" b="1" kern="1200" dirty="0"/>
            <a:t>Chief Marketing Officer (CMO)</a:t>
          </a:r>
          <a:endParaRPr lang="en-GB" sz="1400" kern="1200" dirty="0"/>
        </a:p>
        <a:p>
          <a:pPr marL="57150" lvl="1" indent="-57150" algn="l" defTabSz="488950">
            <a:lnSpc>
              <a:spcPct val="90000"/>
            </a:lnSpc>
            <a:spcBef>
              <a:spcPct val="0"/>
            </a:spcBef>
            <a:spcAft>
              <a:spcPct val="15000"/>
            </a:spcAft>
            <a:buChar char="•"/>
          </a:pPr>
          <a:r>
            <a:rPr lang="en-GB" sz="1100" kern="1200" dirty="0" err="1"/>
            <a:t>Bozma</a:t>
          </a:r>
          <a:r>
            <a:rPr lang="en-GB" sz="1100" kern="1200" dirty="0"/>
            <a:t> Saint </a:t>
          </a:r>
          <a:r>
            <a:rPr lang="en-GB" sz="1100" kern="1200" dirty="0" err="1"/>
            <a:t>Joogn</a:t>
          </a:r>
          <a:endParaRPr lang="en-GB" sz="1100" kern="1200" dirty="0"/>
        </a:p>
      </dsp:txBody>
      <dsp:txXfrm>
        <a:off x="3159878" y="3116699"/>
        <a:ext cx="1483807" cy="853618"/>
      </dsp:txXfrm>
    </dsp:sp>
    <dsp:sp modelId="{A3A35D38-949D-42AF-A082-535849317F6A}">
      <dsp:nvSpPr>
        <dsp:cNvPr id="0" name=""/>
        <dsp:cNvSpPr/>
      </dsp:nvSpPr>
      <dsp:spPr>
        <a:xfrm>
          <a:off x="4251420" y="1604405"/>
          <a:ext cx="1294958" cy="1295117"/>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890861EC-0529-45C5-8F84-CF59FEAAB386}">
      <dsp:nvSpPr>
        <dsp:cNvPr id="0" name=""/>
        <dsp:cNvSpPr/>
      </dsp:nvSpPr>
      <dsp:spPr>
        <a:xfrm>
          <a:off x="2674268" y="1866049"/>
          <a:ext cx="1375893" cy="93302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1">
          <a:noAutofit/>
        </a:bodyPr>
        <a:lstStyle/>
        <a:p>
          <a:pPr marL="0" lvl="0" indent="0" algn="l" defTabSz="622300">
            <a:lnSpc>
              <a:spcPct val="90000"/>
            </a:lnSpc>
            <a:spcBef>
              <a:spcPct val="0"/>
            </a:spcBef>
            <a:spcAft>
              <a:spcPct val="35000"/>
            </a:spcAft>
            <a:buNone/>
          </a:pPr>
          <a:r>
            <a:rPr lang="en-GB" sz="1400" b="1" kern="1200" dirty="0"/>
            <a:t>Chief Legal Officer (CLO)</a:t>
          </a:r>
          <a:endParaRPr lang="en-GB" sz="1400" kern="1200" dirty="0"/>
        </a:p>
        <a:p>
          <a:pPr marL="57150" lvl="1" indent="-57150" algn="l" defTabSz="488950">
            <a:lnSpc>
              <a:spcPct val="90000"/>
            </a:lnSpc>
            <a:spcBef>
              <a:spcPct val="0"/>
            </a:spcBef>
            <a:spcAft>
              <a:spcPct val="15000"/>
            </a:spcAft>
            <a:buChar char="•"/>
          </a:pPr>
          <a:r>
            <a:rPr lang="en-GB" sz="1100" kern="1200" dirty="0"/>
            <a:t>David Hyman</a:t>
          </a:r>
        </a:p>
      </dsp:txBody>
      <dsp:txXfrm>
        <a:off x="2674268" y="1866049"/>
        <a:ext cx="1375893" cy="933024"/>
      </dsp:txXfrm>
    </dsp:sp>
    <dsp:sp modelId="{9A438B21-EE2C-4BC6-97CC-FA229BBD6B98}">
      <dsp:nvSpPr>
        <dsp:cNvPr id="0" name=""/>
        <dsp:cNvSpPr/>
      </dsp:nvSpPr>
      <dsp:spPr>
        <a:xfrm>
          <a:off x="4315875" y="1238521"/>
          <a:ext cx="1294958" cy="1295117"/>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6418065B-C4CB-4475-93E2-1B20A41D929A}">
      <dsp:nvSpPr>
        <dsp:cNvPr id="0" name=""/>
        <dsp:cNvSpPr/>
      </dsp:nvSpPr>
      <dsp:spPr>
        <a:xfrm>
          <a:off x="2782182" y="754360"/>
          <a:ext cx="1402872" cy="87346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1">
          <a:noAutofit/>
        </a:bodyPr>
        <a:lstStyle/>
        <a:p>
          <a:pPr marL="0" lvl="0" indent="0" algn="l" defTabSz="622300">
            <a:lnSpc>
              <a:spcPct val="90000"/>
            </a:lnSpc>
            <a:spcBef>
              <a:spcPct val="0"/>
            </a:spcBef>
            <a:spcAft>
              <a:spcPct val="35000"/>
            </a:spcAft>
            <a:buNone/>
          </a:pPr>
          <a:r>
            <a:rPr lang="en-GB" sz="1400" b="1" kern="1200" dirty="0"/>
            <a:t>Chief Talent Officer (CTO)</a:t>
          </a:r>
          <a:endParaRPr lang="en-GB" sz="1400" kern="1200" dirty="0"/>
        </a:p>
        <a:p>
          <a:pPr marL="57150" lvl="1" indent="-57150" algn="l" defTabSz="488950">
            <a:lnSpc>
              <a:spcPct val="90000"/>
            </a:lnSpc>
            <a:spcBef>
              <a:spcPct val="0"/>
            </a:spcBef>
            <a:spcAft>
              <a:spcPct val="15000"/>
            </a:spcAft>
            <a:buChar char="•"/>
          </a:pPr>
          <a:r>
            <a:rPr lang="en-GB" sz="1100" kern="1200" dirty="0"/>
            <a:t>Jessica Neal</a:t>
          </a:r>
        </a:p>
      </dsp:txBody>
      <dsp:txXfrm>
        <a:off x="2782182" y="754360"/>
        <a:ext cx="1402872" cy="873469"/>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1CEA7F8-0F31-4EAE-BF28-E3FB4E452355}" type="datetimeFigureOut">
              <a:rPr lang="en-GB" smtClean="0"/>
              <a:t>25/07/2024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A95979-11AC-41B9-9DFA-055A82ADE33F}" type="slidenum">
              <a:rPr lang="en-GB" smtClean="0"/>
              <a:t>‹#›</a:t>
            </a:fld>
            <a:endParaRPr lang="en-GB"/>
          </a:p>
        </p:txBody>
      </p:sp>
    </p:spTree>
    <p:extLst>
      <p:ext uri="{BB962C8B-B14F-4D97-AF65-F5344CB8AC3E}">
        <p14:creationId xmlns:p14="http://schemas.microsoft.com/office/powerpoint/2010/main" val="15663314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71CEA7F8-0F31-4EAE-BF28-E3FB4E452355}" type="datetimeFigureOut">
              <a:rPr lang="en-GB" smtClean="0"/>
              <a:t>25/07/2024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A95979-11AC-41B9-9DFA-055A82ADE33F}" type="slidenum">
              <a:rPr lang="en-GB" smtClean="0"/>
              <a:t>‹#›</a:t>
            </a:fld>
            <a:endParaRPr lang="en-GB"/>
          </a:p>
        </p:txBody>
      </p:sp>
    </p:spTree>
    <p:extLst>
      <p:ext uri="{BB962C8B-B14F-4D97-AF65-F5344CB8AC3E}">
        <p14:creationId xmlns:p14="http://schemas.microsoft.com/office/powerpoint/2010/main" val="39373294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CEA7F8-0F31-4EAE-BF28-E3FB4E452355}" type="datetimeFigureOut">
              <a:rPr lang="en-GB" smtClean="0"/>
              <a:t>25/07/2024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A95979-11AC-41B9-9DFA-055A82ADE33F}" type="slidenum">
              <a:rPr lang="en-GB" smtClean="0"/>
              <a:t>‹#›</a:t>
            </a:fld>
            <a:endParaRPr lang="en-GB"/>
          </a:p>
        </p:txBody>
      </p:sp>
    </p:spTree>
    <p:extLst>
      <p:ext uri="{BB962C8B-B14F-4D97-AF65-F5344CB8AC3E}">
        <p14:creationId xmlns:p14="http://schemas.microsoft.com/office/powerpoint/2010/main" val="35747528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CEA7F8-0F31-4EAE-BF28-E3FB4E452355}" type="datetimeFigureOut">
              <a:rPr lang="en-GB" smtClean="0"/>
              <a:t>25/07/2024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A95979-11AC-41B9-9DFA-055A82ADE33F}" type="slidenum">
              <a:rPr lang="en-GB" smtClean="0"/>
              <a:t>‹#›</a:t>
            </a:fld>
            <a:endParaRPr lang="en-GB"/>
          </a:p>
        </p:txBody>
      </p:sp>
    </p:spTree>
    <p:extLst>
      <p:ext uri="{BB962C8B-B14F-4D97-AF65-F5344CB8AC3E}">
        <p14:creationId xmlns:p14="http://schemas.microsoft.com/office/powerpoint/2010/main" val="32917573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CEA7F8-0F31-4EAE-BF28-E3FB4E452355}" type="datetimeFigureOut">
              <a:rPr lang="en-GB" smtClean="0"/>
              <a:t>25/07/2024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A95979-11AC-41B9-9DFA-055A82ADE33F}" type="slidenum">
              <a:rPr lang="en-GB" smtClean="0"/>
              <a:t>‹#›</a:t>
            </a:fld>
            <a:endParaRPr lang="en-GB"/>
          </a:p>
        </p:txBody>
      </p:sp>
    </p:spTree>
    <p:extLst>
      <p:ext uri="{BB962C8B-B14F-4D97-AF65-F5344CB8AC3E}">
        <p14:creationId xmlns:p14="http://schemas.microsoft.com/office/powerpoint/2010/main" val="38251503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71CEA7F8-0F31-4EAE-BF28-E3FB4E452355}" type="datetimeFigureOut">
              <a:rPr lang="en-GB" smtClean="0"/>
              <a:t>25/07/2024</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BAA95979-11AC-41B9-9DFA-055A82ADE33F}" type="slidenum">
              <a:rPr lang="en-GB" smtClean="0"/>
              <a:t>‹#›</a:t>
            </a:fld>
            <a:endParaRPr lang="en-GB"/>
          </a:p>
        </p:txBody>
      </p:sp>
    </p:spTree>
    <p:extLst>
      <p:ext uri="{BB962C8B-B14F-4D97-AF65-F5344CB8AC3E}">
        <p14:creationId xmlns:p14="http://schemas.microsoft.com/office/powerpoint/2010/main" val="1420636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1CEA7F8-0F31-4EAE-BF28-E3FB4E452355}" type="datetimeFigureOut">
              <a:rPr lang="en-GB" smtClean="0"/>
              <a:t>25/07/2024</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BAA95979-11AC-41B9-9DFA-055A82ADE33F}" type="slidenum">
              <a:rPr lang="en-GB" smtClean="0"/>
              <a:t>‹#›</a:t>
            </a:fld>
            <a:endParaRPr lang="en-GB"/>
          </a:p>
        </p:txBody>
      </p:sp>
    </p:spTree>
    <p:extLst>
      <p:ext uri="{BB962C8B-B14F-4D97-AF65-F5344CB8AC3E}">
        <p14:creationId xmlns:p14="http://schemas.microsoft.com/office/powerpoint/2010/main" val="1664652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71CEA7F8-0F31-4EAE-BF28-E3FB4E452355}" type="datetimeFigureOut">
              <a:rPr lang="en-GB" smtClean="0"/>
              <a:t>25/07/2024</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BAA95979-11AC-41B9-9DFA-055A82ADE33F}" type="slidenum">
              <a:rPr lang="en-GB" smtClean="0"/>
              <a:t>‹#›</a:t>
            </a:fld>
            <a:endParaRPr lang="en-GB"/>
          </a:p>
        </p:txBody>
      </p:sp>
    </p:spTree>
    <p:extLst>
      <p:ext uri="{BB962C8B-B14F-4D97-AF65-F5344CB8AC3E}">
        <p14:creationId xmlns:p14="http://schemas.microsoft.com/office/powerpoint/2010/main" val="667828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CEA7F8-0F31-4EAE-BF28-E3FB4E452355}" type="datetimeFigureOut">
              <a:rPr lang="en-GB" smtClean="0"/>
              <a:t>25/07/2024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A95979-11AC-41B9-9DFA-055A82ADE33F}" type="slidenum">
              <a:rPr lang="en-GB" smtClean="0"/>
              <a:t>‹#›</a:t>
            </a:fld>
            <a:endParaRPr lang="en-GB"/>
          </a:p>
        </p:txBody>
      </p:sp>
    </p:spTree>
    <p:extLst>
      <p:ext uri="{BB962C8B-B14F-4D97-AF65-F5344CB8AC3E}">
        <p14:creationId xmlns:p14="http://schemas.microsoft.com/office/powerpoint/2010/main" val="34893021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CEA7F8-0F31-4EAE-BF28-E3FB4E452355}" type="datetimeFigureOut">
              <a:rPr lang="en-GB" smtClean="0"/>
              <a:t>25/07/2024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A95979-11AC-41B9-9DFA-055A82ADE33F}" type="slidenum">
              <a:rPr lang="en-GB" smtClean="0"/>
              <a:t>‹#›</a:t>
            </a:fld>
            <a:endParaRPr lang="en-GB"/>
          </a:p>
        </p:txBody>
      </p:sp>
    </p:spTree>
    <p:extLst>
      <p:ext uri="{BB962C8B-B14F-4D97-AF65-F5344CB8AC3E}">
        <p14:creationId xmlns:p14="http://schemas.microsoft.com/office/powerpoint/2010/main" val="1767005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1CEA7F8-0F31-4EAE-BF28-E3FB4E452355}" type="datetimeFigureOut">
              <a:rPr lang="en-GB" smtClean="0"/>
              <a:t>25/07/2024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A95979-11AC-41B9-9DFA-055A82ADE33F}" type="slidenum">
              <a:rPr lang="en-GB" smtClean="0"/>
              <a:t>‹#›</a:t>
            </a:fld>
            <a:endParaRPr lang="en-GB"/>
          </a:p>
        </p:txBody>
      </p:sp>
    </p:spTree>
    <p:extLst>
      <p:ext uri="{BB962C8B-B14F-4D97-AF65-F5344CB8AC3E}">
        <p14:creationId xmlns:p14="http://schemas.microsoft.com/office/powerpoint/2010/main" val="2784706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1CEA7F8-0F31-4EAE-BF28-E3FB4E452355}" type="datetimeFigureOut">
              <a:rPr lang="en-GB" smtClean="0"/>
              <a:t>25/07/2024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A95979-11AC-41B9-9DFA-055A82ADE33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6762776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CEA7F8-0F31-4EAE-BF28-E3FB4E452355}" type="datetimeFigureOut">
              <a:rPr lang="en-GB" smtClean="0"/>
              <a:t>25/07/2024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A95979-11AC-41B9-9DFA-055A82ADE33F}" type="slidenum">
              <a:rPr lang="en-GB" smtClean="0"/>
              <a:t>‹#›</a:t>
            </a:fld>
            <a:endParaRPr lang="en-GB"/>
          </a:p>
        </p:txBody>
      </p:sp>
    </p:spTree>
    <p:extLst>
      <p:ext uri="{BB962C8B-B14F-4D97-AF65-F5344CB8AC3E}">
        <p14:creationId xmlns:p14="http://schemas.microsoft.com/office/powerpoint/2010/main" val="19056207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1CEA7F8-0F31-4EAE-BF28-E3FB4E452355}" type="datetimeFigureOut">
              <a:rPr lang="en-GB" smtClean="0"/>
              <a:t>25/07/2024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A95979-11AC-41B9-9DFA-055A82ADE33F}" type="slidenum">
              <a:rPr lang="en-GB" smtClean="0"/>
              <a:t>‹#›</a:t>
            </a:fld>
            <a:endParaRPr lang="en-GB"/>
          </a:p>
        </p:txBody>
      </p:sp>
    </p:spTree>
    <p:extLst>
      <p:ext uri="{BB962C8B-B14F-4D97-AF65-F5344CB8AC3E}">
        <p14:creationId xmlns:p14="http://schemas.microsoft.com/office/powerpoint/2010/main" val="36258843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1CEA7F8-0F31-4EAE-BF28-E3FB4E452355}" type="datetimeFigureOut">
              <a:rPr lang="en-GB" smtClean="0"/>
              <a:t>25/07/2024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A95979-11AC-41B9-9DFA-055A82ADE33F}" type="slidenum">
              <a:rPr lang="en-GB" smtClean="0"/>
              <a:t>‹#›</a:t>
            </a:fld>
            <a:endParaRPr lang="en-GB"/>
          </a:p>
        </p:txBody>
      </p:sp>
    </p:spTree>
    <p:extLst>
      <p:ext uri="{BB962C8B-B14F-4D97-AF65-F5344CB8AC3E}">
        <p14:creationId xmlns:p14="http://schemas.microsoft.com/office/powerpoint/2010/main" val="30796822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CEA7F8-0F31-4EAE-BF28-E3FB4E452355}" type="datetimeFigureOut">
              <a:rPr lang="en-GB" smtClean="0"/>
              <a:t>25/07/2024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A95979-11AC-41B9-9DFA-055A82ADE33F}" type="slidenum">
              <a:rPr lang="en-GB" smtClean="0"/>
              <a:t>‹#›</a:t>
            </a:fld>
            <a:endParaRPr lang="en-GB"/>
          </a:p>
        </p:txBody>
      </p:sp>
    </p:spTree>
    <p:extLst>
      <p:ext uri="{BB962C8B-B14F-4D97-AF65-F5344CB8AC3E}">
        <p14:creationId xmlns:p14="http://schemas.microsoft.com/office/powerpoint/2010/main" val="26594671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CEA7F8-0F31-4EAE-BF28-E3FB4E452355}" type="datetimeFigureOut">
              <a:rPr lang="en-GB" smtClean="0"/>
              <a:t>25/07/2024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A95979-11AC-41B9-9DFA-055A82ADE33F}" type="slidenum">
              <a:rPr lang="en-GB" smtClean="0"/>
              <a:t>‹#›</a:t>
            </a:fld>
            <a:endParaRPr lang="en-GB"/>
          </a:p>
        </p:txBody>
      </p:sp>
    </p:spTree>
    <p:extLst>
      <p:ext uri="{BB962C8B-B14F-4D97-AF65-F5344CB8AC3E}">
        <p14:creationId xmlns:p14="http://schemas.microsoft.com/office/powerpoint/2010/main" val="25115346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1CEA7F8-0F31-4EAE-BF28-E3FB4E452355}" type="datetimeFigureOut">
              <a:rPr lang="en-GB" smtClean="0"/>
              <a:t>25/07/2024</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AA95979-11AC-41B9-9DFA-055A82ADE33F}" type="slidenum">
              <a:rPr lang="en-GB" smtClean="0"/>
              <a:t>‹#›</a:t>
            </a:fld>
            <a:endParaRPr lang="en-GB"/>
          </a:p>
        </p:txBody>
      </p:sp>
    </p:spTree>
    <p:extLst>
      <p:ext uri="{BB962C8B-B14F-4D97-AF65-F5344CB8AC3E}">
        <p14:creationId xmlns:p14="http://schemas.microsoft.com/office/powerpoint/2010/main" val="136656680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comments" Target="../comments/commen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png"/><Relationship Id="rId3" Type="http://schemas.openxmlformats.org/officeDocument/2006/relationships/diagramLayout" Target="../diagrams/layout1.xml"/><Relationship Id="rId7" Type="http://schemas.openxmlformats.org/officeDocument/2006/relationships/image" Target="../media/image11.png"/><Relationship Id="rId12" Type="http://schemas.openxmlformats.org/officeDocument/2006/relationships/image" Target="../media/image16.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openxmlformats.org/officeDocument/2006/relationships/image" Target="../media/image15.png"/><Relationship Id="rId5" Type="http://schemas.openxmlformats.org/officeDocument/2006/relationships/diagramColors" Target="../diagrams/colors1.xml"/><Relationship Id="rId10" Type="http://schemas.openxmlformats.org/officeDocument/2006/relationships/image" Target="../media/image14.png"/><Relationship Id="rId4" Type="http://schemas.openxmlformats.org/officeDocument/2006/relationships/diagramQuickStyle" Target="../diagrams/quickStyle1.xml"/><Relationship Id="rId9" Type="http://schemas.openxmlformats.org/officeDocument/2006/relationships/image" Target="../media/image13.png"/><Relationship Id="rId1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statista.com/statistics/789986/number-of-netflix-employees-worldwide/" TargetMode="External"/><Relationship Id="rId2" Type="http://schemas.openxmlformats.org/officeDocument/2006/relationships/hyperlink" Target="https://ir.netflix.net/" TargetMode="External"/><Relationship Id="rId1" Type="http://schemas.openxmlformats.org/officeDocument/2006/relationships/slideLayout" Target="../slideLayouts/slideLayout7.xml"/><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72FECD7-F043-4F14-A6DF-E6E40546058D}"/>
              </a:ext>
            </a:extLst>
          </p:cNvPr>
          <p:cNvSpPr txBox="1"/>
          <p:nvPr/>
        </p:nvSpPr>
        <p:spPr>
          <a:xfrm>
            <a:off x="557463" y="1100823"/>
            <a:ext cx="9753600" cy="4678204"/>
          </a:xfrm>
          <a:prstGeom prst="rect">
            <a:avLst/>
          </a:prstGeom>
          <a:noFill/>
        </p:spPr>
        <p:txBody>
          <a:bodyPr wrap="square" rtlCol="0">
            <a:spAutoFit/>
          </a:bodyPr>
          <a:lstStyle/>
          <a:p>
            <a:r>
              <a:rPr lang="en-GB" sz="2800" b="1" dirty="0"/>
              <a:t>Module name</a:t>
            </a:r>
            <a:r>
              <a:rPr lang="en-GB" dirty="0"/>
              <a:t>: Introduction to Business</a:t>
            </a:r>
          </a:p>
          <a:p>
            <a:r>
              <a:rPr lang="en-GB" sz="2400" b="1" dirty="0"/>
              <a:t>Module code</a:t>
            </a:r>
            <a:r>
              <a:rPr lang="en-GB" dirty="0"/>
              <a:t>: LCBB4007</a:t>
            </a:r>
          </a:p>
          <a:p>
            <a:r>
              <a:rPr lang="en-GB" sz="2400" b="1" dirty="0"/>
              <a:t>Assessment</a:t>
            </a:r>
            <a:r>
              <a:rPr lang="en-GB" dirty="0"/>
              <a:t>: Group Presentation</a:t>
            </a:r>
          </a:p>
          <a:p>
            <a:endParaRPr lang="en-GB" dirty="0"/>
          </a:p>
          <a:p>
            <a:endParaRPr lang="en-GB" dirty="0"/>
          </a:p>
          <a:p>
            <a:endParaRPr lang="en-GB" dirty="0"/>
          </a:p>
          <a:p>
            <a:endParaRPr lang="en-GB" dirty="0"/>
          </a:p>
          <a:p>
            <a:r>
              <a:rPr lang="en-GB" dirty="0"/>
              <a:t>Student name: Andrei G. Blaga</a:t>
            </a:r>
          </a:p>
          <a:p>
            <a:r>
              <a:rPr lang="en-GB" dirty="0"/>
              <a:t>Student name: </a:t>
            </a:r>
            <a:r>
              <a:rPr lang="en-GB" dirty="0" err="1"/>
              <a:t>Desislava</a:t>
            </a:r>
            <a:r>
              <a:rPr lang="en-GB" dirty="0"/>
              <a:t> Ivanova </a:t>
            </a:r>
            <a:r>
              <a:rPr lang="en-GB" dirty="0" err="1"/>
              <a:t>Chakarova</a:t>
            </a:r>
            <a:endParaRPr lang="en-GB" dirty="0"/>
          </a:p>
          <a:p>
            <a:r>
              <a:rPr lang="en-GB" dirty="0"/>
              <a:t>Student name </a:t>
            </a:r>
            <a:r>
              <a:rPr lang="pt-BR" dirty="0"/>
              <a:t>Helga Sofia Filipe de Sousa Lima Barros</a:t>
            </a:r>
            <a:endParaRPr lang="en-GB" dirty="0"/>
          </a:p>
          <a:p>
            <a:endParaRPr lang="en-GB" dirty="0"/>
          </a:p>
          <a:p>
            <a:endParaRPr lang="en-GB" dirty="0"/>
          </a:p>
          <a:p>
            <a:endParaRPr lang="en-GB" dirty="0"/>
          </a:p>
          <a:p>
            <a:endParaRPr lang="en-GB" dirty="0"/>
          </a:p>
          <a:p>
            <a:r>
              <a:rPr lang="en-GB" sz="2400" b="1" dirty="0"/>
              <a:t>Lecture</a:t>
            </a:r>
            <a:r>
              <a:rPr lang="en-GB" sz="2400" dirty="0"/>
              <a:t>: </a:t>
            </a:r>
            <a:r>
              <a:rPr lang="en-GB" sz="2400" dirty="0" err="1"/>
              <a:t>Dr.</a:t>
            </a:r>
            <a:r>
              <a:rPr lang="en-GB" sz="2400" dirty="0"/>
              <a:t> Laila </a:t>
            </a:r>
            <a:r>
              <a:rPr lang="en-GB" sz="2400" dirty="0" err="1"/>
              <a:t>Maazouz</a:t>
            </a:r>
            <a:endParaRPr lang="en-GB" sz="2400" dirty="0"/>
          </a:p>
        </p:txBody>
      </p:sp>
      <p:pic>
        <p:nvPicPr>
          <p:cNvPr id="5" name="Picture 4">
            <a:extLst>
              <a:ext uri="{FF2B5EF4-FFF2-40B4-BE49-F238E27FC236}">
                <a16:creationId xmlns:a16="http://schemas.microsoft.com/office/drawing/2014/main" id="{5E7B4AE0-9A17-4149-8C92-25501E78D5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11063" y="0"/>
            <a:ext cx="958516" cy="1100823"/>
          </a:xfrm>
          <a:prstGeom prst="rect">
            <a:avLst/>
          </a:prstGeom>
        </p:spPr>
      </p:pic>
      <p:pic>
        <p:nvPicPr>
          <p:cNvPr id="7" name="Picture 6">
            <a:extLst>
              <a:ext uri="{FF2B5EF4-FFF2-40B4-BE49-F238E27FC236}">
                <a16:creationId xmlns:a16="http://schemas.microsoft.com/office/drawing/2014/main" id="{3AD48778-85B0-4D74-BF91-E569F3080F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34263" y="-381000"/>
            <a:ext cx="6096000" cy="4876800"/>
          </a:xfrm>
          <a:prstGeom prst="rect">
            <a:avLst/>
          </a:prstGeom>
        </p:spPr>
      </p:pic>
    </p:spTree>
    <p:extLst>
      <p:ext uri="{BB962C8B-B14F-4D97-AF65-F5344CB8AC3E}">
        <p14:creationId xmlns:p14="http://schemas.microsoft.com/office/powerpoint/2010/main" val="827352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6F3EFC5-D46C-4ECD-9E8E-FD57B1C71696}"/>
              </a:ext>
            </a:extLst>
          </p:cNvPr>
          <p:cNvPicPr>
            <a:picLocks noChangeAspect="1"/>
          </p:cNvPicPr>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Parallelogram 7">
            <a:extLst>
              <a:ext uri="{FF2B5EF4-FFF2-40B4-BE49-F238E27FC236}">
                <a16:creationId xmlns:a16="http://schemas.microsoft.com/office/drawing/2014/main" id="{FE578036-34FD-4B4B-B56F-8959DDF9067A}"/>
              </a:ext>
            </a:extLst>
          </p:cNvPr>
          <p:cNvSpPr/>
          <p:nvPr/>
        </p:nvSpPr>
        <p:spPr>
          <a:xfrm>
            <a:off x="-2309172" y="0"/>
            <a:ext cx="9280905" cy="6858000"/>
          </a:xfrm>
          <a:prstGeom prst="parallelogram">
            <a:avLst/>
          </a:prstGeom>
          <a:solidFill>
            <a:srgbClr val="FF0000">
              <a:alpha val="50196"/>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Parallelogram 8">
            <a:extLst>
              <a:ext uri="{FF2B5EF4-FFF2-40B4-BE49-F238E27FC236}">
                <a16:creationId xmlns:a16="http://schemas.microsoft.com/office/drawing/2014/main" id="{900D30A5-34C0-4DD9-B662-BAE4481CDD6F}"/>
              </a:ext>
            </a:extLst>
          </p:cNvPr>
          <p:cNvSpPr/>
          <p:nvPr/>
        </p:nvSpPr>
        <p:spPr>
          <a:xfrm>
            <a:off x="5269832" y="0"/>
            <a:ext cx="9231340" cy="6858000"/>
          </a:xfrm>
          <a:prstGeom prst="parallelogram">
            <a:avLst/>
          </a:prstGeom>
          <a:solidFill>
            <a:srgbClr val="0D0D0D">
              <a:alpha val="76078"/>
            </a:srgbClr>
          </a:solidFill>
          <a:ln>
            <a:solidFill>
              <a:srgbClr val="000000">
                <a:alpha val="76863"/>
              </a:srgbClr>
            </a:solidFill>
          </a:ln>
        </p:spPr>
        <p:style>
          <a:lnRef idx="0">
            <a:scrgbClr r="0" g="0" b="0"/>
          </a:lnRef>
          <a:fillRef idx="0">
            <a:scrgbClr r="0" g="0" b="0"/>
          </a:fillRef>
          <a:effectRef idx="0">
            <a:scrgbClr r="0" g="0" b="0"/>
          </a:effectRef>
          <a:fontRef idx="minor">
            <a:schemeClr val="lt1"/>
          </a:fontRef>
        </p:style>
        <p:txBody>
          <a:bodyPr numCol="2" rtlCol="0" anchor="t"/>
          <a:lstStyle/>
          <a:p>
            <a:endParaRPr lang="en-GB" sz="7200" b="1" dirty="0">
              <a:solidFill>
                <a:srgbClr val="FF0000"/>
              </a:solidFill>
            </a:endParaRPr>
          </a:p>
        </p:txBody>
      </p:sp>
      <p:sp>
        <p:nvSpPr>
          <p:cNvPr id="13" name="TextBox 12">
            <a:extLst>
              <a:ext uri="{FF2B5EF4-FFF2-40B4-BE49-F238E27FC236}">
                <a16:creationId xmlns:a16="http://schemas.microsoft.com/office/drawing/2014/main" id="{919349E6-B665-470C-891F-695A589E5535}"/>
              </a:ext>
            </a:extLst>
          </p:cNvPr>
          <p:cNvSpPr txBox="1"/>
          <p:nvPr/>
        </p:nvSpPr>
        <p:spPr>
          <a:xfrm>
            <a:off x="6677526" y="1227221"/>
            <a:ext cx="5077327" cy="1692771"/>
          </a:xfrm>
          <a:prstGeom prst="rect">
            <a:avLst/>
          </a:prstGeom>
          <a:noFill/>
        </p:spPr>
        <p:txBody>
          <a:bodyPr wrap="square" rtlCol="0">
            <a:spAutoFit/>
          </a:bodyPr>
          <a:lstStyle/>
          <a:p>
            <a:r>
              <a:rPr lang="en-GB" sz="7200" b="1" dirty="0">
                <a:solidFill>
                  <a:srgbClr val="FF0000"/>
                </a:solidFill>
              </a:rPr>
              <a:t>NETFLIX</a:t>
            </a:r>
          </a:p>
          <a:p>
            <a:r>
              <a:rPr lang="en-GB" sz="3200" dirty="0"/>
              <a:t>Company Presentation</a:t>
            </a:r>
          </a:p>
        </p:txBody>
      </p:sp>
      <p:cxnSp>
        <p:nvCxnSpPr>
          <p:cNvPr id="16" name="Straight Connector 15">
            <a:extLst>
              <a:ext uri="{FF2B5EF4-FFF2-40B4-BE49-F238E27FC236}">
                <a16:creationId xmlns:a16="http://schemas.microsoft.com/office/drawing/2014/main" id="{221BCE5C-84A8-4C63-AE69-46724DE20FD4}"/>
              </a:ext>
            </a:extLst>
          </p:cNvPr>
          <p:cNvCxnSpPr/>
          <p:nvPr/>
        </p:nvCxnSpPr>
        <p:spPr>
          <a:xfrm>
            <a:off x="6412831" y="3140242"/>
            <a:ext cx="5197642" cy="0"/>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2818364A-D098-4B4A-8740-8C32285B8E5F}"/>
              </a:ext>
            </a:extLst>
          </p:cNvPr>
          <p:cNvSpPr txBox="1"/>
          <p:nvPr/>
        </p:nvSpPr>
        <p:spPr>
          <a:xfrm>
            <a:off x="6412831" y="3579224"/>
            <a:ext cx="5316240" cy="1165255"/>
          </a:xfrm>
          <a:prstGeom prst="rect">
            <a:avLst/>
          </a:prstGeom>
          <a:noFill/>
        </p:spPr>
        <p:txBody>
          <a:bodyPr wrap="square" rtlCol="0">
            <a:spAutoFit/>
          </a:bodyPr>
          <a:lstStyle/>
          <a:p>
            <a:pPr>
              <a:lnSpc>
                <a:spcPct val="150000"/>
              </a:lnSpc>
            </a:pPr>
            <a:r>
              <a:rPr lang="en-US" sz="1200" dirty="0"/>
              <a:t>Welcome to our presentation on Netflix, the global leader in entertainment services. In this presentation, we will delve into the intricate details of how Netflix operates both internally and within its external environment.</a:t>
            </a:r>
            <a:endParaRPr lang="en-GB" sz="1200" dirty="0"/>
          </a:p>
        </p:txBody>
      </p:sp>
    </p:spTree>
    <p:extLst>
      <p:ext uri="{BB962C8B-B14F-4D97-AF65-F5344CB8AC3E}">
        <p14:creationId xmlns:p14="http://schemas.microsoft.com/office/powerpoint/2010/main" val="9937953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par>
                                <p:cTn id="8" presetID="26"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wipe(down)">
                                      <p:cBhvr>
                                        <p:cTn id="10" dur="580">
                                          <p:stCondLst>
                                            <p:cond delay="0"/>
                                          </p:stCondLst>
                                        </p:cTn>
                                        <p:tgtEl>
                                          <p:spTgt spid="13"/>
                                        </p:tgtEl>
                                      </p:cBhvr>
                                    </p:animEffect>
                                    <p:anim calcmode="lin" valueType="num">
                                      <p:cBhvr>
                                        <p:cTn id="11"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12"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13"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14"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15"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16" dur="26">
                                          <p:stCondLst>
                                            <p:cond delay="650"/>
                                          </p:stCondLst>
                                        </p:cTn>
                                        <p:tgtEl>
                                          <p:spTgt spid="13"/>
                                        </p:tgtEl>
                                      </p:cBhvr>
                                      <p:to x="100000" y="60000"/>
                                    </p:animScale>
                                    <p:animScale>
                                      <p:cBhvr>
                                        <p:cTn id="17" dur="166" decel="50000">
                                          <p:stCondLst>
                                            <p:cond delay="676"/>
                                          </p:stCondLst>
                                        </p:cTn>
                                        <p:tgtEl>
                                          <p:spTgt spid="13"/>
                                        </p:tgtEl>
                                      </p:cBhvr>
                                      <p:to x="100000" y="100000"/>
                                    </p:animScale>
                                    <p:animScale>
                                      <p:cBhvr>
                                        <p:cTn id="18" dur="26">
                                          <p:stCondLst>
                                            <p:cond delay="1312"/>
                                          </p:stCondLst>
                                        </p:cTn>
                                        <p:tgtEl>
                                          <p:spTgt spid="13"/>
                                        </p:tgtEl>
                                      </p:cBhvr>
                                      <p:to x="100000" y="80000"/>
                                    </p:animScale>
                                    <p:animScale>
                                      <p:cBhvr>
                                        <p:cTn id="19" dur="166" decel="50000">
                                          <p:stCondLst>
                                            <p:cond delay="1338"/>
                                          </p:stCondLst>
                                        </p:cTn>
                                        <p:tgtEl>
                                          <p:spTgt spid="13"/>
                                        </p:tgtEl>
                                      </p:cBhvr>
                                      <p:to x="100000" y="100000"/>
                                    </p:animScale>
                                    <p:animScale>
                                      <p:cBhvr>
                                        <p:cTn id="20" dur="26">
                                          <p:stCondLst>
                                            <p:cond delay="1642"/>
                                          </p:stCondLst>
                                        </p:cTn>
                                        <p:tgtEl>
                                          <p:spTgt spid="13"/>
                                        </p:tgtEl>
                                      </p:cBhvr>
                                      <p:to x="100000" y="90000"/>
                                    </p:animScale>
                                    <p:animScale>
                                      <p:cBhvr>
                                        <p:cTn id="21" dur="166" decel="50000">
                                          <p:stCondLst>
                                            <p:cond delay="1668"/>
                                          </p:stCondLst>
                                        </p:cTn>
                                        <p:tgtEl>
                                          <p:spTgt spid="13"/>
                                        </p:tgtEl>
                                      </p:cBhvr>
                                      <p:to x="100000" y="100000"/>
                                    </p:animScale>
                                    <p:animScale>
                                      <p:cBhvr>
                                        <p:cTn id="22" dur="26">
                                          <p:stCondLst>
                                            <p:cond delay="1808"/>
                                          </p:stCondLst>
                                        </p:cTn>
                                        <p:tgtEl>
                                          <p:spTgt spid="13"/>
                                        </p:tgtEl>
                                      </p:cBhvr>
                                      <p:to x="100000" y="95000"/>
                                    </p:animScale>
                                    <p:animScale>
                                      <p:cBhvr>
                                        <p:cTn id="23" dur="166" decel="50000">
                                          <p:stCondLst>
                                            <p:cond delay="1834"/>
                                          </p:stCondLst>
                                        </p:cTn>
                                        <p:tgtEl>
                                          <p:spTgt spid="13"/>
                                        </p:tgtEl>
                                      </p:cBhvr>
                                      <p:to x="100000" y="100000"/>
                                    </p:animScale>
                                  </p:childTnLst>
                                </p:cTn>
                              </p:par>
                              <p:par>
                                <p:cTn id="24" presetID="26" presetClass="entr" presetSubtype="0" fill="hold" grpId="0" nodeType="withEffect">
                                  <p:stCondLst>
                                    <p:cond delay="0"/>
                                  </p:stCondLst>
                                  <p:childTnLst>
                                    <p:set>
                                      <p:cBhvr>
                                        <p:cTn id="25" dur="1" fill="hold">
                                          <p:stCondLst>
                                            <p:cond delay="0"/>
                                          </p:stCondLst>
                                        </p:cTn>
                                        <p:tgtEl>
                                          <p:spTgt spid="17"/>
                                        </p:tgtEl>
                                        <p:attrNameLst>
                                          <p:attrName>style.visibility</p:attrName>
                                        </p:attrNameLst>
                                      </p:cBhvr>
                                      <p:to>
                                        <p:strVal val="visible"/>
                                      </p:to>
                                    </p:set>
                                    <p:animEffect transition="in" filter="wipe(down)">
                                      <p:cBhvr>
                                        <p:cTn id="26" dur="580">
                                          <p:stCondLst>
                                            <p:cond delay="0"/>
                                          </p:stCondLst>
                                        </p:cTn>
                                        <p:tgtEl>
                                          <p:spTgt spid="17"/>
                                        </p:tgtEl>
                                      </p:cBhvr>
                                    </p:animEffect>
                                    <p:anim calcmode="lin" valueType="num">
                                      <p:cBhvr>
                                        <p:cTn id="27" dur="1822" tmFilter="0,0; 0.14,0.36; 0.43,0.73; 0.71,0.91; 1.0,1.0">
                                          <p:stCondLst>
                                            <p:cond delay="0"/>
                                          </p:stCondLst>
                                        </p:cTn>
                                        <p:tgtEl>
                                          <p:spTgt spid="17"/>
                                        </p:tgtEl>
                                        <p:attrNameLst>
                                          <p:attrName>ppt_x</p:attrName>
                                        </p:attrNameLst>
                                      </p:cBhvr>
                                      <p:tavLst>
                                        <p:tav tm="0">
                                          <p:val>
                                            <p:strVal val="#ppt_x-0.25"/>
                                          </p:val>
                                        </p:tav>
                                        <p:tav tm="100000">
                                          <p:val>
                                            <p:strVal val="#ppt_x"/>
                                          </p:val>
                                        </p:tav>
                                      </p:tavLst>
                                    </p:anim>
                                    <p:anim calcmode="lin" valueType="num">
                                      <p:cBhvr>
                                        <p:cTn id="28" dur="664" tmFilter="0.0,0.0; 0.25,0.07; 0.50,0.2; 0.75,0.467; 1.0,1.0">
                                          <p:stCondLst>
                                            <p:cond delay="0"/>
                                          </p:stCondLst>
                                        </p:cTn>
                                        <p:tgtEl>
                                          <p:spTgt spid="17"/>
                                        </p:tgtEl>
                                        <p:attrNameLst>
                                          <p:attrName>ppt_y</p:attrName>
                                        </p:attrNameLst>
                                      </p:cBhvr>
                                      <p:tavLst>
                                        <p:tav tm="0" fmla="#ppt_y-sin(pi*$)/3">
                                          <p:val>
                                            <p:fltVal val="0.5"/>
                                          </p:val>
                                        </p:tav>
                                        <p:tav tm="100000">
                                          <p:val>
                                            <p:fltVal val="1"/>
                                          </p:val>
                                        </p:tav>
                                      </p:tavLst>
                                    </p:anim>
                                    <p:anim calcmode="lin" valueType="num">
                                      <p:cBhvr>
                                        <p:cTn id="29" dur="664" tmFilter="0, 0; 0.125,0.2665; 0.25,0.4; 0.375,0.465; 0.5,0.5;  0.625,0.535; 0.75,0.6; 0.875,0.7335; 1,1">
                                          <p:stCondLst>
                                            <p:cond delay="664"/>
                                          </p:stCondLst>
                                        </p:cTn>
                                        <p:tgtEl>
                                          <p:spTgt spid="17"/>
                                        </p:tgtEl>
                                        <p:attrNameLst>
                                          <p:attrName>ppt_y</p:attrName>
                                        </p:attrNameLst>
                                      </p:cBhvr>
                                      <p:tavLst>
                                        <p:tav tm="0" fmla="#ppt_y-sin(pi*$)/9">
                                          <p:val>
                                            <p:fltVal val="0"/>
                                          </p:val>
                                        </p:tav>
                                        <p:tav tm="100000">
                                          <p:val>
                                            <p:fltVal val="1"/>
                                          </p:val>
                                        </p:tav>
                                      </p:tavLst>
                                    </p:anim>
                                    <p:anim calcmode="lin" valueType="num">
                                      <p:cBhvr>
                                        <p:cTn id="30" dur="332" tmFilter="0, 0; 0.125,0.2665; 0.25,0.4; 0.375,0.465; 0.5,0.5;  0.625,0.535; 0.75,0.6; 0.875,0.7335; 1,1">
                                          <p:stCondLst>
                                            <p:cond delay="1324"/>
                                          </p:stCondLst>
                                        </p:cTn>
                                        <p:tgtEl>
                                          <p:spTgt spid="17"/>
                                        </p:tgtEl>
                                        <p:attrNameLst>
                                          <p:attrName>ppt_y</p:attrName>
                                        </p:attrNameLst>
                                      </p:cBhvr>
                                      <p:tavLst>
                                        <p:tav tm="0" fmla="#ppt_y-sin(pi*$)/27">
                                          <p:val>
                                            <p:fltVal val="0"/>
                                          </p:val>
                                        </p:tav>
                                        <p:tav tm="100000">
                                          <p:val>
                                            <p:fltVal val="1"/>
                                          </p:val>
                                        </p:tav>
                                      </p:tavLst>
                                    </p:anim>
                                    <p:anim calcmode="lin" valueType="num">
                                      <p:cBhvr>
                                        <p:cTn id="31" dur="164" tmFilter="0, 0; 0.125,0.2665; 0.25,0.4; 0.375,0.465; 0.5,0.5;  0.625,0.535; 0.75,0.6; 0.875,0.7335; 1,1">
                                          <p:stCondLst>
                                            <p:cond delay="1656"/>
                                          </p:stCondLst>
                                        </p:cTn>
                                        <p:tgtEl>
                                          <p:spTgt spid="17"/>
                                        </p:tgtEl>
                                        <p:attrNameLst>
                                          <p:attrName>ppt_y</p:attrName>
                                        </p:attrNameLst>
                                      </p:cBhvr>
                                      <p:tavLst>
                                        <p:tav tm="0" fmla="#ppt_y-sin(pi*$)/81">
                                          <p:val>
                                            <p:fltVal val="0"/>
                                          </p:val>
                                        </p:tav>
                                        <p:tav tm="100000">
                                          <p:val>
                                            <p:fltVal val="1"/>
                                          </p:val>
                                        </p:tav>
                                      </p:tavLst>
                                    </p:anim>
                                    <p:animScale>
                                      <p:cBhvr>
                                        <p:cTn id="32" dur="26">
                                          <p:stCondLst>
                                            <p:cond delay="650"/>
                                          </p:stCondLst>
                                        </p:cTn>
                                        <p:tgtEl>
                                          <p:spTgt spid="17"/>
                                        </p:tgtEl>
                                      </p:cBhvr>
                                      <p:to x="100000" y="60000"/>
                                    </p:animScale>
                                    <p:animScale>
                                      <p:cBhvr>
                                        <p:cTn id="33" dur="166" decel="50000">
                                          <p:stCondLst>
                                            <p:cond delay="676"/>
                                          </p:stCondLst>
                                        </p:cTn>
                                        <p:tgtEl>
                                          <p:spTgt spid="17"/>
                                        </p:tgtEl>
                                      </p:cBhvr>
                                      <p:to x="100000" y="100000"/>
                                    </p:animScale>
                                    <p:animScale>
                                      <p:cBhvr>
                                        <p:cTn id="34" dur="26">
                                          <p:stCondLst>
                                            <p:cond delay="1312"/>
                                          </p:stCondLst>
                                        </p:cTn>
                                        <p:tgtEl>
                                          <p:spTgt spid="17"/>
                                        </p:tgtEl>
                                      </p:cBhvr>
                                      <p:to x="100000" y="80000"/>
                                    </p:animScale>
                                    <p:animScale>
                                      <p:cBhvr>
                                        <p:cTn id="35" dur="166" decel="50000">
                                          <p:stCondLst>
                                            <p:cond delay="1338"/>
                                          </p:stCondLst>
                                        </p:cTn>
                                        <p:tgtEl>
                                          <p:spTgt spid="17"/>
                                        </p:tgtEl>
                                      </p:cBhvr>
                                      <p:to x="100000" y="100000"/>
                                    </p:animScale>
                                    <p:animScale>
                                      <p:cBhvr>
                                        <p:cTn id="36" dur="26">
                                          <p:stCondLst>
                                            <p:cond delay="1642"/>
                                          </p:stCondLst>
                                        </p:cTn>
                                        <p:tgtEl>
                                          <p:spTgt spid="17"/>
                                        </p:tgtEl>
                                      </p:cBhvr>
                                      <p:to x="100000" y="90000"/>
                                    </p:animScale>
                                    <p:animScale>
                                      <p:cBhvr>
                                        <p:cTn id="37" dur="166" decel="50000">
                                          <p:stCondLst>
                                            <p:cond delay="1668"/>
                                          </p:stCondLst>
                                        </p:cTn>
                                        <p:tgtEl>
                                          <p:spTgt spid="17"/>
                                        </p:tgtEl>
                                      </p:cBhvr>
                                      <p:to x="100000" y="100000"/>
                                    </p:animScale>
                                    <p:animScale>
                                      <p:cBhvr>
                                        <p:cTn id="38" dur="26">
                                          <p:stCondLst>
                                            <p:cond delay="1808"/>
                                          </p:stCondLst>
                                        </p:cTn>
                                        <p:tgtEl>
                                          <p:spTgt spid="17"/>
                                        </p:tgtEl>
                                      </p:cBhvr>
                                      <p:to x="100000" y="95000"/>
                                    </p:animScale>
                                    <p:animScale>
                                      <p:cBhvr>
                                        <p:cTn id="39" dur="166" decel="50000">
                                          <p:stCondLst>
                                            <p:cond delay="1834"/>
                                          </p:stCondLst>
                                        </p:cTn>
                                        <p:tgtEl>
                                          <p:spTgt spid="17"/>
                                        </p:tgtEl>
                                      </p:cBhvr>
                                      <p:to x="100000" y="100000"/>
                                    </p:animScale>
                                  </p:childTnLst>
                                </p:cTn>
                              </p:par>
                              <p:par>
                                <p:cTn id="40" presetID="2" presetClass="entr" presetSubtype="4" fill="hold" nodeType="withEffect">
                                  <p:stCondLst>
                                    <p:cond delay="0"/>
                                  </p:stCondLst>
                                  <p:childTnLst>
                                    <p:set>
                                      <p:cBhvr>
                                        <p:cTn id="41" dur="1" fill="hold">
                                          <p:stCondLst>
                                            <p:cond delay="0"/>
                                          </p:stCondLst>
                                        </p:cTn>
                                        <p:tgtEl>
                                          <p:spTgt spid="16"/>
                                        </p:tgtEl>
                                        <p:attrNameLst>
                                          <p:attrName>style.visibility</p:attrName>
                                        </p:attrNameLst>
                                      </p:cBhvr>
                                      <p:to>
                                        <p:strVal val="visible"/>
                                      </p:to>
                                    </p:set>
                                    <p:anim calcmode="lin" valueType="num">
                                      <p:cBhvr additive="base">
                                        <p:cTn id="42" dur="500" fill="hold"/>
                                        <p:tgtEl>
                                          <p:spTgt spid="16"/>
                                        </p:tgtEl>
                                        <p:attrNameLst>
                                          <p:attrName>ppt_x</p:attrName>
                                        </p:attrNameLst>
                                      </p:cBhvr>
                                      <p:tavLst>
                                        <p:tav tm="0">
                                          <p:val>
                                            <p:strVal val="#ppt_x"/>
                                          </p:val>
                                        </p:tav>
                                        <p:tav tm="100000">
                                          <p:val>
                                            <p:strVal val="#ppt_x"/>
                                          </p:val>
                                        </p:tav>
                                      </p:tavLst>
                                    </p:anim>
                                    <p:anim calcmode="lin" valueType="num">
                                      <p:cBhvr additive="base">
                                        <p:cTn id="43"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3" grpId="0"/>
      <p:bldP spid="1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00AB44A7-8B30-4ACB-8A24-B6D4E405DEC0}"/>
              </a:ext>
            </a:extLst>
          </p:cNvPr>
          <p:cNvPicPr>
            <a:picLocks noChangeAspect="1"/>
          </p:cNvPicPr>
          <p:nvPr/>
        </p:nvPicPr>
        <p:blipFill>
          <a:blip r:embed="rId2">
            <a:alphaModFix amt="22000"/>
            <a:extLst>
              <a:ext uri="{28A0092B-C50C-407E-A947-70E740481C1C}">
                <a14:useLocalDpi xmlns:a14="http://schemas.microsoft.com/office/drawing/2010/main" val="0"/>
              </a:ext>
            </a:extLst>
          </a:blip>
          <a:stretch>
            <a:fillRect/>
          </a:stretch>
        </p:blipFill>
        <p:spPr>
          <a:xfrm>
            <a:off x="2739603" y="198707"/>
            <a:ext cx="8245642" cy="6942221"/>
          </a:xfrm>
          <a:prstGeom prst="rect">
            <a:avLst/>
          </a:prstGeom>
          <a:effectLst>
            <a:softEdge rad="635000"/>
          </a:effectLst>
        </p:spPr>
      </p:pic>
      <p:sp>
        <p:nvSpPr>
          <p:cNvPr id="2" name="TextBox 1">
            <a:extLst>
              <a:ext uri="{FF2B5EF4-FFF2-40B4-BE49-F238E27FC236}">
                <a16:creationId xmlns:a16="http://schemas.microsoft.com/office/drawing/2014/main" id="{29152DC9-1DF3-4B66-89AE-71DB7B34A112}"/>
              </a:ext>
            </a:extLst>
          </p:cNvPr>
          <p:cNvSpPr txBox="1"/>
          <p:nvPr/>
        </p:nvSpPr>
        <p:spPr>
          <a:xfrm>
            <a:off x="338889" y="1649468"/>
            <a:ext cx="11321715" cy="4216539"/>
          </a:xfrm>
          <a:prstGeom prst="rect">
            <a:avLst/>
          </a:prstGeom>
          <a:noFill/>
        </p:spPr>
        <p:txBody>
          <a:bodyPr wrap="square" rtlCol="0">
            <a:spAutoFit/>
          </a:bodyPr>
          <a:lstStyle/>
          <a:p>
            <a:r>
              <a:rPr lang="en-US" sz="2800" b="1" dirty="0"/>
              <a:t>Founding and Evolution</a:t>
            </a:r>
          </a:p>
          <a:p>
            <a:endParaRPr lang="en-US" b="1" dirty="0"/>
          </a:p>
          <a:p>
            <a:r>
              <a:rPr lang="en-US" sz="1400" dirty="0"/>
              <a:t>Netflix, Inc. was founded in 1997 by Reed Hastings and Marc Randolph. Initially, the company operated as a DVD rental service by mail. In 2007, Netflix transitioned into streaming services, marking a significant shift in its business model and paving the way for its current success.</a:t>
            </a:r>
          </a:p>
          <a:p>
            <a:endParaRPr lang="en-US" dirty="0"/>
          </a:p>
          <a:p>
            <a:r>
              <a:rPr lang="en-US" sz="2800" b="1" dirty="0"/>
              <a:t>Headquarters</a:t>
            </a:r>
          </a:p>
          <a:p>
            <a:endParaRPr lang="en-US" b="1" dirty="0"/>
          </a:p>
          <a:p>
            <a:r>
              <a:rPr lang="en-US" sz="1400" dirty="0"/>
              <a:t>The company is headquartered in Los Gatos, California.</a:t>
            </a:r>
          </a:p>
          <a:p>
            <a:endParaRPr lang="en-US" sz="1400" dirty="0"/>
          </a:p>
          <a:p>
            <a:r>
              <a:rPr lang="en-US" sz="2800" b="1" dirty="0"/>
              <a:t>Services and Offerings</a:t>
            </a:r>
          </a:p>
          <a:p>
            <a:endParaRPr lang="en-US" b="1" dirty="0"/>
          </a:p>
          <a:p>
            <a:r>
              <a:rPr lang="en-US" sz="1400" dirty="0"/>
              <a:t>Netflix operates a subscription-based streaming service that provides access to a wide variety of content, including TV shows, movies, documentaries, and original productions. Members can watch content on various internet-connected devices such as smart TVs, smartphones, tablets, computers, and gaming consoles.</a:t>
            </a:r>
          </a:p>
        </p:txBody>
      </p:sp>
      <p:sp>
        <p:nvSpPr>
          <p:cNvPr id="4" name="TextBox 3">
            <a:extLst>
              <a:ext uri="{FF2B5EF4-FFF2-40B4-BE49-F238E27FC236}">
                <a16:creationId xmlns:a16="http://schemas.microsoft.com/office/drawing/2014/main" id="{C7EA79AB-53EC-466B-A67E-C68E1DA4431B}"/>
              </a:ext>
            </a:extLst>
          </p:cNvPr>
          <p:cNvSpPr txBox="1"/>
          <p:nvPr/>
        </p:nvSpPr>
        <p:spPr>
          <a:xfrm>
            <a:off x="338889" y="264695"/>
            <a:ext cx="7856621" cy="1015663"/>
          </a:xfrm>
          <a:prstGeom prst="rect">
            <a:avLst/>
          </a:prstGeom>
          <a:noFill/>
        </p:spPr>
        <p:txBody>
          <a:bodyPr wrap="square" rtlCol="0">
            <a:spAutoFit/>
          </a:bodyPr>
          <a:lstStyle/>
          <a:p>
            <a:r>
              <a:rPr lang="en-GB" sz="6000" b="1" dirty="0"/>
              <a:t>Overview of Netflix</a:t>
            </a:r>
          </a:p>
        </p:txBody>
      </p:sp>
      <p:pic>
        <p:nvPicPr>
          <p:cNvPr id="14" name="Picture 13">
            <a:extLst>
              <a:ext uri="{FF2B5EF4-FFF2-40B4-BE49-F238E27FC236}">
                <a16:creationId xmlns:a16="http://schemas.microsoft.com/office/drawing/2014/main" id="{B19A6B19-891D-4C65-86A6-AD3B94EAFF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11063" y="0"/>
            <a:ext cx="958516" cy="1100823"/>
          </a:xfrm>
          <a:prstGeom prst="rect">
            <a:avLst/>
          </a:prstGeom>
        </p:spPr>
      </p:pic>
    </p:spTree>
    <p:extLst>
      <p:ext uri="{BB962C8B-B14F-4D97-AF65-F5344CB8AC3E}">
        <p14:creationId xmlns:p14="http://schemas.microsoft.com/office/powerpoint/2010/main" val="6204219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80">
                                          <p:stCondLst>
                                            <p:cond delay="0"/>
                                          </p:stCondLst>
                                        </p:cTn>
                                        <p:tgtEl>
                                          <p:spTgt spid="14"/>
                                        </p:tgtEl>
                                      </p:cBhvr>
                                    </p:animEffect>
                                    <p:anim calcmode="lin" valueType="num">
                                      <p:cBhvr>
                                        <p:cTn id="8"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13" dur="26">
                                          <p:stCondLst>
                                            <p:cond delay="650"/>
                                          </p:stCondLst>
                                        </p:cTn>
                                        <p:tgtEl>
                                          <p:spTgt spid="14"/>
                                        </p:tgtEl>
                                      </p:cBhvr>
                                      <p:to x="100000" y="60000"/>
                                    </p:animScale>
                                    <p:animScale>
                                      <p:cBhvr>
                                        <p:cTn id="14" dur="166" decel="50000">
                                          <p:stCondLst>
                                            <p:cond delay="676"/>
                                          </p:stCondLst>
                                        </p:cTn>
                                        <p:tgtEl>
                                          <p:spTgt spid="14"/>
                                        </p:tgtEl>
                                      </p:cBhvr>
                                      <p:to x="100000" y="100000"/>
                                    </p:animScale>
                                    <p:animScale>
                                      <p:cBhvr>
                                        <p:cTn id="15" dur="26">
                                          <p:stCondLst>
                                            <p:cond delay="1312"/>
                                          </p:stCondLst>
                                        </p:cTn>
                                        <p:tgtEl>
                                          <p:spTgt spid="14"/>
                                        </p:tgtEl>
                                      </p:cBhvr>
                                      <p:to x="100000" y="80000"/>
                                    </p:animScale>
                                    <p:animScale>
                                      <p:cBhvr>
                                        <p:cTn id="16" dur="166" decel="50000">
                                          <p:stCondLst>
                                            <p:cond delay="1338"/>
                                          </p:stCondLst>
                                        </p:cTn>
                                        <p:tgtEl>
                                          <p:spTgt spid="14"/>
                                        </p:tgtEl>
                                      </p:cBhvr>
                                      <p:to x="100000" y="100000"/>
                                    </p:animScale>
                                    <p:animScale>
                                      <p:cBhvr>
                                        <p:cTn id="17" dur="26">
                                          <p:stCondLst>
                                            <p:cond delay="1642"/>
                                          </p:stCondLst>
                                        </p:cTn>
                                        <p:tgtEl>
                                          <p:spTgt spid="14"/>
                                        </p:tgtEl>
                                      </p:cBhvr>
                                      <p:to x="100000" y="90000"/>
                                    </p:animScale>
                                    <p:animScale>
                                      <p:cBhvr>
                                        <p:cTn id="18" dur="166" decel="50000">
                                          <p:stCondLst>
                                            <p:cond delay="1668"/>
                                          </p:stCondLst>
                                        </p:cTn>
                                        <p:tgtEl>
                                          <p:spTgt spid="14"/>
                                        </p:tgtEl>
                                      </p:cBhvr>
                                      <p:to x="100000" y="100000"/>
                                    </p:animScale>
                                    <p:animScale>
                                      <p:cBhvr>
                                        <p:cTn id="19" dur="26">
                                          <p:stCondLst>
                                            <p:cond delay="1808"/>
                                          </p:stCondLst>
                                        </p:cTn>
                                        <p:tgtEl>
                                          <p:spTgt spid="14"/>
                                        </p:tgtEl>
                                      </p:cBhvr>
                                      <p:to x="100000" y="95000"/>
                                    </p:animScale>
                                    <p:animScale>
                                      <p:cBhvr>
                                        <p:cTn id="20" dur="166" decel="50000">
                                          <p:stCondLst>
                                            <p:cond delay="1834"/>
                                          </p:stCondLst>
                                        </p:cTn>
                                        <p:tgtEl>
                                          <p:spTgt spid="1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821699-BDF4-4106-8E65-CDD01F1AC74B}"/>
              </a:ext>
            </a:extLst>
          </p:cNvPr>
          <p:cNvSpPr txBox="1"/>
          <p:nvPr/>
        </p:nvSpPr>
        <p:spPr>
          <a:xfrm>
            <a:off x="150725" y="1100823"/>
            <a:ext cx="9817240" cy="3600986"/>
          </a:xfrm>
          <a:prstGeom prst="rect">
            <a:avLst/>
          </a:prstGeom>
          <a:noFill/>
        </p:spPr>
        <p:txBody>
          <a:bodyPr wrap="square">
            <a:spAutoFit/>
          </a:bodyPr>
          <a:lstStyle/>
          <a:p>
            <a:r>
              <a:rPr lang="en-US" sz="1600" dirty="0"/>
              <a:t>Netflix operates under a hierarchical organizational structure with a few characteristics of a flat structure. This structure supports efficient decision-making and rapid innovation. Key components of Netflix's structure include:</a:t>
            </a:r>
          </a:p>
          <a:p>
            <a:endParaRPr lang="en-US" sz="1600" dirty="0"/>
          </a:p>
          <a:p>
            <a:pPr>
              <a:buFont typeface="+mj-lt"/>
              <a:buAutoNum type="arabicPeriod"/>
            </a:pPr>
            <a:r>
              <a:rPr lang="en-US" sz="2400" b="1" dirty="0"/>
              <a:t>Executive Leadership Team</a:t>
            </a:r>
            <a:r>
              <a:rPr lang="en-US" sz="1600" dirty="0"/>
              <a:t>: </a:t>
            </a:r>
            <a:r>
              <a:rPr lang="en-US" sz="1400" dirty="0"/>
              <a:t>This includes the CEO, COO, CFO, and other senior executives who oversee various functions such as content creation, technology, marketing, and human resources.</a:t>
            </a:r>
          </a:p>
          <a:p>
            <a:pPr>
              <a:buFont typeface="+mj-lt"/>
              <a:buAutoNum type="arabicPeriod"/>
            </a:pPr>
            <a:endParaRPr lang="en-US" sz="1600" dirty="0"/>
          </a:p>
          <a:p>
            <a:pPr>
              <a:buFont typeface="+mj-lt"/>
              <a:buAutoNum type="arabicPeriod"/>
            </a:pPr>
            <a:r>
              <a:rPr lang="en-US" sz="2400" b="1" dirty="0"/>
              <a:t>Functional Teams</a:t>
            </a:r>
            <a:r>
              <a:rPr lang="en-US" sz="1600" dirty="0"/>
              <a:t>: </a:t>
            </a:r>
            <a:r>
              <a:rPr lang="en-US" sz="1400" dirty="0"/>
              <a:t>These are specialized teams handling different aspects of the business, including content acquisition, original programming, marketing, product development, and customer service.</a:t>
            </a:r>
          </a:p>
          <a:p>
            <a:pPr>
              <a:buFont typeface="+mj-lt"/>
              <a:buAutoNum type="arabicPeriod"/>
            </a:pPr>
            <a:endParaRPr lang="en-US" sz="1600" dirty="0"/>
          </a:p>
          <a:p>
            <a:pPr>
              <a:buFont typeface="+mj-lt"/>
              <a:buAutoNum type="arabicPeriod"/>
            </a:pPr>
            <a:r>
              <a:rPr lang="en-US" sz="2400" b="1" dirty="0"/>
              <a:t>Regional Divisions</a:t>
            </a:r>
            <a:r>
              <a:rPr lang="en-US" sz="1600" dirty="0"/>
              <a:t>: </a:t>
            </a:r>
            <a:r>
              <a:rPr lang="en-US" sz="1400" dirty="0"/>
              <a:t>Netflix has regional offices to cater to the localized needs of different markets, ensuring that content and services meet regional preferences and regulatory requirements.</a:t>
            </a:r>
          </a:p>
        </p:txBody>
      </p:sp>
      <p:sp>
        <p:nvSpPr>
          <p:cNvPr id="4" name="TextBox 3">
            <a:extLst>
              <a:ext uri="{FF2B5EF4-FFF2-40B4-BE49-F238E27FC236}">
                <a16:creationId xmlns:a16="http://schemas.microsoft.com/office/drawing/2014/main" id="{4F47C68F-DF18-413D-86C1-2CD1DADCE913}"/>
              </a:ext>
            </a:extLst>
          </p:cNvPr>
          <p:cNvSpPr txBox="1"/>
          <p:nvPr/>
        </p:nvSpPr>
        <p:spPr>
          <a:xfrm>
            <a:off x="150725" y="200967"/>
            <a:ext cx="6430945" cy="584775"/>
          </a:xfrm>
          <a:prstGeom prst="rect">
            <a:avLst/>
          </a:prstGeom>
          <a:noFill/>
        </p:spPr>
        <p:txBody>
          <a:bodyPr wrap="square" rtlCol="0">
            <a:spAutoFit/>
          </a:bodyPr>
          <a:lstStyle/>
          <a:p>
            <a:r>
              <a:rPr lang="en-US" sz="3200" b="1" dirty="0"/>
              <a:t>Netflix </a:t>
            </a:r>
            <a:r>
              <a:rPr lang="en-GB" sz="3200" dirty="0"/>
              <a:t>Organization Structure</a:t>
            </a:r>
          </a:p>
        </p:txBody>
      </p:sp>
      <p:sp>
        <p:nvSpPr>
          <p:cNvPr id="5" name="TextBox 4">
            <a:extLst>
              <a:ext uri="{FF2B5EF4-FFF2-40B4-BE49-F238E27FC236}">
                <a16:creationId xmlns:a16="http://schemas.microsoft.com/office/drawing/2014/main" id="{E3B10C73-FE32-4FE1-B02B-8F54B57D41D2}"/>
              </a:ext>
            </a:extLst>
          </p:cNvPr>
          <p:cNvSpPr txBox="1"/>
          <p:nvPr/>
        </p:nvSpPr>
        <p:spPr>
          <a:xfrm>
            <a:off x="150725" y="5133856"/>
            <a:ext cx="10902462" cy="1138773"/>
          </a:xfrm>
          <a:prstGeom prst="rect">
            <a:avLst/>
          </a:prstGeom>
          <a:noFill/>
        </p:spPr>
        <p:txBody>
          <a:bodyPr wrap="square" rtlCol="0">
            <a:spAutoFit/>
          </a:bodyPr>
          <a:lstStyle/>
          <a:p>
            <a:r>
              <a:rPr lang="en-US" sz="2000" b="1" dirty="0"/>
              <a:t>Netflix's </a:t>
            </a:r>
            <a:r>
              <a:rPr lang="en-US" sz="1600" dirty="0"/>
              <a:t>organizational structure is strategically designed to support its core operations and global reach. By combining hierarchical leadership with functional and regional teams, Netflix ensures effective management, innovation, and responsiveness to market demands. This structure facilitates collaboration across different areas of the business, driving Netflix's success in the competitive streaming industry.</a:t>
            </a:r>
            <a:endParaRPr lang="en-GB" sz="1600" dirty="0"/>
          </a:p>
        </p:txBody>
      </p:sp>
      <p:pic>
        <p:nvPicPr>
          <p:cNvPr id="7" name="Picture 6">
            <a:extLst>
              <a:ext uri="{FF2B5EF4-FFF2-40B4-BE49-F238E27FC236}">
                <a16:creationId xmlns:a16="http://schemas.microsoft.com/office/drawing/2014/main" id="{7176A604-D704-4E33-94A6-2D384A552012}"/>
              </a:ext>
            </a:extLst>
          </p:cNvPr>
          <p:cNvPicPr>
            <a:picLocks noChangeAspect="1"/>
          </p:cNvPicPr>
          <p:nvPr/>
        </p:nvPicPr>
        <p:blipFill>
          <a:blip r:embed="rId2">
            <a:alphaModFix amt="14000"/>
            <a:extLst>
              <a:ext uri="{28A0092B-C50C-407E-A947-70E740481C1C}">
                <a14:useLocalDpi xmlns:a14="http://schemas.microsoft.com/office/drawing/2010/main" val="0"/>
              </a:ext>
            </a:extLst>
          </a:blip>
          <a:stretch>
            <a:fillRect/>
          </a:stretch>
        </p:blipFill>
        <p:spPr>
          <a:xfrm>
            <a:off x="2677212" y="0"/>
            <a:ext cx="9514788" cy="6858000"/>
          </a:xfrm>
          <a:prstGeom prst="rect">
            <a:avLst/>
          </a:prstGeom>
          <a:ln>
            <a:noFill/>
          </a:ln>
          <a:effectLst>
            <a:softEdge rad="112500"/>
          </a:effectLst>
        </p:spPr>
      </p:pic>
      <p:pic>
        <p:nvPicPr>
          <p:cNvPr id="8" name="Picture 7">
            <a:extLst>
              <a:ext uri="{FF2B5EF4-FFF2-40B4-BE49-F238E27FC236}">
                <a16:creationId xmlns:a16="http://schemas.microsoft.com/office/drawing/2014/main" id="{E3484F3E-4741-4801-92A6-B7FE853657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11063" y="0"/>
            <a:ext cx="958516" cy="1100823"/>
          </a:xfrm>
          <a:prstGeom prst="rect">
            <a:avLst/>
          </a:prstGeom>
        </p:spPr>
      </p:pic>
    </p:spTree>
    <p:extLst>
      <p:ext uri="{BB962C8B-B14F-4D97-AF65-F5344CB8AC3E}">
        <p14:creationId xmlns:p14="http://schemas.microsoft.com/office/powerpoint/2010/main" val="300930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80">
                                          <p:stCondLst>
                                            <p:cond delay="0"/>
                                          </p:stCondLst>
                                        </p:cTn>
                                        <p:tgtEl>
                                          <p:spTgt spid="8"/>
                                        </p:tgtEl>
                                      </p:cBhvr>
                                    </p:animEffect>
                                    <p:anim calcmode="lin" valueType="num">
                                      <p:cBhvr>
                                        <p:cTn id="8"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13" dur="26">
                                          <p:stCondLst>
                                            <p:cond delay="650"/>
                                          </p:stCondLst>
                                        </p:cTn>
                                        <p:tgtEl>
                                          <p:spTgt spid="8"/>
                                        </p:tgtEl>
                                      </p:cBhvr>
                                      <p:to x="100000" y="60000"/>
                                    </p:animScale>
                                    <p:animScale>
                                      <p:cBhvr>
                                        <p:cTn id="14" dur="166" decel="50000">
                                          <p:stCondLst>
                                            <p:cond delay="676"/>
                                          </p:stCondLst>
                                        </p:cTn>
                                        <p:tgtEl>
                                          <p:spTgt spid="8"/>
                                        </p:tgtEl>
                                      </p:cBhvr>
                                      <p:to x="100000" y="100000"/>
                                    </p:animScale>
                                    <p:animScale>
                                      <p:cBhvr>
                                        <p:cTn id="15" dur="26">
                                          <p:stCondLst>
                                            <p:cond delay="1312"/>
                                          </p:stCondLst>
                                        </p:cTn>
                                        <p:tgtEl>
                                          <p:spTgt spid="8"/>
                                        </p:tgtEl>
                                      </p:cBhvr>
                                      <p:to x="100000" y="80000"/>
                                    </p:animScale>
                                    <p:animScale>
                                      <p:cBhvr>
                                        <p:cTn id="16" dur="166" decel="50000">
                                          <p:stCondLst>
                                            <p:cond delay="1338"/>
                                          </p:stCondLst>
                                        </p:cTn>
                                        <p:tgtEl>
                                          <p:spTgt spid="8"/>
                                        </p:tgtEl>
                                      </p:cBhvr>
                                      <p:to x="100000" y="100000"/>
                                    </p:animScale>
                                    <p:animScale>
                                      <p:cBhvr>
                                        <p:cTn id="17" dur="26">
                                          <p:stCondLst>
                                            <p:cond delay="1642"/>
                                          </p:stCondLst>
                                        </p:cTn>
                                        <p:tgtEl>
                                          <p:spTgt spid="8"/>
                                        </p:tgtEl>
                                      </p:cBhvr>
                                      <p:to x="100000" y="90000"/>
                                    </p:animScale>
                                    <p:animScale>
                                      <p:cBhvr>
                                        <p:cTn id="18" dur="166" decel="50000">
                                          <p:stCondLst>
                                            <p:cond delay="1668"/>
                                          </p:stCondLst>
                                        </p:cTn>
                                        <p:tgtEl>
                                          <p:spTgt spid="8"/>
                                        </p:tgtEl>
                                      </p:cBhvr>
                                      <p:to x="100000" y="100000"/>
                                    </p:animScale>
                                    <p:animScale>
                                      <p:cBhvr>
                                        <p:cTn id="19" dur="26">
                                          <p:stCondLst>
                                            <p:cond delay="1808"/>
                                          </p:stCondLst>
                                        </p:cTn>
                                        <p:tgtEl>
                                          <p:spTgt spid="8"/>
                                        </p:tgtEl>
                                      </p:cBhvr>
                                      <p:to x="100000" y="95000"/>
                                    </p:animScale>
                                    <p:animScale>
                                      <p:cBhvr>
                                        <p:cTn id="20"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2" name="Diagram 21">
            <a:extLst>
              <a:ext uri="{FF2B5EF4-FFF2-40B4-BE49-F238E27FC236}">
                <a16:creationId xmlns:a16="http://schemas.microsoft.com/office/drawing/2014/main" id="{6E245EF6-81C5-49C8-928D-66BB57D0C701}"/>
              </a:ext>
            </a:extLst>
          </p:cNvPr>
          <p:cNvGraphicFramePr/>
          <p:nvPr>
            <p:extLst>
              <p:ext uri="{D42A27DB-BD31-4B8C-83A1-F6EECF244321}">
                <p14:modId xmlns:p14="http://schemas.microsoft.com/office/powerpoint/2010/main" val="1664464057"/>
              </p:ext>
            </p:extLst>
          </p:nvPr>
        </p:nvGraphicFramePr>
        <p:xfrm>
          <a:off x="1021373" y="1206816"/>
          <a:ext cx="10744200" cy="3970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Rectangle 4">
            <a:extLst>
              <a:ext uri="{FF2B5EF4-FFF2-40B4-BE49-F238E27FC236}">
                <a16:creationId xmlns:a16="http://schemas.microsoft.com/office/drawing/2014/main" id="{E8E3E8EC-DD66-4CC3-91C7-18EBA873CC08}"/>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5" name="Rectangle 5">
            <a:extLst>
              <a:ext uri="{FF2B5EF4-FFF2-40B4-BE49-F238E27FC236}">
                <a16:creationId xmlns:a16="http://schemas.microsoft.com/office/drawing/2014/main" id="{E75D5BD4-68DC-4D82-A405-9A232C5FC303}"/>
              </a:ext>
            </a:extLst>
          </p:cNvPr>
          <p:cNvSpPr>
            <a:spLocks noChangeArrowheads="1"/>
          </p:cNvSpPr>
          <p:nvPr/>
        </p:nvSpPr>
        <p:spPr bwMode="auto">
          <a:xfrm>
            <a:off x="152400" y="-170765"/>
            <a:ext cx="18473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7" name="Rectangle 7">
            <a:extLst>
              <a:ext uri="{FF2B5EF4-FFF2-40B4-BE49-F238E27FC236}">
                <a16:creationId xmlns:a16="http://schemas.microsoft.com/office/drawing/2014/main" id="{B3790B7C-CC23-4207-974A-F5450D10441B}"/>
              </a:ext>
            </a:extLst>
          </p:cNvPr>
          <p:cNvSpPr>
            <a:spLocks noChangeArrowheads="1"/>
          </p:cNvSpPr>
          <p:nvPr/>
        </p:nvSpPr>
        <p:spPr bwMode="auto">
          <a:xfrm>
            <a:off x="457200" y="2725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24" name="Picture 23">
            <a:extLst>
              <a:ext uri="{FF2B5EF4-FFF2-40B4-BE49-F238E27FC236}">
                <a16:creationId xmlns:a16="http://schemas.microsoft.com/office/drawing/2014/main" id="{66D13E2F-7B0F-4CA6-91E3-A69772066F6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88624" y="0"/>
            <a:ext cx="1280746" cy="1206816"/>
          </a:xfrm>
          <a:prstGeom prst="rect">
            <a:avLst/>
          </a:prstGeom>
        </p:spPr>
      </p:pic>
      <p:pic>
        <p:nvPicPr>
          <p:cNvPr id="26" name="Picture 25">
            <a:extLst>
              <a:ext uri="{FF2B5EF4-FFF2-40B4-BE49-F238E27FC236}">
                <a16:creationId xmlns:a16="http://schemas.microsoft.com/office/drawing/2014/main" id="{D750BEFB-A621-4B83-AB48-03FC5A0DF71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631831" y="1840523"/>
            <a:ext cx="1248507" cy="832338"/>
          </a:xfrm>
          <a:prstGeom prst="rect">
            <a:avLst/>
          </a:prstGeom>
        </p:spPr>
      </p:pic>
      <p:pic>
        <p:nvPicPr>
          <p:cNvPr id="28" name="Picture 27">
            <a:extLst>
              <a:ext uri="{FF2B5EF4-FFF2-40B4-BE49-F238E27FC236}">
                <a16:creationId xmlns:a16="http://schemas.microsoft.com/office/drawing/2014/main" id="{AB8AE80B-1996-4E55-9673-A1F763A4691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737339" y="2729350"/>
            <a:ext cx="897221" cy="1079988"/>
          </a:xfrm>
          <a:prstGeom prst="rect">
            <a:avLst/>
          </a:prstGeom>
        </p:spPr>
      </p:pic>
      <p:pic>
        <p:nvPicPr>
          <p:cNvPr id="30" name="Picture 29">
            <a:extLst>
              <a:ext uri="{FF2B5EF4-FFF2-40B4-BE49-F238E27FC236}">
                <a16:creationId xmlns:a16="http://schemas.microsoft.com/office/drawing/2014/main" id="{634721D0-8BF8-4CC8-A45A-2CCED1D7B78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flipH="1">
            <a:off x="3256084" y="3914375"/>
            <a:ext cx="771815" cy="1157722"/>
          </a:xfrm>
          <a:prstGeom prst="rect">
            <a:avLst/>
          </a:prstGeom>
        </p:spPr>
      </p:pic>
      <p:pic>
        <p:nvPicPr>
          <p:cNvPr id="32" name="Picture 31">
            <a:extLst>
              <a:ext uri="{FF2B5EF4-FFF2-40B4-BE49-F238E27FC236}">
                <a16:creationId xmlns:a16="http://schemas.microsoft.com/office/drawing/2014/main" id="{F68975D8-F769-4662-B1A2-31F2E0300832}"/>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9064136" y="1680796"/>
            <a:ext cx="992065" cy="992065"/>
          </a:xfrm>
          <a:prstGeom prst="rect">
            <a:avLst/>
          </a:prstGeom>
        </p:spPr>
      </p:pic>
      <p:pic>
        <p:nvPicPr>
          <p:cNvPr id="34" name="Picture 33">
            <a:extLst>
              <a:ext uri="{FF2B5EF4-FFF2-40B4-BE49-F238E27FC236}">
                <a16:creationId xmlns:a16="http://schemas.microsoft.com/office/drawing/2014/main" id="{C49AC888-7896-4984-BAE1-276CFD966009}"/>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9341093" y="2729350"/>
            <a:ext cx="715108" cy="1072662"/>
          </a:xfrm>
          <a:prstGeom prst="rect">
            <a:avLst/>
          </a:prstGeom>
        </p:spPr>
      </p:pic>
      <p:pic>
        <p:nvPicPr>
          <p:cNvPr id="36" name="Picture 35">
            <a:extLst>
              <a:ext uri="{FF2B5EF4-FFF2-40B4-BE49-F238E27FC236}">
                <a16:creationId xmlns:a16="http://schemas.microsoft.com/office/drawing/2014/main" id="{D2A0618E-777D-4105-A981-ECABBCA0BDFA}"/>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8529271" y="4080032"/>
            <a:ext cx="939851" cy="992065"/>
          </a:xfrm>
          <a:prstGeom prst="rect">
            <a:avLst/>
          </a:prstGeom>
        </p:spPr>
      </p:pic>
      <p:pic>
        <p:nvPicPr>
          <p:cNvPr id="38" name="Picture 37">
            <a:extLst>
              <a:ext uri="{FF2B5EF4-FFF2-40B4-BE49-F238E27FC236}">
                <a16:creationId xmlns:a16="http://schemas.microsoft.com/office/drawing/2014/main" id="{4E4DC17A-87F0-4A74-A926-9AE2489A8AA4}"/>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0311063" y="0"/>
            <a:ext cx="958516" cy="1100823"/>
          </a:xfrm>
          <a:prstGeom prst="rect">
            <a:avLst/>
          </a:prstGeom>
        </p:spPr>
      </p:pic>
      <p:sp>
        <p:nvSpPr>
          <p:cNvPr id="44" name="TextBox 43">
            <a:extLst>
              <a:ext uri="{FF2B5EF4-FFF2-40B4-BE49-F238E27FC236}">
                <a16:creationId xmlns:a16="http://schemas.microsoft.com/office/drawing/2014/main" id="{CC662DEC-59E4-48B4-B073-DFBD73396F7C}"/>
              </a:ext>
            </a:extLst>
          </p:cNvPr>
          <p:cNvSpPr txBox="1"/>
          <p:nvPr/>
        </p:nvSpPr>
        <p:spPr>
          <a:xfrm>
            <a:off x="-41503" y="-65589"/>
            <a:ext cx="738664" cy="6515127"/>
          </a:xfrm>
          <a:prstGeom prst="rect">
            <a:avLst/>
          </a:prstGeom>
          <a:noFill/>
        </p:spPr>
        <p:txBody>
          <a:bodyPr vert="vert270" wrap="square" rtlCol="0">
            <a:spAutoFit/>
          </a:bodyPr>
          <a:lstStyle/>
          <a:p>
            <a:r>
              <a:rPr lang="en-GB" sz="3600" b="1" dirty="0"/>
              <a:t>Executive Leadership Team</a:t>
            </a:r>
          </a:p>
        </p:txBody>
      </p:sp>
    </p:spTree>
    <p:extLst>
      <p:ext uri="{BB962C8B-B14F-4D97-AF65-F5344CB8AC3E}">
        <p14:creationId xmlns:p14="http://schemas.microsoft.com/office/powerpoint/2010/main" val="3916821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ipe(down)">
                                      <p:cBhvr>
                                        <p:cTn id="7" dur="580">
                                          <p:stCondLst>
                                            <p:cond delay="0"/>
                                          </p:stCondLst>
                                        </p:cTn>
                                        <p:tgtEl>
                                          <p:spTgt spid="38"/>
                                        </p:tgtEl>
                                      </p:cBhvr>
                                    </p:animEffect>
                                    <p:anim calcmode="lin" valueType="num">
                                      <p:cBhvr>
                                        <p:cTn id="8" dur="1822" tmFilter="0,0; 0.14,0.36; 0.43,0.73; 0.71,0.91; 1.0,1.0">
                                          <p:stCondLst>
                                            <p:cond delay="0"/>
                                          </p:stCondLst>
                                        </p:cTn>
                                        <p:tgtEl>
                                          <p:spTgt spid="3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8"/>
                                        </p:tgtEl>
                                        <p:attrNameLst>
                                          <p:attrName>ppt_y</p:attrName>
                                        </p:attrNameLst>
                                      </p:cBhvr>
                                      <p:tavLst>
                                        <p:tav tm="0" fmla="#ppt_y-sin(pi*$)/81">
                                          <p:val>
                                            <p:fltVal val="0"/>
                                          </p:val>
                                        </p:tav>
                                        <p:tav tm="100000">
                                          <p:val>
                                            <p:fltVal val="1"/>
                                          </p:val>
                                        </p:tav>
                                      </p:tavLst>
                                    </p:anim>
                                    <p:animScale>
                                      <p:cBhvr>
                                        <p:cTn id="13" dur="26">
                                          <p:stCondLst>
                                            <p:cond delay="650"/>
                                          </p:stCondLst>
                                        </p:cTn>
                                        <p:tgtEl>
                                          <p:spTgt spid="38"/>
                                        </p:tgtEl>
                                      </p:cBhvr>
                                      <p:to x="100000" y="60000"/>
                                    </p:animScale>
                                    <p:animScale>
                                      <p:cBhvr>
                                        <p:cTn id="14" dur="166" decel="50000">
                                          <p:stCondLst>
                                            <p:cond delay="676"/>
                                          </p:stCondLst>
                                        </p:cTn>
                                        <p:tgtEl>
                                          <p:spTgt spid="38"/>
                                        </p:tgtEl>
                                      </p:cBhvr>
                                      <p:to x="100000" y="100000"/>
                                    </p:animScale>
                                    <p:animScale>
                                      <p:cBhvr>
                                        <p:cTn id="15" dur="26">
                                          <p:stCondLst>
                                            <p:cond delay="1312"/>
                                          </p:stCondLst>
                                        </p:cTn>
                                        <p:tgtEl>
                                          <p:spTgt spid="38"/>
                                        </p:tgtEl>
                                      </p:cBhvr>
                                      <p:to x="100000" y="80000"/>
                                    </p:animScale>
                                    <p:animScale>
                                      <p:cBhvr>
                                        <p:cTn id="16" dur="166" decel="50000">
                                          <p:stCondLst>
                                            <p:cond delay="1338"/>
                                          </p:stCondLst>
                                        </p:cTn>
                                        <p:tgtEl>
                                          <p:spTgt spid="38"/>
                                        </p:tgtEl>
                                      </p:cBhvr>
                                      <p:to x="100000" y="100000"/>
                                    </p:animScale>
                                    <p:animScale>
                                      <p:cBhvr>
                                        <p:cTn id="17" dur="26">
                                          <p:stCondLst>
                                            <p:cond delay="1642"/>
                                          </p:stCondLst>
                                        </p:cTn>
                                        <p:tgtEl>
                                          <p:spTgt spid="38"/>
                                        </p:tgtEl>
                                      </p:cBhvr>
                                      <p:to x="100000" y="90000"/>
                                    </p:animScale>
                                    <p:animScale>
                                      <p:cBhvr>
                                        <p:cTn id="18" dur="166" decel="50000">
                                          <p:stCondLst>
                                            <p:cond delay="1668"/>
                                          </p:stCondLst>
                                        </p:cTn>
                                        <p:tgtEl>
                                          <p:spTgt spid="38"/>
                                        </p:tgtEl>
                                      </p:cBhvr>
                                      <p:to x="100000" y="100000"/>
                                    </p:animScale>
                                    <p:animScale>
                                      <p:cBhvr>
                                        <p:cTn id="19" dur="26">
                                          <p:stCondLst>
                                            <p:cond delay="1808"/>
                                          </p:stCondLst>
                                        </p:cTn>
                                        <p:tgtEl>
                                          <p:spTgt spid="38"/>
                                        </p:tgtEl>
                                      </p:cBhvr>
                                      <p:to x="100000" y="95000"/>
                                    </p:animScale>
                                    <p:animScale>
                                      <p:cBhvr>
                                        <p:cTn id="20" dur="166" decel="50000">
                                          <p:stCondLst>
                                            <p:cond delay="1834"/>
                                          </p:stCondLst>
                                        </p:cTn>
                                        <p:tgtEl>
                                          <p:spTgt spid="3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40B7190-D8F5-4CFA-8590-5C037C563439}"/>
              </a:ext>
            </a:extLst>
          </p:cNvPr>
          <p:cNvPicPr>
            <a:picLocks noChangeAspect="1"/>
          </p:cNvPicPr>
          <p:nvPr/>
        </p:nvPicPr>
        <p:blipFill>
          <a:blip r:embed="rId2">
            <a:alphaModFix amt="11000"/>
            <a:extLst>
              <a:ext uri="{28A0092B-C50C-407E-A947-70E740481C1C}">
                <a14:useLocalDpi xmlns:a14="http://schemas.microsoft.com/office/drawing/2010/main" val="0"/>
              </a:ext>
            </a:extLst>
          </a:blip>
          <a:stretch>
            <a:fillRect/>
          </a:stretch>
        </p:blipFill>
        <p:spPr>
          <a:xfrm>
            <a:off x="5329226" y="-552630"/>
            <a:ext cx="6281394" cy="688628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2" name="TextBox 1">
            <a:extLst>
              <a:ext uri="{FF2B5EF4-FFF2-40B4-BE49-F238E27FC236}">
                <a16:creationId xmlns:a16="http://schemas.microsoft.com/office/drawing/2014/main" id="{EE34FD98-BCE4-4764-869C-B1B1C7FD5CAF}"/>
              </a:ext>
            </a:extLst>
          </p:cNvPr>
          <p:cNvSpPr txBox="1"/>
          <p:nvPr/>
        </p:nvSpPr>
        <p:spPr>
          <a:xfrm>
            <a:off x="389792" y="269826"/>
            <a:ext cx="8080131" cy="830997"/>
          </a:xfrm>
          <a:prstGeom prst="rect">
            <a:avLst/>
          </a:prstGeom>
          <a:noFill/>
        </p:spPr>
        <p:txBody>
          <a:bodyPr wrap="square" rtlCol="0">
            <a:spAutoFit/>
          </a:bodyPr>
          <a:lstStyle/>
          <a:p>
            <a:r>
              <a:rPr lang="en-GB" sz="4800" b="1" dirty="0">
                <a:latin typeface="+mj-lt"/>
              </a:rPr>
              <a:t>Size and Functions</a:t>
            </a:r>
          </a:p>
        </p:txBody>
      </p:sp>
      <p:sp>
        <p:nvSpPr>
          <p:cNvPr id="3" name="TextBox 2">
            <a:extLst>
              <a:ext uri="{FF2B5EF4-FFF2-40B4-BE49-F238E27FC236}">
                <a16:creationId xmlns:a16="http://schemas.microsoft.com/office/drawing/2014/main" id="{D395F8BE-FB81-403E-8C9E-6EE318EAB8D3}"/>
              </a:ext>
            </a:extLst>
          </p:cNvPr>
          <p:cNvSpPr txBox="1"/>
          <p:nvPr/>
        </p:nvSpPr>
        <p:spPr>
          <a:xfrm>
            <a:off x="389792" y="1408828"/>
            <a:ext cx="11412416" cy="5539978"/>
          </a:xfrm>
          <a:prstGeom prst="rect">
            <a:avLst/>
          </a:prstGeom>
          <a:noFill/>
        </p:spPr>
        <p:txBody>
          <a:bodyPr wrap="square" rtlCol="0">
            <a:spAutoFit/>
          </a:bodyPr>
          <a:lstStyle/>
          <a:p>
            <a:r>
              <a:rPr lang="en-US" sz="2800" b="1" dirty="0"/>
              <a:t>Size</a:t>
            </a:r>
          </a:p>
          <a:p>
            <a:r>
              <a:rPr lang="en-US" sz="1400" dirty="0"/>
              <a:t>Netflix is a large organization with a significant global presence. As of 2023, Netflix employs approximately 12,000 people worldwide. The company's size can be examined through several dimensions, including its workforce, subscriber base, and market reach.</a:t>
            </a:r>
          </a:p>
          <a:p>
            <a:endParaRPr lang="en-US" sz="1400" dirty="0"/>
          </a:p>
          <a:p>
            <a:r>
              <a:rPr lang="en-US" sz="3200" b="1" dirty="0"/>
              <a:t>Functions</a:t>
            </a:r>
          </a:p>
          <a:p>
            <a:r>
              <a:rPr lang="en-US" sz="1400" dirty="0"/>
              <a:t>Netflix's core functions include:</a:t>
            </a:r>
          </a:p>
          <a:p>
            <a:endParaRPr lang="en-US" dirty="0"/>
          </a:p>
          <a:p>
            <a:pPr>
              <a:lnSpc>
                <a:spcPct val="200000"/>
              </a:lnSpc>
              <a:buFont typeface="+mj-lt"/>
              <a:buAutoNum type="arabicPeriod"/>
            </a:pPr>
            <a:r>
              <a:rPr lang="en-US" sz="1600" b="1" dirty="0"/>
              <a:t>Content Acquisition and Production</a:t>
            </a:r>
            <a:r>
              <a:rPr lang="en-US" sz="1600" dirty="0"/>
              <a:t>: </a:t>
            </a:r>
            <a:r>
              <a:rPr lang="en-US" sz="1400" dirty="0"/>
              <a:t>Licensing content from studios and producing original content.</a:t>
            </a:r>
          </a:p>
          <a:p>
            <a:pPr>
              <a:lnSpc>
                <a:spcPct val="200000"/>
              </a:lnSpc>
              <a:buFont typeface="+mj-lt"/>
              <a:buAutoNum type="arabicPeriod"/>
            </a:pPr>
            <a:r>
              <a:rPr lang="en-US" sz="1600" b="1" dirty="0"/>
              <a:t>Technology and Development</a:t>
            </a:r>
            <a:r>
              <a:rPr lang="en-US" sz="1600" dirty="0"/>
              <a:t>: </a:t>
            </a:r>
            <a:r>
              <a:rPr lang="en-US" sz="1400" dirty="0"/>
              <a:t>Developing and maintaining the platform, including user interface, recommendation algorithms, and streaming technology.</a:t>
            </a:r>
          </a:p>
          <a:p>
            <a:pPr>
              <a:lnSpc>
                <a:spcPct val="200000"/>
              </a:lnSpc>
              <a:buFont typeface="+mj-lt"/>
              <a:buAutoNum type="arabicPeriod"/>
            </a:pPr>
            <a:r>
              <a:rPr lang="en-US" sz="1600" b="1" dirty="0"/>
              <a:t>Marketing and Customer Engagement</a:t>
            </a:r>
            <a:r>
              <a:rPr lang="en-US" sz="1600" dirty="0"/>
              <a:t>: </a:t>
            </a:r>
            <a:r>
              <a:rPr lang="en-US" sz="1400" dirty="0"/>
              <a:t>Promoting the service and engaging with customers through various channels.</a:t>
            </a:r>
          </a:p>
          <a:p>
            <a:pPr>
              <a:lnSpc>
                <a:spcPct val="200000"/>
              </a:lnSpc>
              <a:buFont typeface="+mj-lt"/>
              <a:buAutoNum type="arabicPeriod"/>
            </a:pPr>
            <a:r>
              <a:rPr lang="en-US" sz="1600" b="1" dirty="0"/>
              <a:t>Data Analytics</a:t>
            </a:r>
            <a:r>
              <a:rPr lang="en-US" sz="1600" dirty="0"/>
              <a:t>: </a:t>
            </a:r>
            <a:r>
              <a:rPr lang="en-US" sz="1400" dirty="0"/>
              <a:t>Utilizing big data to drive decisions regarding content, marketing, and user experience.</a:t>
            </a:r>
          </a:p>
          <a:p>
            <a:pPr>
              <a:lnSpc>
                <a:spcPct val="200000"/>
              </a:lnSpc>
              <a:buFont typeface="+mj-lt"/>
              <a:buAutoNum type="arabicPeriod"/>
            </a:pPr>
            <a:r>
              <a:rPr lang="en-US" sz="1600" b="1" dirty="0"/>
              <a:t>Customer Service</a:t>
            </a:r>
            <a:r>
              <a:rPr lang="en-US" sz="1600" dirty="0"/>
              <a:t>: </a:t>
            </a:r>
            <a:r>
              <a:rPr lang="en-US" sz="1400" dirty="0"/>
              <a:t>Providing support and resolving issues for subscribers.</a:t>
            </a:r>
          </a:p>
          <a:p>
            <a:endParaRPr lang="en-GB" dirty="0"/>
          </a:p>
        </p:txBody>
      </p:sp>
      <p:pic>
        <p:nvPicPr>
          <p:cNvPr id="4" name="Picture 3">
            <a:extLst>
              <a:ext uri="{FF2B5EF4-FFF2-40B4-BE49-F238E27FC236}">
                <a16:creationId xmlns:a16="http://schemas.microsoft.com/office/drawing/2014/main" id="{1787C738-0F70-437E-8240-0507478542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11063" y="0"/>
            <a:ext cx="958516" cy="1100823"/>
          </a:xfrm>
          <a:prstGeom prst="rect">
            <a:avLst/>
          </a:prstGeom>
        </p:spPr>
      </p:pic>
    </p:spTree>
    <p:extLst>
      <p:ext uri="{BB962C8B-B14F-4D97-AF65-F5344CB8AC3E}">
        <p14:creationId xmlns:p14="http://schemas.microsoft.com/office/powerpoint/2010/main" val="1329195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307AB5F-D384-4068-8A76-8DD470CA6ACD}"/>
              </a:ext>
            </a:extLst>
          </p:cNvPr>
          <p:cNvSpPr txBox="1"/>
          <p:nvPr/>
        </p:nvSpPr>
        <p:spPr>
          <a:xfrm>
            <a:off x="167148" y="225061"/>
            <a:ext cx="9242323" cy="6432530"/>
          </a:xfrm>
          <a:prstGeom prst="rect">
            <a:avLst/>
          </a:prstGeom>
          <a:noFill/>
        </p:spPr>
        <p:txBody>
          <a:bodyPr wrap="square">
            <a:spAutoFit/>
          </a:bodyPr>
          <a:lstStyle/>
          <a:p>
            <a:r>
              <a:rPr lang="en-US" dirty="0"/>
              <a:t>SWOT analysis is crucial for Netflix as it helps the company evaluate its internal and external environments, leading to informed strategic decisions.</a:t>
            </a:r>
          </a:p>
          <a:p>
            <a:endParaRPr lang="en-US" dirty="0"/>
          </a:p>
          <a:p>
            <a:r>
              <a:rPr lang="en-US" sz="2400" b="1" dirty="0"/>
              <a:t>Strengths</a:t>
            </a:r>
          </a:p>
          <a:p>
            <a:pPr>
              <a:buFont typeface="Arial" panose="020B0604020202020204" pitchFamily="34" charset="0"/>
              <a:buChar char="•"/>
            </a:pPr>
            <a:r>
              <a:rPr lang="en-US" b="1" dirty="0"/>
              <a:t>Competitive Advantages</a:t>
            </a:r>
            <a:r>
              <a:rPr lang="en-US" dirty="0"/>
              <a:t>: Identifies assets like a strong content library and advanced technology.</a:t>
            </a:r>
          </a:p>
          <a:p>
            <a:pPr>
              <a:buFont typeface="Arial" panose="020B0604020202020204" pitchFamily="34" charset="0"/>
              <a:buChar char="•"/>
            </a:pPr>
            <a:endParaRPr lang="en-US" dirty="0"/>
          </a:p>
          <a:p>
            <a:r>
              <a:rPr lang="en-US" sz="2400" b="1" dirty="0"/>
              <a:t>Weaknesses</a:t>
            </a:r>
          </a:p>
          <a:p>
            <a:pPr>
              <a:buFont typeface="Arial" panose="020B0604020202020204" pitchFamily="34" charset="0"/>
              <a:buChar char="•"/>
            </a:pPr>
            <a:r>
              <a:rPr lang="en-US" b="1" dirty="0"/>
              <a:t>Improvement Areas</a:t>
            </a:r>
            <a:r>
              <a:rPr lang="en-US" dirty="0"/>
              <a:t>: Highlights issues like reliance on third-party content and high production costs.</a:t>
            </a:r>
          </a:p>
          <a:p>
            <a:pPr>
              <a:buFont typeface="Arial" panose="020B0604020202020204" pitchFamily="34" charset="0"/>
              <a:buChar char="•"/>
            </a:pPr>
            <a:endParaRPr lang="en-US" dirty="0"/>
          </a:p>
          <a:p>
            <a:r>
              <a:rPr lang="en-US" sz="2400" b="1" dirty="0"/>
              <a:t>Opportunities</a:t>
            </a:r>
          </a:p>
          <a:p>
            <a:pPr>
              <a:buFont typeface="Arial" panose="020B0604020202020204" pitchFamily="34" charset="0"/>
              <a:buChar char="•"/>
            </a:pPr>
            <a:r>
              <a:rPr lang="en-US" b="1" dirty="0"/>
              <a:t>Market Expansion</a:t>
            </a:r>
            <a:r>
              <a:rPr lang="en-US" dirty="0"/>
              <a:t>: Identifies new markets for growth.</a:t>
            </a:r>
          </a:p>
          <a:p>
            <a:pPr>
              <a:buFont typeface="Arial" panose="020B0604020202020204" pitchFamily="34" charset="0"/>
              <a:buChar char="•"/>
            </a:pPr>
            <a:endParaRPr lang="en-US" dirty="0"/>
          </a:p>
          <a:p>
            <a:r>
              <a:rPr lang="en-US" sz="2800" b="1" dirty="0"/>
              <a:t>Threats</a:t>
            </a:r>
          </a:p>
          <a:p>
            <a:pPr>
              <a:buFont typeface="Arial" panose="020B0604020202020204" pitchFamily="34" charset="0"/>
              <a:buChar char="•"/>
            </a:pPr>
            <a:r>
              <a:rPr lang="en-US" b="1" dirty="0"/>
              <a:t>Competitive Landscape</a:t>
            </a:r>
            <a:r>
              <a:rPr lang="en-US" dirty="0"/>
              <a:t>: Understands threats from other streaming services.</a:t>
            </a:r>
          </a:p>
          <a:p>
            <a:pPr>
              <a:buFont typeface="Arial" panose="020B0604020202020204" pitchFamily="34" charset="0"/>
              <a:buChar char="•"/>
            </a:pPr>
            <a:endParaRPr lang="en-US" dirty="0"/>
          </a:p>
          <a:p>
            <a:r>
              <a:rPr lang="en-US" sz="2400" b="1" dirty="0"/>
              <a:t>Conclusion</a:t>
            </a:r>
          </a:p>
          <a:p>
            <a:r>
              <a:rPr lang="en-US" dirty="0"/>
              <a:t>SWOT analysis provides Netflix with a clear understanding of its strengths, weaknesses, opportunities, and threats, enabling it to make strategic decisions to maintain its competitive edge.</a:t>
            </a:r>
          </a:p>
        </p:txBody>
      </p:sp>
      <p:pic>
        <p:nvPicPr>
          <p:cNvPr id="4" name="Picture 3">
            <a:extLst>
              <a:ext uri="{FF2B5EF4-FFF2-40B4-BE49-F238E27FC236}">
                <a16:creationId xmlns:a16="http://schemas.microsoft.com/office/drawing/2014/main" id="{CDBBAA41-6370-4F0E-821C-B758857E28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11063" y="0"/>
            <a:ext cx="958516" cy="1100823"/>
          </a:xfrm>
          <a:prstGeom prst="rect">
            <a:avLst/>
          </a:prstGeom>
        </p:spPr>
      </p:pic>
    </p:spTree>
    <p:extLst>
      <p:ext uri="{BB962C8B-B14F-4D97-AF65-F5344CB8AC3E}">
        <p14:creationId xmlns:p14="http://schemas.microsoft.com/office/powerpoint/2010/main" val="186962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0" name="Group 89">
            <a:extLst>
              <a:ext uri="{FF2B5EF4-FFF2-40B4-BE49-F238E27FC236}">
                <a16:creationId xmlns:a16="http://schemas.microsoft.com/office/drawing/2014/main" id="{76BAC302-89A1-4DBE-BEBD-B812B85ADCAC}"/>
              </a:ext>
            </a:extLst>
          </p:cNvPr>
          <p:cNvGrpSpPr/>
          <p:nvPr/>
        </p:nvGrpSpPr>
        <p:grpSpPr>
          <a:xfrm>
            <a:off x="2126577" y="3412096"/>
            <a:ext cx="3873933" cy="3296433"/>
            <a:chOff x="3171395" y="3493852"/>
            <a:chExt cx="2839515" cy="2929775"/>
          </a:xfrm>
        </p:grpSpPr>
        <p:sp>
          <p:nvSpPr>
            <p:cNvPr id="91" name="Rectangle: Diagonal Corners Rounded 90">
              <a:extLst>
                <a:ext uri="{FF2B5EF4-FFF2-40B4-BE49-F238E27FC236}">
                  <a16:creationId xmlns:a16="http://schemas.microsoft.com/office/drawing/2014/main" id="{C086D6B3-988C-44BB-BF0E-0867737D02C5}"/>
                </a:ext>
              </a:extLst>
            </p:cNvPr>
            <p:cNvSpPr/>
            <p:nvPr/>
          </p:nvSpPr>
          <p:spPr>
            <a:xfrm rot="10800000">
              <a:off x="3543300" y="3493852"/>
              <a:ext cx="2467610" cy="2467610"/>
            </a:xfrm>
            <a:prstGeom prst="round2DiagRect">
              <a:avLst/>
            </a:prstGeom>
            <a:gradFill>
              <a:gsLst>
                <a:gs pos="100000">
                  <a:srgbClr val="FEA92A"/>
                </a:gs>
                <a:gs pos="34000">
                  <a:srgbClr val="F9562D"/>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 name="Oval 91">
              <a:extLst>
                <a:ext uri="{FF2B5EF4-FFF2-40B4-BE49-F238E27FC236}">
                  <a16:creationId xmlns:a16="http://schemas.microsoft.com/office/drawing/2014/main" id="{85B768B0-6F88-4BB1-B52A-301DF8E2B154}"/>
                </a:ext>
              </a:extLst>
            </p:cNvPr>
            <p:cNvSpPr/>
            <p:nvPr/>
          </p:nvSpPr>
          <p:spPr>
            <a:xfrm>
              <a:off x="4314939" y="5499297"/>
              <a:ext cx="924330" cy="924330"/>
            </a:xfrm>
            <a:prstGeom prst="ellipse">
              <a:avLst/>
            </a:prstGeom>
            <a:gradFill>
              <a:gsLst>
                <a:gs pos="100000">
                  <a:srgbClr val="FEA92A"/>
                </a:gs>
                <a:gs pos="34000">
                  <a:srgbClr val="F9562D"/>
                </a:gs>
              </a:gsLst>
              <a:lin ang="7800000" scaled="0"/>
            </a:gradFill>
            <a:ln w="1143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3" name="TextBox 92">
              <a:extLst>
                <a:ext uri="{FF2B5EF4-FFF2-40B4-BE49-F238E27FC236}">
                  <a16:creationId xmlns:a16="http://schemas.microsoft.com/office/drawing/2014/main" id="{F078F344-FBCE-4DC2-9845-A4CBDA8467CF}"/>
                </a:ext>
              </a:extLst>
            </p:cNvPr>
            <p:cNvSpPr txBox="1"/>
            <p:nvPr/>
          </p:nvSpPr>
          <p:spPr>
            <a:xfrm>
              <a:off x="4376403" y="5638296"/>
              <a:ext cx="801402" cy="646331"/>
            </a:xfrm>
            <a:prstGeom prst="rect">
              <a:avLst/>
            </a:prstGeom>
            <a:noFill/>
          </p:spPr>
          <p:txBody>
            <a:bodyPr wrap="square" rtlCol="0">
              <a:spAutoFit/>
            </a:bodyPr>
            <a:lstStyle/>
            <a:p>
              <a:pPr algn="ctr"/>
              <a:r>
                <a:rPr lang="en-US" sz="3600" dirty="0">
                  <a:solidFill>
                    <a:schemeClr val="bg1"/>
                  </a:solidFill>
                  <a:latin typeface="Roboto Bold" panose="02000000000000000000" pitchFamily="2" charset="0"/>
                  <a:ea typeface="Roboto Bold" panose="02000000000000000000" pitchFamily="2" charset="0"/>
                </a:rPr>
                <a:t>T</a:t>
              </a:r>
            </a:p>
          </p:txBody>
        </p:sp>
        <p:sp>
          <p:nvSpPr>
            <p:cNvPr id="95" name="TextBox 94">
              <a:extLst>
                <a:ext uri="{FF2B5EF4-FFF2-40B4-BE49-F238E27FC236}">
                  <a16:creationId xmlns:a16="http://schemas.microsoft.com/office/drawing/2014/main" id="{34C962EA-E612-4B99-B90F-490EACFF5070}"/>
                </a:ext>
              </a:extLst>
            </p:cNvPr>
            <p:cNvSpPr txBox="1"/>
            <p:nvPr/>
          </p:nvSpPr>
          <p:spPr>
            <a:xfrm rot="16200000">
              <a:off x="2493678" y="4633866"/>
              <a:ext cx="1693987" cy="338554"/>
            </a:xfrm>
            <a:prstGeom prst="rect">
              <a:avLst/>
            </a:prstGeom>
            <a:noFill/>
          </p:spPr>
          <p:txBody>
            <a:bodyPr wrap="square" rtlCol="0">
              <a:spAutoFit/>
            </a:bodyPr>
            <a:lstStyle/>
            <a:p>
              <a:pPr algn="ctr"/>
              <a:r>
                <a:rPr lang="en-US" sz="1600" dirty="0">
                  <a:latin typeface="Roboto Bold" panose="02000000000000000000" pitchFamily="2" charset="0"/>
                  <a:ea typeface="Roboto Bold" panose="02000000000000000000" pitchFamily="2" charset="0"/>
                </a:rPr>
                <a:t>THREATS</a:t>
              </a:r>
            </a:p>
          </p:txBody>
        </p:sp>
      </p:grpSp>
      <p:grpSp>
        <p:nvGrpSpPr>
          <p:cNvPr id="96" name="Group 95">
            <a:extLst>
              <a:ext uri="{FF2B5EF4-FFF2-40B4-BE49-F238E27FC236}">
                <a16:creationId xmlns:a16="http://schemas.microsoft.com/office/drawing/2014/main" id="{FAE20271-48C1-4910-A3A2-0C30D457A59E}"/>
              </a:ext>
            </a:extLst>
          </p:cNvPr>
          <p:cNvGrpSpPr/>
          <p:nvPr/>
        </p:nvGrpSpPr>
        <p:grpSpPr>
          <a:xfrm>
            <a:off x="6243954" y="3458354"/>
            <a:ext cx="3515508" cy="3250175"/>
            <a:chOff x="6181090" y="3493852"/>
            <a:chExt cx="2818371" cy="2929775"/>
          </a:xfrm>
        </p:grpSpPr>
        <p:sp>
          <p:nvSpPr>
            <p:cNvPr id="97" name="Rectangle: Diagonal Corners Rounded 96">
              <a:extLst>
                <a:ext uri="{FF2B5EF4-FFF2-40B4-BE49-F238E27FC236}">
                  <a16:creationId xmlns:a16="http://schemas.microsoft.com/office/drawing/2014/main" id="{F412DDE3-80A6-4FE6-9518-3FD9C2D736ED}"/>
                </a:ext>
              </a:extLst>
            </p:cNvPr>
            <p:cNvSpPr/>
            <p:nvPr/>
          </p:nvSpPr>
          <p:spPr>
            <a:xfrm rot="5400000">
              <a:off x="6181090" y="3493852"/>
              <a:ext cx="2467610" cy="2467610"/>
            </a:xfrm>
            <a:prstGeom prst="round2DiagRect">
              <a:avLst/>
            </a:prstGeom>
            <a:gradFill>
              <a:gsLst>
                <a:gs pos="100000">
                  <a:srgbClr val="F9769E"/>
                </a:gs>
                <a:gs pos="34000">
                  <a:srgbClr val="BF3F81"/>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Oval 97">
              <a:extLst>
                <a:ext uri="{FF2B5EF4-FFF2-40B4-BE49-F238E27FC236}">
                  <a16:creationId xmlns:a16="http://schemas.microsoft.com/office/drawing/2014/main" id="{5FF20FFC-4D1B-4ED9-8E3D-CE3BBA40F7D5}"/>
                </a:ext>
              </a:extLst>
            </p:cNvPr>
            <p:cNvSpPr/>
            <p:nvPr/>
          </p:nvSpPr>
          <p:spPr>
            <a:xfrm>
              <a:off x="6952730" y="5499297"/>
              <a:ext cx="924330" cy="924330"/>
            </a:xfrm>
            <a:prstGeom prst="ellipse">
              <a:avLst/>
            </a:prstGeom>
            <a:gradFill>
              <a:gsLst>
                <a:gs pos="100000">
                  <a:srgbClr val="F9769E"/>
                </a:gs>
                <a:gs pos="34000">
                  <a:srgbClr val="BF3F81"/>
                </a:gs>
              </a:gsLst>
              <a:lin ang="21000000" scaled="0"/>
            </a:gradFill>
            <a:ln w="1143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9" name="TextBox 98">
              <a:extLst>
                <a:ext uri="{FF2B5EF4-FFF2-40B4-BE49-F238E27FC236}">
                  <a16:creationId xmlns:a16="http://schemas.microsoft.com/office/drawing/2014/main" id="{E4324452-0E30-4F00-87CA-97B0374CB971}"/>
                </a:ext>
              </a:extLst>
            </p:cNvPr>
            <p:cNvSpPr txBox="1"/>
            <p:nvPr/>
          </p:nvSpPr>
          <p:spPr>
            <a:xfrm>
              <a:off x="7014194" y="5638296"/>
              <a:ext cx="801402" cy="646331"/>
            </a:xfrm>
            <a:prstGeom prst="rect">
              <a:avLst/>
            </a:prstGeom>
            <a:noFill/>
          </p:spPr>
          <p:txBody>
            <a:bodyPr wrap="square" rtlCol="0">
              <a:spAutoFit/>
            </a:bodyPr>
            <a:lstStyle/>
            <a:p>
              <a:pPr algn="ctr"/>
              <a:r>
                <a:rPr lang="en-US" sz="3600" dirty="0">
                  <a:solidFill>
                    <a:schemeClr val="bg1"/>
                  </a:solidFill>
                  <a:latin typeface="Roboto Bold" panose="02000000000000000000" pitchFamily="2" charset="0"/>
                  <a:ea typeface="Roboto Bold" panose="02000000000000000000" pitchFamily="2" charset="0"/>
                </a:rPr>
                <a:t>O</a:t>
              </a:r>
            </a:p>
          </p:txBody>
        </p:sp>
        <p:sp>
          <p:nvSpPr>
            <p:cNvPr id="101" name="TextBox 100">
              <a:extLst>
                <a:ext uri="{FF2B5EF4-FFF2-40B4-BE49-F238E27FC236}">
                  <a16:creationId xmlns:a16="http://schemas.microsoft.com/office/drawing/2014/main" id="{743FC036-E9CC-4DBF-9111-F8343E6305F0}"/>
                </a:ext>
              </a:extLst>
            </p:cNvPr>
            <p:cNvSpPr txBox="1"/>
            <p:nvPr/>
          </p:nvSpPr>
          <p:spPr>
            <a:xfrm rot="16200000">
              <a:off x="7857470" y="4508146"/>
              <a:ext cx="1945428" cy="338554"/>
            </a:xfrm>
            <a:prstGeom prst="rect">
              <a:avLst/>
            </a:prstGeom>
            <a:noFill/>
          </p:spPr>
          <p:txBody>
            <a:bodyPr wrap="square" rtlCol="0">
              <a:spAutoFit/>
            </a:bodyPr>
            <a:lstStyle/>
            <a:p>
              <a:pPr algn="ctr"/>
              <a:r>
                <a:rPr lang="en-US" sz="1600" dirty="0">
                  <a:latin typeface="Roboto Bold" panose="02000000000000000000" pitchFamily="2" charset="0"/>
                  <a:ea typeface="Roboto Bold" panose="02000000000000000000" pitchFamily="2" charset="0"/>
                </a:rPr>
                <a:t>OPPORTUNITIES</a:t>
              </a:r>
            </a:p>
          </p:txBody>
        </p:sp>
      </p:grpSp>
      <p:grpSp>
        <p:nvGrpSpPr>
          <p:cNvPr id="102" name="Group 101">
            <a:extLst>
              <a:ext uri="{FF2B5EF4-FFF2-40B4-BE49-F238E27FC236}">
                <a16:creationId xmlns:a16="http://schemas.microsoft.com/office/drawing/2014/main" id="{4EF9303A-94B6-4B12-A83A-990439A60EE0}"/>
              </a:ext>
            </a:extLst>
          </p:cNvPr>
          <p:cNvGrpSpPr/>
          <p:nvPr/>
        </p:nvGrpSpPr>
        <p:grpSpPr>
          <a:xfrm>
            <a:off x="6212256" y="60229"/>
            <a:ext cx="3470904" cy="3284136"/>
            <a:chOff x="6181090" y="434372"/>
            <a:chExt cx="2818371" cy="2929776"/>
          </a:xfrm>
        </p:grpSpPr>
        <p:sp>
          <p:nvSpPr>
            <p:cNvPr id="103" name="Rectangle: Diagonal Corners Rounded 102">
              <a:extLst>
                <a:ext uri="{FF2B5EF4-FFF2-40B4-BE49-F238E27FC236}">
                  <a16:creationId xmlns:a16="http://schemas.microsoft.com/office/drawing/2014/main" id="{4C6E5C9D-3FC4-4FB4-A95A-D423D4C9DC6F}"/>
                </a:ext>
              </a:extLst>
            </p:cNvPr>
            <p:cNvSpPr/>
            <p:nvPr/>
          </p:nvSpPr>
          <p:spPr>
            <a:xfrm rot="10800000">
              <a:off x="6181090" y="896538"/>
              <a:ext cx="2467610" cy="2467610"/>
            </a:xfrm>
            <a:prstGeom prst="round2DiagRect">
              <a:avLst/>
            </a:prstGeom>
            <a:gradFill>
              <a:gsLst>
                <a:gs pos="100000">
                  <a:srgbClr val="31CEC6"/>
                </a:gs>
                <a:gs pos="34000">
                  <a:srgbClr val="2689B6"/>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4" name="Oval 103">
              <a:extLst>
                <a:ext uri="{FF2B5EF4-FFF2-40B4-BE49-F238E27FC236}">
                  <a16:creationId xmlns:a16="http://schemas.microsoft.com/office/drawing/2014/main" id="{F6259A38-4F51-425E-86C1-22248AF92D8F}"/>
                </a:ext>
              </a:extLst>
            </p:cNvPr>
            <p:cNvSpPr/>
            <p:nvPr/>
          </p:nvSpPr>
          <p:spPr>
            <a:xfrm>
              <a:off x="6952730" y="434372"/>
              <a:ext cx="924330" cy="924330"/>
            </a:xfrm>
            <a:prstGeom prst="ellipse">
              <a:avLst/>
            </a:prstGeom>
            <a:gradFill>
              <a:gsLst>
                <a:gs pos="100000">
                  <a:srgbClr val="31CEC6"/>
                </a:gs>
                <a:gs pos="34000">
                  <a:srgbClr val="2689B6"/>
                </a:gs>
              </a:gsLst>
              <a:lin ang="15600000" scaled="0"/>
            </a:gradFill>
            <a:ln w="1143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5" name="TextBox 104">
              <a:extLst>
                <a:ext uri="{FF2B5EF4-FFF2-40B4-BE49-F238E27FC236}">
                  <a16:creationId xmlns:a16="http://schemas.microsoft.com/office/drawing/2014/main" id="{E5B0DFBD-7411-48B9-AA68-79334E17ACE4}"/>
                </a:ext>
              </a:extLst>
            </p:cNvPr>
            <p:cNvSpPr txBox="1"/>
            <p:nvPr/>
          </p:nvSpPr>
          <p:spPr>
            <a:xfrm>
              <a:off x="7014194" y="573371"/>
              <a:ext cx="801402" cy="646331"/>
            </a:xfrm>
            <a:prstGeom prst="rect">
              <a:avLst/>
            </a:prstGeom>
            <a:noFill/>
          </p:spPr>
          <p:txBody>
            <a:bodyPr wrap="square" rtlCol="0">
              <a:spAutoFit/>
            </a:bodyPr>
            <a:lstStyle/>
            <a:p>
              <a:pPr algn="ctr"/>
              <a:r>
                <a:rPr lang="en-US" sz="3600" dirty="0">
                  <a:solidFill>
                    <a:schemeClr val="bg1"/>
                  </a:solidFill>
                  <a:latin typeface="Roboto Bold" panose="02000000000000000000" pitchFamily="2" charset="0"/>
                  <a:ea typeface="Roboto Bold" panose="02000000000000000000" pitchFamily="2" charset="0"/>
                </a:rPr>
                <a:t>W</a:t>
              </a:r>
            </a:p>
          </p:txBody>
        </p:sp>
        <p:sp>
          <p:nvSpPr>
            <p:cNvPr id="107" name="TextBox 106">
              <a:extLst>
                <a:ext uri="{FF2B5EF4-FFF2-40B4-BE49-F238E27FC236}">
                  <a16:creationId xmlns:a16="http://schemas.microsoft.com/office/drawing/2014/main" id="{A0E896E5-36EE-444E-B88D-BDC6BEBAAB8D}"/>
                </a:ext>
              </a:extLst>
            </p:cNvPr>
            <p:cNvSpPr txBox="1"/>
            <p:nvPr/>
          </p:nvSpPr>
          <p:spPr>
            <a:xfrm rot="16200000">
              <a:off x="7983190" y="1859558"/>
              <a:ext cx="1693987" cy="338554"/>
            </a:xfrm>
            <a:prstGeom prst="rect">
              <a:avLst/>
            </a:prstGeom>
            <a:noFill/>
          </p:spPr>
          <p:txBody>
            <a:bodyPr wrap="square" rtlCol="0">
              <a:spAutoFit/>
            </a:bodyPr>
            <a:lstStyle/>
            <a:p>
              <a:pPr algn="ctr"/>
              <a:r>
                <a:rPr lang="en-US" sz="1600" dirty="0">
                  <a:latin typeface="Roboto Bold" panose="02000000000000000000" pitchFamily="2" charset="0"/>
                  <a:ea typeface="Roboto Bold" panose="02000000000000000000" pitchFamily="2" charset="0"/>
                </a:rPr>
                <a:t>WEAKNESS</a:t>
              </a:r>
            </a:p>
          </p:txBody>
        </p:sp>
      </p:grpSp>
      <p:grpSp>
        <p:nvGrpSpPr>
          <p:cNvPr id="108" name="Group 107">
            <a:extLst>
              <a:ext uri="{FF2B5EF4-FFF2-40B4-BE49-F238E27FC236}">
                <a16:creationId xmlns:a16="http://schemas.microsoft.com/office/drawing/2014/main" id="{E3C82E8B-0814-4AF8-8991-1BACBFCF60A9}"/>
              </a:ext>
            </a:extLst>
          </p:cNvPr>
          <p:cNvGrpSpPr/>
          <p:nvPr/>
        </p:nvGrpSpPr>
        <p:grpSpPr>
          <a:xfrm>
            <a:off x="2228459" y="74955"/>
            <a:ext cx="3751286" cy="3229048"/>
            <a:chOff x="3171395" y="434372"/>
            <a:chExt cx="2839515" cy="2929776"/>
          </a:xfrm>
        </p:grpSpPr>
        <p:sp>
          <p:nvSpPr>
            <p:cNvPr id="109" name="Rectangle: Diagonal Corners Rounded 108">
              <a:extLst>
                <a:ext uri="{FF2B5EF4-FFF2-40B4-BE49-F238E27FC236}">
                  <a16:creationId xmlns:a16="http://schemas.microsoft.com/office/drawing/2014/main" id="{1DB51638-D810-4C03-99A7-733B7DEE38BD}"/>
                </a:ext>
              </a:extLst>
            </p:cNvPr>
            <p:cNvSpPr/>
            <p:nvPr/>
          </p:nvSpPr>
          <p:spPr>
            <a:xfrm rot="16200000">
              <a:off x="3543300" y="896538"/>
              <a:ext cx="2467610" cy="2467610"/>
            </a:xfrm>
            <a:prstGeom prst="round2DiagRect">
              <a:avLst/>
            </a:prstGeom>
            <a:gradFill>
              <a:gsLst>
                <a:gs pos="100000">
                  <a:srgbClr val="8573D9"/>
                </a:gs>
                <a:gs pos="34000">
                  <a:srgbClr val="4A3A9B"/>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Oval 109">
              <a:extLst>
                <a:ext uri="{FF2B5EF4-FFF2-40B4-BE49-F238E27FC236}">
                  <a16:creationId xmlns:a16="http://schemas.microsoft.com/office/drawing/2014/main" id="{59B4150B-0926-4ECB-9083-443491B824D6}"/>
                </a:ext>
              </a:extLst>
            </p:cNvPr>
            <p:cNvSpPr/>
            <p:nvPr/>
          </p:nvSpPr>
          <p:spPr>
            <a:xfrm>
              <a:off x="4314940" y="434372"/>
              <a:ext cx="924330" cy="924330"/>
            </a:xfrm>
            <a:prstGeom prst="ellipse">
              <a:avLst/>
            </a:prstGeom>
            <a:gradFill>
              <a:gsLst>
                <a:gs pos="100000">
                  <a:srgbClr val="8573D9"/>
                </a:gs>
                <a:gs pos="34000">
                  <a:srgbClr val="4A3A9B"/>
                </a:gs>
              </a:gsLst>
              <a:lin ang="19800000" scaled="0"/>
            </a:gradFill>
            <a:ln w="1143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1" name="TextBox 110">
              <a:extLst>
                <a:ext uri="{FF2B5EF4-FFF2-40B4-BE49-F238E27FC236}">
                  <a16:creationId xmlns:a16="http://schemas.microsoft.com/office/drawing/2014/main" id="{50716411-E37E-4871-B9CB-DFC40AD61378}"/>
                </a:ext>
              </a:extLst>
            </p:cNvPr>
            <p:cNvSpPr txBox="1"/>
            <p:nvPr/>
          </p:nvSpPr>
          <p:spPr>
            <a:xfrm>
              <a:off x="4376403" y="573371"/>
              <a:ext cx="801402" cy="646331"/>
            </a:xfrm>
            <a:prstGeom prst="rect">
              <a:avLst/>
            </a:prstGeom>
            <a:noFill/>
          </p:spPr>
          <p:txBody>
            <a:bodyPr wrap="square" rtlCol="0">
              <a:spAutoFit/>
            </a:bodyPr>
            <a:lstStyle/>
            <a:p>
              <a:pPr algn="ctr"/>
              <a:r>
                <a:rPr lang="en-US" sz="3600" dirty="0">
                  <a:solidFill>
                    <a:schemeClr val="bg1"/>
                  </a:solidFill>
                  <a:latin typeface="Roboto Bold" panose="02000000000000000000" pitchFamily="2" charset="0"/>
                  <a:ea typeface="Roboto Bold" panose="02000000000000000000" pitchFamily="2" charset="0"/>
                </a:rPr>
                <a:t>S</a:t>
              </a:r>
            </a:p>
          </p:txBody>
        </p:sp>
        <p:sp>
          <p:nvSpPr>
            <p:cNvPr id="112" name="TextBox 111">
              <a:extLst>
                <a:ext uri="{FF2B5EF4-FFF2-40B4-BE49-F238E27FC236}">
                  <a16:creationId xmlns:a16="http://schemas.microsoft.com/office/drawing/2014/main" id="{14A715AB-AA79-466E-93E3-AFD2508A7DC4}"/>
                </a:ext>
              </a:extLst>
            </p:cNvPr>
            <p:cNvSpPr txBox="1"/>
            <p:nvPr/>
          </p:nvSpPr>
          <p:spPr>
            <a:xfrm rot="16200000">
              <a:off x="2493678" y="1859557"/>
              <a:ext cx="1693987" cy="338554"/>
            </a:xfrm>
            <a:prstGeom prst="rect">
              <a:avLst/>
            </a:prstGeom>
            <a:noFill/>
          </p:spPr>
          <p:txBody>
            <a:bodyPr wrap="square" rtlCol="0">
              <a:spAutoFit/>
            </a:bodyPr>
            <a:lstStyle/>
            <a:p>
              <a:pPr algn="ctr"/>
              <a:r>
                <a:rPr lang="en-US" sz="1600" dirty="0">
                  <a:latin typeface="Roboto Bold" panose="02000000000000000000" pitchFamily="2" charset="0"/>
                  <a:ea typeface="Roboto Bold" panose="02000000000000000000" pitchFamily="2" charset="0"/>
                </a:rPr>
                <a:t>STRENGHT</a:t>
              </a:r>
              <a:endParaRPr lang="en-US" sz="1600" dirty="0">
                <a:latin typeface="Roboto" panose="02000000000000000000" pitchFamily="2" charset="0"/>
                <a:ea typeface="Roboto" panose="02000000000000000000" pitchFamily="2" charset="0"/>
              </a:endParaRPr>
            </a:p>
          </p:txBody>
        </p:sp>
      </p:grpSp>
      <p:sp>
        <p:nvSpPr>
          <p:cNvPr id="118" name="TextBox 117">
            <a:extLst>
              <a:ext uri="{FF2B5EF4-FFF2-40B4-BE49-F238E27FC236}">
                <a16:creationId xmlns:a16="http://schemas.microsoft.com/office/drawing/2014/main" id="{4369C2C2-F4E4-4D2C-B5E6-AA8B2517A0F5}"/>
              </a:ext>
            </a:extLst>
          </p:cNvPr>
          <p:cNvSpPr txBox="1"/>
          <p:nvPr/>
        </p:nvSpPr>
        <p:spPr>
          <a:xfrm>
            <a:off x="5318094" y="3075055"/>
            <a:ext cx="1555812" cy="707886"/>
          </a:xfrm>
          <a:prstGeom prst="rect">
            <a:avLst/>
          </a:prstGeom>
          <a:noFill/>
        </p:spPr>
        <p:txBody>
          <a:bodyPr wrap="square" rtlCol="0">
            <a:spAutoFit/>
          </a:bodyPr>
          <a:lstStyle/>
          <a:p>
            <a:pPr algn="ctr"/>
            <a:r>
              <a:rPr lang="en-US" sz="2000" dirty="0">
                <a:latin typeface="Roboto Bold" panose="02000000000000000000" pitchFamily="2" charset="0"/>
                <a:ea typeface="Roboto Bold" panose="02000000000000000000" pitchFamily="2" charset="0"/>
              </a:rPr>
              <a:t>SWOT</a:t>
            </a:r>
          </a:p>
          <a:p>
            <a:pPr algn="ctr"/>
            <a:r>
              <a:rPr lang="en-US" sz="2000" dirty="0">
                <a:latin typeface="Roboto Medium" panose="02000000000000000000" pitchFamily="2" charset="0"/>
                <a:ea typeface="Roboto Medium" panose="02000000000000000000" pitchFamily="2" charset="0"/>
              </a:rPr>
              <a:t>ANALYSIS</a:t>
            </a:r>
          </a:p>
        </p:txBody>
      </p:sp>
      <p:sp>
        <p:nvSpPr>
          <p:cNvPr id="124" name="Rectangle 5">
            <a:extLst>
              <a:ext uri="{FF2B5EF4-FFF2-40B4-BE49-F238E27FC236}">
                <a16:creationId xmlns:a16="http://schemas.microsoft.com/office/drawing/2014/main" id="{B88EBB07-E5DB-475C-AE8D-19BB7B8D8E36}"/>
              </a:ext>
            </a:extLst>
          </p:cNvPr>
          <p:cNvSpPr>
            <a:spLocks noChangeArrowheads="1"/>
          </p:cNvSpPr>
          <p:nvPr/>
        </p:nvSpPr>
        <p:spPr bwMode="auto">
          <a:xfrm>
            <a:off x="2857515" y="1028906"/>
            <a:ext cx="3092043" cy="9986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Strong Brand Recognition</a:t>
            </a:r>
            <a:r>
              <a:rPr kumimoji="0" lang="en-US" altLang="en-US" sz="1050" b="0" i="0" u="none" strike="noStrike" cap="none" normalizeH="0" baseline="0" dirty="0">
                <a:ln>
                  <a:noFill/>
                </a:ln>
                <a:solidFill>
                  <a:schemeClr val="tx1"/>
                </a:solidFill>
                <a:effectLst/>
                <a:latin typeface="Arial" panose="020B0604020202020204" pitchFamily="34" charset="0"/>
              </a:rPr>
              <a:t>: </a:t>
            </a:r>
            <a:r>
              <a:rPr kumimoji="0" lang="en-US" altLang="en-US" sz="1000" b="0" i="0" u="none" strike="noStrike" cap="none" normalizeH="0" baseline="0" dirty="0">
                <a:ln>
                  <a:noFill/>
                </a:ln>
                <a:solidFill>
                  <a:schemeClr val="tx1"/>
                </a:solidFill>
                <a:effectLst/>
                <a:latin typeface="Arial" panose="020B0604020202020204" pitchFamily="34" charset="0"/>
              </a:rPr>
              <a:t>Netflix</a:t>
            </a:r>
            <a:r>
              <a:rPr kumimoji="0" lang="en-US" altLang="en-US" sz="1000" b="0" i="0" u="none" strike="noStrike" cap="none" normalizeH="0" dirty="0">
                <a:ln>
                  <a:noFill/>
                </a:ln>
                <a:solidFill>
                  <a:schemeClr val="tx1"/>
                </a:solidFill>
                <a:effectLst/>
                <a:latin typeface="Arial" panose="020B0604020202020204" pitchFamily="34" charset="0"/>
              </a:rPr>
              <a:t> has created a strong brand name and reputation by consistently delivering Hight quality content and providing an excellent user experience for its costumers</a:t>
            </a:r>
            <a:r>
              <a:rPr kumimoji="0" lang="en-US" altLang="en-US" sz="1000" b="0" i="0" u="none" strike="noStrike" cap="none" normalizeH="0" baseline="0" dirty="0">
                <a:ln>
                  <a:noFill/>
                </a:ln>
                <a:solidFill>
                  <a:schemeClr val="tx1"/>
                </a:solidFill>
                <a:effectLst/>
                <a:latin typeface="Arial" panose="020B0604020202020204" pitchFamily="34" charset="0"/>
              </a:rPr>
              <a:t>.</a:t>
            </a:r>
          </a:p>
        </p:txBody>
      </p:sp>
      <p:sp>
        <p:nvSpPr>
          <p:cNvPr id="126" name="Rectangle 6">
            <a:extLst>
              <a:ext uri="{FF2B5EF4-FFF2-40B4-BE49-F238E27FC236}">
                <a16:creationId xmlns:a16="http://schemas.microsoft.com/office/drawing/2014/main" id="{F803453F-2546-4026-966A-A267B5716C04}"/>
              </a:ext>
            </a:extLst>
          </p:cNvPr>
          <p:cNvSpPr>
            <a:spLocks noChangeArrowheads="1"/>
          </p:cNvSpPr>
          <p:nvPr/>
        </p:nvSpPr>
        <p:spPr bwMode="auto">
          <a:xfrm>
            <a:off x="6212255" y="1093048"/>
            <a:ext cx="3011098" cy="9156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tabLst/>
            </a:pPr>
            <a:r>
              <a:rPr kumimoji="0" lang="en-US" altLang="en-US" sz="1100" b="1" i="0" u="none" strike="noStrike" cap="none" normalizeH="0" baseline="0" dirty="0">
                <a:ln>
                  <a:noFill/>
                </a:ln>
                <a:solidFill>
                  <a:schemeClr val="tx1"/>
                </a:solidFill>
                <a:effectLst/>
                <a:latin typeface="Arial" panose="020B0604020202020204" pitchFamily="34" charset="0"/>
              </a:rPr>
              <a:t>High Operational Costs</a:t>
            </a:r>
            <a:r>
              <a:rPr kumimoji="0" lang="en-US" altLang="en-US" sz="1100" b="0" i="0" u="none" strike="noStrike" cap="none" normalizeH="0" baseline="0" dirty="0">
                <a:ln>
                  <a:noFill/>
                </a:ln>
                <a:solidFill>
                  <a:schemeClr val="tx1"/>
                </a:solidFill>
                <a:effectLst/>
                <a:latin typeface="Arial" panose="020B0604020202020204" pitchFamily="34" charset="0"/>
              </a:rPr>
              <a:t>: </a:t>
            </a:r>
            <a:r>
              <a:rPr kumimoji="0" lang="en-US" altLang="en-US" sz="1050" b="0" i="0" u="none" strike="noStrike" cap="none" normalizeH="0" baseline="0" dirty="0">
                <a:ln>
                  <a:noFill/>
                </a:ln>
                <a:solidFill>
                  <a:schemeClr val="tx1"/>
                </a:solidFill>
                <a:effectLst/>
                <a:latin typeface="Arial" panose="020B0604020202020204" pitchFamily="34" charset="0"/>
              </a:rPr>
              <a:t>Spending Billions</a:t>
            </a:r>
            <a:r>
              <a:rPr kumimoji="0" lang="en-US" altLang="en-US" sz="1050" b="0" i="0" u="none" strike="noStrike" cap="none" normalizeH="0" dirty="0">
                <a:ln>
                  <a:noFill/>
                </a:ln>
                <a:solidFill>
                  <a:schemeClr val="tx1"/>
                </a:solidFill>
                <a:effectLst/>
                <a:latin typeface="Arial" panose="020B0604020202020204" pitchFamily="34" charset="0"/>
              </a:rPr>
              <a:t> of dollars each years on creating original content, that puts a heavy strain on the </a:t>
            </a:r>
            <a:r>
              <a:rPr kumimoji="0" lang="en-US" altLang="en-US" sz="1050" b="0" i="0" u="none" strike="noStrike" cap="none" normalizeH="0" dirty="0" err="1">
                <a:ln>
                  <a:noFill/>
                </a:ln>
                <a:solidFill>
                  <a:schemeClr val="tx1"/>
                </a:solidFill>
                <a:effectLst/>
                <a:latin typeface="Arial" panose="020B0604020202020204" pitchFamily="34" charset="0"/>
              </a:rPr>
              <a:t>the</a:t>
            </a:r>
            <a:r>
              <a:rPr kumimoji="0" lang="en-US" altLang="en-US" sz="1050" b="0" i="0" u="none" strike="noStrike" cap="none" normalizeH="0" dirty="0">
                <a:ln>
                  <a:noFill/>
                </a:ln>
                <a:solidFill>
                  <a:schemeClr val="tx1"/>
                </a:solidFill>
                <a:effectLst/>
                <a:latin typeface="Arial" panose="020B0604020202020204" pitchFamily="34" charset="0"/>
              </a:rPr>
              <a:t> company profitability</a:t>
            </a:r>
          </a:p>
          <a:p>
            <a:pPr marL="0" marR="0" lvl="0" indent="0" defTabSz="914400" rtl="0" eaLnBrk="0" fontAlgn="base" latinLnBrk="0" hangingPunct="0">
              <a:lnSpc>
                <a:spcPct val="100000"/>
              </a:lnSpc>
              <a:spcBef>
                <a:spcPct val="0"/>
              </a:spcBef>
              <a:spcAft>
                <a:spcPct val="0"/>
              </a:spcAft>
              <a:buClrTx/>
              <a:buSzTx/>
              <a:tabLst/>
            </a:pPr>
            <a:endParaRPr kumimoji="0" lang="en-US" altLang="en-US" sz="1100" b="0" i="0" u="none" strike="noStrike" cap="none" normalizeH="0" baseline="0" dirty="0">
              <a:ln>
                <a:noFill/>
              </a:ln>
              <a:solidFill>
                <a:schemeClr val="tx1"/>
              </a:solidFill>
              <a:effectLst/>
              <a:latin typeface="Arial" panose="020B0604020202020204" pitchFamily="34" charset="0"/>
            </a:endParaRPr>
          </a:p>
        </p:txBody>
      </p:sp>
      <p:sp>
        <p:nvSpPr>
          <p:cNvPr id="127" name="TextBox 126">
            <a:extLst>
              <a:ext uri="{FF2B5EF4-FFF2-40B4-BE49-F238E27FC236}">
                <a16:creationId xmlns:a16="http://schemas.microsoft.com/office/drawing/2014/main" id="{1ACFB39B-8EFB-4C79-BEAA-DA38C45724E7}"/>
              </a:ext>
            </a:extLst>
          </p:cNvPr>
          <p:cNvSpPr txBox="1"/>
          <p:nvPr/>
        </p:nvSpPr>
        <p:spPr>
          <a:xfrm>
            <a:off x="7443608" y="2176234"/>
            <a:ext cx="1822614" cy="1084912"/>
          </a:xfrm>
          <a:prstGeom prst="rect">
            <a:avLst/>
          </a:prstGeom>
          <a:noFill/>
        </p:spPr>
        <p:txBody>
          <a:bodyPr wrap="square" rtlCol="0">
            <a:spAutoFit/>
          </a:bodyPr>
          <a:lstStyle/>
          <a:p>
            <a:r>
              <a:rPr lang="en-US" sz="1050" b="1" dirty="0"/>
              <a:t>Limited copyrights</a:t>
            </a:r>
            <a:r>
              <a:rPr lang="en-US" sz="900" dirty="0"/>
              <a:t>: Netflix does not own the rights to at leas 47% if it content, meaning that after content rights expire after a few years it can appear on other platform.</a:t>
            </a:r>
            <a:endParaRPr lang="en-GB" sz="900" dirty="0"/>
          </a:p>
        </p:txBody>
      </p:sp>
      <p:sp>
        <p:nvSpPr>
          <p:cNvPr id="128" name="Rectangle 7">
            <a:extLst>
              <a:ext uri="{FF2B5EF4-FFF2-40B4-BE49-F238E27FC236}">
                <a16:creationId xmlns:a16="http://schemas.microsoft.com/office/drawing/2014/main" id="{3D7CB08A-7923-406F-9670-6508B2115BC0}"/>
              </a:ext>
            </a:extLst>
          </p:cNvPr>
          <p:cNvSpPr>
            <a:spLocks noChangeArrowheads="1"/>
          </p:cNvSpPr>
          <p:nvPr/>
        </p:nvSpPr>
        <p:spPr bwMode="auto">
          <a:xfrm>
            <a:off x="6369964" y="4883001"/>
            <a:ext cx="2951975" cy="7155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lang="en-US" altLang="en-US" sz="1050" b="1" dirty="0">
                <a:latin typeface="Arial" panose="020B0604020202020204" pitchFamily="34" charset="0"/>
              </a:rPr>
              <a:t>Introduce cheaper annual subscriptions - </a:t>
            </a:r>
            <a:r>
              <a:rPr lang="en-US" altLang="en-US" sz="1000" dirty="0">
                <a:latin typeface="Arial" panose="020B0604020202020204" pitchFamily="34" charset="0"/>
              </a:rPr>
              <a:t>Providing the a cheaper option for an annual subscription can encourage customers to switch to long term contracts.</a:t>
            </a:r>
            <a:r>
              <a:rPr kumimoji="0" lang="en-US" altLang="en-US" sz="1000" i="0" u="none" strike="noStrike" cap="none" normalizeH="0" baseline="0" dirty="0">
                <a:ln>
                  <a:noFill/>
                </a:ln>
                <a:solidFill>
                  <a:schemeClr val="tx1"/>
                </a:solidFill>
                <a:effectLst/>
                <a:latin typeface="Arial" panose="020B0604020202020204" pitchFamily="34" charset="0"/>
              </a:rPr>
              <a:t>. </a:t>
            </a:r>
          </a:p>
        </p:txBody>
      </p:sp>
      <p:sp>
        <p:nvSpPr>
          <p:cNvPr id="130" name="TextBox 129">
            <a:extLst>
              <a:ext uri="{FF2B5EF4-FFF2-40B4-BE49-F238E27FC236}">
                <a16:creationId xmlns:a16="http://schemas.microsoft.com/office/drawing/2014/main" id="{E9DCFC4C-13F8-4E6F-A05D-1031ADBCE1BA}"/>
              </a:ext>
            </a:extLst>
          </p:cNvPr>
          <p:cNvSpPr txBox="1"/>
          <p:nvPr/>
        </p:nvSpPr>
        <p:spPr>
          <a:xfrm>
            <a:off x="7373667" y="3543299"/>
            <a:ext cx="1854450" cy="1323439"/>
          </a:xfrm>
          <a:prstGeom prst="rect">
            <a:avLst/>
          </a:prstGeom>
          <a:noFill/>
        </p:spPr>
        <p:txBody>
          <a:bodyPr wrap="square">
            <a:spAutoFit/>
          </a:bodyPr>
          <a:lstStyle/>
          <a:p>
            <a:r>
              <a:rPr lang="en-US" sz="1000" b="1" dirty="0"/>
              <a:t>Additional fees for password sharing </a:t>
            </a:r>
            <a:r>
              <a:rPr lang="en-US" sz="1000" dirty="0"/>
              <a:t>- It is done a research that most of the subscribers are willing to pay additional fees if that means they are able to share their accounts..</a:t>
            </a:r>
            <a:endParaRPr lang="en-GB" sz="1000" dirty="0"/>
          </a:p>
        </p:txBody>
      </p:sp>
      <p:sp>
        <p:nvSpPr>
          <p:cNvPr id="131" name="Rectangle 8">
            <a:extLst>
              <a:ext uri="{FF2B5EF4-FFF2-40B4-BE49-F238E27FC236}">
                <a16:creationId xmlns:a16="http://schemas.microsoft.com/office/drawing/2014/main" id="{6E58B6BB-DA46-415E-A3B6-86B401990442}"/>
              </a:ext>
            </a:extLst>
          </p:cNvPr>
          <p:cNvSpPr>
            <a:spLocks noChangeArrowheads="1"/>
          </p:cNvSpPr>
          <p:nvPr/>
        </p:nvSpPr>
        <p:spPr bwMode="auto">
          <a:xfrm>
            <a:off x="2805716" y="3540508"/>
            <a:ext cx="3297972" cy="11695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000" b="1" i="0" u="none" strike="noStrike" cap="none" normalizeH="0" baseline="0" dirty="0">
                <a:ln>
                  <a:noFill/>
                </a:ln>
                <a:solidFill>
                  <a:schemeClr val="tx1"/>
                </a:solidFill>
                <a:effectLst/>
                <a:latin typeface="Arial" panose="020B0604020202020204" pitchFamily="34" charset="0"/>
              </a:rPr>
              <a:t>Intense Competition</a:t>
            </a:r>
            <a:r>
              <a:rPr kumimoji="0" lang="en-US" altLang="en-US" sz="10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tabLst/>
            </a:pPr>
            <a:r>
              <a:rPr kumimoji="0" lang="en-US" altLang="en-US" sz="1000" b="0" i="0" u="none" strike="noStrike" cap="none" normalizeH="0" baseline="0" dirty="0">
                <a:ln>
                  <a:noFill/>
                </a:ln>
                <a:solidFill>
                  <a:schemeClr val="tx1"/>
                </a:solidFill>
                <a:effectLst/>
                <a:latin typeface="Arial" panose="020B0604020202020204" pitchFamily="34" charset="0"/>
              </a:rPr>
              <a:t>Competing streaming </a:t>
            </a:r>
          </a:p>
          <a:p>
            <a:pPr marR="0" lvl="0" algn="l" defTabSz="914400" rtl="0" eaLnBrk="0" fontAlgn="base" latinLnBrk="0" hangingPunct="0">
              <a:lnSpc>
                <a:spcPct val="100000"/>
              </a:lnSpc>
              <a:spcBef>
                <a:spcPct val="0"/>
              </a:spcBef>
              <a:spcAft>
                <a:spcPct val="0"/>
              </a:spcAft>
              <a:buClrTx/>
              <a:buSzTx/>
              <a:tabLst/>
            </a:pPr>
            <a:r>
              <a:rPr kumimoji="0" lang="en-US" altLang="en-US" sz="1000" b="0" i="0" u="none" strike="noStrike" cap="none" normalizeH="0" baseline="0" dirty="0">
                <a:ln>
                  <a:noFill/>
                </a:ln>
                <a:solidFill>
                  <a:schemeClr val="tx1"/>
                </a:solidFill>
                <a:effectLst/>
                <a:latin typeface="Arial" panose="020B0604020202020204" pitchFamily="34" charset="0"/>
              </a:rPr>
              <a:t>services like Disney+, </a:t>
            </a:r>
          </a:p>
          <a:p>
            <a:pPr marR="0" lvl="0" algn="l" defTabSz="914400" rtl="0" eaLnBrk="0" fontAlgn="base" latinLnBrk="0" hangingPunct="0">
              <a:lnSpc>
                <a:spcPct val="100000"/>
              </a:lnSpc>
              <a:spcBef>
                <a:spcPct val="0"/>
              </a:spcBef>
              <a:spcAft>
                <a:spcPct val="0"/>
              </a:spcAft>
              <a:buClrTx/>
              <a:buSzTx/>
              <a:tabLst/>
            </a:pPr>
            <a:r>
              <a:rPr kumimoji="0" lang="en-US" altLang="en-US" sz="1000" b="0" i="0" u="none" strike="noStrike" cap="none" normalizeH="0" baseline="0" dirty="0">
                <a:ln>
                  <a:noFill/>
                </a:ln>
                <a:solidFill>
                  <a:schemeClr val="tx1"/>
                </a:solidFill>
                <a:effectLst/>
                <a:latin typeface="Arial" panose="020B0604020202020204" pitchFamily="34" charset="0"/>
              </a:rPr>
              <a:t>Amazon Prime Video, and HBO</a:t>
            </a:r>
          </a:p>
          <a:p>
            <a:pPr marR="0" lvl="0" algn="l" defTabSz="914400" rtl="0" eaLnBrk="0" fontAlgn="base" latinLnBrk="0" hangingPunct="0">
              <a:lnSpc>
                <a:spcPct val="100000"/>
              </a:lnSpc>
              <a:spcBef>
                <a:spcPct val="0"/>
              </a:spcBef>
              <a:spcAft>
                <a:spcPct val="0"/>
              </a:spcAft>
              <a:buClrTx/>
              <a:buSzTx/>
              <a:tabLst/>
            </a:pPr>
            <a:r>
              <a:rPr kumimoji="0" lang="en-US" altLang="en-US" sz="1000" b="0" i="0" u="none" strike="noStrike" cap="none" normalizeH="0" baseline="0" dirty="0">
                <a:ln>
                  <a:noFill/>
                </a:ln>
                <a:solidFill>
                  <a:schemeClr val="tx1"/>
                </a:solidFill>
                <a:effectLst/>
                <a:latin typeface="Arial" panose="020B0604020202020204" pitchFamily="34" charset="0"/>
              </a:rPr>
              <a:t>Max pose significant threats.</a:t>
            </a:r>
          </a:p>
          <a:p>
            <a:pPr marR="0" lvl="0" algn="l" defTabSz="914400" rtl="0" eaLnBrk="0" fontAlgn="base" latinLnBrk="0" hangingPunct="0">
              <a:lnSpc>
                <a:spcPct val="100000"/>
              </a:lnSpc>
              <a:spcBef>
                <a:spcPct val="0"/>
              </a:spcBef>
              <a:spcAft>
                <a:spcPct val="0"/>
              </a:spcAft>
              <a:buClrTx/>
              <a:buSzTx/>
              <a:tabLst/>
            </a:pP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endParaRPr kumimoji="0" lang="en-US" altLang="en-US" sz="1000" b="0" i="0" u="none" strike="noStrike" cap="none" normalizeH="0" baseline="0" dirty="0">
              <a:ln>
                <a:noFill/>
              </a:ln>
              <a:solidFill>
                <a:schemeClr val="tx1"/>
              </a:solidFill>
              <a:effectLst/>
              <a:latin typeface="Arial" panose="020B0604020202020204" pitchFamily="34" charset="0"/>
            </a:endParaRPr>
          </a:p>
        </p:txBody>
      </p:sp>
      <p:pic>
        <p:nvPicPr>
          <p:cNvPr id="132" name="Picture 131">
            <a:extLst>
              <a:ext uri="{FF2B5EF4-FFF2-40B4-BE49-F238E27FC236}">
                <a16:creationId xmlns:a16="http://schemas.microsoft.com/office/drawing/2014/main" id="{AACB4E80-0198-4FB0-925A-BCEEA72911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11063" y="0"/>
            <a:ext cx="958516" cy="1100823"/>
          </a:xfrm>
          <a:prstGeom prst="rect">
            <a:avLst/>
          </a:prstGeom>
        </p:spPr>
      </p:pic>
      <p:sp>
        <p:nvSpPr>
          <p:cNvPr id="2" name="TextBox 1">
            <a:extLst>
              <a:ext uri="{FF2B5EF4-FFF2-40B4-BE49-F238E27FC236}">
                <a16:creationId xmlns:a16="http://schemas.microsoft.com/office/drawing/2014/main" id="{C00AC9BB-7DB8-416D-95EA-BA2A116DA41F}"/>
              </a:ext>
            </a:extLst>
          </p:cNvPr>
          <p:cNvSpPr txBox="1"/>
          <p:nvPr/>
        </p:nvSpPr>
        <p:spPr>
          <a:xfrm>
            <a:off x="2866342" y="1965514"/>
            <a:ext cx="2995102" cy="723275"/>
          </a:xfrm>
          <a:prstGeom prst="rect">
            <a:avLst/>
          </a:prstGeom>
          <a:noFill/>
        </p:spPr>
        <p:txBody>
          <a:bodyPr wrap="square" rtlCol="0">
            <a:spAutoFit/>
          </a:bodyPr>
          <a:lstStyle/>
          <a:p>
            <a:pPr marL="0" marR="0" lvl="0" indent="0" algn="l" defTabSz="914400" rtl="0" eaLnBrk="0" fontAlgn="base" latinLnBrk="0" hangingPunct="0">
              <a:lnSpc>
                <a:spcPct val="150000"/>
              </a:lnSpc>
              <a:spcBef>
                <a:spcPct val="0"/>
              </a:spcBef>
              <a:spcAft>
                <a:spcPct val="0"/>
              </a:spcAft>
              <a:buClrTx/>
              <a:buSzTx/>
              <a:tabLst/>
            </a:pPr>
            <a:r>
              <a:rPr kumimoji="0" lang="en-US" altLang="en-US" sz="1200" b="1" i="0" u="none" strike="noStrike" cap="none" normalizeH="0" baseline="0" dirty="0">
                <a:ln>
                  <a:noFill/>
                </a:ln>
                <a:solidFill>
                  <a:schemeClr val="tx1"/>
                </a:solidFill>
                <a:effectLst/>
                <a:latin typeface="Arial" panose="020B0604020202020204" pitchFamily="34" charset="0"/>
              </a:rPr>
              <a:t>Global reach</a:t>
            </a:r>
            <a:r>
              <a:rPr kumimoji="0" lang="en-US" altLang="en-US" sz="900" b="0" i="0" u="none" strike="noStrike" cap="none" normalizeH="0" baseline="0" dirty="0">
                <a:ln>
                  <a:noFill/>
                </a:ln>
                <a:solidFill>
                  <a:schemeClr val="tx1"/>
                </a:solidFill>
                <a:effectLst/>
                <a:latin typeface="Arial" panose="020B0604020202020204" pitchFamily="34" charset="0"/>
              </a:rPr>
              <a:t>: </a:t>
            </a:r>
            <a:r>
              <a:rPr kumimoji="0" lang="en-US" altLang="en-US" sz="1000" b="0" i="0" u="none" strike="noStrike" cap="none" normalizeH="0" baseline="0" dirty="0">
                <a:ln>
                  <a:noFill/>
                </a:ln>
                <a:solidFill>
                  <a:schemeClr val="tx1"/>
                </a:solidFill>
                <a:effectLst/>
                <a:latin typeface="Arial" panose="020B0604020202020204" pitchFamily="34" charset="0"/>
              </a:rPr>
              <a:t>Netflix provides streaming</a:t>
            </a:r>
            <a:r>
              <a:rPr kumimoji="0" lang="en-US" altLang="en-US" sz="1000" b="0" i="0" u="none" strike="noStrike" cap="none" normalizeH="0" dirty="0">
                <a:ln>
                  <a:noFill/>
                </a:ln>
                <a:solidFill>
                  <a:schemeClr val="tx1"/>
                </a:solidFill>
                <a:effectLst/>
                <a:latin typeface="Arial" panose="020B0604020202020204" pitchFamily="34" charset="0"/>
              </a:rPr>
              <a:t> in over 190 countries around the world</a:t>
            </a:r>
            <a:endParaRPr kumimoji="0" lang="en-US" altLang="en-US" sz="1000" b="0" i="0" u="none" strike="noStrike" cap="none" normalizeH="0" baseline="0" dirty="0">
              <a:ln>
                <a:noFill/>
              </a:ln>
              <a:solidFill>
                <a:schemeClr val="tx1"/>
              </a:solidFill>
              <a:effectLst/>
              <a:latin typeface="Arial" panose="020B0604020202020204" pitchFamily="34" charset="0"/>
            </a:endParaRPr>
          </a:p>
          <a:p>
            <a:endParaRPr lang="en-GB" sz="800" dirty="0"/>
          </a:p>
        </p:txBody>
      </p:sp>
      <p:grpSp>
        <p:nvGrpSpPr>
          <p:cNvPr id="114" name="Group 113">
            <a:extLst>
              <a:ext uri="{FF2B5EF4-FFF2-40B4-BE49-F238E27FC236}">
                <a16:creationId xmlns:a16="http://schemas.microsoft.com/office/drawing/2014/main" id="{BF224E89-F383-4D5F-B185-A45E8504FB73}"/>
              </a:ext>
            </a:extLst>
          </p:cNvPr>
          <p:cNvGrpSpPr/>
          <p:nvPr/>
        </p:nvGrpSpPr>
        <p:grpSpPr>
          <a:xfrm>
            <a:off x="4800600" y="2133600"/>
            <a:ext cx="2590800" cy="2590800"/>
            <a:chOff x="4800600" y="2133600"/>
            <a:chExt cx="2590800" cy="2590800"/>
          </a:xfrm>
        </p:grpSpPr>
        <p:sp>
          <p:nvSpPr>
            <p:cNvPr id="115" name="Oval 114">
              <a:extLst>
                <a:ext uri="{FF2B5EF4-FFF2-40B4-BE49-F238E27FC236}">
                  <a16:creationId xmlns:a16="http://schemas.microsoft.com/office/drawing/2014/main" id="{A917F641-924E-4290-9BD5-7322C1BD42E5}"/>
                </a:ext>
              </a:extLst>
            </p:cNvPr>
            <p:cNvSpPr/>
            <p:nvPr/>
          </p:nvSpPr>
          <p:spPr>
            <a:xfrm>
              <a:off x="4800600" y="2133600"/>
              <a:ext cx="2590800" cy="2590800"/>
            </a:xfrm>
            <a:prstGeom prst="ellipse">
              <a:avLst/>
            </a:prstGeom>
            <a:solidFill>
              <a:schemeClr val="bg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Oval 115">
              <a:extLst>
                <a:ext uri="{FF2B5EF4-FFF2-40B4-BE49-F238E27FC236}">
                  <a16:creationId xmlns:a16="http://schemas.microsoft.com/office/drawing/2014/main" id="{0918E595-7500-44A3-A7E7-0ACB3C2CB87F}"/>
                </a:ext>
              </a:extLst>
            </p:cNvPr>
            <p:cNvSpPr/>
            <p:nvPr/>
          </p:nvSpPr>
          <p:spPr>
            <a:xfrm>
              <a:off x="5033644" y="2364422"/>
              <a:ext cx="2129155" cy="2129155"/>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Oval 116">
              <a:extLst>
                <a:ext uri="{FF2B5EF4-FFF2-40B4-BE49-F238E27FC236}">
                  <a16:creationId xmlns:a16="http://schemas.microsoft.com/office/drawing/2014/main" id="{D000F8E5-3AD8-456C-A078-DDBC707ED5C8}"/>
                </a:ext>
              </a:extLst>
            </p:cNvPr>
            <p:cNvSpPr/>
            <p:nvPr/>
          </p:nvSpPr>
          <p:spPr>
            <a:xfrm>
              <a:off x="5201205" y="2534204"/>
              <a:ext cx="1789589" cy="1789589"/>
            </a:xfrm>
            <a:prstGeom prst="ellipse">
              <a:avLst/>
            </a:prstGeom>
            <a:noFill/>
            <a:ln w="76200">
              <a:gradFill>
                <a:gsLst>
                  <a:gs pos="0">
                    <a:srgbClr val="A2ACB8"/>
                  </a:gs>
                  <a:gs pos="100000">
                    <a:srgbClr val="6B7580"/>
                  </a:gs>
                </a:gsLst>
                <a:lin ang="11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42" name="Picture 141">
            <a:extLst>
              <a:ext uri="{FF2B5EF4-FFF2-40B4-BE49-F238E27FC236}">
                <a16:creationId xmlns:a16="http://schemas.microsoft.com/office/drawing/2014/main" id="{D86720F0-B704-4DFC-AB6B-A09426A45F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98756" y="2088214"/>
            <a:ext cx="2629819" cy="2629819"/>
          </a:xfrm>
          <a:prstGeom prst="rect">
            <a:avLst/>
          </a:prstGeom>
        </p:spPr>
      </p:pic>
      <p:sp>
        <p:nvSpPr>
          <p:cNvPr id="3" name="TextBox 2">
            <a:extLst>
              <a:ext uri="{FF2B5EF4-FFF2-40B4-BE49-F238E27FC236}">
                <a16:creationId xmlns:a16="http://schemas.microsoft.com/office/drawing/2014/main" id="{4C5D514B-0258-4DB3-B0E6-0B689611CBB2}"/>
              </a:ext>
            </a:extLst>
          </p:cNvPr>
          <p:cNvSpPr txBox="1"/>
          <p:nvPr/>
        </p:nvSpPr>
        <p:spPr>
          <a:xfrm>
            <a:off x="2866292" y="2534204"/>
            <a:ext cx="2050464" cy="738664"/>
          </a:xfrm>
          <a:prstGeom prst="rect">
            <a:avLst/>
          </a:prstGeom>
          <a:noFill/>
        </p:spPr>
        <p:txBody>
          <a:bodyPr wrap="square" rtlCol="0">
            <a:spAutoFit/>
          </a:bodyPr>
          <a:lstStyle/>
          <a:p>
            <a:r>
              <a:rPr lang="en-US" sz="1050" b="1" dirty="0"/>
              <a:t>Exclusive original content</a:t>
            </a:r>
            <a:r>
              <a:rPr lang="en-US" sz="1050" dirty="0"/>
              <a:t>: </a:t>
            </a:r>
            <a:r>
              <a:rPr lang="en-US" sz="1000" dirty="0"/>
              <a:t>By investing in producing to stand out from other competitors</a:t>
            </a:r>
            <a:endParaRPr lang="en-GB" sz="1000" dirty="0"/>
          </a:p>
        </p:txBody>
      </p:sp>
      <p:sp>
        <p:nvSpPr>
          <p:cNvPr id="4" name="TextBox 3">
            <a:extLst>
              <a:ext uri="{FF2B5EF4-FFF2-40B4-BE49-F238E27FC236}">
                <a16:creationId xmlns:a16="http://schemas.microsoft.com/office/drawing/2014/main" id="{1B3B17E5-C1B9-46CE-B1DE-322B9CD7D432}"/>
              </a:ext>
            </a:extLst>
          </p:cNvPr>
          <p:cNvSpPr txBox="1"/>
          <p:nvPr/>
        </p:nvSpPr>
        <p:spPr>
          <a:xfrm>
            <a:off x="2807275" y="5164023"/>
            <a:ext cx="3366546" cy="854080"/>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Content Piracy</a:t>
            </a:r>
            <a:r>
              <a:rPr kumimoji="0" lang="en-US" altLang="en-US" sz="1050" b="0" i="0" u="none" strike="noStrike" cap="none" normalizeH="0" baseline="0" dirty="0">
                <a:ln>
                  <a:noFill/>
                </a:ln>
                <a:solidFill>
                  <a:schemeClr val="tx1"/>
                </a:solidFill>
                <a:effectLst/>
                <a:latin typeface="Arial" panose="020B0604020202020204" pitchFamily="34" charset="0"/>
              </a:rPr>
              <a:t>: Unauthorized</a:t>
            </a:r>
          </a:p>
          <a:p>
            <a:pPr marL="0" marR="0" lvl="0" indent="0" algn="l" defTabSz="914400" rtl="0" eaLnBrk="0" fontAlgn="base" latinLnBrk="0" hangingPunct="0">
              <a:lnSpc>
                <a:spcPct val="100000"/>
              </a:lnSpc>
              <a:spcBef>
                <a:spcPct val="0"/>
              </a:spcBef>
              <a:spcAft>
                <a:spcPct val="0"/>
              </a:spcAft>
              <a:buClrTx/>
              <a:buSzTx/>
              <a:tabLst/>
            </a:pPr>
            <a:r>
              <a:rPr kumimoji="0" lang="en-US" altLang="en-US" sz="1050" b="0" i="0" u="none" strike="noStrike" cap="none" normalizeH="0" baseline="0" dirty="0">
                <a:ln>
                  <a:noFill/>
                </a:ln>
                <a:solidFill>
                  <a:schemeClr val="tx1"/>
                </a:solidFill>
                <a:effectLst/>
                <a:latin typeface="Arial" panose="020B0604020202020204" pitchFamily="34" charset="0"/>
              </a:rPr>
              <a:t> distribution of content can impact revenue and subscriber growth</a:t>
            </a:r>
          </a:p>
          <a:p>
            <a:endParaRPr lang="en-GB" dirty="0"/>
          </a:p>
        </p:txBody>
      </p:sp>
      <p:sp>
        <p:nvSpPr>
          <p:cNvPr id="5" name="TextBox 4">
            <a:extLst>
              <a:ext uri="{FF2B5EF4-FFF2-40B4-BE49-F238E27FC236}">
                <a16:creationId xmlns:a16="http://schemas.microsoft.com/office/drawing/2014/main" id="{E038767F-EB8F-40DF-BAB3-6438734C6AD6}"/>
              </a:ext>
            </a:extLst>
          </p:cNvPr>
          <p:cNvSpPr txBox="1"/>
          <p:nvPr/>
        </p:nvSpPr>
        <p:spPr>
          <a:xfrm>
            <a:off x="2808528" y="4429235"/>
            <a:ext cx="2629819" cy="1015663"/>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Economic Downturns</a:t>
            </a:r>
            <a:r>
              <a:rPr kumimoji="0" lang="en-US" altLang="en-US" sz="1050" b="0" i="0" u="none" strike="noStrike" cap="none" normalizeH="0" baseline="0" dirty="0">
                <a:ln>
                  <a:noFill/>
                </a:ln>
                <a:solidFill>
                  <a:schemeClr val="tx1"/>
                </a:solidFill>
                <a:effectLst/>
                <a:latin typeface="Arial" panose="020B0604020202020204" pitchFamily="34" charset="0"/>
              </a:rPr>
              <a:t>: Economic recessions can lead to reduced consumer spending on entertainment </a:t>
            </a:r>
          </a:p>
          <a:p>
            <a:pPr marL="0" marR="0" lvl="0" indent="0" algn="l" defTabSz="914400" rtl="0" eaLnBrk="0" fontAlgn="base" latinLnBrk="0" hangingPunct="0">
              <a:lnSpc>
                <a:spcPct val="100000"/>
              </a:lnSpc>
              <a:spcBef>
                <a:spcPct val="0"/>
              </a:spcBef>
              <a:spcAft>
                <a:spcPct val="0"/>
              </a:spcAft>
              <a:buClrTx/>
              <a:buSzTx/>
              <a:tabLst/>
            </a:pPr>
            <a:r>
              <a:rPr kumimoji="0" lang="en-US" altLang="en-US" sz="1050" b="0" i="0" u="none" strike="noStrike" cap="none" normalizeH="0" baseline="0" dirty="0">
                <a:ln>
                  <a:noFill/>
                </a:ln>
                <a:solidFill>
                  <a:schemeClr val="tx1"/>
                </a:solidFill>
                <a:effectLst/>
                <a:latin typeface="Arial" panose="020B0604020202020204" pitchFamily="34" charset="0"/>
              </a:rPr>
              <a:t>services.</a:t>
            </a:r>
          </a:p>
          <a:p>
            <a:endParaRPr lang="en-GB" dirty="0"/>
          </a:p>
        </p:txBody>
      </p:sp>
      <p:sp>
        <p:nvSpPr>
          <p:cNvPr id="6" name="TextBox 5">
            <a:extLst>
              <a:ext uri="{FF2B5EF4-FFF2-40B4-BE49-F238E27FC236}">
                <a16:creationId xmlns:a16="http://schemas.microsoft.com/office/drawing/2014/main" id="{5CD79767-40A5-4447-84F7-150B97E4ADBB}"/>
              </a:ext>
            </a:extLst>
          </p:cNvPr>
          <p:cNvSpPr txBox="1"/>
          <p:nvPr/>
        </p:nvSpPr>
        <p:spPr>
          <a:xfrm>
            <a:off x="6212837" y="1811388"/>
            <a:ext cx="2449418" cy="692497"/>
          </a:xfrm>
          <a:prstGeom prst="rect">
            <a:avLst/>
          </a:prstGeom>
          <a:noFill/>
        </p:spPr>
        <p:txBody>
          <a:bodyPr wrap="square" rtlCol="0">
            <a:spAutoFit/>
          </a:bodyPr>
          <a:lstStyle/>
          <a:p>
            <a:r>
              <a:rPr kumimoji="0" lang="en-US" altLang="en-US" sz="1050" b="1" i="0" u="none" strike="noStrike" cap="none" normalizeH="0" baseline="0" dirty="0">
                <a:ln>
                  <a:noFill/>
                </a:ln>
                <a:solidFill>
                  <a:schemeClr val="tx1"/>
                </a:solidFill>
                <a:effectLst/>
                <a:latin typeface="Arial" panose="020B0604020202020204" pitchFamily="34" charset="0"/>
              </a:rPr>
              <a:t>Market Saturation</a:t>
            </a:r>
            <a:r>
              <a:rPr kumimoji="0" lang="en-US" altLang="en-US" sz="1050" b="0" i="0" u="none" strike="noStrike" cap="none" normalizeH="0" baseline="0" dirty="0">
                <a:ln>
                  <a:noFill/>
                </a:ln>
                <a:solidFill>
                  <a:schemeClr val="tx1"/>
                </a:solidFill>
                <a:effectLst/>
                <a:latin typeface="Arial" panose="020B0604020202020204" pitchFamily="34" charset="0"/>
              </a:rPr>
              <a:t>: Intense competition in the streaming market. </a:t>
            </a:r>
          </a:p>
          <a:p>
            <a:endParaRPr lang="en-GB" dirty="0"/>
          </a:p>
        </p:txBody>
      </p:sp>
      <p:sp>
        <p:nvSpPr>
          <p:cNvPr id="40" name="TextBox 39">
            <a:extLst>
              <a:ext uri="{FF2B5EF4-FFF2-40B4-BE49-F238E27FC236}">
                <a16:creationId xmlns:a16="http://schemas.microsoft.com/office/drawing/2014/main" id="{C9DF4571-61BD-4AEA-A016-19D9575FE2F3}"/>
              </a:ext>
            </a:extLst>
          </p:cNvPr>
          <p:cNvSpPr txBox="1"/>
          <p:nvPr/>
        </p:nvSpPr>
        <p:spPr>
          <a:xfrm>
            <a:off x="19257" y="1397440"/>
            <a:ext cx="615553" cy="6971122"/>
          </a:xfrm>
          <a:prstGeom prst="rect">
            <a:avLst/>
          </a:prstGeom>
          <a:noFill/>
        </p:spPr>
        <p:txBody>
          <a:bodyPr vert="vert" wrap="square" rtlCol="0">
            <a:spAutoFit/>
          </a:bodyPr>
          <a:lstStyle/>
          <a:p>
            <a:r>
              <a:rPr lang="en-US" sz="2800" b="1" kern="3600" spc="6000" dirty="0"/>
              <a:t>SWOT</a:t>
            </a:r>
            <a:endParaRPr lang="en-GB" sz="2800" b="1" kern="3600" spc="6000" dirty="0"/>
          </a:p>
        </p:txBody>
      </p:sp>
    </p:spTree>
    <p:extLst>
      <p:ext uri="{BB962C8B-B14F-4D97-AF65-F5344CB8AC3E}">
        <p14:creationId xmlns:p14="http://schemas.microsoft.com/office/powerpoint/2010/main" val="3274044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132"/>
                                        </p:tgtEl>
                                        <p:attrNameLst>
                                          <p:attrName>style.visibility</p:attrName>
                                        </p:attrNameLst>
                                      </p:cBhvr>
                                      <p:to>
                                        <p:strVal val="visible"/>
                                      </p:to>
                                    </p:set>
                                    <p:animEffect transition="in" filter="wipe(down)">
                                      <p:cBhvr>
                                        <p:cTn id="7" dur="580">
                                          <p:stCondLst>
                                            <p:cond delay="0"/>
                                          </p:stCondLst>
                                        </p:cTn>
                                        <p:tgtEl>
                                          <p:spTgt spid="132"/>
                                        </p:tgtEl>
                                      </p:cBhvr>
                                    </p:animEffect>
                                    <p:anim calcmode="lin" valueType="num">
                                      <p:cBhvr>
                                        <p:cTn id="8" dur="1822" tmFilter="0,0; 0.14,0.36; 0.43,0.73; 0.71,0.91; 1.0,1.0">
                                          <p:stCondLst>
                                            <p:cond delay="0"/>
                                          </p:stCondLst>
                                        </p:cTn>
                                        <p:tgtEl>
                                          <p:spTgt spid="13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3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3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3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32"/>
                                        </p:tgtEl>
                                        <p:attrNameLst>
                                          <p:attrName>ppt_y</p:attrName>
                                        </p:attrNameLst>
                                      </p:cBhvr>
                                      <p:tavLst>
                                        <p:tav tm="0" fmla="#ppt_y-sin(pi*$)/81">
                                          <p:val>
                                            <p:fltVal val="0"/>
                                          </p:val>
                                        </p:tav>
                                        <p:tav tm="100000">
                                          <p:val>
                                            <p:fltVal val="1"/>
                                          </p:val>
                                        </p:tav>
                                      </p:tavLst>
                                    </p:anim>
                                    <p:animScale>
                                      <p:cBhvr>
                                        <p:cTn id="13" dur="26">
                                          <p:stCondLst>
                                            <p:cond delay="650"/>
                                          </p:stCondLst>
                                        </p:cTn>
                                        <p:tgtEl>
                                          <p:spTgt spid="132"/>
                                        </p:tgtEl>
                                      </p:cBhvr>
                                      <p:to x="100000" y="60000"/>
                                    </p:animScale>
                                    <p:animScale>
                                      <p:cBhvr>
                                        <p:cTn id="14" dur="166" decel="50000">
                                          <p:stCondLst>
                                            <p:cond delay="676"/>
                                          </p:stCondLst>
                                        </p:cTn>
                                        <p:tgtEl>
                                          <p:spTgt spid="132"/>
                                        </p:tgtEl>
                                      </p:cBhvr>
                                      <p:to x="100000" y="100000"/>
                                    </p:animScale>
                                    <p:animScale>
                                      <p:cBhvr>
                                        <p:cTn id="15" dur="26">
                                          <p:stCondLst>
                                            <p:cond delay="1312"/>
                                          </p:stCondLst>
                                        </p:cTn>
                                        <p:tgtEl>
                                          <p:spTgt spid="132"/>
                                        </p:tgtEl>
                                      </p:cBhvr>
                                      <p:to x="100000" y="80000"/>
                                    </p:animScale>
                                    <p:animScale>
                                      <p:cBhvr>
                                        <p:cTn id="16" dur="166" decel="50000">
                                          <p:stCondLst>
                                            <p:cond delay="1338"/>
                                          </p:stCondLst>
                                        </p:cTn>
                                        <p:tgtEl>
                                          <p:spTgt spid="132"/>
                                        </p:tgtEl>
                                      </p:cBhvr>
                                      <p:to x="100000" y="100000"/>
                                    </p:animScale>
                                    <p:animScale>
                                      <p:cBhvr>
                                        <p:cTn id="17" dur="26">
                                          <p:stCondLst>
                                            <p:cond delay="1642"/>
                                          </p:stCondLst>
                                        </p:cTn>
                                        <p:tgtEl>
                                          <p:spTgt spid="132"/>
                                        </p:tgtEl>
                                      </p:cBhvr>
                                      <p:to x="100000" y="90000"/>
                                    </p:animScale>
                                    <p:animScale>
                                      <p:cBhvr>
                                        <p:cTn id="18" dur="166" decel="50000">
                                          <p:stCondLst>
                                            <p:cond delay="1668"/>
                                          </p:stCondLst>
                                        </p:cTn>
                                        <p:tgtEl>
                                          <p:spTgt spid="132"/>
                                        </p:tgtEl>
                                      </p:cBhvr>
                                      <p:to x="100000" y="100000"/>
                                    </p:animScale>
                                    <p:animScale>
                                      <p:cBhvr>
                                        <p:cTn id="19" dur="26">
                                          <p:stCondLst>
                                            <p:cond delay="1808"/>
                                          </p:stCondLst>
                                        </p:cTn>
                                        <p:tgtEl>
                                          <p:spTgt spid="132"/>
                                        </p:tgtEl>
                                      </p:cBhvr>
                                      <p:to x="100000" y="95000"/>
                                    </p:animScale>
                                    <p:animScale>
                                      <p:cBhvr>
                                        <p:cTn id="20" dur="166" decel="50000">
                                          <p:stCondLst>
                                            <p:cond delay="1834"/>
                                          </p:stCondLst>
                                        </p:cTn>
                                        <p:tgtEl>
                                          <p:spTgt spid="132"/>
                                        </p:tgtEl>
                                      </p:cBhvr>
                                      <p:to x="100000" y="100000"/>
                                    </p:animScale>
                                  </p:childTnLst>
                                </p:cTn>
                              </p:par>
                            </p:childTnLst>
                          </p:cTn>
                        </p:par>
                        <p:par>
                          <p:cTn id="21" fill="hold">
                            <p:stCondLst>
                              <p:cond delay="2000"/>
                            </p:stCondLst>
                            <p:childTnLst>
                              <p:par>
                                <p:cTn id="22" presetID="53" presetClass="entr" presetSubtype="16" fill="hold" nodeType="afterEffect">
                                  <p:stCondLst>
                                    <p:cond delay="0"/>
                                  </p:stCondLst>
                                  <p:childTnLst>
                                    <p:set>
                                      <p:cBhvr>
                                        <p:cTn id="23" dur="1" fill="hold">
                                          <p:stCondLst>
                                            <p:cond delay="0"/>
                                          </p:stCondLst>
                                        </p:cTn>
                                        <p:tgtEl>
                                          <p:spTgt spid="114"/>
                                        </p:tgtEl>
                                        <p:attrNameLst>
                                          <p:attrName>style.visibility</p:attrName>
                                        </p:attrNameLst>
                                      </p:cBhvr>
                                      <p:to>
                                        <p:strVal val="visible"/>
                                      </p:to>
                                    </p:set>
                                    <p:anim calcmode="lin" valueType="num">
                                      <p:cBhvr>
                                        <p:cTn id="24" dur="750" fill="hold"/>
                                        <p:tgtEl>
                                          <p:spTgt spid="114"/>
                                        </p:tgtEl>
                                        <p:attrNameLst>
                                          <p:attrName>ppt_w</p:attrName>
                                        </p:attrNameLst>
                                      </p:cBhvr>
                                      <p:tavLst>
                                        <p:tav tm="0">
                                          <p:val>
                                            <p:fltVal val="0"/>
                                          </p:val>
                                        </p:tav>
                                        <p:tav tm="100000">
                                          <p:val>
                                            <p:strVal val="#ppt_w"/>
                                          </p:val>
                                        </p:tav>
                                      </p:tavLst>
                                    </p:anim>
                                    <p:anim calcmode="lin" valueType="num">
                                      <p:cBhvr>
                                        <p:cTn id="25" dur="750" fill="hold"/>
                                        <p:tgtEl>
                                          <p:spTgt spid="114"/>
                                        </p:tgtEl>
                                        <p:attrNameLst>
                                          <p:attrName>ppt_h</p:attrName>
                                        </p:attrNameLst>
                                      </p:cBhvr>
                                      <p:tavLst>
                                        <p:tav tm="0">
                                          <p:val>
                                            <p:fltVal val="0"/>
                                          </p:val>
                                        </p:tav>
                                        <p:tav tm="100000">
                                          <p:val>
                                            <p:strVal val="#ppt_h"/>
                                          </p:val>
                                        </p:tav>
                                      </p:tavLst>
                                    </p:anim>
                                    <p:animEffect transition="in" filter="fade">
                                      <p:cBhvr>
                                        <p:cTn id="26" dur="750"/>
                                        <p:tgtEl>
                                          <p:spTgt spid="114"/>
                                        </p:tgtEl>
                                      </p:cBhvr>
                                    </p:animEffect>
                                  </p:childTnLst>
                                </p:cTn>
                              </p:par>
                            </p:childTnLst>
                          </p:cTn>
                        </p:par>
                        <p:par>
                          <p:cTn id="27" fill="hold">
                            <p:stCondLst>
                              <p:cond delay="2750"/>
                            </p:stCondLst>
                            <p:childTnLst>
                              <p:par>
                                <p:cTn id="28" presetID="53" presetClass="entr" presetSubtype="528" fill="hold" nodeType="afterEffect">
                                  <p:stCondLst>
                                    <p:cond delay="0"/>
                                  </p:stCondLst>
                                  <p:childTnLst>
                                    <p:set>
                                      <p:cBhvr>
                                        <p:cTn id="29" dur="1" fill="hold">
                                          <p:stCondLst>
                                            <p:cond delay="0"/>
                                          </p:stCondLst>
                                        </p:cTn>
                                        <p:tgtEl>
                                          <p:spTgt spid="108"/>
                                        </p:tgtEl>
                                        <p:attrNameLst>
                                          <p:attrName>style.visibility</p:attrName>
                                        </p:attrNameLst>
                                      </p:cBhvr>
                                      <p:to>
                                        <p:strVal val="visible"/>
                                      </p:to>
                                    </p:set>
                                    <p:anim calcmode="lin" valueType="num">
                                      <p:cBhvr>
                                        <p:cTn id="30" dur="750" fill="hold"/>
                                        <p:tgtEl>
                                          <p:spTgt spid="108"/>
                                        </p:tgtEl>
                                        <p:attrNameLst>
                                          <p:attrName>ppt_w</p:attrName>
                                        </p:attrNameLst>
                                      </p:cBhvr>
                                      <p:tavLst>
                                        <p:tav tm="0">
                                          <p:val>
                                            <p:fltVal val="0"/>
                                          </p:val>
                                        </p:tav>
                                        <p:tav tm="100000">
                                          <p:val>
                                            <p:strVal val="#ppt_w"/>
                                          </p:val>
                                        </p:tav>
                                      </p:tavLst>
                                    </p:anim>
                                    <p:anim calcmode="lin" valueType="num">
                                      <p:cBhvr>
                                        <p:cTn id="31" dur="750" fill="hold"/>
                                        <p:tgtEl>
                                          <p:spTgt spid="108"/>
                                        </p:tgtEl>
                                        <p:attrNameLst>
                                          <p:attrName>ppt_h</p:attrName>
                                        </p:attrNameLst>
                                      </p:cBhvr>
                                      <p:tavLst>
                                        <p:tav tm="0">
                                          <p:val>
                                            <p:fltVal val="0"/>
                                          </p:val>
                                        </p:tav>
                                        <p:tav tm="100000">
                                          <p:val>
                                            <p:strVal val="#ppt_h"/>
                                          </p:val>
                                        </p:tav>
                                      </p:tavLst>
                                    </p:anim>
                                    <p:animEffect transition="in" filter="fade">
                                      <p:cBhvr>
                                        <p:cTn id="32" dur="750"/>
                                        <p:tgtEl>
                                          <p:spTgt spid="108"/>
                                        </p:tgtEl>
                                      </p:cBhvr>
                                    </p:animEffect>
                                    <p:anim calcmode="lin" valueType="num">
                                      <p:cBhvr>
                                        <p:cTn id="33" dur="750" fill="hold"/>
                                        <p:tgtEl>
                                          <p:spTgt spid="108"/>
                                        </p:tgtEl>
                                        <p:attrNameLst>
                                          <p:attrName>ppt_x</p:attrName>
                                        </p:attrNameLst>
                                      </p:cBhvr>
                                      <p:tavLst>
                                        <p:tav tm="0">
                                          <p:val>
                                            <p:fltVal val="0.5"/>
                                          </p:val>
                                        </p:tav>
                                        <p:tav tm="100000">
                                          <p:val>
                                            <p:strVal val="#ppt_x"/>
                                          </p:val>
                                        </p:tav>
                                      </p:tavLst>
                                    </p:anim>
                                    <p:anim calcmode="lin" valueType="num">
                                      <p:cBhvr>
                                        <p:cTn id="34" dur="750" fill="hold"/>
                                        <p:tgtEl>
                                          <p:spTgt spid="108"/>
                                        </p:tgtEl>
                                        <p:attrNameLst>
                                          <p:attrName>ppt_y</p:attrName>
                                        </p:attrNameLst>
                                      </p:cBhvr>
                                      <p:tavLst>
                                        <p:tav tm="0">
                                          <p:val>
                                            <p:fltVal val="0.5"/>
                                          </p:val>
                                        </p:tav>
                                        <p:tav tm="100000">
                                          <p:val>
                                            <p:strVal val="#ppt_y"/>
                                          </p:val>
                                        </p:tav>
                                      </p:tavLst>
                                    </p:anim>
                                  </p:childTnLst>
                                </p:cTn>
                              </p:par>
                              <p:par>
                                <p:cTn id="35" presetID="53" presetClass="entr" presetSubtype="528" fill="hold" nodeType="withEffect">
                                  <p:stCondLst>
                                    <p:cond delay="500"/>
                                  </p:stCondLst>
                                  <p:childTnLst>
                                    <p:set>
                                      <p:cBhvr>
                                        <p:cTn id="36" dur="1" fill="hold">
                                          <p:stCondLst>
                                            <p:cond delay="0"/>
                                          </p:stCondLst>
                                        </p:cTn>
                                        <p:tgtEl>
                                          <p:spTgt spid="102"/>
                                        </p:tgtEl>
                                        <p:attrNameLst>
                                          <p:attrName>style.visibility</p:attrName>
                                        </p:attrNameLst>
                                      </p:cBhvr>
                                      <p:to>
                                        <p:strVal val="visible"/>
                                      </p:to>
                                    </p:set>
                                    <p:anim calcmode="lin" valueType="num">
                                      <p:cBhvr>
                                        <p:cTn id="37" dur="750" fill="hold"/>
                                        <p:tgtEl>
                                          <p:spTgt spid="102"/>
                                        </p:tgtEl>
                                        <p:attrNameLst>
                                          <p:attrName>ppt_w</p:attrName>
                                        </p:attrNameLst>
                                      </p:cBhvr>
                                      <p:tavLst>
                                        <p:tav tm="0">
                                          <p:val>
                                            <p:fltVal val="0"/>
                                          </p:val>
                                        </p:tav>
                                        <p:tav tm="100000">
                                          <p:val>
                                            <p:strVal val="#ppt_w"/>
                                          </p:val>
                                        </p:tav>
                                      </p:tavLst>
                                    </p:anim>
                                    <p:anim calcmode="lin" valueType="num">
                                      <p:cBhvr>
                                        <p:cTn id="38" dur="750" fill="hold"/>
                                        <p:tgtEl>
                                          <p:spTgt spid="102"/>
                                        </p:tgtEl>
                                        <p:attrNameLst>
                                          <p:attrName>ppt_h</p:attrName>
                                        </p:attrNameLst>
                                      </p:cBhvr>
                                      <p:tavLst>
                                        <p:tav tm="0">
                                          <p:val>
                                            <p:fltVal val="0"/>
                                          </p:val>
                                        </p:tav>
                                        <p:tav tm="100000">
                                          <p:val>
                                            <p:strVal val="#ppt_h"/>
                                          </p:val>
                                        </p:tav>
                                      </p:tavLst>
                                    </p:anim>
                                    <p:animEffect transition="in" filter="fade">
                                      <p:cBhvr>
                                        <p:cTn id="39" dur="750"/>
                                        <p:tgtEl>
                                          <p:spTgt spid="102"/>
                                        </p:tgtEl>
                                      </p:cBhvr>
                                    </p:animEffect>
                                    <p:anim calcmode="lin" valueType="num">
                                      <p:cBhvr>
                                        <p:cTn id="40" dur="750" fill="hold"/>
                                        <p:tgtEl>
                                          <p:spTgt spid="102"/>
                                        </p:tgtEl>
                                        <p:attrNameLst>
                                          <p:attrName>ppt_x</p:attrName>
                                        </p:attrNameLst>
                                      </p:cBhvr>
                                      <p:tavLst>
                                        <p:tav tm="0">
                                          <p:val>
                                            <p:fltVal val="0.5"/>
                                          </p:val>
                                        </p:tav>
                                        <p:tav tm="100000">
                                          <p:val>
                                            <p:strVal val="#ppt_x"/>
                                          </p:val>
                                        </p:tav>
                                      </p:tavLst>
                                    </p:anim>
                                    <p:anim calcmode="lin" valueType="num">
                                      <p:cBhvr>
                                        <p:cTn id="41" dur="750" fill="hold"/>
                                        <p:tgtEl>
                                          <p:spTgt spid="102"/>
                                        </p:tgtEl>
                                        <p:attrNameLst>
                                          <p:attrName>ppt_y</p:attrName>
                                        </p:attrNameLst>
                                      </p:cBhvr>
                                      <p:tavLst>
                                        <p:tav tm="0">
                                          <p:val>
                                            <p:fltVal val="0.5"/>
                                          </p:val>
                                        </p:tav>
                                        <p:tav tm="100000">
                                          <p:val>
                                            <p:strVal val="#ppt_y"/>
                                          </p:val>
                                        </p:tav>
                                      </p:tavLst>
                                    </p:anim>
                                  </p:childTnLst>
                                </p:cTn>
                              </p:par>
                              <p:par>
                                <p:cTn id="42" presetID="53" presetClass="entr" presetSubtype="528" fill="hold" nodeType="withEffect">
                                  <p:stCondLst>
                                    <p:cond delay="1000"/>
                                  </p:stCondLst>
                                  <p:childTnLst>
                                    <p:set>
                                      <p:cBhvr>
                                        <p:cTn id="43" dur="1" fill="hold">
                                          <p:stCondLst>
                                            <p:cond delay="0"/>
                                          </p:stCondLst>
                                        </p:cTn>
                                        <p:tgtEl>
                                          <p:spTgt spid="96"/>
                                        </p:tgtEl>
                                        <p:attrNameLst>
                                          <p:attrName>style.visibility</p:attrName>
                                        </p:attrNameLst>
                                      </p:cBhvr>
                                      <p:to>
                                        <p:strVal val="visible"/>
                                      </p:to>
                                    </p:set>
                                    <p:anim calcmode="lin" valueType="num">
                                      <p:cBhvr>
                                        <p:cTn id="44" dur="750" fill="hold"/>
                                        <p:tgtEl>
                                          <p:spTgt spid="96"/>
                                        </p:tgtEl>
                                        <p:attrNameLst>
                                          <p:attrName>ppt_w</p:attrName>
                                        </p:attrNameLst>
                                      </p:cBhvr>
                                      <p:tavLst>
                                        <p:tav tm="0">
                                          <p:val>
                                            <p:fltVal val="0"/>
                                          </p:val>
                                        </p:tav>
                                        <p:tav tm="100000">
                                          <p:val>
                                            <p:strVal val="#ppt_w"/>
                                          </p:val>
                                        </p:tav>
                                      </p:tavLst>
                                    </p:anim>
                                    <p:anim calcmode="lin" valueType="num">
                                      <p:cBhvr>
                                        <p:cTn id="45" dur="750" fill="hold"/>
                                        <p:tgtEl>
                                          <p:spTgt spid="96"/>
                                        </p:tgtEl>
                                        <p:attrNameLst>
                                          <p:attrName>ppt_h</p:attrName>
                                        </p:attrNameLst>
                                      </p:cBhvr>
                                      <p:tavLst>
                                        <p:tav tm="0">
                                          <p:val>
                                            <p:fltVal val="0"/>
                                          </p:val>
                                        </p:tav>
                                        <p:tav tm="100000">
                                          <p:val>
                                            <p:strVal val="#ppt_h"/>
                                          </p:val>
                                        </p:tav>
                                      </p:tavLst>
                                    </p:anim>
                                    <p:animEffect transition="in" filter="fade">
                                      <p:cBhvr>
                                        <p:cTn id="46" dur="750"/>
                                        <p:tgtEl>
                                          <p:spTgt spid="96"/>
                                        </p:tgtEl>
                                      </p:cBhvr>
                                    </p:animEffect>
                                    <p:anim calcmode="lin" valueType="num">
                                      <p:cBhvr>
                                        <p:cTn id="47" dur="750" fill="hold"/>
                                        <p:tgtEl>
                                          <p:spTgt spid="96"/>
                                        </p:tgtEl>
                                        <p:attrNameLst>
                                          <p:attrName>ppt_x</p:attrName>
                                        </p:attrNameLst>
                                      </p:cBhvr>
                                      <p:tavLst>
                                        <p:tav tm="0">
                                          <p:val>
                                            <p:fltVal val="0.5"/>
                                          </p:val>
                                        </p:tav>
                                        <p:tav tm="100000">
                                          <p:val>
                                            <p:strVal val="#ppt_x"/>
                                          </p:val>
                                        </p:tav>
                                      </p:tavLst>
                                    </p:anim>
                                    <p:anim calcmode="lin" valueType="num">
                                      <p:cBhvr>
                                        <p:cTn id="48" dur="750" fill="hold"/>
                                        <p:tgtEl>
                                          <p:spTgt spid="96"/>
                                        </p:tgtEl>
                                        <p:attrNameLst>
                                          <p:attrName>ppt_y</p:attrName>
                                        </p:attrNameLst>
                                      </p:cBhvr>
                                      <p:tavLst>
                                        <p:tav tm="0">
                                          <p:val>
                                            <p:fltVal val="0.5"/>
                                          </p:val>
                                        </p:tav>
                                        <p:tav tm="100000">
                                          <p:val>
                                            <p:strVal val="#ppt_y"/>
                                          </p:val>
                                        </p:tav>
                                      </p:tavLst>
                                    </p:anim>
                                  </p:childTnLst>
                                </p:cTn>
                              </p:par>
                              <p:par>
                                <p:cTn id="49" presetID="53" presetClass="entr" presetSubtype="528" fill="hold" nodeType="withEffect">
                                  <p:stCondLst>
                                    <p:cond delay="1500"/>
                                  </p:stCondLst>
                                  <p:childTnLst>
                                    <p:set>
                                      <p:cBhvr>
                                        <p:cTn id="50" dur="1" fill="hold">
                                          <p:stCondLst>
                                            <p:cond delay="0"/>
                                          </p:stCondLst>
                                        </p:cTn>
                                        <p:tgtEl>
                                          <p:spTgt spid="90"/>
                                        </p:tgtEl>
                                        <p:attrNameLst>
                                          <p:attrName>style.visibility</p:attrName>
                                        </p:attrNameLst>
                                      </p:cBhvr>
                                      <p:to>
                                        <p:strVal val="visible"/>
                                      </p:to>
                                    </p:set>
                                    <p:anim calcmode="lin" valueType="num">
                                      <p:cBhvr>
                                        <p:cTn id="51" dur="750" fill="hold"/>
                                        <p:tgtEl>
                                          <p:spTgt spid="90"/>
                                        </p:tgtEl>
                                        <p:attrNameLst>
                                          <p:attrName>ppt_w</p:attrName>
                                        </p:attrNameLst>
                                      </p:cBhvr>
                                      <p:tavLst>
                                        <p:tav tm="0">
                                          <p:val>
                                            <p:fltVal val="0"/>
                                          </p:val>
                                        </p:tav>
                                        <p:tav tm="100000">
                                          <p:val>
                                            <p:strVal val="#ppt_w"/>
                                          </p:val>
                                        </p:tav>
                                      </p:tavLst>
                                    </p:anim>
                                    <p:anim calcmode="lin" valueType="num">
                                      <p:cBhvr>
                                        <p:cTn id="52" dur="750" fill="hold"/>
                                        <p:tgtEl>
                                          <p:spTgt spid="90"/>
                                        </p:tgtEl>
                                        <p:attrNameLst>
                                          <p:attrName>ppt_h</p:attrName>
                                        </p:attrNameLst>
                                      </p:cBhvr>
                                      <p:tavLst>
                                        <p:tav tm="0">
                                          <p:val>
                                            <p:fltVal val="0"/>
                                          </p:val>
                                        </p:tav>
                                        <p:tav tm="100000">
                                          <p:val>
                                            <p:strVal val="#ppt_h"/>
                                          </p:val>
                                        </p:tav>
                                      </p:tavLst>
                                    </p:anim>
                                    <p:animEffect transition="in" filter="fade">
                                      <p:cBhvr>
                                        <p:cTn id="53" dur="750"/>
                                        <p:tgtEl>
                                          <p:spTgt spid="90"/>
                                        </p:tgtEl>
                                      </p:cBhvr>
                                    </p:animEffect>
                                    <p:anim calcmode="lin" valueType="num">
                                      <p:cBhvr>
                                        <p:cTn id="54" dur="750" fill="hold"/>
                                        <p:tgtEl>
                                          <p:spTgt spid="90"/>
                                        </p:tgtEl>
                                        <p:attrNameLst>
                                          <p:attrName>ppt_x</p:attrName>
                                        </p:attrNameLst>
                                      </p:cBhvr>
                                      <p:tavLst>
                                        <p:tav tm="0">
                                          <p:val>
                                            <p:fltVal val="0.5"/>
                                          </p:val>
                                        </p:tav>
                                        <p:tav tm="100000">
                                          <p:val>
                                            <p:strVal val="#ppt_x"/>
                                          </p:val>
                                        </p:tav>
                                      </p:tavLst>
                                    </p:anim>
                                    <p:anim calcmode="lin" valueType="num">
                                      <p:cBhvr>
                                        <p:cTn id="55" dur="750" fill="hold"/>
                                        <p:tgtEl>
                                          <p:spTgt spid="90"/>
                                        </p:tgtEl>
                                        <p:attrNameLst>
                                          <p:attrName>ppt_y</p:attrName>
                                        </p:attrNameLst>
                                      </p:cBhvr>
                                      <p:tavLst>
                                        <p:tav tm="0">
                                          <p:val>
                                            <p:fltVal val="0.5"/>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142"/>
                                        </p:tgtEl>
                                        <p:attrNameLst>
                                          <p:attrName>style.visibility</p:attrName>
                                        </p:attrNameLst>
                                      </p:cBhvr>
                                      <p:to>
                                        <p:strVal val="visible"/>
                                      </p:to>
                                    </p:set>
                                    <p:animEffect transition="in" filter="fade">
                                      <p:cBhvr>
                                        <p:cTn id="60" dur="500"/>
                                        <p:tgtEl>
                                          <p:spTgt spid="142"/>
                                        </p:tgtEl>
                                      </p:cBhvr>
                                    </p:animEffect>
                                  </p:childTnLst>
                                </p:cTn>
                              </p:par>
                            </p:childTnLst>
                          </p:cTn>
                        </p:par>
                      </p:childTnLst>
                    </p:cTn>
                  </p:par>
                  <p:par>
                    <p:cTn id="61" fill="hold">
                      <p:stCondLst>
                        <p:cond delay="indefinite"/>
                      </p:stCondLst>
                      <p:childTnLst>
                        <p:par>
                          <p:cTn id="62" fill="hold">
                            <p:stCondLst>
                              <p:cond delay="0"/>
                            </p:stCondLst>
                            <p:childTnLst>
                              <p:par>
                                <p:cTn id="63" presetID="53" presetClass="entr" presetSubtype="16" fill="hold" grpId="0" nodeType="clickEffect">
                                  <p:stCondLst>
                                    <p:cond delay="0"/>
                                  </p:stCondLst>
                                  <p:childTnLst>
                                    <p:set>
                                      <p:cBhvr>
                                        <p:cTn id="64" dur="1" fill="hold">
                                          <p:stCondLst>
                                            <p:cond delay="0"/>
                                          </p:stCondLst>
                                        </p:cTn>
                                        <p:tgtEl>
                                          <p:spTgt spid="124"/>
                                        </p:tgtEl>
                                        <p:attrNameLst>
                                          <p:attrName>style.visibility</p:attrName>
                                        </p:attrNameLst>
                                      </p:cBhvr>
                                      <p:to>
                                        <p:strVal val="visible"/>
                                      </p:to>
                                    </p:set>
                                    <p:anim calcmode="lin" valueType="num">
                                      <p:cBhvr>
                                        <p:cTn id="65" dur="500" fill="hold"/>
                                        <p:tgtEl>
                                          <p:spTgt spid="124"/>
                                        </p:tgtEl>
                                        <p:attrNameLst>
                                          <p:attrName>ppt_w</p:attrName>
                                        </p:attrNameLst>
                                      </p:cBhvr>
                                      <p:tavLst>
                                        <p:tav tm="0">
                                          <p:val>
                                            <p:fltVal val="0"/>
                                          </p:val>
                                        </p:tav>
                                        <p:tav tm="100000">
                                          <p:val>
                                            <p:strVal val="#ppt_w"/>
                                          </p:val>
                                        </p:tav>
                                      </p:tavLst>
                                    </p:anim>
                                    <p:anim calcmode="lin" valueType="num">
                                      <p:cBhvr>
                                        <p:cTn id="66" dur="500" fill="hold"/>
                                        <p:tgtEl>
                                          <p:spTgt spid="124"/>
                                        </p:tgtEl>
                                        <p:attrNameLst>
                                          <p:attrName>ppt_h</p:attrName>
                                        </p:attrNameLst>
                                      </p:cBhvr>
                                      <p:tavLst>
                                        <p:tav tm="0">
                                          <p:val>
                                            <p:fltVal val="0"/>
                                          </p:val>
                                        </p:tav>
                                        <p:tav tm="100000">
                                          <p:val>
                                            <p:strVal val="#ppt_h"/>
                                          </p:val>
                                        </p:tav>
                                      </p:tavLst>
                                    </p:anim>
                                    <p:animEffect transition="in" filter="fade">
                                      <p:cBhvr>
                                        <p:cTn id="67" dur="500"/>
                                        <p:tgtEl>
                                          <p:spTgt spid="124"/>
                                        </p:tgtEl>
                                      </p:cBhvr>
                                    </p:animEffect>
                                  </p:childTnLst>
                                </p:cTn>
                              </p:par>
                            </p:childTnLst>
                          </p:cTn>
                        </p:par>
                        <p:par>
                          <p:cTn id="68" fill="hold">
                            <p:stCondLst>
                              <p:cond delay="500"/>
                            </p:stCondLst>
                            <p:childTnLst>
                              <p:par>
                                <p:cTn id="69" presetID="42" presetClass="entr" presetSubtype="0" fill="hold" grpId="0" nodeType="afterEffect">
                                  <p:stCondLst>
                                    <p:cond delay="0"/>
                                  </p:stCondLst>
                                  <p:childTnLst>
                                    <p:set>
                                      <p:cBhvr>
                                        <p:cTn id="70" dur="1" fill="hold">
                                          <p:stCondLst>
                                            <p:cond delay="0"/>
                                          </p:stCondLst>
                                        </p:cTn>
                                        <p:tgtEl>
                                          <p:spTgt spid="118"/>
                                        </p:tgtEl>
                                        <p:attrNameLst>
                                          <p:attrName>style.visibility</p:attrName>
                                        </p:attrNameLst>
                                      </p:cBhvr>
                                      <p:to>
                                        <p:strVal val="visible"/>
                                      </p:to>
                                    </p:set>
                                    <p:animEffect transition="in" filter="fade">
                                      <p:cBhvr>
                                        <p:cTn id="71" dur="1000"/>
                                        <p:tgtEl>
                                          <p:spTgt spid="118"/>
                                        </p:tgtEl>
                                      </p:cBhvr>
                                    </p:animEffect>
                                    <p:anim calcmode="lin" valueType="num">
                                      <p:cBhvr>
                                        <p:cTn id="72" dur="1000" fill="hold"/>
                                        <p:tgtEl>
                                          <p:spTgt spid="118"/>
                                        </p:tgtEl>
                                        <p:attrNameLst>
                                          <p:attrName>ppt_x</p:attrName>
                                        </p:attrNameLst>
                                      </p:cBhvr>
                                      <p:tavLst>
                                        <p:tav tm="0">
                                          <p:val>
                                            <p:strVal val="#ppt_x"/>
                                          </p:val>
                                        </p:tav>
                                        <p:tav tm="100000">
                                          <p:val>
                                            <p:strVal val="#ppt_x"/>
                                          </p:val>
                                        </p:tav>
                                      </p:tavLst>
                                    </p:anim>
                                    <p:anim calcmode="lin" valueType="num">
                                      <p:cBhvr>
                                        <p:cTn id="73" dur="1000" fill="hold"/>
                                        <p:tgtEl>
                                          <p:spTgt spid="118"/>
                                        </p:tgtEl>
                                        <p:attrNameLst>
                                          <p:attrName>ppt_y</p:attrName>
                                        </p:attrNameLst>
                                      </p:cBhvr>
                                      <p:tavLst>
                                        <p:tav tm="0">
                                          <p:val>
                                            <p:strVal val="#ppt_y+.1"/>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53" presetClass="entr" presetSubtype="16" fill="hold" grpId="0" nodeType="clickEffect">
                                  <p:stCondLst>
                                    <p:cond delay="0"/>
                                  </p:stCondLst>
                                  <p:childTnLst>
                                    <p:set>
                                      <p:cBhvr>
                                        <p:cTn id="77" dur="1" fill="hold">
                                          <p:stCondLst>
                                            <p:cond delay="0"/>
                                          </p:stCondLst>
                                        </p:cTn>
                                        <p:tgtEl>
                                          <p:spTgt spid="2"/>
                                        </p:tgtEl>
                                        <p:attrNameLst>
                                          <p:attrName>style.visibility</p:attrName>
                                        </p:attrNameLst>
                                      </p:cBhvr>
                                      <p:to>
                                        <p:strVal val="visible"/>
                                      </p:to>
                                    </p:set>
                                    <p:anim calcmode="lin" valueType="num">
                                      <p:cBhvr>
                                        <p:cTn id="78" dur="500" fill="hold"/>
                                        <p:tgtEl>
                                          <p:spTgt spid="2"/>
                                        </p:tgtEl>
                                        <p:attrNameLst>
                                          <p:attrName>ppt_w</p:attrName>
                                        </p:attrNameLst>
                                      </p:cBhvr>
                                      <p:tavLst>
                                        <p:tav tm="0">
                                          <p:val>
                                            <p:fltVal val="0"/>
                                          </p:val>
                                        </p:tav>
                                        <p:tav tm="100000">
                                          <p:val>
                                            <p:strVal val="#ppt_w"/>
                                          </p:val>
                                        </p:tav>
                                      </p:tavLst>
                                    </p:anim>
                                    <p:anim calcmode="lin" valueType="num">
                                      <p:cBhvr>
                                        <p:cTn id="79" dur="500" fill="hold"/>
                                        <p:tgtEl>
                                          <p:spTgt spid="2"/>
                                        </p:tgtEl>
                                        <p:attrNameLst>
                                          <p:attrName>ppt_h</p:attrName>
                                        </p:attrNameLst>
                                      </p:cBhvr>
                                      <p:tavLst>
                                        <p:tav tm="0">
                                          <p:val>
                                            <p:fltVal val="0"/>
                                          </p:val>
                                        </p:tav>
                                        <p:tav tm="100000">
                                          <p:val>
                                            <p:strVal val="#ppt_h"/>
                                          </p:val>
                                        </p:tav>
                                      </p:tavLst>
                                    </p:anim>
                                    <p:animEffect transition="in" filter="fade">
                                      <p:cBhvr>
                                        <p:cTn id="80" dur="500"/>
                                        <p:tgtEl>
                                          <p:spTgt spid="2"/>
                                        </p:tgtEl>
                                      </p:cBhvr>
                                    </p:animEffect>
                                  </p:childTnLst>
                                </p:cTn>
                              </p:par>
                            </p:childTnLst>
                          </p:cTn>
                        </p:par>
                      </p:childTnLst>
                    </p:cTn>
                  </p:par>
                  <p:par>
                    <p:cTn id="81" fill="hold">
                      <p:stCondLst>
                        <p:cond delay="indefinite"/>
                      </p:stCondLst>
                      <p:childTnLst>
                        <p:par>
                          <p:cTn id="82" fill="hold">
                            <p:stCondLst>
                              <p:cond delay="0"/>
                            </p:stCondLst>
                            <p:childTnLst>
                              <p:par>
                                <p:cTn id="83" presetID="53" presetClass="entr" presetSubtype="16" fill="hold" grpId="0" nodeType="clickEffect">
                                  <p:stCondLst>
                                    <p:cond delay="0"/>
                                  </p:stCondLst>
                                  <p:childTnLst>
                                    <p:set>
                                      <p:cBhvr>
                                        <p:cTn id="84" dur="1" fill="hold">
                                          <p:stCondLst>
                                            <p:cond delay="0"/>
                                          </p:stCondLst>
                                        </p:cTn>
                                        <p:tgtEl>
                                          <p:spTgt spid="3"/>
                                        </p:tgtEl>
                                        <p:attrNameLst>
                                          <p:attrName>style.visibility</p:attrName>
                                        </p:attrNameLst>
                                      </p:cBhvr>
                                      <p:to>
                                        <p:strVal val="visible"/>
                                      </p:to>
                                    </p:set>
                                    <p:anim calcmode="lin" valueType="num">
                                      <p:cBhvr>
                                        <p:cTn id="85" dur="500" fill="hold"/>
                                        <p:tgtEl>
                                          <p:spTgt spid="3"/>
                                        </p:tgtEl>
                                        <p:attrNameLst>
                                          <p:attrName>ppt_w</p:attrName>
                                        </p:attrNameLst>
                                      </p:cBhvr>
                                      <p:tavLst>
                                        <p:tav tm="0">
                                          <p:val>
                                            <p:fltVal val="0"/>
                                          </p:val>
                                        </p:tav>
                                        <p:tav tm="100000">
                                          <p:val>
                                            <p:strVal val="#ppt_w"/>
                                          </p:val>
                                        </p:tav>
                                      </p:tavLst>
                                    </p:anim>
                                    <p:anim calcmode="lin" valueType="num">
                                      <p:cBhvr>
                                        <p:cTn id="86" dur="500" fill="hold"/>
                                        <p:tgtEl>
                                          <p:spTgt spid="3"/>
                                        </p:tgtEl>
                                        <p:attrNameLst>
                                          <p:attrName>ppt_h</p:attrName>
                                        </p:attrNameLst>
                                      </p:cBhvr>
                                      <p:tavLst>
                                        <p:tav tm="0">
                                          <p:val>
                                            <p:fltVal val="0"/>
                                          </p:val>
                                        </p:tav>
                                        <p:tav tm="100000">
                                          <p:val>
                                            <p:strVal val="#ppt_h"/>
                                          </p:val>
                                        </p:tav>
                                      </p:tavLst>
                                    </p:anim>
                                    <p:animEffect transition="in" filter="fade">
                                      <p:cBhvr>
                                        <p:cTn id="87" dur="500"/>
                                        <p:tgtEl>
                                          <p:spTgt spid="3"/>
                                        </p:tgtEl>
                                      </p:cBhvr>
                                    </p:animEffect>
                                  </p:childTnLst>
                                </p:cTn>
                              </p:par>
                            </p:childTnLst>
                          </p:cTn>
                        </p:par>
                      </p:childTnLst>
                    </p:cTn>
                  </p:par>
                  <p:par>
                    <p:cTn id="88" fill="hold">
                      <p:stCondLst>
                        <p:cond delay="indefinite"/>
                      </p:stCondLst>
                      <p:childTnLst>
                        <p:par>
                          <p:cTn id="89" fill="hold">
                            <p:stCondLst>
                              <p:cond delay="0"/>
                            </p:stCondLst>
                            <p:childTnLst>
                              <p:par>
                                <p:cTn id="90" presetID="53" presetClass="entr" presetSubtype="16" fill="hold" grpId="0" nodeType="clickEffect">
                                  <p:stCondLst>
                                    <p:cond delay="0"/>
                                  </p:stCondLst>
                                  <p:childTnLst>
                                    <p:set>
                                      <p:cBhvr>
                                        <p:cTn id="91" dur="1" fill="hold">
                                          <p:stCondLst>
                                            <p:cond delay="0"/>
                                          </p:stCondLst>
                                        </p:cTn>
                                        <p:tgtEl>
                                          <p:spTgt spid="126"/>
                                        </p:tgtEl>
                                        <p:attrNameLst>
                                          <p:attrName>style.visibility</p:attrName>
                                        </p:attrNameLst>
                                      </p:cBhvr>
                                      <p:to>
                                        <p:strVal val="visible"/>
                                      </p:to>
                                    </p:set>
                                    <p:anim calcmode="lin" valueType="num">
                                      <p:cBhvr>
                                        <p:cTn id="92" dur="500" fill="hold"/>
                                        <p:tgtEl>
                                          <p:spTgt spid="126"/>
                                        </p:tgtEl>
                                        <p:attrNameLst>
                                          <p:attrName>ppt_w</p:attrName>
                                        </p:attrNameLst>
                                      </p:cBhvr>
                                      <p:tavLst>
                                        <p:tav tm="0">
                                          <p:val>
                                            <p:fltVal val="0"/>
                                          </p:val>
                                        </p:tav>
                                        <p:tav tm="100000">
                                          <p:val>
                                            <p:strVal val="#ppt_w"/>
                                          </p:val>
                                        </p:tav>
                                      </p:tavLst>
                                    </p:anim>
                                    <p:anim calcmode="lin" valueType="num">
                                      <p:cBhvr>
                                        <p:cTn id="93" dur="500" fill="hold"/>
                                        <p:tgtEl>
                                          <p:spTgt spid="126"/>
                                        </p:tgtEl>
                                        <p:attrNameLst>
                                          <p:attrName>ppt_h</p:attrName>
                                        </p:attrNameLst>
                                      </p:cBhvr>
                                      <p:tavLst>
                                        <p:tav tm="0">
                                          <p:val>
                                            <p:fltVal val="0"/>
                                          </p:val>
                                        </p:tav>
                                        <p:tav tm="100000">
                                          <p:val>
                                            <p:strVal val="#ppt_h"/>
                                          </p:val>
                                        </p:tav>
                                      </p:tavLst>
                                    </p:anim>
                                    <p:animEffect transition="in" filter="fade">
                                      <p:cBhvr>
                                        <p:cTn id="94" dur="500"/>
                                        <p:tgtEl>
                                          <p:spTgt spid="126"/>
                                        </p:tgtEl>
                                      </p:cBhvr>
                                    </p:animEffect>
                                  </p:childTnLst>
                                </p:cTn>
                              </p:par>
                            </p:childTnLst>
                          </p:cTn>
                        </p:par>
                      </p:childTnLst>
                    </p:cTn>
                  </p:par>
                  <p:par>
                    <p:cTn id="95" fill="hold">
                      <p:stCondLst>
                        <p:cond delay="indefinite"/>
                      </p:stCondLst>
                      <p:childTnLst>
                        <p:par>
                          <p:cTn id="96" fill="hold">
                            <p:stCondLst>
                              <p:cond delay="0"/>
                            </p:stCondLst>
                            <p:childTnLst>
                              <p:par>
                                <p:cTn id="97" presetID="53" presetClass="entr" presetSubtype="16" fill="hold" grpId="0" nodeType="clickEffect">
                                  <p:stCondLst>
                                    <p:cond delay="0"/>
                                  </p:stCondLst>
                                  <p:childTnLst>
                                    <p:set>
                                      <p:cBhvr>
                                        <p:cTn id="98" dur="1" fill="hold">
                                          <p:stCondLst>
                                            <p:cond delay="0"/>
                                          </p:stCondLst>
                                        </p:cTn>
                                        <p:tgtEl>
                                          <p:spTgt spid="6"/>
                                        </p:tgtEl>
                                        <p:attrNameLst>
                                          <p:attrName>style.visibility</p:attrName>
                                        </p:attrNameLst>
                                      </p:cBhvr>
                                      <p:to>
                                        <p:strVal val="visible"/>
                                      </p:to>
                                    </p:set>
                                    <p:anim calcmode="lin" valueType="num">
                                      <p:cBhvr>
                                        <p:cTn id="99" dur="500" fill="hold"/>
                                        <p:tgtEl>
                                          <p:spTgt spid="6"/>
                                        </p:tgtEl>
                                        <p:attrNameLst>
                                          <p:attrName>ppt_w</p:attrName>
                                        </p:attrNameLst>
                                      </p:cBhvr>
                                      <p:tavLst>
                                        <p:tav tm="0">
                                          <p:val>
                                            <p:fltVal val="0"/>
                                          </p:val>
                                        </p:tav>
                                        <p:tav tm="100000">
                                          <p:val>
                                            <p:strVal val="#ppt_w"/>
                                          </p:val>
                                        </p:tav>
                                      </p:tavLst>
                                    </p:anim>
                                    <p:anim calcmode="lin" valueType="num">
                                      <p:cBhvr>
                                        <p:cTn id="100" dur="500" fill="hold"/>
                                        <p:tgtEl>
                                          <p:spTgt spid="6"/>
                                        </p:tgtEl>
                                        <p:attrNameLst>
                                          <p:attrName>ppt_h</p:attrName>
                                        </p:attrNameLst>
                                      </p:cBhvr>
                                      <p:tavLst>
                                        <p:tav tm="0">
                                          <p:val>
                                            <p:fltVal val="0"/>
                                          </p:val>
                                        </p:tav>
                                        <p:tav tm="100000">
                                          <p:val>
                                            <p:strVal val="#ppt_h"/>
                                          </p:val>
                                        </p:tav>
                                      </p:tavLst>
                                    </p:anim>
                                    <p:animEffect transition="in" filter="fade">
                                      <p:cBhvr>
                                        <p:cTn id="101" dur="500"/>
                                        <p:tgtEl>
                                          <p:spTgt spid="6"/>
                                        </p:tgtEl>
                                      </p:cBhvr>
                                    </p:animEffect>
                                  </p:childTnLst>
                                </p:cTn>
                              </p:par>
                            </p:childTnLst>
                          </p:cTn>
                        </p:par>
                      </p:childTnLst>
                    </p:cTn>
                  </p:par>
                  <p:par>
                    <p:cTn id="102" fill="hold">
                      <p:stCondLst>
                        <p:cond delay="indefinite"/>
                      </p:stCondLst>
                      <p:childTnLst>
                        <p:par>
                          <p:cTn id="103" fill="hold">
                            <p:stCondLst>
                              <p:cond delay="0"/>
                            </p:stCondLst>
                            <p:childTnLst>
                              <p:par>
                                <p:cTn id="104" presetID="53" presetClass="entr" presetSubtype="16" fill="hold" grpId="0" nodeType="clickEffect">
                                  <p:stCondLst>
                                    <p:cond delay="0"/>
                                  </p:stCondLst>
                                  <p:childTnLst>
                                    <p:set>
                                      <p:cBhvr>
                                        <p:cTn id="105" dur="1" fill="hold">
                                          <p:stCondLst>
                                            <p:cond delay="0"/>
                                          </p:stCondLst>
                                        </p:cTn>
                                        <p:tgtEl>
                                          <p:spTgt spid="127"/>
                                        </p:tgtEl>
                                        <p:attrNameLst>
                                          <p:attrName>style.visibility</p:attrName>
                                        </p:attrNameLst>
                                      </p:cBhvr>
                                      <p:to>
                                        <p:strVal val="visible"/>
                                      </p:to>
                                    </p:set>
                                    <p:anim calcmode="lin" valueType="num">
                                      <p:cBhvr>
                                        <p:cTn id="106" dur="500" fill="hold"/>
                                        <p:tgtEl>
                                          <p:spTgt spid="127"/>
                                        </p:tgtEl>
                                        <p:attrNameLst>
                                          <p:attrName>ppt_w</p:attrName>
                                        </p:attrNameLst>
                                      </p:cBhvr>
                                      <p:tavLst>
                                        <p:tav tm="0">
                                          <p:val>
                                            <p:fltVal val="0"/>
                                          </p:val>
                                        </p:tav>
                                        <p:tav tm="100000">
                                          <p:val>
                                            <p:strVal val="#ppt_w"/>
                                          </p:val>
                                        </p:tav>
                                      </p:tavLst>
                                    </p:anim>
                                    <p:anim calcmode="lin" valueType="num">
                                      <p:cBhvr>
                                        <p:cTn id="107" dur="500" fill="hold"/>
                                        <p:tgtEl>
                                          <p:spTgt spid="127"/>
                                        </p:tgtEl>
                                        <p:attrNameLst>
                                          <p:attrName>ppt_h</p:attrName>
                                        </p:attrNameLst>
                                      </p:cBhvr>
                                      <p:tavLst>
                                        <p:tav tm="0">
                                          <p:val>
                                            <p:fltVal val="0"/>
                                          </p:val>
                                        </p:tav>
                                        <p:tav tm="100000">
                                          <p:val>
                                            <p:strVal val="#ppt_h"/>
                                          </p:val>
                                        </p:tav>
                                      </p:tavLst>
                                    </p:anim>
                                    <p:animEffect transition="in" filter="fade">
                                      <p:cBhvr>
                                        <p:cTn id="108" dur="500"/>
                                        <p:tgtEl>
                                          <p:spTgt spid="127"/>
                                        </p:tgtEl>
                                      </p:cBhvr>
                                    </p:animEffect>
                                  </p:childTnLst>
                                </p:cTn>
                              </p:par>
                            </p:childTnLst>
                          </p:cTn>
                        </p:par>
                      </p:childTnLst>
                    </p:cTn>
                  </p:par>
                  <p:par>
                    <p:cTn id="109" fill="hold">
                      <p:stCondLst>
                        <p:cond delay="indefinite"/>
                      </p:stCondLst>
                      <p:childTnLst>
                        <p:par>
                          <p:cTn id="110" fill="hold">
                            <p:stCondLst>
                              <p:cond delay="0"/>
                            </p:stCondLst>
                            <p:childTnLst>
                              <p:par>
                                <p:cTn id="111" presetID="53" presetClass="entr" presetSubtype="16" fill="hold" grpId="0" nodeType="clickEffect">
                                  <p:stCondLst>
                                    <p:cond delay="0"/>
                                  </p:stCondLst>
                                  <p:childTnLst>
                                    <p:set>
                                      <p:cBhvr>
                                        <p:cTn id="112" dur="1" fill="hold">
                                          <p:stCondLst>
                                            <p:cond delay="0"/>
                                          </p:stCondLst>
                                        </p:cTn>
                                        <p:tgtEl>
                                          <p:spTgt spid="130"/>
                                        </p:tgtEl>
                                        <p:attrNameLst>
                                          <p:attrName>style.visibility</p:attrName>
                                        </p:attrNameLst>
                                      </p:cBhvr>
                                      <p:to>
                                        <p:strVal val="visible"/>
                                      </p:to>
                                    </p:set>
                                    <p:anim calcmode="lin" valueType="num">
                                      <p:cBhvr>
                                        <p:cTn id="113" dur="500" fill="hold"/>
                                        <p:tgtEl>
                                          <p:spTgt spid="130"/>
                                        </p:tgtEl>
                                        <p:attrNameLst>
                                          <p:attrName>ppt_w</p:attrName>
                                        </p:attrNameLst>
                                      </p:cBhvr>
                                      <p:tavLst>
                                        <p:tav tm="0">
                                          <p:val>
                                            <p:fltVal val="0"/>
                                          </p:val>
                                        </p:tav>
                                        <p:tav tm="100000">
                                          <p:val>
                                            <p:strVal val="#ppt_w"/>
                                          </p:val>
                                        </p:tav>
                                      </p:tavLst>
                                    </p:anim>
                                    <p:anim calcmode="lin" valueType="num">
                                      <p:cBhvr>
                                        <p:cTn id="114" dur="500" fill="hold"/>
                                        <p:tgtEl>
                                          <p:spTgt spid="130"/>
                                        </p:tgtEl>
                                        <p:attrNameLst>
                                          <p:attrName>ppt_h</p:attrName>
                                        </p:attrNameLst>
                                      </p:cBhvr>
                                      <p:tavLst>
                                        <p:tav tm="0">
                                          <p:val>
                                            <p:fltVal val="0"/>
                                          </p:val>
                                        </p:tav>
                                        <p:tav tm="100000">
                                          <p:val>
                                            <p:strVal val="#ppt_h"/>
                                          </p:val>
                                        </p:tav>
                                      </p:tavLst>
                                    </p:anim>
                                    <p:animEffect transition="in" filter="fade">
                                      <p:cBhvr>
                                        <p:cTn id="115" dur="500"/>
                                        <p:tgtEl>
                                          <p:spTgt spid="130"/>
                                        </p:tgtEl>
                                      </p:cBhvr>
                                    </p:animEffect>
                                  </p:childTnLst>
                                </p:cTn>
                              </p:par>
                            </p:childTnLst>
                          </p:cTn>
                        </p:par>
                      </p:childTnLst>
                    </p:cTn>
                  </p:par>
                  <p:par>
                    <p:cTn id="116" fill="hold">
                      <p:stCondLst>
                        <p:cond delay="indefinite"/>
                      </p:stCondLst>
                      <p:childTnLst>
                        <p:par>
                          <p:cTn id="117" fill="hold">
                            <p:stCondLst>
                              <p:cond delay="0"/>
                            </p:stCondLst>
                            <p:childTnLst>
                              <p:par>
                                <p:cTn id="118" presetID="53" presetClass="entr" presetSubtype="16" fill="hold" grpId="0" nodeType="clickEffect">
                                  <p:stCondLst>
                                    <p:cond delay="0"/>
                                  </p:stCondLst>
                                  <p:childTnLst>
                                    <p:set>
                                      <p:cBhvr>
                                        <p:cTn id="119" dur="1" fill="hold">
                                          <p:stCondLst>
                                            <p:cond delay="0"/>
                                          </p:stCondLst>
                                        </p:cTn>
                                        <p:tgtEl>
                                          <p:spTgt spid="128"/>
                                        </p:tgtEl>
                                        <p:attrNameLst>
                                          <p:attrName>style.visibility</p:attrName>
                                        </p:attrNameLst>
                                      </p:cBhvr>
                                      <p:to>
                                        <p:strVal val="visible"/>
                                      </p:to>
                                    </p:set>
                                    <p:anim calcmode="lin" valueType="num">
                                      <p:cBhvr>
                                        <p:cTn id="120" dur="500" fill="hold"/>
                                        <p:tgtEl>
                                          <p:spTgt spid="128"/>
                                        </p:tgtEl>
                                        <p:attrNameLst>
                                          <p:attrName>ppt_w</p:attrName>
                                        </p:attrNameLst>
                                      </p:cBhvr>
                                      <p:tavLst>
                                        <p:tav tm="0">
                                          <p:val>
                                            <p:fltVal val="0"/>
                                          </p:val>
                                        </p:tav>
                                        <p:tav tm="100000">
                                          <p:val>
                                            <p:strVal val="#ppt_w"/>
                                          </p:val>
                                        </p:tav>
                                      </p:tavLst>
                                    </p:anim>
                                    <p:anim calcmode="lin" valueType="num">
                                      <p:cBhvr>
                                        <p:cTn id="121" dur="500" fill="hold"/>
                                        <p:tgtEl>
                                          <p:spTgt spid="128"/>
                                        </p:tgtEl>
                                        <p:attrNameLst>
                                          <p:attrName>ppt_h</p:attrName>
                                        </p:attrNameLst>
                                      </p:cBhvr>
                                      <p:tavLst>
                                        <p:tav tm="0">
                                          <p:val>
                                            <p:fltVal val="0"/>
                                          </p:val>
                                        </p:tav>
                                        <p:tav tm="100000">
                                          <p:val>
                                            <p:strVal val="#ppt_h"/>
                                          </p:val>
                                        </p:tav>
                                      </p:tavLst>
                                    </p:anim>
                                    <p:animEffect transition="in" filter="fade">
                                      <p:cBhvr>
                                        <p:cTn id="122" dur="500"/>
                                        <p:tgtEl>
                                          <p:spTgt spid="128"/>
                                        </p:tgtEl>
                                      </p:cBhvr>
                                    </p:animEffect>
                                  </p:childTnLst>
                                </p:cTn>
                              </p:par>
                            </p:childTnLst>
                          </p:cTn>
                        </p:par>
                      </p:childTnLst>
                    </p:cTn>
                  </p:par>
                  <p:par>
                    <p:cTn id="123" fill="hold">
                      <p:stCondLst>
                        <p:cond delay="indefinite"/>
                      </p:stCondLst>
                      <p:childTnLst>
                        <p:par>
                          <p:cTn id="124" fill="hold">
                            <p:stCondLst>
                              <p:cond delay="0"/>
                            </p:stCondLst>
                            <p:childTnLst>
                              <p:par>
                                <p:cTn id="125" presetID="53" presetClass="entr" presetSubtype="16" fill="hold" grpId="0" nodeType="clickEffect">
                                  <p:stCondLst>
                                    <p:cond delay="0"/>
                                  </p:stCondLst>
                                  <p:childTnLst>
                                    <p:set>
                                      <p:cBhvr>
                                        <p:cTn id="126" dur="1" fill="hold">
                                          <p:stCondLst>
                                            <p:cond delay="0"/>
                                          </p:stCondLst>
                                        </p:cTn>
                                        <p:tgtEl>
                                          <p:spTgt spid="131"/>
                                        </p:tgtEl>
                                        <p:attrNameLst>
                                          <p:attrName>style.visibility</p:attrName>
                                        </p:attrNameLst>
                                      </p:cBhvr>
                                      <p:to>
                                        <p:strVal val="visible"/>
                                      </p:to>
                                    </p:set>
                                    <p:anim calcmode="lin" valueType="num">
                                      <p:cBhvr>
                                        <p:cTn id="127" dur="500" fill="hold"/>
                                        <p:tgtEl>
                                          <p:spTgt spid="131"/>
                                        </p:tgtEl>
                                        <p:attrNameLst>
                                          <p:attrName>ppt_w</p:attrName>
                                        </p:attrNameLst>
                                      </p:cBhvr>
                                      <p:tavLst>
                                        <p:tav tm="0">
                                          <p:val>
                                            <p:fltVal val="0"/>
                                          </p:val>
                                        </p:tav>
                                        <p:tav tm="100000">
                                          <p:val>
                                            <p:strVal val="#ppt_w"/>
                                          </p:val>
                                        </p:tav>
                                      </p:tavLst>
                                    </p:anim>
                                    <p:anim calcmode="lin" valueType="num">
                                      <p:cBhvr>
                                        <p:cTn id="128" dur="500" fill="hold"/>
                                        <p:tgtEl>
                                          <p:spTgt spid="131"/>
                                        </p:tgtEl>
                                        <p:attrNameLst>
                                          <p:attrName>ppt_h</p:attrName>
                                        </p:attrNameLst>
                                      </p:cBhvr>
                                      <p:tavLst>
                                        <p:tav tm="0">
                                          <p:val>
                                            <p:fltVal val="0"/>
                                          </p:val>
                                        </p:tav>
                                        <p:tav tm="100000">
                                          <p:val>
                                            <p:strVal val="#ppt_h"/>
                                          </p:val>
                                        </p:tav>
                                      </p:tavLst>
                                    </p:anim>
                                    <p:animEffect transition="in" filter="fade">
                                      <p:cBhvr>
                                        <p:cTn id="129" dur="500"/>
                                        <p:tgtEl>
                                          <p:spTgt spid="131"/>
                                        </p:tgtEl>
                                      </p:cBhvr>
                                    </p:animEffect>
                                  </p:childTnLst>
                                </p:cTn>
                              </p:par>
                            </p:childTnLst>
                          </p:cTn>
                        </p:par>
                      </p:childTnLst>
                    </p:cTn>
                  </p:par>
                  <p:par>
                    <p:cTn id="130" fill="hold">
                      <p:stCondLst>
                        <p:cond delay="indefinite"/>
                      </p:stCondLst>
                      <p:childTnLst>
                        <p:par>
                          <p:cTn id="131" fill="hold">
                            <p:stCondLst>
                              <p:cond delay="0"/>
                            </p:stCondLst>
                            <p:childTnLst>
                              <p:par>
                                <p:cTn id="132" presetID="53" presetClass="entr" presetSubtype="16" fill="hold" grpId="0" nodeType="clickEffect">
                                  <p:stCondLst>
                                    <p:cond delay="0"/>
                                  </p:stCondLst>
                                  <p:childTnLst>
                                    <p:set>
                                      <p:cBhvr>
                                        <p:cTn id="133" dur="1" fill="hold">
                                          <p:stCondLst>
                                            <p:cond delay="0"/>
                                          </p:stCondLst>
                                        </p:cTn>
                                        <p:tgtEl>
                                          <p:spTgt spid="5"/>
                                        </p:tgtEl>
                                        <p:attrNameLst>
                                          <p:attrName>style.visibility</p:attrName>
                                        </p:attrNameLst>
                                      </p:cBhvr>
                                      <p:to>
                                        <p:strVal val="visible"/>
                                      </p:to>
                                    </p:set>
                                    <p:anim calcmode="lin" valueType="num">
                                      <p:cBhvr>
                                        <p:cTn id="134" dur="500" fill="hold"/>
                                        <p:tgtEl>
                                          <p:spTgt spid="5"/>
                                        </p:tgtEl>
                                        <p:attrNameLst>
                                          <p:attrName>ppt_w</p:attrName>
                                        </p:attrNameLst>
                                      </p:cBhvr>
                                      <p:tavLst>
                                        <p:tav tm="0">
                                          <p:val>
                                            <p:fltVal val="0"/>
                                          </p:val>
                                        </p:tav>
                                        <p:tav tm="100000">
                                          <p:val>
                                            <p:strVal val="#ppt_w"/>
                                          </p:val>
                                        </p:tav>
                                      </p:tavLst>
                                    </p:anim>
                                    <p:anim calcmode="lin" valueType="num">
                                      <p:cBhvr>
                                        <p:cTn id="135" dur="500" fill="hold"/>
                                        <p:tgtEl>
                                          <p:spTgt spid="5"/>
                                        </p:tgtEl>
                                        <p:attrNameLst>
                                          <p:attrName>ppt_h</p:attrName>
                                        </p:attrNameLst>
                                      </p:cBhvr>
                                      <p:tavLst>
                                        <p:tav tm="0">
                                          <p:val>
                                            <p:fltVal val="0"/>
                                          </p:val>
                                        </p:tav>
                                        <p:tav tm="100000">
                                          <p:val>
                                            <p:strVal val="#ppt_h"/>
                                          </p:val>
                                        </p:tav>
                                      </p:tavLst>
                                    </p:anim>
                                    <p:animEffect transition="in" filter="fade">
                                      <p:cBhvr>
                                        <p:cTn id="136" dur="500"/>
                                        <p:tgtEl>
                                          <p:spTgt spid="5"/>
                                        </p:tgtEl>
                                      </p:cBhvr>
                                    </p:animEffect>
                                  </p:childTnLst>
                                </p:cTn>
                              </p:par>
                            </p:childTnLst>
                          </p:cTn>
                        </p:par>
                      </p:childTnLst>
                    </p:cTn>
                  </p:par>
                  <p:par>
                    <p:cTn id="137" fill="hold">
                      <p:stCondLst>
                        <p:cond delay="indefinite"/>
                      </p:stCondLst>
                      <p:childTnLst>
                        <p:par>
                          <p:cTn id="138" fill="hold">
                            <p:stCondLst>
                              <p:cond delay="0"/>
                            </p:stCondLst>
                            <p:childTnLst>
                              <p:par>
                                <p:cTn id="139" presetID="53" presetClass="entr" presetSubtype="16" fill="hold" grpId="0" nodeType="clickEffect">
                                  <p:stCondLst>
                                    <p:cond delay="0"/>
                                  </p:stCondLst>
                                  <p:childTnLst>
                                    <p:set>
                                      <p:cBhvr>
                                        <p:cTn id="140" dur="1" fill="hold">
                                          <p:stCondLst>
                                            <p:cond delay="0"/>
                                          </p:stCondLst>
                                        </p:cTn>
                                        <p:tgtEl>
                                          <p:spTgt spid="4"/>
                                        </p:tgtEl>
                                        <p:attrNameLst>
                                          <p:attrName>style.visibility</p:attrName>
                                        </p:attrNameLst>
                                      </p:cBhvr>
                                      <p:to>
                                        <p:strVal val="visible"/>
                                      </p:to>
                                    </p:set>
                                    <p:anim calcmode="lin" valueType="num">
                                      <p:cBhvr>
                                        <p:cTn id="141" dur="500" fill="hold"/>
                                        <p:tgtEl>
                                          <p:spTgt spid="4"/>
                                        </p:tgtEl>
                                        <p:attrNameLst>
                                          <p:attrName>ppt_w</p:attrName>
                                        </p:attrNameLst>
                                      </p:cBhvr>
                                      <p:tavLst>
                                        <p:tav tm="0">
                                          <p:val>
                                            <p:fltVal val="0"/>
                                          </p:val>
                                        </p:tav>
                                        <p:tav tm="100000">
                                          <p:val>
                                            <p:strVal val="#ppt_w"/>
                                          </p:val>
                                        </p:tav>
                                      </p:tavLst>
                                    </p:anim>
                                    <p:anim calcmode="lin" valueType="num">
                                      <p:cBhvr>
                                        <p:cTn id="142" dur="500" fill="hold"/>
                                        <p:tgtEl>
                                          <p:spTgt spid="4"/>
                                        </p:tgtEl>
                                        <p:attrNameLst>
                                          <p:attrName>ppt_h</p:attrName>
                                        </p:attrNameLst>
                                      </p:cBhvr>
                                      <p:tavLst>
                                        <p:tav tm="0">
                                          <p:val>
                                            <p:fltVal val="0"/>
                                          </p:val>
                                        </p:tav>
                                        <p:tav tm="100000">
                                          <p:val>
                                            <p:strVal val="#ppt_h"/>
                                          </p:val>
                                        </p:tav>
                                      </p:tavLst>
                                    </p:anim>
                                    <p:animEffect transition="in" filter="fade">
                                      <p:cBhvr>
                                        <p:cTn id="14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 grpId="0"/>
      <p:bldP spid="124" grpId="0"/>
      <p:bldP spid="126" grpId="0"/>
      <p:bldP spid="127" grpId="0"/>
      <p:bldP spid="128" grpId="0"/>
      <p:bldP spid="130" grpId="0"/>
      <p:bldP spid="131" grpId="0"/>
      <p:bldP spid="2" grpId="0"/>
      <p:bldP spid="3" grpId="0"/>
      <p:bldP spid="4" grpId="0"/>
      <p:bldP spid="5"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CA5C3FF-3870-4CBC-8960-A45848F16849}"/>
              </a:ext>
            </a:extLst>
          </p:cNvPr>
          <p:cNvSpPr txBox="1"/>
          <p:nvPr/>
        </p:nvSpPr>
        <p:spPr>
          <a:xfrm>
            <a:off x="527538" y="551216"/>
            <a:ext cx="8609866" cy="5355312"/>
          </a:xfrm>
          <a:prstGeom prst="rect">
            <a:avLst/>
          </a:prstGeom>
          <a:noFill/>
        </p:spPr>
        <p:txBody>
          <a:bodyPr wrap="square">
            <a:spAutoFit/>
          </a:bodyPr>
          <a:lstStyle/>
          <a:p>
            <a:pPr>
              <a:lnSpc>
                <a:spcPct val="150000"/>
              </a:lnSpc>
            </a:pPr>
            <a:r>
              <a:rPr lang="en-US" sz="1600" b="1" dirty="0"/>
              <a:t>The PESTLE framework is essential for Netflix as it helps the company understand and navigate external factors that influence its business. </a:t>
            </a:r>
          </a:p>
          <a:p>
            <a:pPr>
              <a:lnSpc>
                <a:spcPct val="150000"/>
              </a:lnSpc>
            </a:pPr>
            <a:endParaRPr lang="en-US" sz="1600" b="1" dirty="0"/>
          </a:p>
          <a:p>
            <a:pPr>
              <a:lnSpc>
                <a:spcPct val="150000"/>
              </a:lnSpc>
            </a:pPr>
            <a:r>
              <a:rPr lang="en-US" sz="1200" b="1" dirty="0"/>
              <a:t>Here's why it's important:</a:t>
            </a:r>
          </a:p>
          <a:p>
            <a:endParaRPr lang="en-US" sz="1600" b="1" dirty="0"/>
          </a:p>
          <a:p>
            <a:pPr>
              <a:buFont typeface="+mj-lt"/>
              <a:buAutoNum type="arabicPeriod"/>
            </a:pPr>
            <a:r>
              <a:rPr lang="en-US" b="1" dirty="0"/>
              <a:t>Political Factors</a:t>
            </a:r>
            <a:r>
              <a:rPr lang="en-US" sz="1400" dirty="0"/>
              <a:t>: </a:t>
            </a:r>
            <a:r>
              <a:rPr lang="en-US" sz="1200" dirty="0"/>
              <a:t>Helps Netflix comply with global regulations, censorship laws, and trade policies, ensuring smooth operations in various regions.</a:t>
            </a:r>
          </a:p>
          <a:p>
            <a:pPr>
              <a:buFont typeface="+mj-lt"/>
              <a:buAutoNum type="arabicPeriod"/>
            </a:pPr>
            <a:endParaRPr lang="en-US" sz="1400" dirty="0"/>
          </a:p>
          <a:p>
            <a:pPr>
              <a:buFont typeface="+mj-lt"/>
              <a:buAutoNum type="arabicPeriod"/>
            </a:pPr>
            <a:r>
              <a:rPr lang="en-US" sz="1600" b="1" dirty="0"/>
              <a:t>Economic Factors</a:t>
            </a:r>
            <a:r>
              <a:rPr lang="en-US" sz="1400" dirty="0"/>
              <a:t>: </a:t>
            </a:r>
            <a:r>
              <a:rPr lang="en-US" sz="1200" dirty="0"/>
              <a:t>Guides Netflix in pricing strategies, expansion plans, and cost management by analyzing economic conditions and consumer spending patterns.</a:t>
            </a:r>
          </a:p>
          <a:p>
            <a:pPr>
              <a:buFont typeface="+mj-lt"/>
              <a:buAutoNum type="arabicPeriod"/>
            </a:pPr>
            <a:endParaRPr lang="en-US" sz="1200" dirty="0"/>
          </a:p>
          <a:p>
            <a:pPr>
              <a:buFont typeface="+mj-lt"/>
              <a:buAutoNum type="arabicPeriod"/>
            </a:pPr>
            <a:r>
              <a:rPr lang="en-US" sz="1600" b="1" dirty="0"/>
              <a:t>Social Factors</a:t>
            </a:r>
            <a:r>
              <a:rPr lang="en-US" sz="1600" dirty="0"/>
              <a:t>: </a:t>
            </a:r>
            <a:r>
              <a:rPr lang="en-US" sz="1200" dirty="0"/>
              <a:t>Enables Netflix to tailor its content to cultural trends and viewer preferences, boosting engagement and satisfaction.</a:t>
            </a:r>
          </a:p>
          <a:p>
            <a:pPr>
              <a:buFont typeface="+mj-lt"/>
              <a:buAutoNum type="arabicPeriod"/>
            </a:pPr>
            <a:endParaRPr lang="en-US" sz="1400" dirty="0"/>
          </a:p>
          <a:p>
            <a:pPr>
              <a:buFont typeface="+mj-lt"/>
              <a:buAutoNum type="arabicPeriod"/>
            </a:pPr>
            <a:r>
              <a:rPr lang="en-US" sz="1600" b="1" dirty="0"/>
              <a:t>Technological Factors</a:t>
            </a:r>
            <a:r>
              <a:rPr lang="en-US" sz="1400" dirty="0"/>
              <a:t>: </a:t>
            </a:r>
            <a:r>
              <a:rPr lang="en-US" sz="1200" dirty="0"/>
              <a:t>Keeps Netflix competitive by staying ahead in streaming technology, improving user experience, and integrating new features.</a:t>
            </a:r>
          </a:p>
          <a:p>
            <a:pPr>
              <a:buFont typeface="+mj-lt"/>
              <a:buAutoNum type="arabicPeriod"/>
            </a:pPr>
            <a:endParaRPr lang="en-US" sz="1400" dirty="0"/>
          </a:p>
          <a:p>
            <a:pPr>
              <a:buFont typeface="+mj-lt"/>
              <a:buAutoNum type="arabicPeriod"/>
            </a:pPr>
            <a:r>
              <a:rPr lang="en-US" sz="1600" b="1" dirty="0"/>
              <a:t>Legal Factors</a:t>
            </a:r>
            <a:r>
              <a:rPr lang="en-US" sz="1400" dirty="0"/>
              <a:t>: </a:t>
            </a:r>
            <a:r>
              <a:rPr lang="en-US" sz="1200" dirty="0"/>
              <a:t>Ensures compliance with copyright laws, data privacy regulations, and contractual obligations, protecting Netflix from legal issues.</a:t>
            </a:r>
          </a:p>
          <a:p>
            <a:pPr>
              <a:buFont typeface="+mj-lt"/>
              <a:buAutoNum type="arabicPeriod"/>
            </a:pPr>
            <a:endParaRPr lang="en-US" sz="1400" dirty="0"/>
          </a:p>
          <a:p>
            <a:pPr>
              <a:buFont typeface="+mj-lt"/>
              <a:buAutoNum type="arabicPeriod"/>
            </a:pPr>
            <a:r>
              <a:rPr lang="en-US" sz="1400" b="1" dirty="0"/>
              <a:t>Environmental Factors</a:t>
            </a:r>
            <a:r>
              <a:rPr lang="en-US" sz="1400" dirty="0"/>
              <a:t>: </a:t>
            </a:r>
            <a:r>
              <a:rPr lang="en-US" sz="1200" dirty="0"/>
              <a:t>Promotes sustainability by adopting eco-friendly practices, meeting stakeholder expectations, and enhancing Netflix's corporate reputation.</a:t>
            </a:r>
          </a:p>
        </p:txBody>
      </p:sp>
      <p:pic>
        <p:nvPicPr>
          <p:cNvPr id="4" name="Picture 3">
            <a:extLst>
              <a:ext uri="{FF2B5EF4-FFF2-40B4-BE49-F238E27FC236}">
                <a16:creationId xmlns:a16="http://schemas.microsoft.com/office/drawing/2014/main" id="{12D4B6FB-0BF4-4A82-A13D-D2286C4AD3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11063" y="0"/>
            <a:ext cx="958516" cy="1100823"/>
          </a:xfrm>
          <a:prstGeom prst="rect">
            <a:avLst/>
          </a:prstGeom>
        </p:spPr>
      </p:pic>
      <p:pic>
        <p:nvPicPr>
          <p:cNvPr id="6" name="Picture 5">
            <a:extLst>
              <a:ext uri="{FF2B5EF4-FFF2-40B4-BE49-F238E27FC236}">
                <a16:creationId xmlns:a16="http://schemas.microsoft.com/office/drawing/2014/main" id="{685FCEC5-92C8-4DF5-9E5D-6CDAA4397A75}"/>
              </a:ext>
            </a:extLst>
          </p:cNvPr>
          <p:cNvPicPr>
            <a:picLocks noChangeAspect="1"/>
          </p:cNvPicPr>
          <p:nvPr/>
        </p:nvPicPr>
        <p:blipFill>
          <a:blip r:embed="rId3">
            <a:alphaModFix amt="12000"/>
            <a:extLst>
              <a:ext uri="{28A0092B-C50C-407E-A947-70E740481C1C}">
                <a14:useLocalDpi xmlns:a14="http://schemas.microsoft.com/office/drawing/2010/main" val="0"/>
              </a:ext>
            </a:extLst>
          </a:blip>
          <a:stretch>
            <a:fillRect/>
          </a:stretch>
        </p:blipFill>
        <p:spPr>
          <a:xfrm>
            <a:off x="1526672" y="0"/>
            <a:ext cx="9138656" cy="6858000"/>
          </a:xfrm>
          <a:prstGeom prst="rect">
            <a:avLst/>
          </a:prstGeom>
          <a:ln>
            <a:noFill/>
          </a:ln>
          <a:effectLst>
            <a:softEdge rad="112500"/>
          </a:effectLst>
        </p:spPr>
      </p:pic>
    </p:spTree>
    <p:extLst>
      <p:ext uri="{BB962C8B-B14F-4D97-AF65-F5344CB8AC3E}">
        <p14:creationId xmlns:p14="http://schemas.microsoft.com/office/powerpoint/2010/main" val="870528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E1D3C267-A0FC-4DD8-81CF-826DE916CF63}"/>
              </a:ext>
            </a:extLst>
          </p:cNvPr>
          <p:cNvGrpSpPr/>
          <p:nvPr/>
        </p:nvGrpSpPr>
        <p:grpSpPr>
          <a:xfrm>
            <a:off x="5218731" y="2095023"/>
            <a:ext cx="877269" cy="1018028"/>
            <a:chOff x="3373230" y="1278388"/>
            <a:chExt cx="1169692" cy="1357370"/>
          </a:xfrm>
        </p:grpSpPr>
        <p:sp>
          <p:nvSpPr>
            <p:cNvPr id="39" name="Freeform 49">
              <a:extLst>
                <a:ext uri="{FF2B5EF4-FFF2-40B4-BE49-F238E27FC236}">
                  <a16:creationId xmlns:a16="http://schemas.microsoft.com/office/drawing/2014/main" id="{C1D1F10D-1C31-4A51-9298-B03D3C4F095D}"/>
                </a:ext>
              </a:extLst>
            </p:cNvPr>
            <p:cNvSpPr>
              <a:spLocks/>
            </p:cNvSpPr>
            <p:nvPr/>
          </p:nvSpPr>
          <p:spPr bwMode="auto">
            <a:xfrm>
              <a:off x="3407595" y="1319360"/>
              <a:ext cx="1100964" cy="1275426"/>
            </a:xfrm>
            <a:custGeom>
              <a:avLst/>
              <a:gdLst>
                <a:gd name="T0" fmla="*/ 0 w 833"/>
                <a:gd name="T1" fmla="*/ 724 h 965"/>
                <a:gd name="T2" fmla="*/ 0 w 833"/>
                <a:gd name="T3" fmla="*/ 241 h 965"/>
                <a:gd name="T4" fmla="*/ 416 w 833"/>
                <a:gd name="T5" fmla="*/ 0 h 965"/>
                <a:gd name="T6" fmla="*/ 833 w 833"/>
                <a:gd name="T7" fmla="*/ 241 h 965"/>
                <a:gd name="T8" fmla="*/ 833 w 833"/>
                <a:gd name="T9" fmla="*/ 724 h 965"/>
                <a:gd name="T10" fmla="*/ 416 w 833"/>
                <a:gd name="T11" fmla="*/ 965 h 965"/>
                <a:gd name="T12" fmla="*/ 0 w 833"/>
                <a:gd name="T13" fmla="*/ 724 h 965"/>
              </a:gdLst>
              <a:ahLst/>
              <a:cxnLst>
                <a:cxn ang="0">
                  <a:pos x="T0" y="T1"/>
                </a:cxn>
                <a:cxn ang="0">
                  <a:pos x="T2" y="T3"/>
                </a:cxn>
                <a:cxn ang="0">
                  <a:pos x="T4" y="T5"/>
                </a:cxn>
                <a:cxn ang="0">
                  <a:pos x="T6" y="T7"/>
                </a:cxn>
                <a:cxn ang="0">
                  <a:pos x="T8" y="T9"/>
                </a:cxn>
                <a:cxn ang="0">
                  <a:pos x="T10" y="T11"/>
                </a:cxn>
                <a:cxn ang="0">
                  <a:pos x="T12" y="T13"/>
                </a:cxn>
              </a:cxnLst>
              <a:rect l="0" t="0" r="r" b="b"/>
              <a:pathLst>
                <a:path w="833" h="965">
                  <a:moveTo>
                    <a:pt x="0" y="724"/>
                  </a:moveTo>
                  <a:lnTo>
                    <a:pt x="0" y="241"/>
                  </a:lnTo>
                  <a:lnTo>
                    <a:pt x="416" y="0"/>
                  </a:lnTo>
                  <a:lnTo>
                    <a:pt x="833" y="241"/>
                  </a:lnTo>
                  <a:lnTo>
                    <a:pt x="833" y="724"/>
                  </a:lnTo>
                  <a:lnTo>
                    <a:pt x="416" y="965"/>
                  </a:lnTo>
                  <a:lnTo>
                    <a:pt x="0" y="724"/>
                  </a:lnTo>
                  <a:close/>
                </a:path>
              </a:pathLst>
            </a:cu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2700000" scaled="1"/>
              <a:tileRect/>
            </a:gradFill>
            <a:ln>
              <a:noFill/>
            </a:ln>
            <a:effectLst>
              <a:innerShdw blurRad="114300">
                <a:prstClr val="black"/>
              </a:innerShdw>
            </a:effectLst>
          </p:spPr>
          <p:txBody>
            <a:bodyPr vert="horz" wrap="square" lIns="68580" tIns="34290" rIns="68580" bIns="34290" numCol="1" anchor="ctr" anchorCtr="0" compatLnSpc="1">
              <a:prstTxWarp prst="textNoShape">
                <a:avLst/>
              </a:prstTxWarp>
            </a:bodyPr>
            <a:lstStyle/>
            <a:p>
              <a:pPr algn="ctr"/>
              <a:r>
                <a:rPr lang="en-US" sz="3300" b="1" dirty="0">
                  <a:solidFill>
                    <a:schemeClr val="bg1"/>
                  </a:solidFill>
                </a:rPr>
                <a:t>P</a:t>
              </a:r>
            </a:p>
          </p:txBody>
        </p:sp>
        <p:sp>
          <p:nvSpPr>
            <p:cNvPr id="40" name="Freeform 50">
              <a:extLst>
                <a:ext uri="{FF2B5EF4-FFF2-40B4-BE49-F238E27FC236}">
                  <a16:creationId xmlns:a16="http://schemas.microsoft.com/office/drawing/2014/main" id="{93120AC0-6B2C-461C-83AA-A69B56EE3FB8}"/>
                </a:ext>
              </a:extLst>
            </p:cNvPr>
            <p:cNvSpPr>
              <a:spLocks noEditPoints="1"/>
            </p:cNvSpPr>
            <p:nvPr/>
          </p:nvSpPr>
          <p:spPr bwMode="auto">
            <a:xfrm>
              <a:off x="3373230" y="1278388"/>
              <a:ext cx="1169692" cy="1357370"/>
            </a:xfrm>
            <a:custGeom>
              <a:avLst/>
              <a:gdLst>
                <a:gd name="T0" fmla="*/ 442 w 885"/>
                <a:gd name="T1" fmla="*/ 61 h 1027"/>
                <a:gd name="T2" fmla="*/ 833 w 885"/>
                <a:gd name="T3" fmla="*/ 287 h 1027"/>
                <a:gd name="T4" fmla="*/ 833 w 885"/>
                <a:gd name="T5" fmla="*/ 741 h 1027"/>
                <a:gd name="T6" fmla="*/ 442 w 885"/>
                <a:gd name="T7" fmla="*/ 967 h 1027"/>
                <a:gd name="T8" fmla="*/ 52 w 885"/>
                <a:gd name="T9" fmla="*/ 741 h 1027"/>
                <a:gd name="T10" fmla="*/ 52 w 885"/>
                <a:gd name="T11" fmla="*/ 287 h 1027"/>
                <a:gd name="T12" fmla="*/ 442 w 885"/>
                <a:gd name="T13" fmla="*/ 61 h 1027"/>
                <a:gd name="T14" fmla="*/ 442 w 885"/>
                <a:gd name="T15" fmla="*/ 0 h 1027"/>
                <a:gd name="T16" fmla="*/ 0 w 885"/>
                <a:gd name="T17" fmla="*/ 257 h 1027"/>
                <a:gd name="T18" fmla="*/ 0 w 885"/>
                <a:gd name="T19" fmla="*/ 770 h 1027"/>
                <a:gd name="T20" fmla="*/ 442 w 885"/>
                <a:gd name="T21" fmla="*/ 1027 h 1027"/>
                <a:gd name="T22" fmla="*/ 885 w 885"/>
                <a:gd name="T23" fmla="*/ 770 h 1027"/>
                <a:gd name="T24" fmla="*/ 885 w 885"/>
                <a:gd name="T25" fmla="*/ 257 h 1027"/>
                <a:gd name="T26" fmla="*/ 442 w 885"/>
                <a:gd name="T27" fmla="*/ 0 h 10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85" h="1027">
                  <a:moveTo>
                    <a:pt x="442" y="61"/>
                  </a:moveTo>
                  <a:lnTo>
                    <a:pt x="833" y="287"/>
                  </a:lnTo>
                  <a:lnTo>
                    <a:pt x="833" y="741"/>
                  </a:lnTo>
                  <a:lnTo>
                    <a:pt x="442" y="967"/>
                  </a:lnTo>
                  <a:lnTo>
                    <a:pt x="52" y="741"/>
                  </a:lnTo>
                  <a:lnTo>
                    <a:pt x="52" y="287"/>
                  </a:lnTo>
                  <a:lnTo>
                    <a:pt x="442" y="61"/>
                  </a:lnTo>
                  <a:close/>
                  <a:moveTo>
                    <a:pt x="442" y="0"/>
                  </a:moveTo>
                  <a:lnTo>
                    <a:pt x="0" y="257"/>
                  </a:lnTo>
                  <a:lnTo>
                    <a:pt x="0" y="770"/>
                  </a:lnTo>
                  <a:lnTo>
                    <a:pt x="442" y="1027"/>
                  </a:lnTo>
                  <a:lnTo>
                    <a:pt x="885" y="770"/>
                  </a:lnTo>
                  <a:lnTo>
                    <a:pt x="885" y="257"/>
                  </a:lnTo>
                  <a:lnTo>
                    <a:pt x="442" y="0"/>
                  </a:lnTo>
                  <a:close/>
                </a:path>
              </a:pathLst>
            </a:custGeom>
            <a:solidFill>
              <a:schemeClr val="bg1">
                <a:lumMod val="95000"/>
              </a:schemeClr>
            </a:solidFill>
            <a:ln>
              <a:noFill/>
            </a:ln>
            <a:effectLst/>
          </p:spPr>
          <p:txBody>
            <a:bodyPr vert="horz" wrap="square" lIns="68580" tIns="34290" rIns="68580" bIns="34290" numCol="1" anchor="t" anchorCtr="0" compatLnSpc="1">
              <a:prstTxWarp prst="textNoShape">
                <a:avLst/>
              </a:prstTxWarp>
            </a:bodyPr>
            <a:lstStyle/>
            <a:p>
              <a:endParaRPr lang="en-US" sz="2100"/>
            </a:p>
          </p:txBody>
        </p:sp>
      </p:grpSp>
      <p:grpSp>
        <p:nvGrpSpPr>
          <p:cNvPr id="41" name="Group 40">
            <a:extLst>
              <a:ext uri="{FF2B5EF4-FFF2-40B4-BE49-F238E27FC236}">
                <a16:creationId xmlns:a16="http://schemas.microsoft.com/office/drawing/2014/main" id="{9DD68CDD-607B-4168-8BF4-761B42ED922C}"/>
              </a:ext>
            </a:extLst>
          </p:cNvPr>
          <p:cNvGrpSpPr/>
          <p:nvPr/>
        </p:nvGrpSpPr>
        <p:grpSpPr>
          <a:xfrm>
            <a:off x="6127721" y="2095023"/>
            <a:ext cx="890156" cy="1018028"/>
            <a:chOff x="4585217" y="1278388"/>
            <a:chExt cx="1186874" cy="1357370"/>
          </a:xfrm>
        </p:grpSpPr>
        <p:sp>
          <p:nvSpPr>
            <p:cNvPr id="42" name="Freeform 52">
              <a:extLst>
                <a:ext uri="{FF2B5EF4-FFF2-40B4-BE49-F238E27FC236}">
                  <a16:creationId xmlns:a16="http://schemas.microsoft.com/office/drawing/2014/main" id="{6E81E81A-D9D1-4ED0-9F8B-164750A2019D}"/>
                </a:ext>
              </a:extLst>
            </p:cNvPr>
            <p:cNvSpPr>
              <a:spLocks/>
            </p:cNvSpPr>
            <p:nvPr/>
          </p:nvSpPr>
          <p:spPr bwMode="auto">
            <a:xfrm>
              <a:off x="4619580" y="1319360"/>
              <a:ext cx="1118147" cy="1275426"/>
            </a:xfrm>
            <a:custGeom>
              <a:avLst/>
              <a:gdLst>
                <a:gd name="T0" fmla="*/ 0 w 846"/>
                <a:gd name="T1" fmla="*/ 724 h 965"/>
                <a:gd name="T2" fmla="*/ 0 w 846"/>
                <a:gd name="T3" fmla="*/ 241 h 965"/>
                <a:gd name="T4" fmla="*/ 423 w 846"/>
                <a:gd name="T5" fmla="*/ 0 h 965"/>
                <a:gd name="T6" fmla="*/ 846 w 846"/>
                <a:gd name="T7" fmla="*/ 241 h 965"/>
                <a:gd name="T8" fmla="*/ 846 w 846"/>
                <a:gd name="T9" fmla="*/ 724 h 965"/>
                <a:gd name="T10" fmla="*/ 423 w 846"/>
                <a:gd name="T11" fmla="*/ 965 h 965"/>
                <a:gd name="T12" fmla="*/ 0 w 846"/>
                <a:gd name="T13" fmla="*/ 724 h 965"/>
              </a:gdLst>
              <a:ahLst/>
              <a:cxnLst>
                <a:cxn ang="0">
                  <a:pos x="T0" y="T1"/>
                </a:cxn>
                <a:cxn ang="0">
                  <a:pos x="T2" y="T3"/>
                </a:cxn>
                <a:cxn ang="0">
                  <a:pos x="T4" y="T5"/>
                </a:cxn>
                <a:cxn ang="0">
                  <a:pos x="T6" y="T7"/>
                </a:cxn>
                <a:cxn ang="0">
                  <a:pos x="T8" y="T9"/>
                </a:cxn>
                <a:cxn ang="0">
                  <a:pos x="T10" y="T11"/>
                </a:cxn>
                <a:cxn ang="0">
                  <a:pos x="T12" y="T13"/>
                </a:cxn>
              </a:cxnLst>
              <a:rect l="0" t="0" r="r" b="b"/>
              <a:pathLst>
                <a:path w="846" h="965">
                  <a:moveTo>
                    <a:pt x="0" y="724"/>
                  </a:moveTo>
                  <a:lnTo>
                    <a:pt x="0" y="241"/>
                  </a:lnTo>
                  <a:lnTo>
                    <a:pt x="423" y="0"/>
                  </a:lnTo>
                  <a:lnTo>
                    <a:pt x="846" y="241"/>
                  </a:lnTo>
                  <a:lnTo>
                    <a:pt x="846" y="724"/>
                  </a:lnTo>
                  <a:lnTo>
                    <a:pt x="423" y="965"/>
                  </a:lnTo>
                  <a:lnTo>
                    <a:pt x="0" y="724"/>
                  </a:lnTo>
                  <a:close/>
                </a:path>
              </a:pathLst>
            </a:custGeom>
            <a:gradFill flip="none" rotWithShape="1">
              <a:gsLst>
                <a:gs pos="0">
                  <a:schemeClr val="accent2">
                    <a:shade val="30000"/>
                    <a:satMod val="115000"/>
                  </a:schemeClr>
                </a:gs>
                <a:gs pos="50000">
                  <a:schemeClr val="accent2">
                    <a:shade val="67500"/>
                    <a:satMod val="115000"/>
                  </a:schemeClr>
                </a:gs>
                <a:gs pos="100000">
                  <a:schemeClr val="accent2">
                    <a:shade val="100000"/>
                    <a:satMod val="115000"/>
                  </a:schemeClr>
                </a:gs>
              </a:gsLst>
              <a:lin ang="8100000" scaled="1"/>
              <a:tileRect/>
            </a:gradFill>
            <a:ln>
              <a:noFill/>
            </a:ln>
            <a:effectLst>
              <a:innerShdw blurRad="114300">
                <a:prstClr val="black"/>
              </a:innerShdw>
            </a:effectLst>
          </p:spPr>
          <p:txBody>
            <a:bodyPr vert="horz" wrap="square" lIns="68580" tIns="34290" rIns="68580" bIns="34290" numCol="1" anchor="ctr" anchorCtr="0" compatLnSpc="1">
              <a:prstTxWarp prst="textNoShape">
                <a:avLst/>
              </a:prstTxWarp>
            </a:bodyPr>
            <a:lstStyle/>
            <a:p>
              <a:pPr algn="ctr"/>
              <a:r>
                <a:rPr lang="en-US" sz="3300" b="1" dirty="0">
                  <a:solidFill>
                    <a:schemeClr val="bg1"/>
                  </a:solidFill>
                </a:rPr>
                <a:t>E</a:t>
              </a:r>
            </a:p>
          </p:txBody>
        </p:sp>
        <p:sp>
          <p:nvSpPr>
            <p:cNvPr id="43" name="Freeform 53">
              <a:extLst>
                <a:ext uri="{FF2B5EF4-FFF2-40B4-BE49-F238E27FC236}">
                  <a16:creationId xmlns:a16="http://schemas.microsoft.com/office/drawing/2014/main" id="{259AADCC-1F38-4CA8-B76C-063DA0AF9FE8}"/>
                </a:ext>
              </a:extLst>
            </p:cNvPr>
            <p:cNvSpPr>
              <a:spLocks noEditPoints="1"/>
            </p:cNvSpPr>
            <p:nvPr/>
          </p:nvSpPr>
          <p:spPr bwMode="auto">
            <a:xfrm>
              <a:off x="4585217" y="1278388"/>
              <a:ext cx="1186874" cy="1357370"/>
            </a:xfrm>
            <a:custGeom>
              <a:avLst/>
              <a:gdLst>
                <a:gd name="T0" fmla="*/ 449 w 898"/>
                <a:gd name="T1" fmla="*/ 61 h 1027"/>
                <a:gd name="T2" fmla="*/ 846 w 898"/>
                <a:gd name="T3" fmla="*/ 287 h 1027"/>
                <a:gd name="T4" fmla="*/ 846 w 898"/>
                <a:gd name="T5" fmla="*/ 741 h 1027"/>
                <a:gd name="T6" fmla="*/ 449 w 898"/>
                <a:gd name="T7" fmla="*/ 967 h 1027"/>
                <a:gd name="T8" fmla="*/ 52 w 898"/>
                <a:gd name="T9" fmla="*/ 741 h 1027"/>
                <a:gd name="T10" fmla="*/ 52 w 898"/>
                <a:gd name="T11" fmla="*/ 287 h 1027"/>
                <a:gd name="T12" fmla="*/ 449 w 898"/>
                <a:gd name="T13" fmla="*/ 61 h 1027"/>
                <a:gd name="T14" fmla="*/ 449 w 898"/>
                <a:gd name="T15" fmla="*/ 0 h 1027"/>
                <a:gd name="T16" fmla="*/ 0 w 898"/>
                <a:gd name="T17" fmla="*/ 257 h 1027"/>
                <a:gd name="T18" fmla="*/ 0 w 898"/>
                <a:gd name="T19" fmla="*/ 770 h 1027"/>
                <a:gd name="T20" fmla="*/ 449 w 898"/>
                <a:gd name="T21" fmla="*/ 1027 h 1027"/>
                <a:gd name="T22" fmla="*/ 898 w 898"/>
                <a:gd name="T23" fmla="*/ 770 h 1027"/>
                <a:gd name="T24" fmla="*/ 898 w 898"/>
                <a:gd name="T25" fmla="*/ 257 h 1027"/>
                <a:gd name="T26" fmla="*/ 449 w 898"/>
                <a:gd name="T27" fmla="*/ 0 h 10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98" h="1027">
                  <a:moveTo>
                    <a:pt x="449" y="61"/>
                  </a:moveTo>
                  <a:lnTo>
                    <a:pt x="846" y="287"/>
                  </a:lnTo>
                  <a:lnTo>
                    <a:pt x="846" y="741"/>
                  </a:lnTo>
                  <a:lnTo>
                    <a:pt x="449" y="967"/>
                  </a:lnTo>
                  <a:lnTo>
                    <a:pt x="52" y="741"/>
                  </a:lnTo>
                  <a:lnTo>
                    <a:pt x="52" y="287"/>
                  </a:lnTo>
                  <a:lnTo>
                    <a:pt x="449" y="61"/>
                  </a:lnTo>
                  <a:close/>
                  <a:moveTo>
                    <a:pt x="449" y="0"/>
                  </a:moveTo>
                  <a:lnTo>
                    <a:pt x="0" y="257"/>
                  </a:lnTo>
                  <a:lnTo>
                    <a:pt x="0" y="770"/>
                  </a:lnTo>
                  <a:lnTo>
                    <a:pt x="449" y="1027"/>
                  </a:lnTo>
                  <a:lnTo>
                    <a:pt x="898" y="770"/>
                  </a:lnTo>
                  <a:lnTo>
                    <a:pt x="898" y="257"/>
                  </a:lnTo>
                  <a:lnTo>
                    <a:pt x="449" y="0"/>
                  </a:lnTo>
                  <a:close/>
                </a:path>
              </a:pathLst>
            </a:custGeom>
            <a:solidFill>
              <a:schemeClr val="bg1">
                <a:lumMod val="95000"/>
              </a:schemeClr>
            </a:solidFill>
            <a:ln>
              <a:noFill/>
            </a:ln>
            <a:effectLst/>
          </p:spPr>
          <p:txBody>
            <a:bodyPr vert="horz" wrap="square" lIns="68580" tIns="34290" rIns="68580" bIns="34290" numCol="1" anchor="t" anchorCtr="0" compatLnSpc="1">
              <a:prstTxWarp prst="textNoShape">
                <a:avLst/>
              </a:prstTxWarp>
            </a:bodyPr>
            <a:lstStyle/>
            <a:p>
              <a:endParaRPr lang="en-US" sz="2100"/>
            </a:p>
          </p:txBody>
        </p:sp>
      </p:grpSp>
      <p:grpSp>
        <p:nvGrpSpPr>
          <p:cNvPr id="44" name="Group 43">
            <a:extLst>
              <a:ext uri="{FF2B5EF4-FFF2-40B4-BE49-F238E27FC236}">
                <a16:creationId xmlns:a16="http://schemas.microsoft.com/office/drawing/2014/main" id="{0F55401D-E828-4E2B-9104-5475BB6B7160}"/>
              </a:ext>
            </a:extLst>
          </p:cNvPr>
          <p:cNvGrpSpPr/>
          <p:nvPr/>
        </p:nvGrpSpPr>
        <p:grpSpPr>
          <a:xfrm>
            <a:off x="6598571" y="2901912"/>
            <a:ext cx="883217" cy="1016045"/>
            <a:chOff x="5213018" y="2354239"/>
            <a:chExt cx="1177622" cy="1354726"/>
          </a:xfrm>
        </p:grpSpPr>
        <p:sp>
          <p:nvSpPr>
            <p:cNvPr id="45" name="Freeform 55">
              <a:extLst>
                <a:ext uri="{FF2B5EF4-FFF2-40B4-BE49-F238E27FC236}">
                  <a16:creationId xmlns:a16="http://schemas.microsoft.com/office/drawing/2014/main" id="{DA323FEF-FBE7-4136-BB61-0E779C595D8E}"/>
                </a:ext>
              </a:extLst>
            </p:cNvPr>
            <p:cNvSpPr>
              <a:spLocks/>
            </p:cNvSpPr>
            <p:nvPr/>
          </p:nvSpPr>
          <p:spPr bwMode="auto">
            <a:xfrm>
              <a:off x="5247380" y="2392567"/>
              <a:ext cx="1108895" cy="1276747"/>
            </a:xfrm>
            <a:custGeom>
              <a:avLst/>
              <a:gdLst>
                <a:gd name="T0" fmla="*/ 0 w 839"/>
                <a:gd name="T1" fmla="*/ 726 h 966"/>
                <a:gd name="T2" fmla="*/ 0 w 839"/>
                <a:gd name="T3" fmla="*/ 242 h 966"/>
                <a:gd name="T4" fmla="*/ 420 w 839"/>
                <a:gd name="T5" fmla="*/ 0 h 966"/>
                <a:gd name="T6" fmla="*/ 839 w 839"/>
                <a:gd name="T7" fmla="*/ 242 h 966"/>
                <a:gd name="T8" fmla="*/ 839 w 839"/>
                <a:gd name="T9" fmla="*/ 726 h 966"/>
                <a:gd name="T10" fmla="*/ 420 w 839"/>
                <a:gd name="T11" fmla="*/ 966 h 966"/>
                <a:gd name="T12" fmla="*/ 0 w 839"/>
                <a:gd name="T13" fmla="*/ 726 h 966"/>
              </a:gdLst>
              <a:ahLst/>
              <a:cxnLst>
                <a:cxn ang="0">
                  <a:pos x="T0" y="T1"/>
                </a:cxn>
                <a:cxn ang="0">
                  <a:pos x="T2" y="T3"/>
                </a:cxn>
                <a:cxn ang="0">
                  <a:pos x="T4" y="T5"/>
                </a:cxn>
                <a:cxn ang="0">
                  <a:pos x="T6" y="T7"/>
                </a:cxn>
                <a:cxn ang="0">
                  <a:pos x="T8" y="T9"/>
                </a:cxn>
                <a:cxn ang="0">
                  <a:pos x="T10" y="T11"/>
                </a:cxn>
                <a:cxn ang="0">
                  <a:pos x="T12" y="T13"/>
                </a:cxn>
              </a:cxnLst>
              <a:rect l="0" t="0" r="r" b="b"/>
              <a:pathLst>
                <a:path w="839" h="966">
                  <a:moveTo>
                    <a:pt x="0" y="726"/>
                  </a:moveTo>
                  <a:lnTo>
                    <a:pt x="0" y="242"/>
                  </a:lnTo>
                  <a:lnTo>
                    <a:pt x="420" y="0"/>
                  </a:lnTo>
                  <a:lnTo>
                    <a:pt x="839" y="242"/>
                  </a:lnTo>
                  <a:lnTo>
                    <a:pt x="839" y="726"/>
                  </a:lnTo>
                  <a:lnTo>
                    <a:pt x="420" y="966"/>
                  </a:lnTo>
                  <a:lnTo>
                    <a:pt x="0" y="726"/>
                  </a:lnTo>
                  <a:close/>
                </a:path>
              </a:pathLst>
            </a:custGeom>
            <a:gradFill flip="none" rotWithShape="1">
              <a:gsLst>
                <a:gs pos="0">
                  <a:schemeClr val="accent3">
                    <a:shade val="30000"/>
                    <a:satMod val="115000"/>
                  </a:schemeClr>
                </a:gs>
                <a:gs pos="50000">
                  <a:schemeClr val="accent3">
                    <a:shade val="67500"/>
                    <a:satMod val="115000"/>
                  </a:schemeClr>
                </a:gs>
                <a:gs pos="100000">
                  <a:schemeClr val="accent3">
                    <a:shade val="100000"/>
                    <a:satMod val="115000"/>
                  </a:schemeClr>
                </a:gs>
              </a:gsLst>
              <a:lin ang="10800000" scaled="1"/>
              <a:tileRect/>
            </a:gradFill>
            <a:ln>
              <a:noFill/>
            </a:ln>
            <a:effectLst>
              <a:innerShdw blurRad="114300">
                <a:prstClr val="black"/>
              </a:innerShdw>
            </a:effectLst>
          </p:spPr>
          <p:txBody>
            <a:bodyPr vert="horz" wrap="square" lIns="68580" tIns="34290" rIns="68580" bIns="34290" numCol="1" anchor="ctr" anchorCtr="0" compatLnSpc="1">
              <a:prstTxWarp prst="textNoShape">
                <a:avLst/>
              </a:prstTxWarp>
            </a:bodyPr>
            <a:lstStyle/>
            <a:p>
              <a:pPr algn="ctr"/>
              <a:r>
                <a:rPr lang="en-US" sz="3300" b="1" dirty="0">
                  <a:solidFill>
                    <a:schemeClr val="bg1"/>
                  </a:solidFill>
                </a:rPr>
                <a:t>S</a:t>
              </a:r>
            </a:p>
          </p:txBody>
        </p:sp>
        <p:sp>
          <p:nvSpPr>
            <p:cNvPr id="46" name="Freeform 56">
              <a:extLst>
                <a:ext uri="{FF2B5EF4-FFF2-40B4-BE49-F238E27FC236}">
                  <a16:creationId xmlns:a16="http://schemas.microsoft.com/office/drawing/2014/main" id="{736BC4CE-BBE4-4699-B1ED-055DBBFFE42B}"/>
                </a:ext>
              </a:extLst>
            </p:cNvPr>
            <p:cNvSpPr>
              <a:spLocks noEditPoints="1"/>
            </p:cNvSpPr>
            <p:nvPr/>
          </p:nvSpPr>
          <p:spPr bwMode="auto">
            <a:xfrm>
              <a:off x="5213018" y="2354239"/>
              <a:ext cx="1177622" cy="1354726"/>
            </a:xfrm>
            <a:custGeom>
              <a:avLst/>
              <a:gdLst>
                <a:gd name="T0" fmla="*/ 446 w 891"/>
                <a:gd name="T1" fmla="*/ 60 h 1025"/>
                <a:gd name="T2" fmla="*/ 839 w 891"/>
                <a:gd name="T3" fmla="*/ 286 h 1025"/>
                <a:gd name="T4" fmla="*/ 839 w 891"/>
                <a:gd name="T5" fmla="*/ 738 h 1025"/>
                <a:gd name="T6" fmla="*/ 446 w 891"/>
                <a:gd name="T7" fmla="*/ 966 h 1025"/>
                <a:gd name="T8" fmla="*/ 52 w 891"/>
                <a:gd name="T9" fmla="*/ 738 h 1025"/>
                <a:gd name="T10" fmla="*/ 52 w 891"/>
                <a:gd name="T11" fmla="*/ 286 h 1025"/>
                <a:gd name="T12" fmla="*/ 446 w 891"/>
                <a:gd name="T13" fmla="*/ 60 h 1025"/>
                <a:gd name="T14" fmla="*/ 446 w 891"/>
                <a:gd name="T15" fmla="*/ 0 h 1025"/>
                <a:gd name="T16" fmla="*/ 0 w 891"/>
                <a:gd name="T17" fmla="*/ 255 h 1025"/>
                <a:gd name="T18" fmla="*/ 0 w 891"/>
                <a:gd name="T19" fmla="*/ 769 h 1025"/>
                <a:gd name="T20" fmla="*/ 446 w 891"/>
                <a:gd name="T21" fmla="*/ 1025 h 1025"/>
                <a:gd name="T22" fmla="*/ 891 w 891"/>
                <a:gd name="T23" fmla="*/ 769 h 1025"/>
                <a:gd name="T24" fmla="*/ 891 w 891"/>
                <a:gd name="T25" fmla="*/ 255 h 1025"/>
                <a:gd name="T26" fmla="*/ 446 w 891"/>
                <a:gd name="T27" fmla="*/ 0 h 10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91" h="1025">
                  <a:moveTo>
                    <a:pt x="446" y="60"/>
                  </a:moveTo>
                  <a:lnTo>
                    <a:pt x="839" y="286"/>
                  </a:lnTo>
                  <a:lnTo>
                    <a:pt x="839" y="738"/>
                  </a:lnTo>
                  <a:lnTo>
                    <a:pt x="446" y="966"/>
                  </a:lnTo>
                  <a:lnTo>
                    <a:pt x="52" y="738"/>
                  </a:lnTo>
                  <a:lnTo>
                    <a:pt x="52" y="286"/>
                  </a:lnTo>
                  <a:lnTo>
                    <a:pt x="446" y="60"/>
                  </a:lnTo>
                  <a:close/>
                  <a:moveTo>
                    <a:pt x="446" y="0"/>
                  </a:moveTo>
                  <a:lnTo>
                    <a:pt x="0" y="255"/>
                  </a:lnTo>
                  <a:lnTo>
                    <a:pt x="0" y="769"/>
                  </a:lnTo>
                  <a:lnTo>
                    <a:pt x="446" y="1025"/>
                  </a:lnTo>
                  <a:lnTo>
                    <a:pt x="891" y="769"/>
                  </a:lnTo>
                  <a:lnTo>
                    <a:pt x="891" y="255"/>
                  </a:lnTo>
                  <a:lnTo>
                    <a:pt x="446" y="0"/>
                  </a:lnTo>
                  <a:close/>
                </a:path>
              </a:pathLst>
            </a:custGeom>
            <a:solidFill>
              <a:schemeClr val="bg1">
                <a:lumMod val="95000"/>
              </a:schemeClr>
            </a:solidFill>
            <a:ln>
              <a:noFill/>
            </a:ln>
            <a:effectLst/>
          </p:spPr>
          <p:txBody>
            <a:bodyPr vert="horz" wrap="square" lIns="68580" tIns="34290" rIns="68580" bIns="34290" numCol="1" anchor="t" anchorCtr="0" compatLnSpc="1">
              <a:prstTxWarp prst="textNoShape">
                <a:avLst/>
              </a:prstTxWarp>
            </a:bodyPr>
            <a:lstStyle/>
            <a:p>
              <a:endParaRPr lang="en-US" sz="2100"/>
            </a:p>
          </p:txBody>
        </p:sp>
      </p:grpSp>
      <p:grpSp>
        <p:nvGrpSpPr>
          <p:cNvPr id="47" name="Group 46">
            <a:extLst>
              <a:ext uri="{FF2B5EF4-FFF2-40B4-BE49-F238E27FC236}">
                <a16:creationId xmlns:a16="http://schemas.microsoft.com/office/drawing/2014/main" id="{B62C019E-41BD-4B1F-854E-93E0126FD6CB}"/>
              </a:ext>
            </a:extLst>
          </p:cNvPr>
          <p:cNvGrpSpPr/>
          <p:nvPr/>
        </p:nvGrpSpPr>
        <p:grpSpPr>
          <a:xfrm>
            <a:off x="6127721" y="3693930"/>
            <a:ext cx="890156" cy="1017035"/>
            <a:chOff x="4585217" y="3410263"/>
            <a:chExt cx="1186874" cy="1356047"/>
          </a:xfrm>
        </p:grpSpPr>
        <p:sp>
          <p:nvSpPr>
            <p:cNvPr id="48" name="Freeform 58">
              <a:extLst>
                <a:ext uri="{FF2B5EF4-FFF2-40B4-BE49-F238E27FC236}">
                  <a16:creationId xmlns:a16="http://schemas.microsoft.com/office/drawing/2014/main" id="{195AE1F9-8EE7-4F21-B924-BBCE51877123}"/>
                </a:ext>
              </a:extLst>
            </p:cNvPr>
            <p:cNvSpPr>
              <a:spLocks/>
            </p:cNvSpPr>
            <p:nvPr/>
          </p:nvSpPr>
          <p:spPr bwMode="auto">
            <a:xfrm>
              <a:off x="4619580" y="3449914"/>
              <a:ext cx="1118147" cy="1275426"/>
            </a:xfrm>
            <a:custGeom>
              <a:avLst/>
              <a:gdLst>
                <a:gd name="T0" fmla="*/ 0 w 846"/>
                <a:gd name="T1" fmla="*/ 724 h 965"/>
                <a:gd name="T2" fmla="*/ 0 w 846"/>
                <a:gd name="T3" fmla="*/ 241 h 965"/>
                <a:gd name="T4" fmla="*/ 423 w 846"/>
                <a:gd name="T5" fmla="*/ 0 h 965"/>
                <a:gd name="T6" fmla="*/ 846 w 846"/>
                <a:gd name="T7" fmla="*/ 241 h 965"/>
                <a:gd name="T8" fmla="*/ 846 w 846"/>
                <a:gd name="T9" fmla="*/ 724 h 965"/>
                <a:gd name="T10" fmla="*/ 423 w 846"/>
                <a:gd name="T11" fmla="*/ 965 h 965"/>
                <a:gd name="T12" fmla="*/ 0 w 846"/>
                <a:gd name="T13" fmla="*/ 724 h 965"/>
              </a:gdLst>
              <a:ahLst/>
              <a:cxnLst>
                <a:cxn ang="0">
                  <a:pos x="T0" y="T1"/>
                </a:cxn>
                <a:cxn ang="0">
                  <a:pos x="T2" y="T3"/>
                </a:cxn>
                <a:cxn ang="0">
                  <a:pos x="T4" y="T5"/>
                </a:cxn>
                <a:cxn ang="0">
                  <a:pos x="T6" y="T7"/>
                </a:cxn>
                <a:cxn ang="0">
                  <a:pos x="T8" y="T9"/>
                </a:cxn>
                <a:cxn ang="0">
                  <a:pos x="T10" y="T11"/>
                </a:cxn>
                <a:cxn ang="0">
                  <a:pos x="T12" y="T13"/>
                </a:cxn>
              </a:cxnLst>
              <a:rect l="0" t="0" r="r" b="b"/>
              <a:pathLst>
                <a:path w="846" h="965">
                  <a:moveTo>
                    <a:pt x="0" y="724"/>
                  </a:moveTo>
                  <a:lnTo>
                    <a:pt x="0" y="241"/>
                  </a:lnTo>
                  <a:lnTo>
                    <a:pt x="423" y="0"/>
                  </a:lnTo>
                  <a:lnTo>
                    <a:pt x="846" y="241"/>
                  </a:lnTo>
                  <a:lnTo>
                    <a:pt x="846" y="724"/>
                  </a:lnTo>
                  <a:lnTo>
                    <a:pt x="423" y="965"/>
                  </a:lnTo>
                  <a:lnTo>
                    <a:pt x="0" y="724"/>
                  </a:lnTo>
                  <a:close/>
                </a:path>
              </a:pathLst>
            </a:custGeom>
            <a:gradFill flip="none" rotWithShape="1">
              <a:gsLst>
                <a:gs pos="0">
                  <a:schemeClr val="accent4">
                    <a:shade val="30000"/>
                    <a:satMod val="115000"/>
                  </a:schemeClr>
                </a:gs>
                <a:gs pos="50000">
                  <a:schemeClr val="accent4">
                    <a:shade val="67500"/>
                    <a:satMod val="115000"/>
                  </a:schemeClr>
                </a:gs>
                <a:gs pos="100000">
                  <a:schemeClr val="accent4">
                    <a:shade val="100000"/>
                    <a:satMod val="115000"/>
                  </a:schemeClr>
                </a:gs>
              </a:gsLst>
              <a:lin ang="13500000" scaled="1"/>
              <a:tileRect/>
            </a:gradFill>
            <a:ln>
              <a:noFill/>
            </a:ln>
            <a:effectLst>
              <a:innerShdw blurRad="114300">
                <a:prstClr val="black"/>
              </a:innerShdw>
            </a:effectLst>
          </p:spPr>
          <p:txBody>
            <a:bodyPr vert="horz" wrap="square" lIns="68580" tIns="34290" rIns="68580" bIns="34290" numCol="1" anchor="ctr" anchorCtr="0" compatLnSpc="1">
              <a:prstTxWarp prst="textNoShape">
                <a:avLst/>
              </a:prstTxWarp>
            </a:bodyPr>
            <a:lstStyle/>
            <a:p>
              <a:pPr algn="ctr"/>
              <a:r>
                <a:rPr lang="en-US" sz="3300" b="1" dirty="0">
                  <a:solidFill>
                    <a:schemeClr val="bg1"/>
                  </a:solidFill>
                </a:rPr>
                <a:t>T</a:t>
              </a:r>
            </a:p>
          </p:txBody>
        </p:sp>
        <p:sp>
          <p:nvSpPr>
            <p:cNvPr id="49" name="Freeform 59">
              <a:extLst>
                <a:ext uri="{FF2B5EF4-FFF2-40B4-BE49-F238E27FC236}">
                  <a16:creationId xmlns:a16="http://schemas.microsoft.com/office/drawing/2014/main" id="{9FAF9714-2A6D-4A58-AE9E-80C861BC8A91}"/>
                </a:ext>
              </a:extLst>
            </p:cNvPr>
            <p:cNvSpPr>
              <a:spLocks noEditPoints="1"/>
            </p:cNvSpPr>
            <p:nvPr/>
          </p:nvSpPr>
          <p:spPr bwMode="auto">
            <a:xfrm>
              <a:off x="4585217" y="3410263"/>
              <a:ext cx="1186874" cy="1356047"/>
            </a:xfrm>
            <a:custGeom>
              <a:avLst/>
              <a:gdLst>
                <a:gd name="T0" fmla="*/ 449 w 898"/>
                <a:gd name="T1" fmla="*/ 60 h 1026"/>
                <a:gd name="T2" fmla="*/ 846 w 898"/>
                <a:gd name="T3" fmla="*/ 286 h 1026"/>
                <a:gd name="T4" fmla="*/ 846 w 898"/>
                <a:gd name="T5" fmla="*/ 740 h 1026"/>
                <a:gd name="T6" fmla="*/ 449 w 898"/>
                <a:gd name="T7" fmla="*/ 966 h 1026"/>
                <a:gd name="T8" fmla="*/ 52 w 898"/>
                <a:gd name="T9" fmla="*/ 740 h 1026"/>
                <a:gd name="T10" fmla="*/ 52 w 898"/>
                <a:gd name="T11" fmla="*/ 286 h 1026"/>
                <a:gd name="T12" fmla="*/ 449 w 898"/>
                <a:gd name="T13" fmla="*/ 60 h 1026"/>
                <a:gd name="T14" fmla="*/ 449 w 898"/>
                <a:gd name="T15" fmla="*/ 0 h 1026"/>
                <a:gd name="T16" fmla="*/ 0 w 898"/>
                <a:gd name="T17" fmla="*/ 257 h 1026"/>
                <a:gd name="T18" fmla="*/ 0 w 898"/>
                <a:gd name="T19" fmla="*/ 769 h 1026"/>
                <a:gd name="T20" fmla="*/ 449 w 898"/>
                <a:gd name="T21" fmla="*/ 1026 h 1026"/>
                <a:gd name="T22" fmla="*/ 898 w 898"/>
                <a:gd name="T23" fmla="*/ 769 h 1026"/>
                <a:gd name="T24" fmla="*/ 898 w 898"/>
                <a:gd name="T25" fmla="*/ 257 h 1026"/>
                <a:gd name="T26" fmla="*/ 449 w 898"/>
                <a:gd name="T27" fmla="*/ 0 h 10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98" h="1026">
                  <a:moveTo>
                    <a:pt x="449" y="60"/>
                  </a:moveTo>
                  <a:lnTo>
                    <a:pt x="846" y="286"/>
                  </a:lnTo>
                  <a:lnTo>
                    <a:pt x="846" y="740"/>
                  </a:lnTo>
                  <a:lnTo>
                    <a:pt x="449" y="966"/>
                  </a:lnTo>
                  <a:lnTo>
                    <a:pt x="52" y="740"/>
                  </a:lnTo>
                  <a:lnTo>
                    <a:pt x="52" y="286"/>
                  </a:lnTo>
                  <a:lnTo>
                    <a:pt x="449" y="60"/>
                  </a:lnTo>
                  <a:close/>
                  <a:moveTo>
                    <a:pt x="449" y="0"/>
                  </a:moveTo>
                  <a:lnTo>
                    <a:pt x="0" y="257"/>
                  </a:lnTo>
                  <a:lnTo>
                    <a:pt x="0" y="769"/>
                  </a:lnTo>
                  <a:lnTo>
                    <a:pt x="449" y="1026"/>
                  </a:lnTo>
                  <a:lnTo>
                    <a:pt x="898" y="769"/>
                  </a:lnTo>
                  <a:lnTo>
                    <a:pt x="898" y="257"/>
                  </a:lnTo>
                  <a:lnTo>
                    <a:pt x="449" y="0"/>
                  </a:lnTo>
                  <a:close/>
                </a:path>
              </a:pathLst>
            </a:custGeom>
            <a:solidFill>
              <a:schemeClr val="bg1">
                <a:lumMod val="95000"/>
              </a:schemeClr>
            </a:solidFill>
            <a:ln>
              <a:noFill/>
            </a:ln>
            <a:effectLst/>
          </p:spPr>
          <p:txBody>
            <a:bodyPr vert="horz" wrap="square" lIns="68580" tIns="34290" rIns="68580" bIns="34290" numCol="1" anchor="t" anchorCtr="0" compatLnSpc="1">
              <a:prstTxWarp prst="textNoShape">
                <a:avLst/>
              </a:prstTxWarp>
            </a:bodyPr>
            <a:lstStyle/>
            <a:p>
              <a:endParaRPr lang="en-US" sz="2100"/>
            </a:p>
          </p:txBody>
        </p:sp>
      </p:grpSp>
      <p:grpSp>
        <p:nvGrpSpPr>
          <p:cNvPr id="50" name="Group 49">
            <a:extLst>
              <a:ext uri="{FF2B5EF4-FFF2-40B4-BE49-F238E27FC236}">
                <a16:creationId xmlns:a16="http://schemas.microsoft.com/office/drawing/2014/main" id="{815EBCFA-C3B6-4419-9323-07BFC0EB8F2F}"/>
              </a:ext>
            </a:extLst>
          </p:cNvPr>
          <p:cNvGrpSpPr/>
          <p:nvPr/>
        </p:nvGrpSpPr>
        <p:grpSpPr>
          <a:xfrm>
            <a:off x="5198906" y="3693930"/>
            <a:ext cx="890156" cy="1017035"/>
            <a:chOff x="3346798" y="3410263"/>
            <a:chExt cx="1186874" cy="1356047"/>
          </a:xfrm>
        </p:grpSpPr>
        <p:sp>
          <p:nvSpPr>
            <p:cNvPr id="51" name="Freeform 61">
              <a:extLst>
                <a:ext uri="{FF2B5EF4-FFF2-40B4-BE49-F238E27FC236}">
                  <a16:creationId xmlns:a16="http://schemas.microsoft.com/office/drawing/2014/main" id="{E9F126F8-4E16-46C0-A427-40AACFE609CA}"/>
                </a:ext>
              </a:extLst>
            </p:cNvPr>
            <p:cNvSpPr>
              <a:spLocks/>
            </p:cNvSpPr>
            <p:nvPr/>
          </p:nvSpPr>
          <p:spPr bwMode="auto">
            <a:xfrm>
              <a:off x="3381161" y="3449914"/>
              <a:ext cx="1118147" cy="1275426"/>
            </a:xfrm>
            <a:custGeom>
              <a:avLst/>
              <a:gdLst>
                <a:gd name="T0" fmla="*/ 0 w 846"/>
                <a:gd name="T1" fmla="*/ 724 h 965"/>
                <a:gd name="T2" fmla="*/ 0 w 846"/>
                <a:gd name="T3" fmla="*/ 241 h 965"/>
                <a:gd name="T4" fmla="*/ 423 w 846"/>
                <a:gd name="T5" fmla="*/ 0 h 965"/>
                <a:gd name="T6" fmla="*/ 846 w 846"/>
                <a:gd name="T7" fmla="*/ 241 h 965"/>
                <a:gd name="T8" fmla="*/ 846 w 846"/>
                <a:gd name="T9" fmla="*/ 724 h 965"/>
                <a:gd name="T10" fmla="*/ 423 w 846"/>
                <a:gd name="T11" fmla="*/ 965 h 965"/>
                <a:gd name="T12" fmla="*/ 0 w 846"/>
                <a:gd name="T13" fmla="*/ 724 h 965"/>
              </a:gdLst>
              <a:ahLst/>
              <a:cxnLst>
                <a:cxn ang="0">
                  <a:pos x="T0" y="T1"/>
                </a:cxn>
                <a:cxn ang="0">
                  <a:pos x="T2" y="T3"/>
                </a:cxn>
                <a:cxn ang="0">
                  <a:pos x="T4" y="T5"/>
                </a:cxn>
                <a:cxn ang="0">
                  <a:pos x="T6" y="T7"/>
                </a:cxn>
                <a:cxn ang="0">
                  <a:pos x="T8" y="T9"/>
                </a:cxn>
                <a:cxn ang="0">
                  <a:pos x="T10" y="T11"/>
                </a:cxn>
                <a:cxn ang="0">
                  <a:pos x="T12" y="T13"/>
                </a:cxn>
              </a:cxnLst>
              <a:rect l="0" t="0" r="r" b="b"/>
              <a:pathLst>
                <a:path w="846" h="965">
                  <a:moveTo>
                    <a:pt x="0" y="724"/>
                  </a:moveTo>
                  <a:lnTo>
                    <a:pt x="0" y="241"/>
                  </a:lnTo>
                  <a:lnTo>
                    <a:pt x="423" y="0"/>
                  </a:lnTo>
                  <a:lnTo>
                    <a:pt x="846" y="241"/>
                  </a:lnTo>
                  <a:lnTo>
                    <a:pt x="846" y="724"/>
                  </a:lnTo>
                  <a:lnTo>
                    <a:pt x="423" y="965"/>
                  </a:lnTo>
                  <a:lnTo>
                    <a:pt x="0" y="724"/>
                  </a:lnTo>
                  <a:close/>
                </a:path>
              </a:pathLst>
            </a:custGeom>
            <a:gradFill flip="none" rotWithShape="1">
              <a:gsLst>
                <a:gs pos="0">
                  <a:schemeClr val="accent5">
                    <a:shade val="30000"/>
                    <a:satMod val="115000"/>
                  </a:schemeClr>
                </a:gs>
                <a:gs pos="50000">
                  <a:schemeClr val="accent5">
                    <a:shade val="67500"/>
                    <a:satMod val="115000"/>
                  </a:schemeClr>
                </a:gs>
                <a:gs pos="100000">
                  <a:schemeClr val="accent5">
                    <a:shade val="100000"/>
                    <a:satMod val="115000"/>
                  </a:schemeClr>
                </a:gs>
              </a:gsLst>
              <a:lin ang="18900000" scaled="1"/>
              <a:tileRect/>
            </a:gradFill>
            <a:ln>
              <a:noFill/>
            </a:ln>
            <a:effectLst>
              <a:innerShdw blurRad="114300">
                <a:prstClr val="black"/>
              </a:innerShdw>
            </a:effectLst>
          </p:spPr>
          <p:txBody>
            <a:bodyPr vert="horz" wrap="square" lIns="68580" tIns="34290" rIns="68580" bIns="34290" numCol="1" anchor="ctr" anchorCtr="0" compatLnSpc="1">
              <a:prstTxWarp prst="textNoShape">
                <a:avLst/>
              </a:prstTxWarp>
            </a:bodyPr>
            <a:lstStyle/>
            <a:p>
              <a:pPr algn="ctr"/>
              <a:r>
                <a:rPr lang="en-US" sz="3300" b="1" dirty="0">
                  <a:solidFill>
                    <a:schemeClr val="bg1"/>
                  </a:solidFill>
                </a:rPr>
                <a:t>E</a:t>
              </a:r>
            </a:p>
          </p:txBody>
        </p:sp>
        <p:sp>
          <p:nvSpPr>
            <p:cNvPr id="52" name="Freeform 62">
              <a:extLst>
                <a:ext uri="{FF2B5EF4-FFF2-40B4-BE49-F238E27FC236}">
                  <a16:creationId xmlns:a16="http://schemas.microsoft.com/office/drawing/2014/main" id="{7954B8D5-A03D-4129-A7EE-C4736F3BF4F2}"/>
                </a:ext>
              </a:extLst>
            </p:cNvPr>
            <p:cNvSpPr>
              <a:spLocks noEditPoints="1"/>
            </p:cNvSpPr>
            <p:nvPr/>
          </p:nvSpPr>
          <p:spPr bwMode="auto">
            <a:xfrm>
              <a:off x="3346798" y="3410263"/>
              <a:ext cx="1186874" cy="1356047"/>
            </a:xfrm>
            <a:custGeom>
              <a:avLst/>
              <a:gdLst>
                <a:gd name="T0" fmla="*/ 449 w 898"/>
                <a:gd name="T1" fmla="*/ 60 h 1026"/>
                <a:gd name="T2" fmla="*/ 846 w 898"/>
                <a:gd name="T3" fmla="*/ 286 h 1026"/>
                <a:gd name="T4" fmla="*/ 846 w 898"/>
                <a:gd name="T5" fmla="*/ 740 h 1026"/>
                <a:gd name="T6" fmla="*/ 449 w 898"/>
                <a:gd name="T7" fmla="*/ 966 h 1026"/>
                <a:gd name="T8" fmla="*/ 52 w 898"/>
                <a:gd name="T9" fmla="*/ 740 h 1026"/>
                <a:gd name="T10" fmla="*/ 52 w 898"/>
                <a:gd name="T11" fmla="*/ 286 h 1026"/>
                <a:gd name="T12" fmla="*/ 449 w 898"/>
                <a:gd name="T13" fmla="*/ 60 h 1026"/>
                <a:gd name="T14" fmla="*/ 449 w 898"/>
                <a:gd name="T15" fmla="*/ 0 h 1026"/>
                <a:gd name="T16" fmla="*/ 0 w 898"/>
                <a:gd name="T17" fmla="*/ 257 h 1026"/>
                <a:gd name="T18" fmla="*/ 0 w 898"/>
                <a:gd name="T19" fmla="*/ 769 h 1026"/>
                <a:gd name="T20" fmla="*/ 449 w 898"/>
                <a:gd name="T21" fmla="*/ 1026 h 1026"/>
                <a:gd name="T22" fmla="*/ 898 w 898"/>
                <a:gd name="T23" fmla="*/ 769 h 1026"/>
                <a:gd name="T24" fmla="*/ 898 w 898"/>
                <a:gd name="T25" fmla="*/ 257 h 1026"/>
                <a:gd name="T26" fmla="*/ 449 w 898"/>
                <a:gd name="T27" fmla="*/ 0 h 10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98" h="1026">
                  <a:moveTo>
                    <a:pt x="449" y="60"/>
                  </a:moveTo>
                  <a:lnTo>
                    <a:pt x="846" y="286"/>
                  </a:lnTo>
                  <a:lnTo>
                    <a:pt x="846" y="740"/>
                  </a:lnTo>
                  <a:lnTo>
                    <a:pt x="449" y="966"/>
                  </a:lnTo>
                  <a:lnTo>
                    <a:pt x="52" y="740"/>
                  </a:lnTo>
                  <a:lnTo>
                    <a:pt x="52" y="286"/>
                  </a:lnTo>
                  <a:lnTo>
                    <a:pt x="449" y="60"/>
                  </a:lnTo>
                  <a:close/>
                  <a:moveTo>
                    <a:pt x="449" y="0"/>
                  </a:moveTo>
                  <a:lnTo>
                    <a:pt x="0" y="257"/>
                  </a:lnTo>
                  <a:lnTo>
                    <a:pt x="0" y="769"/>
                  </a:lnTo>
                  <a:lnTo>
                    <a:pt x="449" y="1026"/>
                  </a:lnTo>
                  <a:lnTo>
                    <a:pt x="898" y="769"/>
                  </a:lnTo>
                  <a:lnTo>
                    <a:pt x="898" y="257"/>
                  </a:lnTo>
                  <a:lnTo>
                    <a:pt x="449" y="0"/>
                  </a:lnTo>
                  <a:close/>
                </a:path>
              </a:pathLst>
            </a:custGeom>
            <a:solidFill>
              <a:schemeClr val="bg1">
                <a:lumMod val="95000"/>
              </a:schemeClr>
            </a:solidFill>
            <a:ln>
              <a:noFill/>
            </a:ln>
            <a:effectLst/>
          </p:spPr>
          <p:txBody>
            <a:bodyPr vert="horz" wrap="square" lIns="68580" tIns="34290" rIns="68580" bIns="34290" numCol="1" anchor="t" anchorCtr="0" compatLnSpc="1">
              <a:prstTxWarp prst="textNoShape">
                <a:avLst/>
              </a:prstTxWarp>
            </a:bodyPr>
            <a:lstStyle/>
            <a:p>
              <a:endParaRPr lang="en-US" sz="2100"/>
            </a:p>
          </p:txBody>
        </p:sp>
      </p:grpSp>
      <p:grpSp>
        <p:nvGrpSpPr>
          <p:cNvPr id="53" name="Group 52">
            <a:extLst>
              <a:ext uri="{FF2B5EF4-FFF2-40B4-BE49-F238E27FC236}">
                <a16:creationId xmlns:a16="http://schemas.microsoft.com/office/drawing/2014/main" id="{A3F32211-51DF-40FF-90D9-C7DD16A4802F}"/>
              </a:ext>
            </a:extLst>
          </p:cNvPr>
          <p:cNvGrpSpPr/>
          <p:nvPr/>
        </p:nvGrpSpPr>
        <p:grpSpPr>
          <a:xfrm>
            <a:off x="4753829" y="2889024"/>
            <a:ext cx="884207" cy="1016045"/>
            <a:chOff x="2753360" y="2337056"/>
            <a:chExt cx="1178943" cy="1354726"/>
          </a:xfrm>
        </p:grpSpPr>
        <p:sp>
          <p:nvSpPr>
            <p:cNvPr id="54" name="Freeform 64">
              <a:extLst>
                <a:ext uri="{FF2B5EF4-FFF2-40B4-BE49-F238E27FC236}">
                  <a16:creationId xmlns:a16="http://schemas.microsoft.com/office/drawing/2014/main" id="{1CC15B7E-9724-409A-A467-D52BB933E7D9}"/>
                </a:ext>
              </a:extLst>
            </p:cNvPr>
            <p:cNvSpPr>
              <a:spLocks/>
            </p:cNvSpPr>
            <p:nvPr/>
          </p:nvSpPr>
          <p:spPr bwMode="auto">
            <a:xfrm>
              <a:off x="2787725" y="2375384"/>
              <a:ext cx="1110216" cy="1276747"/>
            </a:xfrm>
            <a:custGeom>
              <a:avLst/>
              <a:gdLst>
                <a:gd name="T0" fmla="*/ 0 w 840"/>
                <a:gd name="T1" fmla="*/ 724 h 966"/>
                <a:gd name="T2" fmla="*/ 0 w 840"/>
                <a:gd name="T3" fmla="*/ 241 h 966"/>
                <a:gd name="T4" fmla="*/ 420 w 840"/>
                <a:gd name="T5" fmla="*/ 0 h 966"/>
                <a:gd name="T6" fmla="*/ 840 w 840"/>
                <a:gd name="T7" fmla="*/ 241 h 966"/>
                <a:gd name="T8" fmla="*/ 840 w 840"/>
                <a:gd name="T9" fmla="*/ 724 h 966"/>
                <a:gd name="T10" fmla="*/ 420 w 840"/>
                <a:gd name="T11" fmla="*/ 966 h 966"/>
                <a:gd name="T12" fmla="*/ 0 w 840"/>
                <a:gd name="T13" fmla="*/ 724 h 966"/>
              </a:gdLst>
              <a:ahLst/>
              <a:cxnLst>
                <a:cxn ang="0">
                  <a:pos x="T0" y="T1"/>
                </a:cxn>
                <a:cxn ang="0">
                  <a:pos x="T2" y="T3"/>
                </a:cxn>
                <a:cxn ang="0">
                  <a:pos x="T4" y="T5"/>
                </a:cxn>
                <a:cxn ang="0">
                  <a:pos x="T6" y="T7"/>
                </a:cxn>
                <a:cxn ang="0">
                  <a:pos x="T8" y="T9"/>
                </a:cxn>
                <a:cxn ang="0">
                  <a:pos x="T10" y="T11"/>
                </a:cxn>
                <a:cxn ang="0">
                  <a:pos x="T12" y="T13"/>
                </a:cxn>
              </a:cxnLst>
              <a:rect l="0" t="0" r="r" b="b"/>
              <a:pathLst>
                <a:path w="840" h="966">
                  <a:moveTo>
                    <a:pt x="0" y="724"/>
                  </a:moveTo>
                  <a:lnTo>
                    <a:pt x="0" y="241"/>
                  </a:lnTo>
                  <a:lnTo>
                    <a:pt x="420" y="0"/>
                  </a:lnTo>
                  <a:lnTo>
                    <a:pt x="840" y="241"/>
                  </a:lnTo>
                  <a:lnTo>
                    <a:pt x="840" y="724"/>
                  </a:lnTo>
                  <a:lnTo>
                    <a:pt x="420" y="966"/>
                  </a:lnTo>
                  <a:lnTo>
                    <a:pt x="0" y="724"/>
                  </a:lnTo>
                  <a:close/>
                </a:path>
              </a:pathLst>
            </a:custGeom>
            <a:gradFill flip="none" rotWithShape="1">
              <a:gsLst>
                <a:gs pos="0">
                  <a:schemeClr val="accent6">
                    <a:shade val="30000"/>
                    <a:satMod val="115000"/>
                  </a:schemeClr>
                </a:gs>
                <a:gs pos="50000">
                  <a:schemeClr val="accent6">
                    <a:shade val="67500"/>
                    <a:satMod val="115000"/>
                  </a:schemeClr>
                </a:gs>
                <a:gs pos="100000">
                  <a:schemeClr val="accent6">
                    <a:shade val="100000"/>
                    <a:satMod val="115000"/>
                  </a:schemeClr>
                </a:gs>
              </a:gsLst>
              <a:lin ang="0" scaled="1"/>
              <a:tileRect/>
            </a:gradFill>
            <a:ln>
              <a:noFill/>
            </a:ln>
            <a:effectLst>
              <a:innerShdw blurRad="114300">
                <a:prstClr val="black"/>
              </a:innerShdw>
            </a:effectLst>
          </p:spPr>
          <p:txBody>
            <a:bodyPr vert="horz" wrap="square" lIns="68580" tIns="34290" rIns="68580" bIns="34290" numCol="1" anchor="ctr" anchorCtr="0" compatLnSpc="1">
              <a:prstTxWarp prst="textNoShape">
                <a:avLst/>
              </a:prstTxWarp>
            </a:bodyPr>
            <a:lstStyle/>
            <a:p>
              <a:pPr algn="ctr"/>
              <a:r>
                <a:rPr lang="en-US" sz="3300" b="1" dirty="0">
                  <a:solidFill>
                    <a:schemeClr val="bg1"/>
                  </a:solidFill>
                </a:rPr>
                <a:t>L</a:t>
              </a:r>
            </a:p>
          </p:txBody>
        </p:sp>
        <p:sp>
          <p:nvSpPr>
            <p:cNvPr id="55" name="Freeform 65">
              <a:extLst>
                <a:ext uri="{FF2B5EF4-FFF2-40B4-BE49-F238E27FC236}">
                  <a16:creationId xmlns:a16="http://schemas.microsoft.com/office/drawing/2014/main" id="{58C74F1B-D8B2-40A7-930F-9C349C8322E1}"/>
                </a:ext>
              </a:extLst>
            </p:cNvPr>
            <p:cNvSpPr>
              <a:spLocks noEditPoints="1"/>
            </p:cNvSpPr>
            <p:nvPr/>
          </p:nvSpPr>
          <p:spPr bwMode="auto">
            <a:xfrm>
              <a:off x="2753360" y="2337056"/>
              <a:ext cx="1178943" cy="1354726"/>
            </a:xfrm>
            <a:custGeom>
              <a:avLst/>
              <a:gdLst>
                <a:gd name="T0" fmla="*/ 446 w 892"/>
                <a:gd name="T1" fmla="*/ 58 h 1025"/>
                <a:gd name="T2" fmla="*/ 840 w 892"/>
                <a:gd name="T3" fmla="*/ 286 h 1025"/>
                <a:gd name="T4" fmla="*/ 840 w 892"/>
                <a:gd name="T5" fmla="*/ 738 h 1025"/>
                <a:gd name="T6" fmla="*/ 446 w 892"/>
                <a:gd name="T7" fmla="*/ 964 h 1025"/>
                <a:gd name="T8" fmla="*/ 52 w 892"/>
                <a:gd name="T9" fmla="*/ 738 h 1025"/>
                <a:gd name="T10" fmla="*/ 52 w 892"/>
                <a:gd name="T11" fmla="*/ 286 h 1025"/>
                <a:gd name="T12" fmla="*/ 446 w 892"/>
                <a:gd name="T13" fmla="*/ 58 h 1025"/>
                <a:gd name="T14" fmla="*/ 446 w 892"/>
                <a:gd name="T15" fmla="*/ 0 h 1025"/>
                <a:gd name="T16" fmla="*/ 0 w 892"/>
                <a:gd name="T17" fmla="*/ 255 h 1025"/>
                <a:gd name="T18" fmla="*/ 0 w 892"/>
                <a:gd name="T19" fmla="*/ 769 h 1025"/>
                <a:gd name="T20" fmla="*/ 446 w 892"/>
                <a:gd name="T21" fmla="*/ 1025 h 1025"/>
                <a:gd name="T22" fmla="*/ 892 w 892"/>
                <a:gd name="T23" fmla="*/ 769 h 1025"/>
                <a:gd name="T24" fmla="*/ 892 w 892"/>
                <a:gd name="T25" fmla="*/ 255 h 1025"/>
                <a:gd name="T26" fmla="*/ 446 w 892"/>
                <a:gd name="T27" fmla="*/ 0 h 10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92" h="1025">
                  <a:moveTo>
                    <a:pt x="446" y="58"/>
                  </a:moveTo>
                  <a:lnTo>
                    <a:pt x="840" y="286"/>
                  </a:lnTo>
                  <a:lnTo>
                    <a:pt x="840" y="738"/>
                  </a:lnTo>
                  <a:lnTo>
                    <a:pt x="446" y="964"/>
                  </a:lnTo>
                  <a:lnTo>
                    <a:pt x="52" y="738"/>
                  </a:lnTo>
                  <a:lnTo>
                    <a:pt x="52" y="286"/>
                  </a:lnTo>
                  <a:lnTo>
                    <a:pt x="446" y="58"/>
                  </a:lnTo>
                  <a:close/>
                  <a:moveTo>
                    <a:pt x="446" y="0"/>
                  </a:moveTo>
                  <a:lnTo>
                    <a:pt x="0" y="255"/>
                  </a:lnTo>
                  <a:lnTo>
                    <a:pt x="0" y="769"/>
                  </a:lnTo>
                  <a:lnTo>
                    <a:pt x="446" y="1025"/>
                  </a:lnTo>
                  <a:lnTo>
                    <a:pt x="892" y="769"/>
                  </a:lnTo>
                  <a:lnTo>
                    <a:pt x="892" y="255"/>
                  </a:lnTo>
                  <a:lnTo>
                    <a:pt x="446" y="0"/>
                  </a:lnTo>
                  <a:close/>
                </a:path>
              </a:pathLst>
            </a:custGeom>
            <a:solidFill>
              <a:schemeClr val="bg1">
                <a:lumMod val="95000"/>
              </a:schemeClr>
            </a:solidFill>
            <a:ln>
              <a:noFill/>
            </a:ln>
            <a:effectLst/>
          </p:spPr>
          <p:txBody>
            <a:bodyPr vert="horz" wrap="square" lIns="68580" tIns="34290" rIns="68580" bIns="34290" numCol="1" anchor="t" anchorCtr="0" compatLnSpc="1">
              <a:prstTxWarp prst="textNoShape">
                <a:avLst/>
              </a:prstTxWarp>
            </a:bodyPr>
            <a:lstStyle/>
            <a:p>
              <a:endParaRPr lang="en-US" sz="1350"/>
            </a:p>
          </p:txBody>
        </p:sp>
      </p:grpSp>
      <p:sp>
        <p:nvSpPr>
          <p:cNvPr id="57" name="TextBox 56">
            <a:extLst>
              <a:ext uri="{FF2B5EF4-FFF2-40B4-BE49-F238E27FC236}">
                <a16:creationId xmlns:a16="http://schemas.microsoft.com/office/drawing/2014/main" id="{74D8BC5C-49B0-4A50-9829-655821896B36}"/>
              </a:ext>
            </a:extLst>
          </p:cNvPr>
          <p:cNvSpPr txBox="1"/>
          <p:nvPr/>
        </p:nvSpPr>
        <p:spPr>
          <a:xfrm>
            <a:off x="7484862" y="3872152"/>
            <a:ext cx="1219886" cy="246221"/>
          </a:xfrm>
          <a:prstGeom prst="rect">
            <a:avLst/>
          </a:prstGeom>
          <a:noFill/>
        </p:spPr>
        <p:txBody>
          <a:bodyPr wrap="none" lIns="0" tIns="0" rIns="0" bIns="0" rtlCol="0" anchor="ctr">
            <a:spAutoFit/>
          </a:bodyPr>
          <a:lstStyle/>
          <a:p>
            <a:r>
              <a:rPr lang="en-US" sz="1600" dirty="0">
                <a:solidFill>
                  <a:schemeClr val="accent4"/>
                </a:solidFill>
              </a:rPr>
              <a:t>Technology </a:t>
            </a:r>
          </a:p>
        </p:txBody>
      </p:sp>
      <p:sp>
        <p:nvSpPr>
          <p:cNvPr id="59" name="Chevron 74">
            <a:extLst>
              <a:ext uri="{FF2B5EF4-FFF2-40B4-BE49-F238E27FC236}">
                <a16:creationId xmlns:a16="http://schemas.microsoft.com/office/drawing/2014/main" id="{5D37FEF3-3494-44CF-AB1E-6038DDA8F7FF}"/>
              </a:ext>
            </a:extLst>
          </p:cNvPr>
          <p:cNvSpPr/>
          <p:nvPr/>
        </p:nvSpPr>
        <p:spPr bwMode="auto">
          <a:xfrm flipH="1">
            <a:off x="7267742" y="4065606"/>
            <a:ext cx="58691" cy="147614"/>
          </a:xfrm>
          <a:prstGeom prst="chevron">
            <a:avLst>
              <a:gd name="adj" fmla="val 69475"/>
            </a:avLst>
          </a:prstGeom>
          <a:solidFill>
            <a:schemeClr val="bg1">
              <a:lumMod val="50000"/>
            </a:schemeClr>
          </a:solidFill>
          <a:ln w="9525">
            <a:noFill/>
            <a:round/>
            <a:headEnd/>
            <a:tailEnd/>
          </a:ln>
        </p:spPr>
        <p:txBody>
          <a:bodyPr vert="horz" wrap="square" lIns="68580" tIns="34290" rIns="68580" bIns="34290" numCol="1" rtlCol="0" anchor="t" anchorCtr="0" compatLnSpc="1">
            <a:prstTxWarp prst="textNoShape">
              <a:avLst/>
            </a:prstTxWarp>
          </a:bodyPr>
          <a:lstStyle/>
          <a:p>
            <a:pPr algn="ctr"/>
            <a:endParaRPr lang="en-US" sz="1350" dirty="0"/>
          </a:p>
        </p:txBody>
      </p:sp>
      <p:sp>
        <p:nvSpPr>
          <p:cNvPr id="61" name="TextBox 60">
            <a:extLst>
              <a:ext uri="{FF2B5EF4-FFF2-40B4-BE49-F238E27FC236}">
                <a16:creationId xmlns:a16="http://schemas.microsoft.com/office/drawing/2014/main" id="{4E020C62-7B34-46DF-8CA8-883F1366D6E0}"/>
              </a:ext>
            </a:extLst>
          </p:cNvPr>
          <p:cNvSpPr txBox="1"/>
          <p:nvPr/>
        </p:nvSpPr>
        <p:spPr>
          <a:xfrm flipH="1">
            <a:off x="3518046" y="3872152"/>
            <a:ext cx="1232710" cy="246221"/>
          </a:xfrm>
          <a:prstGeom prst="rect">
            <a:avLst/>
          </a:prstGeom>
          <a:noFill/>
        </p:spPr>
        <p:txBody>
          <a:bodyPr wrap="none" lIns="0" tIns="0" rIns="0" bIns="0" rtlCol="0" anchor="ctr">
            <a:spAutoFit/>
          </a:bodyPr>
          <a:lstStyle/>
          <a:p>
            <a:pPr algn="r"/>
            <a:r>
              <a:rPr lang="en-US" sz="1600" dirty="0">
                <a:solidFill>
                  <a:schemeClr val="accent5"/>
                </a:solidFill>
              </a:rPr>
              <a:t>Environment</a:t>
            </a:r>
          </a:p>
        </p:txBody>
      </p:sp>
      <p:sp>
        <p:nvSpPr>
          <p:cNvPr id="64" name="TextBox 63">
            <a:extLst>
              <a:ext uri="{FF2B5EF4-FFF2-40B4-BE49-F238E27FC236}">
                <a16:creationId xmlns:a16="http://schemas.microsoft.com/office/drawing/2014/main" id="{805B9302-3CDE-4C5A-87AA-7EF3886D57B7}"/>
              </a:ext>
            </a:extLst>
          </p:cNvPr>
          <p:cNvSpPr txBox="1"/>
          <p:nvPr/>
        </p:nvSpPr>
        <p:spPr>
          <a:xfrm>
            <a:off x="7484862" y="2367767"/>
            <a:ext cx="1078846" cy="246221"/>
          </a:xfrm>
          <a:prstGeom prst="rect">
            <a:avLst/>
          </a:prstGeom>
          <a:noFill/>
        </p:spPr>
        <p:txBody>
          <a:bodyPr wrap="square" lIns="0" tIns="0" rIns="0" bIns="0" rtlCol="0" anchor="ctr">
            <a:spAutoFit/>
          </a:bodyPr>
          <a:lstStyle/>
          <a:p>
            <a:r>
              <a:rPr lang="en-US" sz="1600" dirty="0">
                <a:solidFill>
                  <a:schemeClr val="accent2"/>
                </a:solidFill>
              </a:rPr>
              <a:t>Economy </a:t>
            </a:r>
          </a:p>
        </p:txBody>
      </p:sp>
      <p:sp>
        <p:nvSpPr>
          <p:cNvPr id="66" name="Chevron 82">
            <a:extLst>
              <a:ext uri="{FF2B5EF4-FFF2-40B4-BE49-F238E27FC236}">
                <a16:creationId xmlns:a16="http://schemas.microsoft.com/office/drawing/2014/main" id="{18E80ED1-036C-421B-8E7B-9AD5121C646A}"/>
              </a:ext>
            </a:extLst>
          </p:cNvPr>
          <p:cNvSpPr/>
          <p:nvPr/>
        </p:nvSpPr>
        <p:spPr bwMode="auto">
          <a:xfrm flipH="1">
            <a:off x="7267742" y="2561220"/>
            <a:ext cx="58691" cy="147614"/>
          </a:xfrm>
          <a:prstGeom prst="chevron">
            <a:avLst>
              <a:gd name="adj" fmla="val 69475"/>
            </a:avLst>
          </a:prstGeom>
          <a:solidFill>
            <a:schemeClr val="bg1">
              <a:lumMod val="50000"/>
            </a:schemeClr>
          </a:solidFill>
          <a:ln w="9525">
            <a:noFill/>
            <a:round/>
            <a:headEnd/>
            <a:tailEnd/>
          </a:ln>
        </p:spPr>
        <p:txBody>
          <a:bodyPr vert="horz" wrap="square" lIns="68580" tIns="34290" rIns="68580" bIns="34290" numCol="1" rtlCol="0" anchor="t" anchorCtr="0" compatLnSpc="1">
            <a:prstTxWarp prst="textNoShape">
              <a:avLst/>
            </a:prstTxWarp>
          </a:bodyPr>
          <a:lstStyle/>
          <a:p>
            <a:pPr algn="ctr"/>
            <a:endParaRPr lang="en-US" sz="1350" dirty="0"/>
          </a:p>
        </p:txBody>
      </p:sp>
      <p:sp>
        <p:nvSpPr>
          <p:cNvPr id="68" name="TextBox 67">
            <a:extLst>
              <a:ext uri="{FF2B5EF4-FFF2-40B4-BE49-F238E27FC236}">
                <a16:creationId xmlns:a16="http://schemas.microsoft.com/office/drawing/2014/main" id="{97055751-0CCE-49EC-B737-01AF4F35A3B8}"/>
              </a:ext>
            </a:extLst>
          </p:cNvPr>
          <p:cNvSpPr txBox="1"/>
          <p:nvPr/>
        </p:nvSpPr>
        <p:spPr>
          <a:xfrm flipH="1">
            <a:off x="4087113" y="2367767"/>
            <a:ext cx="663643" cy="246221"/>
          </a:xfrm>
          <a:prstGeom prst="rect">
            <a:avLst/>
          </a:prstGeom>
          <a:noFill/>
        </p:spPr>
        <p:txBody>
          <a:bodyPr wrap="none" lIns="0" tIns="0" rIns="0" bIns="0" rtlCol="0" anchor="ctr">
            <a:spAutoFit/>
          </a:bodyPr>
          <a:lstStyle/>
          <a:p>
            <a:pPr algn="r"/>
            <a:r>
              <a:rPr lang="en-US" sz="1600" dirty="0">
                <a:solidFill>
                  <a:schemeClr val="accent1"/>
                </a:solidFill>
              </a:rPr>
              <a:t>Politics</a:t>
            </a:r>
          </a:p>
        </p:txBody>
      </p:sp>
      <p:sp>
        <p:nvSpPr>
          <p:cNvPr id="70" name="Chevron 86">
            <a:extLst>
              <a:ext uri="{FF2B5EF4-FFF2-40B4-BE49-F238E27FC236}">
                <a16:creationId xmlns:a16="http://schemas.microsoft.com/office/drawing/2014/main" id="{E351ABD1-C997-4169-AA5D-B6BFB9B3EB86}"/>
              </a:ext>
            </a:extLst>
          </p:cNvPr>
          <p:cNvSpPr/>
          <p:nvPr/>
        </p:nvSpPr>
        <p:spPr bwMode="auto">
          <a:xfrm>
            <a:off x="4909184" y="2561220"/>
            <a:ext cx="58691" cy="147614"/>
          </a:xfrm>
          <a:prstGeom prst="chevron">
            <a:avLst>
              <a:gd name="adj" fmla="val 69475"/>
            </a:avLst>
          </a:prstGeom>
          <a:solidFill>
            <a:schemeClr val="bg1">
              <a:lumMod val="50000"/>
            </a:schemeClr>
          </a:solidFill>
          <a:ln w="9525">
            <a:noFill/>
            <a:round/>
            <a:headEnd/>
            <a:tailEnd/>
          </a:ln>
        </p:spPr>
        <p:txBody>
          <a:bodyPr vert="horz" wrap="square" lIns="68580" tIns="34290" rIns="68580" bIns="34290" numCol="1" rtlCol="0" anchor="t" anchorCtr="0" compatLnSpc="1">
            <a:prstTxWarp prst="textNoShape">
              <a:avLst/>
            </a:prstTxWarp>
          </a:bodyPr>
          <a:lstStyle/>
          <a:p>
            <a:pPr algn="r"/>
            <a:endParaRPr lang="en-US" sz="1350" dirty="0"/>
          </a:p>
        </p:txBody>
      </p:sp>
      <p:sp>
        <p:nvSpPr>
          <p:cNvPr id="74" name="Chevron 90">
            <a:extLst>
              <a:ext uri="{FF2B5EF4-FFF2-40B4-BE49-F238E27FC236}">
                <a16:creationId xmlns:a16="http://schemas.microsoft.com/office/drawing/2014/main" id="{AC15C2E9-C5AC-4B98-A825-AEEB78D797BE}"/>
              </a:ext>
            </a:extLst>
          </p:cNvPr>
          <p:cNvSpPr/>
          <p:nvPr/>
        </p:nvSpPr>
        <p:spPr bwMode="auto">
          <a:xfrm flipH="1">
            <a:off x="7575877" y="3313413"/>
            <a:ext cx="58691" cy="147614"/>
          </a:xfrm>
          <a:prstGeom prst="chevron">
            <a:avLst>
              <a:gd name="adj" fmla="val 69475"/>
            </a:avLst>
          </a:prstGeom>
          <a:solidFill>
            <a:schemeClr val="bg1">
              <a:lumMod val="50000"/>
            </a:schemeClr>
          </a:solidFill>
          <a:ln w="9525">
            <a:noFill/>
            <a:round/>
            <a:headEnd/>
            <a:tailEnd/>
          </a:ln>
        </p:spPr>
        <p:txBody>
          <a:bodyPr vert="horz" wrap="square" lIns="68580" tIns="34290" rIns="68580" bIns="34290" numCol="1" rtlCol="0" anchor="t" anchorCtr="0" compatLnSpc="1">
            <a:prstTxWarp prst="textNoShape">
              <a:avLst/>
            </a:prstTxWarp>
          </a:bodyPr>
          <a:lstStyle/>
          <a:p>
            <a:pPr algn="ctr"/>
            <a:endParaRPr lang="en-US" sz="1350" dirty="0"/>
          </a:p>
        </p:txBody>
      </p:sp>
      <p:sp>
        <p:nvSpPr>
          <p:cNvPr id="76" name="TextBox 75">
            <a:extLst>
              <a:ext uri="{FF2B5EF4-FFF2-40B4-BE49-F238E27FC236}">
                <a16:creationId xmlns:a16="http://schemas.microsoft.com/office/drawing/2014/main" id="{6C7BE811-3DB4-4E7D-911D-D2DB6D0150D6}"/>
              </a:ext>
            </a:extLst>
          </p:cNvPr>
          <p:cNvSpPr txBox="1"/>
          <p:nvPr/>
        </p:nvSpPr>
        <p:spPr>
          <a:xfrm flipH="1">
            <a:off x="3952060" y="3119959"/>
            <a:ext cx="546625" cy="246221"/>
          </a:xfrm>
          <a:prstGeom prst="rect">
            <a:avLst/>
          </a:prstGeom>
          <a:noFill/>
        </p:spPr>
        <p:txBody>
          <a:bodyPr wrap="none" lIns="0" tIns="0" rIns="0" bIns="0" rtlCol="0" anchor="ctr">
            <a:spAutoFit/>
          </a:bodyPr>
          <a:lstStyle/>
          <a:p>
            <a:pPr algn="r"/>
            <a:r>
              <a:rPr lang="en-US" sz="1600" dirty="0">
                <a:solidFill>
                  <a:schemeClr val="accent6"/>
                </a:solidFill>
              </a:rPr>
              <a:t>Legal</a:t>
            </a:r>
          </a:p>
        </p:txBody>
      </p:sp>
      <p:sp>
        <p:nvSpPr>
          <p:cNvPr id="78" name="Chevron 94">
            <a:extLst>
              <a:ext uri="{FF2B5EF4-FFF2-40B4-BE49-F238E27FC236}">
                <a16:creationId xmlns:a16="http://schemas.microsoft.com/office/drawing/2014/main" id="{E514C9A0-4CF9-4119-A849-42201EE857BC}"/>
              </a:ext>
            </a:extLst>
          </p:cNvPr>
          <p:cNvSpPr/>
          <p:nvPr/>
        </p:nvSpPr>
        <p:spPr bwMode="auto">
          <a:xfrm>
            <a:off x="4598423" y="3313413"/>
            <a:ext cx="58691" cy="147614"/>
          </a:xfrm>
          <a:prstGeom prst="chevron">
            <a:avLst>
              <a:gd name="adj" fmla="val 69475"/>
            </a:avLst>
          </a:prstGeom>
          <a:solidFill>
            <a:schemeClr val="bg1">
              <a:lumMod val="50000"/>
            </a:schemeClr>
          </a:solidFill>
          <a:ln w="9525">
            <a:noFill/>
            <a:round/>
            <a:headEnd/>
            <a:tailEnd/>
          </a:ln>
        </p:spPr>
        <p:txBody>
          <a:bodyPr vert="horz" wrap="square" lIns="68580" tIns="34290" rIns="68580" bIns="34290" numCol="1" rtlCol="0" anchor="t" anchorCtr="0" compatLnSpc="1">
            <a:prstTxWarp prst="textNoShape">
              <a:avLst/>
            </a:prstTxWarp>
          </a:bodyPr>
          <a:lstStyle/>
          <a:p>
            <a:pPr algn="r"/>
            <a:endParaRPr lang="en-US" sz="1350" dirty="0"/>
          </a:p>
        </p:txBody>
      </p:sp>
      <p:sp>
        <p:nvSpPr>
          <p:cNvPr id="124" name="Chevron 78">
            <a:extLst>
              <a:ext uri="{FF2B5EF4-FFF2-40B4-BE49-F238E27FC236}">
                <a16:creationId xmlns:a16="http://schemas.microsoft.com/office/drawing/2014/main" id="{5F10F20D-340F-4E74-A146-7792E4C65D52}"/>
              </a:ext>
            </a:extLst>
          </p:cNvPr>
          <p:cNvSpPr/>
          <p:nvPr/>
        </p:nvSpPr>
        <p:spPr bwMode="auto">
          <a:xfrm>
            <a:off x="4909184" y="4073436"/>
            <a:ext cx="58691" cy="147614"/>
          </a:xfrm>
          <a:prstGeom prst="chevron">
            <a:avLst>
              <a:gd name="adj" fmla="val 69475"/>
            </a:avLst>
          </a:prstGeom>
          <a:solidFill>
            <a:schemeClr val="bg1">
              <a:lumMod val="50000"/>
            </a:schemeClr>
          </a:solidFill>
          <a:ln w="9525">
            <a:noFill/>
            <a:round/>
            <a:headEnd/>
            <a:tailEnd/>
          </a:ln>
        </p:spPr>
        <p:txBody>
          <a:bodyPr vert="horz" wrap="square" lIns="68580" tIns="34290" rIns="68580" bIns="34290" numCol="1" rtlCol="0" anchor="t" anchorCtr="0" compatLnSpc="1">
            <a:prstTxWarp prst="textNoShape">
              <a:avLst/>
            </a:prstTxWarp>
          </a:bodyPr>
          <a:lstStyle/>
          <a:p>
            <a:pPr algn="r"/>
            <a:endParaRPr lang="en-US" sz="1350" dirty="0"/>
          </a:p>
        </p:txBody>
      </p:sp>
      <p:pic>
        <p:nvPicPr>
          <p:cNvPr id="131" name="Picture 130">
            <a:extLst>
              <a:ext uri="{FF2B5EF4-FFF2-40B4-BE49-F238E27FC236}">
                <a16:creationId xmlns:a16="http://schemas.microsoft.com/office/drawing/2014/main" id="{A42728F3-23A9-4320-A028-C9B055AC1E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71144" y="2850389"/>
            <a:ext cx="1092322" cy="1092322"/>
          </a:xfrm>
          <a:prstGeom prst="rect">
            <a:avLst/>
          </a:prstGeom>
        </p:spPr>
      </p:pic>
      <p:sp>
        <p:nvSpPr>
          <p:cNvPr id="2" name="TextBox 1">
            <a:extLst>
              <a:ext uri="{FF2B5EF4-FFF2-40B4-BE49-F238E27FC236}">
                <a16:creationId xmlns:a16="http://schemas.microsoft.com/office/drawing/2014/main" id="{7BAF597F-3C44-46AD-8BC8-97892D0D17F8}"/>
              </a:ext>
            </a:extLst>
          </p:cNvPr>
          <p:cNvSpPr txBox="1"/>
          <p:nvPr/>
        </p:nvSpPr>
        <p:spPr>
          <a:xfrm>
            <a:off x="7719646" y="3119959"/>
            <a:ext cx="1380392" cy="646331"/>
          </a:xfrm>
          <a:prstGeom prst="rect">
            <a:avLst/>
          </a:prstGeom>
          <a:noFill/>
        </p:spPr>
        <p:txBody>
          <a:bodyPr wrap="square" rtlCol="0">
            <a:spAutoFit/>
          </a:bodyPr>
          <a:lstStyle/>
          <a:p>
            <a:r>
              <a:rPr lang="en-GB" dirty="0">
                <a:solidFill>
                  <a:schemeClr val="accent3">
                    <a:lumMod val="75000"/>
                  </a:schemeClr>
                </a:solidFill>
              </a:rPr>
              <a:t>Social</a:t>
            </a:r>
          </a:p>
          <a:p>
            <a:endParaRPr lang="en-GB" dirty="0"/>
          </a:p>
        </p:txBody>
      </p:sp>
      <p:sp>
        <p:nvSpPr>
          <p:cNvPr id="5" name="TextBox 4">
            <a:extLst>
              <a:ext uri="{FF2B5EF4-FFF2-40B4-BE49-F238E27FC236}">
                <a16:creationId xmlns:a16="http://schemas.microsoft.com/office/drawing/2014/main" id="{E65C9AFE-A8D2-44CD-B99F-F8FAA36674AD}"/>
              </a:ext>
            </a:extLst>
          </p:cNvPr>
          <p:cNvSpPr txBox="1"/>
          <p:nvPr/>
        </p:nvSpPr>
        <p:spPr>
          <a:xfrm>
            <a:off x="2204490" y="1454402"/>
            <a:ext cx="2942872" cy="1061829"/>
          </a:xfrm>
          <a:prstGeom prst="rect">
            <a:avLst/>
          </a:prstGeom>
          <a:noFill/>
        </p:spPr>
        <p:txBody>
          <a:bodyPr wrap="square" rtlCol="0">
            <a:spAutoFit/>
          </a:bodyPr>
          <a:lstStyle/>
          <a:p>
            <a:pPr marL="171450" indent="-171450">
              <a:buFont typeface="Arial" panose="020B0604020202020204" pitchFamily="34" charset="0"/>
              <a:buChar char="•"/>
            </a:pPr>
            <a:r>
              <a:rPr lang="en-US" sz="1050" dirty="0"/>
              <a:t>Regulatory issues in various countries for example censorship in China</a:t>
            </a:r>
          </a:p>
          <a:p>
            <a:endParaRPr lang="en-US" sz="1050" dirty="0"/>
          </a:p>
          <a:p>
            <a:pPr marL="171450" indent="-171450">
              <a:buFont typeface="Arial" panose="020B0604020202020204" pitchFamily="34" charset="0"/>
              <a:buChar char="•"/>
            </a:pPr>
            <a:r>
              <a:rPr lang="en-US" sz="1050" dirty="0"/>
              <a:t>Trade policies and international relations affecting content licensing and distribution</a:t>
            </a:r>
            <a:endParaRPr lang="en-GB" sz="1050" dirty="0"/>
          </a:p>
        </p:txBody>
      </p:sp>
      <p:sp>
        <p:nvSpPr>
          <p:cNvPr id="12" name="TextBox 11">
            <a:extLst>
              <a:ext uri="{FF2B5EF4-FFF2-40B4-BE49-F238E27FC236}">
                <a16:creationId xmlns:a16="http://schemas.microsoft.com/office/drawing/2014/main" id="{0F9C0C6C-9CE1-49F8-A7B8-CEC14F5138C9}"/>
              </a:ext>
            </a:extLst>
          </p:cNvPr>
          <p:cNvSpPr txBox="1"/>
          <p:nvPr/>
        </p:nvSpPr>
        <p:spPr>
          <a:xfrm>
            <a:off x="8374673" y="1525397"/>
            <a:ext cx="3071370" cy="900246"/>
          </a:xfrm>
          <a:prstGeom prst="rect">
            <a:avLst/>
          </a:prstGeom>
          <a:noFill/>
        </p:spPr>
        <p:txBody>
          <a:bodyPr wrap="square" rtlCol="0">
            <a:spAutoFit/>
          </a:bodyPr>
          <a:lstStyle/>
          <a:p>
            <a:pPr marL="171450" indent="-171450">
              <a:buFont typeface="Arial" panose="020B0604020202020204" pitchFamily="34" charset="0"/>
              <a:buChar char="•"/>
            </a:pPr>
            <a:r>
              <a:rPr lang="en-US" sz="1050" dirty="0"/>
              <a:t>Exchange rate fluctuations impacting international revenue</a:t>
            </a:r>
          </a:p>
          <a:p>
            <a:endParaRPr lang="en-US" sz="1050" dirty="0"/>
          </a:p>
          <a:p>
            <a:pPr marL="171450" indent="-171450">
              <a:buFont typeface="Arial" panose="020B0604020202020204" pitchFamily="34" charset="0"/>
              <a:buChar char="•"/>
            </a:pPr>
            <a:r>
              <a:rPr lang="en-US" sz="1050" dirty="0"/>
              <a:t>Economic downturn affecting consumer spending on entertainment</a:t>
            </a:r>
            <a:endParaRPr lang="en-GB" sz="1050" dirty="0"/>
          </a:p>
        </p:txBody>
      </p:sp>
      <p:sp>
        <p:nvSpPr>
          <p:cNvPr id="13" name="TextBox 12">
            <a:extLst>
              <a:ext uri="{FF2B5EF4-FFF2-40B4-BE49-F238E27FC236}">
                <a16:creationId xmlns:a16="http://schemas.microsoft.com/office/drawing/2014/main" id="{1339115E-40DE-4886-832B-D665FA14260B}"/>
              </a:ext>
            </a:extLst>
          </p:cNvPr>
          <p:cNvSpPr txBox="1"/>
          <p:nvPr/>
        </p:nvSpPr>
        <p:spPr>
          <a:xfrm>
            <a:off x="8625254" y="2850389"/>
            <a:ext cx="2901461" cy="738664"/>
          </a:xfrm>
          <a:prstGeom prst="rect">
            <a:avLst/>
          </a:prstGeom>
          <a:noFill/>
        </p:spPr>
        <p:txBody>
          <a:bodyPr wrap="square" rtlCol="0">
            <a:spAutoFit/>
          </a:bodyPr>
          <a:lstStyle/>
          <a:p>
            <a:pPr marL="171450" indent="-171450">
              <a:buFont typeface="Arial" panose="020B0604020202020204" pitchFamily="34" charset="0"/>
              <a:buChar char="•"/>
            </a:pPr>
            <a:r>
              <a:rPr lang="en-US" sz="1050" dirty="0"/>
              <a:t>Changing costumer preferences to towards Traditional TV</a:t>
            </a:r>
          </a:p>
          <a:p>
            <a:pPr marL="171450" indent="-171450">
              <a:buFont typeface="Arial" panose="020B0604020202020204" pitchFamily="34" charset="0"/>
              <a:buChar char="•"/>
            </a:pPr>
            <a:r>
              <a:rPr lang="en-US" sz="1050" dirty="0"/>
              <a:t>Increasing demand for diverse and inclusive content</a:t>
            </a:r>
            <a:endParaRPr lang="en-GB" sz="1050" dirty="0"/>
          </a:p>
        </p:txBody>
      </p:sp>
      <p:sp>
        <p:nvSpPr>
          <p:cNvPr id="14" name="TextBox 13">
            <a:extLst>
              <a:ext uri="{FF2B5EF4-FFF2-40B4-BE49-F238E27FC236}">
                <a16:creationId xmlns:a16="http://schemas.microsoft.com/office/drawing/2014/main" id="{5A3529D8-2889-4AF4-9DAA-3915FF53B0EC}"/>
              </a:ext>
            </a:extLst>
          </p:cNvPr>
          <p:cNvSpPr txBox="1"/>
          <p:nvPr/>
        </p:nvSpPr>
        <p:spPr>
          <a:xfrm>
            <a:off x="8704748" y="3872152"/>
            <a:ext cx="2901461" cy="900246"/>
          </a:xfrm>
          <a:prstGeom prst="rect">
            <a:avLst/>
          </a:prstGeom>
          <a:noFill/>
        </p:spPr>
        <p:txBody>
          <a:bodyPr wrap="square" rtlCol="0">
            <a:spAutoFit/>
          </a:bodyPr>
          <a:lstStyle/>
          <a:p>
            <a:pPr marL="171450" indent="-171450">
              <a:buFont typeface="Arial" panose="020B0604020202020204" pitchFamily="34" charset="0"/>
              <a:buChar char="•"/>
            </a:pPr>
            <a:r>
              <a:rPr lang="en-US" sz="1050" dirty="0"/>
              <a:t>Advancements in streaming tech gives a better use experience</a:t>
            </a:r>
          </a:p>
          <a:p>
            <a:pPr marL="171450" indent="-171450">
              <a:buFont typeface="Arial" panose="020B0604020202020204" pitchFamily="34" charset="0"/>
              <a:buChar char="•"/>
            </a:pPr>
            <a:endParaRPr lang="en-US" sz="1050" dirty="0"/>
          </a:p>
          <a:p>
            <a:pPr marL="171450" indent="-171450">
              <a:buFont typeface="Arial" panose="020B0604020202020204" pitchFamily="34" charset="0"/>
              <a:buChar char="•"/>
            </a:pPr>
            <a:r>
              <a:rPr lang="en-US" sz="1050" dirty="0"/>
              <a:t>AI advancement gives a more personalize use experience</a:t>
            </a:r>
            <a:endParaRPr lang="en-GB" sz="1050" dirty="0"/>
          </a:p>
        </p:txBody>
      </p:sp>
      <p:sp>
        <p:nvSpPr>
          <p:cNvPr id="15" name="TextBox 14">
            <a:extLst>
              <a:ext uri="{FF2B5EF4-FFF2-40B4-BE49-F238E27FC236}">
                <a16:creationId xmlns:a16="http://schemas.microsoft.com/office/drawing/2014/main" id="{19BAF671-4D38-4BC0-8198-5F287D65C3B5}"/>
              </a:ext>
            </a:extLst>
          </p:cNvPr>
          <p:cNvSpPr txBox="1"/>
          <p:nvPr/>
        </p:nvSpPr>
        <p:spPr>
          <a:xfrm>
            <a:off x="1380467" y="2792946"/>
            <a:ext cx="2674973" cy="900246"/>
          </a:xfrm>
          <a:prstGeom prst="rect">
            <a:avLst/>
          </a:prstGeom>
          <a:noFill/>
        </p:spPr>
        <p:txBody>
          <a:bodyPr wrap="square" rtlCol="0">
            <a:spAutoFit/>
          </a:bodyPr>
          <a:lstStyle/>
          <a:p>
            <a:pPr marL="171450" indent="-171450">
              <a:buFont typeface="Arial" panose="020B0604020202020204" pitchFamily="34" charset="0"/>
              <a:buChar char="•"/>
            </a:pPr>
            <a:r>
              <a:rPr lang="en-US" sz="1050" dirty="0"/>
              <a:t>Compliance with new copyright laws and content license</a:t>
            </a:r>
          </a:p>
          <a:p>
            <a:pPr marL="171450" indent="-171450">
              <a:buFont typeface="Arial" panose="020B0604020202020204" pitchFamily="34" charset="0"/>
              <a:buChar char="•"/>
            </a:pPr>
            <a:endParaRPr lang="en-US" sz="1050" dirty="0"/>
          </a:p>
          <a:p>
            <a:pPr marL="171450" indent="-171450">
              <a:buFont typeface="Arial" panose="020B0604020202020204" pitchFamily="34" charset="0"/>
              <a:buChar char="•"/>
            </a:pPr>
            <a:r>
              <a:rPr lang="en-US" sz="1050" dirty="0"/>
              <a:t>Data privacy regulation and user data management</a:t>
            </a:r>
            <a:endParaRPr lang="en-GB" sz="1050" dirty="0"/>
          </a:p>
        </p:txBody>
      </p:sp>
      <p:sp>
        <p:nvSpPr>
          <p:cNvPr id="16" name="TextBox 15">
            <a:extLst>
              <a:ext uri="{FF2B5EF4-FFF2-40B4-BE49-F238E27FC236}">
                <a16:creationId xmlns:a16="http://schemas.microsoft.com/office/drawing/2014/main" id="{90FBAF90-DADB-40B6-938B-75DAB3E30F67}"/>
              </a:ext>
            </a:extLst>
          </p:cNvPr>
          <p:cNvSpPr txBox="1"/>
          <p:nvPr/>
        </p:nvSpPr>
        <p:spPr>
          <a:xfrm>
            <a:off x="1067987" y="3878089"/>
            <a:ext cx="2662248" cy="1223412"/>
          </a:xfrm>
          <a:prstGeom prst="rect">
            <a:avLst/>
          </a:prstGeom>
          <a:noFill/>
        </p:spPr>
        <p:txBody>
          <a:bodyPr wrap="square" rtlCol="0">
            <a:spAutoFit/>
          </a:bodyPr>
          <a:lstStyle/>
          <a:p>
            <a:pPr marL="171450" indent="-171450">
              <a:buFont typeface="Arial" panose="020B0604020202020204" pitchFamily="34" charset="0"/>
              <a:buChar char="•"/>
            </a:pPr>
            <a:r>
              <a:rPr lang="en-US" sz="1050" dirty="0"/>
              <a:t>Trying to reduce carbon footprint with sustainable production practices</a:t>
            </a:r>
          </a:p>
          <a:p>
            <a:pPr marL="171450" indent="-171450">
              <a:buFont typeface="Arial" panose="020B0604020202020204" pitchFamily="34" charset="0"/>
              <a:buChar char="•"/>
            </a:pPr>
            <a:endParaRPr lang="en-US" sz="1050" dirty="0"/>
          </a:p>
          <a:p>
            <a:pPr marL="171450" indent="-171450">
              <a:buFont typeface="Arial" panose="020B0604020202020204" pitchFamily="34" charset="0"/>
              <a:buChar char="•"/>
            </a:pPr>
            <a:r>
              <a:rPr lang="en-US" sz="1050" dirty="0"/>
              <a:t>Bringing Awareness and demand for environmentally conscious business practices</a:t>
            </a:r>
            <a:endParaRPr lang="en-GB" sz="1050" dirty="0"/>
          </a:p>
        </p:txBody>
      </p:sp>
      <p:pic>
        <p:nvPicPr>
          <p:cNvPr id="56" name="Picture 55">
            <a:extLst>
              <a:ext uri="{FF2B5EF4-FFF2-40B4-BE49-F238E27FC236}">
                <a16:creationId xmlns:a16="http://schemas.microsoft.com/office/drawing/2014/main" id="{DD22E0ED-BAAF-4B64-BD86-32AD325AFB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11063" y="0"/>
            <a:ext cx="958516" cy="1100823"/>
          </a:xfrm>
          <a:prstGeom prst="rect">
            <a:avLst/>
          </a:prstGeom>
        </p:spPr>
      </p:pic>
      <p:sp>
        <p:nvSpPr>
          <p:cNvPr id="17" name="TextBox 16">
            <a:extLst>
              <a:ext uri="{FF2B5EF4-FFF2-40B4-BE49-F238E27FC236}">
                <a16:creationId xmlns:a16="http://schemas.microsoft.com/office/drawing/2014/main" id="{6CDE36C7-328C-4052-8044-11E020D138A6}"/>
              </a:ext>
            </a:extLst>
          </p:cNvPr>
          <p:cNvSpPr txBox="1"/>
          <p:nvPr/>
        </p:nvSpPr>
        <p:spPr>
          <a:xfrm>
            <a:off x="0" y="836714"/>
            <a:ext cx="615553" cy="6971122"/>
          </a:xfrm>
          <a:prstGeom prst="rect">
            <a:avLst/>
          </a:prstGeom>
          <a:noFill/>
        </p:spPr>
        <p:txBody>
          <a:bodyPr vert="vert" wrap="square" rtlCol="0">
            <a:spAutoFit/>
          </a:bodyPr>
          <a:lstStyle/>
          <a:p>
            <a:r>
              <a:rPr lang="en-US" sz="2800" b="1" kern="3600" spc="6000" dirty="0"/>
              <a:t>PESTEL</a:t>
            </a:r>
            <a:endParaRPr lang="en-GB" sz="2800" b="1" kern="3600" spc="6000" dirty="0"/>
          </a:p>
        </p:txBody>
      </p:sp>
    </p:spTree>
    <p:extLst>
      <p:ext uri="{BB962C8B-B14F-4D97-AF65-F5344CB8AC3E}">
        <p14:creationId xmlns:p14="http://schemas.microsoft.com/office/powerpoint/2010/main" val="973064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8"/>
                                        </p:tgtEl>
                                        <p:attrNameLst>
                                          <p:attrName>style.visibility</p:attrName>
                                        </p:attrNameLst>
                                      </p:cBhvr>
                                      <p:to>
                                        <p:strVal val="visible"/>
                                      </p:to>
                                    </p:set>
                                    <p:anim calcmode="lin" valueType="num">
                                      <p:cBhvr>
                                        <p:cTn id="7" dur="500" fill="hold"/>
                                        <p:tgtEl>
                                          <p:spTgt spid="38"/>
                                        </p:tgtEl>
                                        <p:attrNameLst>
                                          <p:attrName>ppt_w</p:attrName>
                                        </p:attrNameLst>
                                      </p:cBhvr>
                                      <p:tavLst>
                                        <p:tav tm="0">
                                          <p:val>
                                            <p:fltVal val="0"/>
                                          </p:val>
                                        </p:tav>
                                        <p:tav tm="100000">
                                          <p:val>
                                            <p:strVal val="#ppt_w"/>
                                          </p:val>
                                        </p:tav>
                                      </p:tavLst>
                                    </p:anim>
                                    <p:anim calcmode="lin" valueType="num">
                                      <p:cBhvr>
                                        <p:cTn id="8" dur="500" fill="hold"/>
                                        <p:tgtEl>
                                          <p:spTgt spid="38"/>
                                        </p:tgtEl>
                                        <p:attrNameLst>
                                          <p:attrName>ppt_h</p:attrName>
                                        </p:attrNameLst>
                                      </p:cBhvr>
                                      <p:tavLst>
                                        <p:tav tm="0">
                                          <p:val>
                                            <p:fltVal val="0"/>
                                          </p:val>
                                        </p:tav>
                                        <p:tav tm="100000">
                                          <p:val>
                                            <p:strVal val="#ppt_h"/>
                                          </p:val>
                                        </p:tav>
                                      </p:tavLst>
                                    </p:anim>
                                    <p:animEffect transition="in" filter="fade">
                                      <p:cBhvr>
                                        <p:cTn id="9" dur="500"/>
                                        <p:tgtEl>
                                          <p:spTgt spid="38"/>
                                        </p:tgtEl>
                                      </p:cBhvr>
                                    </p:animEffect>
                                  </p:childTnLst>
                                </p:cTn>
                              </p:par>
                            </p:childTnLst>
                          </p:cTn>
                        </p:par>
                        <p:par>
                          <p:cTn id="10" fill="hold">
                            <p:stCondLst>
                              <p:cond delay="500"/>
                            </p:stCondLst>
                            <p:childTnLst>
                              <p:par>
                                <p:cTn id="11" presetID="2" presetClass="entr" presetSubtype="4" fill="hold" grpId="0" nodeType="afterEffect">
                                  <p:stCondLst>
                                    <p:cond delay="0"/>
                                  </p:stCondLst>
                                  <p:childTnLst>
                                    <p:set>
                                      <p:cBhvr>
                                        <p:cTn id="12" dur="1" fill="hold">
                                          <p:stCondLst>
                                            <p:cond delay="0"/>
                                          </p:stCondLst>
                                        </p:cTn>
                                        <p:tgtEl>
                                          <p:spTgt spid="68"/>
                                        </p:tgtEl>
                                        <p:attrNameLst>
                                          <p:attrName>style.visibility</p:attrName>
                                        </p:attrNameLst>
                                      </p:cBhvr>
                                      <p:to>
                                        <p:strVal val="visible"/>
                                      </p:to>
                                    </p:set>
                                    <p:anim calcmode="lin" valueType="num">
                                      <p:cBhvr additive="base">
                                        <p:cTn id="13" dur="500" fill="hold"/>
                                        <p:tgtEl>
                                          <p:spTgt spid="68"/>
                                        </p:tgtEl>
                                        <p:attrNameLst>
                                          <p:attrName>ppt_x</p:attrName>
                                        </p:attrNameLst>
                                      </p:cBhvr>
                                      <p:tavLst>
                                        <p:tav tm="0">
                                          <p:val>
                                            <p:strVal val="#ppt_x"/>
                                          </p:val>
                                        </p:tav>
                                        <p:tav tm="100000">
                                          <p:val>
                                            <p:strVal val="#ppt_x"/>
                                          </p:val>
                                        </p:tav>
                                      </p:tavLst>
                                    </p:anim>
                                    <p:anim calcmode="lin" valueType="num">
                                      <p:cBhvr additive="base">
                                        <p:cTn id="14" dur="500" fill="hold"/>
                                        <p:tgtEl>
                                          <p:spTgt spid="68"/>
                                        </p:tgtEl>
                                        <p:attrNameLst>
                                          <p:attrName>ppt_y</p:attrName>
                                        </p:attrNameLst>
                                      </p:cBhvr>
                                      <p:tavLst>
                                        <p:tav tm="0">
                                          <p:val>
                                            <p:strVal val="1+#ppt_h/2"/>
                                          </p:val>
                                        </p:tav>
                                        <p:tav tm="100000">
                                          <p:val>
                                            <p:strVal val="#ppt_y"/>
                                          </p:val>
                                        </p:tav>
                                      </p:tavLst>
                                    </p:anim>
                                  </p:childTnLst>
                                </p:cTn>
                              </p:par>
                            </p:childTnLst>
                          </p:cTn>
                        </p:par>
                        <p:par>
                          <p:cTn id="15" fill="hold">
                            <p:stCondLst>
                              <p:cond delay="1000"/>
                            </p:stCondLst>
                            <p:childTnLst>
                              <p:par>
                                <p:cTn id="16" presetID="2" presetClass="entr" presetSubtype="8" fill="hold" grpId="0" nodeType="afterEffect">
                                  <p:stCondLst>
                                    <p:cond delay="0"/>
                                  </p:stCondLst>
                                  <p:childTnLst>
                                    <p:set>
                                      <p:cBhvr>
                                        <p:cTn id="17" dur="1" fill="hold">
                                          <p:stCondLst>
                                            <p:cond delay="0"/>
                                          </p:stCondLst>
                                        </p:cTn>
                                        <p:tgtEl>
                                          <p:spTgt spid="70"/>
                                        </p:tgtEl>
                                        <p:attrNameLst>
                                          <p:attrName>style.visibility</p:attrName>
                                        </p:attrNameLst>
                                      </p:cBhvr>
                                      <p:to>
                                        <p:strVal val="visible"/>
                                      </p:to>
                                    </p:set>
                                    <p:anim calcmode="lin" valueType="num">
                                      <p:cBhvr additive="base">
                                        <p:cTn id="18" dur="500" fill="hold"/>
                                        <p:tgtEl>
                                          <p:spTgt spid="70"/>
                                        </p:tgtEl>
                                        <p:attrNameLst>
                                          <p:attrName>ppt_x</p:attrName>
                                        </p:attrNameLst>
                                      </p:cBhvr>
                                      <p:tavLst>
                                        <p:tav tm="0">
                                          <p:val>
                                            <p:strVal val="0-#ppt_w/2"/>
                                          </p:val>
                                        </p:tav>
                                        <p:tav tm="100000">
                                          <p:val>
                                            <p:strVal val="#ppt_x"/>
                                          </p:val>
                                        </p:tav>
                                      </p:tavLst>
                                    </p:anim>
                                    <p:anim calcmode="lin" valueType="num">
                                      <p:cBhvr additive="base">
                                        <p:cTn id="19" dur="500" fill="hold"/>
                                        <p:tgtEl>
                                          <p:spTgt spid="70"/>
                                        </p:tgtEl>
                                        <p:attrNameLst>
                                          <p:attrName>ppt_y</p:attrName>
                                        </p:attrNameLst>
                                      </p:cBhvr>
                                      <p:tavLst>
                                        <p:tav tm="0">
                                          <p:val>
                                            <p:strVal val="#ppt_y"/>
                                          </p:val>
                                        </p:tav>
                                        <p:tav tm="100000">
                                          <p:val>
                                            <p:strVal val="#ppt_y"/>
                                          </p:val>
                                        </p:tav>
                                      </p:tavLst>
                                    </p:anim>
                                  </p:childTnLst>
                                </p:cTn>
                              </p:par>
                            </p:childTnLst>
                          </p:cTn>
                        </p:par>
                        <p:par>
                          <p:cTn id="20" fill="hold">
                            <p:stCondLst>
                              <p:cond delay="2000"/>
                            </p:stCondLst>
                            <p:childTnLst>
                              <p:par>
                                <p:cTn id="21" presetID="53" presetClass="entr" presetSubtype="16" fill="hold" nodeType="afterEffect">
                                  <p:stCondLst>
                                    <p:cond delay="0"/>
                                  </p:stCondLst>
                                  <p:childTnLst>
                                    <p:set>
                                      <p:cBhvr>
                                        <p:cTn id="22" dur="1" fill="hold">
                                          <p:stCondLst>
                                            <p:cond delay="0"/>
                                          </p:stCondLst>
                                        </p:cTn>
                                        <p:tgtEl>
                                          <p:spTgt spid="41"/>
                                        </p:tgtEl>
                                        <p:attrNameLst>
                                          <p:attrName>style.visibility</p:attrName>
                                        </p:attrNameLst>
                                      </p:cBhvr>
                                      <p:to>
                                        <p:strVal val="visible"/>
                                      </p:to>
                                    </p:set>
                                    <p:anim calcmode="lin" valueType="num">
                                      <p:cBhvr>
                                        <p:cTn id="23" dur="500" fill="hold"/>
                                        <p:tgtEl>
                                          <p:spTgt spid="41"/>
                                        </p:tgtEl>
                                        <p:attrNameLst>
                                          <p:attrName>ppt_w</p:attrName>
                                        </p:attrNameLst>
                                      </p:cBhvr>
                                      <p:tavLst>
                                        <p:tav tm="0">
                                          <p:val>
                                            <p:fltVal val="0"/>
                                          </p:val>
                                        </p:tav>
                                        <p:tav tm="100000">
                                          <p:val>
                                            <p:strVal val="#ppt_w"/>
                                          </p:val>
                                        </p:tav>
                                      </p:tavLst>
                                    </p:anim>
                                    <p:anim calcmode="lin" valueType="num">
                                      <p:cBhvr>
                                        <p:cTn id="24" dur="500" fill="hold"/>
                                        <p:tgtEl>
                                          <p:spTgt spid="41"/>
                                        </p:tgtEl>
                                        <p:attrNameLst>
                                          <p:attrName>ppt_h</p:attrName>
                                        </p:attrNameLst>
                                      </p:cBhvr>
                                      <p:tavLst>
                                        <p:tav tm="0">
                                          <p:val>
                                            <p:fltVal val="0"/>
                                          </p:val>
                                        </p:tav>
                                        <p:tav tm="100000">
                                          <p:val>
                                            <p:strVal val="#ppt_h"/>
                                          </p:val>
                                        </p:tav>
                                      </p:tavLst>
                                    </p:anim>
                                    <p:animEffect transition="in" filter="fade">
                                      <p:cBhvr>
                                        <p:cTn id="25" dur="500"/>
                                        <p:tgtEl>
                                          <p:spTgt spid="41"/>
                                        </p:tgtEl>
                                      </p:cBhvr>
                                    </p:animEffect>
                                  </p:childTnLst>
                                </p:cTn>
                              </p:par>
                            </p:childTnLst>
                          </p:cTn>
                        </p:par>
                        <p:par>
                          <p:cTn id="26" fill="hold">
                            <p:stCondLst>
                              <p:cond delay="2500"/>
                            </p:stCondLst>
                            <p:childTnLst>
                              <p:par>
                                <p:cTn id="27" presetID="2" presetClass="entr" presetSubtype="4" fill="hold" grpId="0" nodeType="afterEffect">
                                  <p:stCondLst>
                                    <p:cond delay="0"/>
                                  </p:stCondLst>
                                  <p:childTnLst>
                                    <p:set>
                                      <p:cBhvr>
                                        <p:cTn id="28" dur="1" fill="hold">
                                          <p:stCondLst>
                                            <p:cond delay="0"/>
                                          </p:stCondLst>
                                        </p:cTn>
                                        <p:tgtEl>
                                          <p:spTgt spid="64"/>
                                        </p:tgtEl>
                                        <p:attrNameLst>
                                          <p:attrName>style.visibility</p:attrName>
                                        </p:attrNameLst>
                                      </p:cBhvr>
                                      <p:to>
                                        <p:strVal val="visible"/>
                                      </p:to>
                                    </p:set>
                                    <p:anim calcmode="lin" valueType="num">
                                      <p:cBhvr additive="base">
                                        <p:cTn id="29" dur="500" fill="hold"/>
                                        <p:tgtEl>
                                          <p:spTgt spid="64"/>
                                        </p:tgtEl>
                                        <p:attrNameLst>
                                          <p:attrName>ppt_x</p:attrName>
                                        </p:attrNameLst>
                                      </p:cBhvr>
                                      <p:tavLst>
                                        <p:tav tm="0">
                                          <p:val>
                                            <p:strVal val="#ppt_x"/>
                                          </p:val>
                                        </p:tav>
                                        <p:tav tm="100000">
                                          <p:val>
                                            <p:strVal val="#ppt_x"/>
                                          </p:val>
                                        </p:tav>
                                      </p:tavLst>
                                    </p:anim>
                                    <p:anim calcmode="lin" valueType="num">
                                      <p:cBhvr additive="base">
                                        <p:cTn id="30" dur="500" fill="hold"/>
                                        <p:tgtEl>
                                          <p:spTgt spid="64"/>
                                        </p:tgtEl>
                                        <p:attrNameLst>
                                          <p:attrName>ppt_y</p:attrName>
                                        </p:attrNameLst>
                                      </p:cBhvr>
                                      <p:tavLst>
                                        <p:tav tm="0">
                                          <p:val>
                                            <p:strVal val="1+#ppt_h/2"/>
                                          </p:val>
                                        </p:tav>
                                        <p:tav tm="100000">
                                          <p:val>
                                            <p:strVal val="#ppt_y"/>
                                          </p:val>
                                        </p:tav>
                                      </p:tavLst>
                                    </p:anim>
                                  </p:childTnLst>
                                </p:cTn>
                              </p:par>
                            </p:childTnLst>
                          </p:cTn>
                        </p:par>
                        <p:par>
                          <p:cTn id="31" fill="hold">
                            <p:stCondLst>
                              <p:cond delay="3100"/>
                            </p:stCondLst>
                            <p:childTnLst>
                              <p:par>
                                <p:cTn id="32" presetID="2" presetClass="entr" presetSubtype="2" fill="hold" grpId="0" nodeType="afterEffect">
                                  <p:stCondLst>
                                    <p:cond delay="0"/>
                                  </p:stCondLst>
                                  <p:childTnLst>
                                    <p:set>
                                      <p:cBhvr>
                                        <p:cTn id="33" dur="1" fill="hold">
                                          <p:stCondLst>
                                            <p:cond delay="0"/>
                                          </p:stCondLst>
                                        </p:cTn>
                                        <p:tgtEl>
                                          <p:spTgt spid="66"/>
                                        </p:tgtEl>
                                        <p:attrNameLst>
                                          <p:attrName>style.visibility</p:attrName>
                                        </p:attrNameLst>
                                      </p:cBhvr>
                                      <p:to>
                                        <p:strVal val="visible"/>
                                      </p:to>
                                    </p:set>
                                    <p:anim calcmode="lin" valueType="num">
                                      <p:cBhvr additive="base">
                                        <p:cTn id="34" dur="500" fill="hold"/>
                                        <p:tgtEl>
                                          <p:spTgt spid="66"/>
                                        </p:tgtEl>
                                        <p:attrNameLst>
                                          <p:attrName>ppt_x</p:attrName>
                                        </p:attrNameLst>
                                      </p:cBhvr>
                                      <p:tavLst>
                                        <p:tav tm="0">
                                          <p:val>
                                            <p:strVal val="1+#ppt_w/2"/>
                                          </p:val>
                                        </p:tav>
                                        <p:tav tm="100000">
                                          <p:val>
                                            <p:strVal val="#ppt_x"/>
                                          </p:val>
                                        </p:tav>
                                      </p:tavLst>
                                    </p:anim>
                                    <p:anim calcmode="lin" valueType="num">
                                      <p:cBhvr additive="base">
                                        <p:cTn id="35" dur="500" fill="hold"/>
                                        <p:tgtEl>
                                          <p:spTgt spid="66"/>
                                        </p:tgtEl>
                                        <p:attrNameLst>
                                          <p:attrName>ppt_y</p:attrName>
                                        </p:attrNameLst>
                                      </p:cBhvr>
                                      <p:tavLst>
                                        <p:tav tm="0">
                                          <p:val>
                                            <p:strVal val="#ppt_y"/>
                                          </p:val>
                                        </p:tav>
                                        <p:tav tm="100000">
                                          <p:val>
                                            <p:strVal val="#ppt_y"/>
                                          </p:val>
                                        </p:tav>
                                      </p:tavLst>
                                    </p:anim>
                                  </p:childTnLst>
                                </p:cTn>
                              </p:par>
                            </p:childTnLst>
                          </p:cTn>
                        </p:par>
                        <p:par>
                          <p:cTn id="36" fill="hold">
                            <p:stCondLst>
                              <p:cond delay="4100"/>
                            </p:stCondLst>
                            <p:childTnLst>
                              <p:par>
                                <p:cTn id="37" presetID="53" presetClass="entr" presetSubtype="16" fill="hold" nodeType="afterEffect">
                                  <p:stCondLst>
                                    <p:cond delay="0"/>
                                  </p:stCondLst>
                                  <p:childTnLst>
                                    <p:set>
                                      <p:cBhvr>
                                        <p:cTn id="38" dur="1" fill="hold">
                                          <p:stCondLst>
                                            <p:cond delay="0"/>
                                          </p:stCondLst>
                                        </p:cTn>
                                        <p:tgtEl>
                                          <p:spTgt spid="44"/>
                                        </p:tgtEl>
                                        <p:attrNameLst>
                                          <p:attrName>style.visibility</p:attrName>
                                        </p:attrNameLst>
                                      </p:cBhvr>
                                      <p:to>
                                        <p:strVal val="visible"/>
                                      </p:to>
                                    </p:set>
                                    <p:anim calcmode="lin" valueType="num">
                                      <p:cBhvr>
                                        <p:cTn id="39" dur="500" fill="hold"/>
                                        <p:tgtEl>
                                          <p:spTgt spid="44"/>
                                        </p:tgtEl>
                                        <p:attrNameLst>
                                          <p:attrName>ppt_w</p:attrName>
                                        </p:attrNameLst>
                                      </p:cBhvr>
                                      <p:tavLst>
                                        <p:tav tm="0">
                                          <p:val>
                                            <p:fltVal val="0"/>
                                          </p:val>
                                        </p:tav>
                                        <p:tav tm="100000">
                                          <p:val>
                                            <p:strVal val="#ppt_w"/>
                                          </p:val>
                                        </p:tav>
                                      </p:tavLst>
                                    </p:anim>
                                    <p:anim calcmode="lin" valueType="num">
                                      <p:cBhvr>
                                        <p:cTn id="40" dur="500" fill="hold"/>
                                        <p:tgtEl>
                                          <p:spTgt spid="44"/>
                                        </p:tgtEl>
                                        <p:attrNameLst>
                                          <p:attrName>ppt_h</p:attrName>
                                        </p:attrNameLst>
                                      </p:cBhvr>
                                      <p:tavLst>
                                        <p:tav tm="0">
                                          <p:val>
                                            <p:fltVal val="0"/>
                                          </p:val>
                                        </p:tav>
                                        <p:tav tm="100000">
                                          <p:val>
                                            <p:strVal val="#ppt_h"/>
                                          </p:val>
                                        </p:tav>
                                      </p:tavLst>
                                    </p:anim>
                                    <p:animEffect transition="in" filter="fade">
                                      <p:cBhvr>
                                        <p:cTn id="41" dur="500"/>
                                        <p:tgtEl>
                                          <p:spTgt spid="44"/>
                                        </p:tgtEl>
                                      </p:cBhvr>
                                    </p:animEffect>
                                  </p:childTnLst>
                                </p:cTn>
                              </p:par>
                            </p:childTnLst>
                          </p:cTn>
                        </p:par>
                        <p:par>
                          <p:cTn id="42" fill="hold">
                            <p:stCondLst>
                              <p:cond delay="4600"/>
                            </p:stCondLst>
                            <p:childTnLst>
                              <p:par>
                                <p:cTn id="43" presetID="2" presetClass="entr" presetSubtype="4" fill="hold" grpId="0" nodeType="afterEffect">
                                  <p:stCondLst>
                                    <p:cond delay="0"/>
                                  </p:stCondLst>
                                  <p:childTnLst>
                                    <p:set>
                                      <p:cBhvr>
                                        <p:cTn id="44" dur="1" fill="hold">
                                          <p:stCondLst>
                                            <p:cond delay="0"/>
                                          </p:stCondLst>
                                        </p:cTn>
                                        <p:tgtEl>
                                          <p:spTgt spid="2"/>
                                        </p:tgtEl>
                                        <p:attrNameLst>
                                          <p:attrName>style.visibility</p:attrName>
                                        </p:attrNameLst>
                                      </p:cBhvr>
                                      <p:to>
                                        <p:strVal val="visible"/>
                                      </p:to>
                                    </p:set>
                                    <p:anim calcmode="lin" valueType="num">
                                      <p:cBhvr additive="base">
                                        <p:cTn id="45" dur="100" fill="hold"/>
                                        <p:tgtEl>
                                          <p:spTgt spid="2"/>
                                        </p:tgtEl>
                                        <p:attrNameLst>
                                          <p:attrName>ppt_x</p:attrName>
                                        </p:attrNameLst>
                                      </p:cBhvr>
                                      <p:tavLst>
                                        <p:tav tm="0">
                                          <p:val>
                                            <p:strVal val="#ppt_x"/>
                                          </p:val>
                                        </p:tav>
                                        <p:tav tm="100000">
                                          <p:val>
                                            <p:strVal val="#ppt_x"/>
                                          </p:val>
                                        </p:tav>
                                      </p:tavLst>
                                    </p:anim>
                                    <p:anim calcmode="lin" valueType="num">
                                      <p:cBhvr additive="base">
                                        <p:cTn id="46" dur="100" fill="hold"/>
                                        <p:tgtEl>
                                          <p:spTgt spid="2"/>
                                        </p:tgtEl>
                                        <p:attrNameLst>
                                          <p:attrName>ppt_y</p:attrName>
                                        </p:attrNameLst>
                                      </p:cBhvr>
                                      <p:tavLst>
                                        <p:tav tm="0">
                                          <p:val>
                                            <p:strVal val="1+#ppt_h/2"/>
                                          </p:val>
                                        </p:tav>
                                        <p:tav tm="100000">
                                          <p:val>
                                            <p:strVal val="#ppt_y"/>
                                          </p:val>
                                        </p:tav>
                                      </p:tavLst>
                                    </p:anim>
                                  </p:childTnLst>
                                </p:cTn>
                              </p:par>
                            </p:childTnLst>
                          </p:cTn>
                        </p:par>
                        <p:par>
                          <p:cTn id="47" fill="hold">
                            <p:stCondLst>
                              <p:cond delay="4700"/>
                            </p:stCondLst>
                            <p:childTnLst>
                              <p:par>
                                <p:cTn id="48" presetID="2" presetClass="entr" presetSubtype="2" fill="hold" grpId="0" nodeType="afterEffect">
                                  <p:stCondLst>
                                    <p:cond delay="0"/>
                                  </p:stCondLst>
                                  <p:childTnLst>
                                    <p:set>
                                      <p:cBhvr>
                                        <p:cTn id="49" dur="1" fill="hold">
                                          <p:stCondLst>
                                            <p:cond delay="0"/>
                                          </p:stCondLst>
                                        </p:cTn>
                                        <p:tgtEl>
                                          <p:spTgt spid="74"/>
                                        </p:tgtEl>
                                        <p:attrNameLst>
                                          <p:attrName>style.visibility</p:attrName>
                                        </p:attrNameLst>
                                      </p:cBhvr>
                                      <p:to>
                                        <p:strVal val="visible"/>
                                      </p:to>
                                    </p:set>
                                    <p:anim calcmode="lin" valueType="num">
                                      <p:cBhvr additive="base">
                                        <p:cTn id="50" dur="500" fill="hold"/>
                                        <p:tgtEl>
                                          <p:spTgt spid="74"/>
                                        </p:tgtEl>
                                        <p:attrNameLst>
                                          <p:attrName>ppt_x</p:attrName>
                                        </p:attrNameLst>
                                      </p:cBhvr>
                                      <p:tavLst>
                                        <p:tav tm="0">
                                          <p:val>
                                            <p:strVal val="1+#ppt_w/2"/>
                                          </p:val>
                                        </p:tav>
                                        <p:tav tm="100000">
                                          <p:val>
                                            <p:strVal val="#ppt_x"/>
                                          </p:val>
                                        </p:tav>
                                      </p:tavLst>
                                    </p:anim>
                                    <p:anim calcmode="lin" valueType="num">
                                      <p:cBhvr additive="base">
                                        <p:cTn id="51" dur="500" fill="hold"/>
                                        <p:tgtEl>
                                          <p:spTgt spid="74"/>
                                        </p:tgtEl>
                                        <p:attrNameLst>
                                          <p:attrName>ppt_y</p:attrName>
                                        </p:attrNameLst>
                                      </p:cBhvr>
                                      <p:tavLst>
                                        <p:tav tm="0">
                                          <p:val>
                                            <p:strVal val="#ppt_y"/>
                                          </p:val>
                                        </p:tav>
                                        <p:tav tm="100000">
                                          <p:val>
                                            <p:strVal val="#ppt_y"/>
                                          </p:val>
                                        </p:tav>
                                      </p:tavLst>
                                    </p:anim>
                                  </p:childTnLst>
                                </p:cTn>
                              </p:par>
                            </p:childTnLst>
                          </p:cTn>
                        </p:par>
                        <p:par>
                          <p:cTn id="52" fill="hold">
                            <p:stCondLst>
                              <p:cond delay="5700"/>
                            </p:stCondLst>
                            <p:childTnLst>
                              <p:par>
                                <p:cTn id="53" presetID="53" presetClass="entr" presetSubtype="16" fill="hold" nodeType="afterEffect">
                                  <p:stCondLst>
                                    <p:cond delay="0"/>
                                  </p:stCondLst>
                                  <p:childTnLst>
                                    <p:set>
                                      <p:cBhvr>
                                        <p:cTn id="54" dur="1" fill="hold">
                                          <p:stCondLst>
                                            <p:cond delay="0"/>
                                          </p:stCondLst>
                                        </p:cTn>
                                        <p:tgtEl>
                                          <p:spTgt spid="47"/>
                                        </p:tgtEl>
                                        <p:attrNameLst>
                                          <p:attrName>style.visibility</p:attrName>
                                        </p:attrNameLst>
                                      </p:cBhvr>
                                      <p:to>
                                        <p:strVal val="visible"/>
                                      </p:to>
                                    </p:set>
                                    <p:anim calcmode="lin" valueType="num">
                                      <p:cBhvr>
                                        <p:cTn id="55" dur="500" fill="hold"/>
                                        <p:tgtEl>
                                          <p:spTgt spid="47"/>
                                        </p:tgtEl>
                                        <p:attrNameLst>
                                          <p:attrName>ppt_w</p:attrName>
                                        </p:attrNameLst>
                                      </p:cBhvr>
                                      <p:tavLst>
                                        <p:tav tm="0">
                                          <p:val>
                                            <p:fltVal val="0"/>
                                          </p:val>
                                        </p:tav>
                                        <p:tav tm="100000">
                                          <p:val>
                                            <p:strVal val="#ppt_w"/>
                                          </p:val>
                                        </p:tav>
                                      </p:tavLst>
                                    </p:anim>
                                    <p:anim calcmode="lin" valueType="num">
                                      <p:cBhvr>
                                        <p:cTn id="56" dur="500" fill="hold"/>
                                        <p:tgtEl>
                                          <p:spTgt spid="47"/>
                                        </p:tgtEl>
                                        <p:attrNameLst>
                                          <p:attrName>ppt_h</p:attrName>
                                        </p:attrNameLst>
                                      </p:cBhvr>
                                      <p:tavLst>
                                        <p:tav tm="0">
                                          <p:val>
                                            <p:fltVal val="0"/>
                                          </p:val>
                                        </p:tav>
                                        <p:tav tm="100000">
                                          <p:val>
                                            <p:strVal val="#ppt_h"/>
                                          </p:val>
                                        </p:tav>
                                      </p:tavLst>
                                    </p:anim>
                                    <p:animEffect transition="in" filter="fade">
                                      <p:cBhvr>
                                        <p:cTn id="57" dur="500"/>
                                        <p:tgtEl>
                                          <p:spTgt spid="47"/>
                                        </p:tgtEl>
                                      </p:cBhvr>
                                    </p:animEffect>
                                  </p:childTnLst>
                                </p:cTn>
                              </p:par>
                            </p:childTnLst>
                          </p:cTn>
                        </p:par>
                        <p:par>
                          <p:cTn id="58" fill="hold">
                            <p:stCondLst>
                              <p:cond delay="6200"/>
                            </p:stCondLst>
                            <p:childTnLst>
                              <p:par>
                                <p:cTn id="59" presetID="2" presetClass="entr" presetSubtype="4" fill="hold" grpId="0" nodeType="afterEffect">
                                  <p:stCondLst>
                                    <p:cond delay="0"/>
                                  </p:stCondLst>
                                  <p:childTnLst>
                                    <p:set>
                                      <p:cBhvr>
                                        <p:cTn id="60" dur="1" fill="hold">
                                          <p:stCondLst>
                                            <p:cond delay="0"/>
                                          </p:stCondLst>
                                        </p:cTn>
                                        <p:tgtEl>
                                          <p:spTgt spid="57"/>
                                        </p:tgtEl>
                                        <p:attrNameLst>
                                          <p:attrName>style.visibility</p:attrName>
                                        </p:attrNameLst>
                                      </p:cBhvr>
                                      <p:to>
                                        <p:strVal val="visible"/>
                                      </p:to>
                                    </p:set>
                                    <p:anim calcmode="lin" valueType="num">
                                      <p:cBhvr additive="base">
                                        <p:cTn id="61" dur="500" fill="hold"/>
                                        <p:tgtEl>
                                          <p:spTgt spid="57"/>
                                        </p:tgtEl>
                                        <p:attrNameLst>
                                          <p:attrName>ppt_x</p:attrName>
                                        </p:attrNameLst>
                                      </p:cBhvr>
                                      <p:tavLst>
                                        <p:tav tm="0">
                                          <p:val>
                                            <p:strVal val="#ppt_x"/>
                                          </p:val>
                                        </p:tav>
                                        <p:tav tm="100000">
                                          <p:val>
                                            <p:strVal val="#ppt_x"/>
                                          </p:val>
                                        </p:tav>
                                      </p:tavLst>
                                    </p:anim>
                                    <p:anim calcmode="lin" valueType="num">
                                      <p:cBhvr additive="base">
                                        <p:cTn id="62" dur="500" fill="hold"/>
                                        <p:tgtEl>
                                          <p:spTgt spid="57"/>
                                        </p:tgtEl>
                                        <p:attrNameLst>
                                          <p:attrName>ppt_y</p:attrName>
                                        </p:attrNameLst>
                                      </p:cBhvr>
                                      <p:tavLst>
                                        <p:tav tm="0">
                                          <p:val>
                                            <p:strVal val="1+#ppt_h/2"/>
                                          </p:val>
                                        </p:tav>
                                        <p:tav tm="100000">
                                          <p:val>
                                            <p:strVal val="#ppt_y"/>
                                          </p:val>
                                        </p:tav>
                                      </p:tavLst>
                                    </p:anim>
                                  </p:childTnLst>
                                </p:cTn>
                              </p:par>
                            </p:childTnLst>
                          </p:cTn>
                        </p:par>
                        <p:par>
                          <p:cTn id="63" fill="hold">
                            <p:stCondLst>
                              <p:cond delay="6700"/>
                            </p:stCondLst>
                            <p:childTnLst>
                              <p:par>
                                <p:cTn id="64" presetID="2" presetClass="entr" presetSubtype="2" fill="hold" grpId="0" nodeType="afterEffect">
                                  <p:stCondLst>
                                    <p:cond delay="0"/>
                                  </p:stCondLst>
                                  <p:childTnLst>
                                    <p:set>
                                      <p:cBhvr>
                                        <p:cTn id="65" dur="1" fill="hold">
                                          <p:stCondLst>
                                            <p:cond delay="0"/>
                                          </p:stCondLst>
                                        </p:cTn>
                                        <p:tgtEl>
                                          <p:spTgt spid="59"/>
                                        </p:tgtEl>
                                        <p:attrNameLst>
                                          <p:attrName>style.visibility</p:attrName>
                                        </p:attrNameLst>
                                      </p:cBhvr>
                                      <p:to>
                                        <p:strVal val="visible"/>
                                      </p:to>
                                    </p:set>
                                    <p:anim calcmode="lin" valueType="num">
                                      <p:cBhvr additive="base">
                                        <p:cTn id="66" dur="500" fill="hold"/>
                                        <p:tgtEl>
                                          <p:spTgt spid="59"/>
                                        </p:tgtEl>
                                        <p:attrNameLst>
                                          <p:attrName>ppt_x</p:attrName>
                                        </p:attrNameLst>
                                      </p:cBhvr>
                                      <p:tavLst>
                                        <p:tav tm="0">
                                          <p:val>
                                            <p:strVal val="1+#ppt_w/2"/>
                                          </p:val>
                                        </p:tav>
                                        <p:tav tm="100000">
                                          <p:val>
                                            <p:strVal val="#ppt_x"/>
                                          </p:val>
                                        </p:tav>
                                      </p:tavLst>
                                    </p:anim>
                                    <p:anim calcmode="lin" valueType="num">
                                      <p:cBhvr additive="base">
                                        <p:cTn id="67" dur="500" fill="hold"/>
                                        <p:tgtEl>
                                          <p:spTgt spid="59"/>
                                        </p:tgtEl>
                                        <p:attrNameLst>
                                          <p:attrName>ppt_y</p:attrName>
                                        </p:attrNameLst>
                                      </p:cBhvr>
                                      <p:tavLst>
                                        <p:tav tm="0">
                                          <p:val>
                                            <p:strVal val="#ppt_y"/>
                                          </p:val>
                                        </p:tav>
                                        <p:tav tm="100000">
                                          <p:val>
                                            <p:strVal val="#ppt_y"/>
                                          </p:val>
                                        </p:tav>
                                      </p:tavLst>
                                    </p:anim>
                                  </p:childTnLst>
                                </p:cTn>
                              </p:par>
                            </p:childTnLst>
                          </p:cTn>
                        </p:par>
                        <p:par>
                          <p:cTn id="68" fill="hold">
                            <p:stCondLst>
                              <p:cond delay="7700"/>
                            </p:stCondLst>
                            <p:childTnLst>
                              <p:par>
                                <p:cTn id="69" presetID="53" presetClass="entr" presetSubtype="16" fill="hold" nodeType="afterEffect">
                                  <p:stCondLst>
                                    <p:cond delay="0"/>
                                  </p:stCondLst>
                                  <p:childTnLst>
                                    <p:set>
                                      <p:cBhvr>
                                        <p:cTn id="70" dur="1" fill="hold">
                                          <p:stCondLst>
                                            <p:cond delay="0"/>
                                          </p:stCondLst>
                                        </p:cTn>
                                        <p:tgtEl>
                                          <p:spTgt spid="50"/>
                                        </p:tgtEl>
                                        <p:attrNameLst>
                                          <p:attrName>style.visibility</p:attrName>
                                        </p:attrNameLst>
                                      </p:cBhvr>
                                      <p:to>
                                        <p:strVal val="visible"/>
                                      </p:to>
                                    </p:set>
                                    <p:anim calcmode="lin" valueType="num">
                                      <p:cBhvr>
                                        <p:cTn id="71" dur="500" fill="hold"/>
                                        <p:tgtEl>
                                          <p:spTgt spid="50"/>
                                        </p:tgtEl>
                                        <p:attrNameLst>
                                          <p:attrName>ppt_w</p:attrName>
                                        </p:attrNameLst>
                                      </p:cBhvr>
                                      <p:tavLst>
                                        <p:tav tm="0">
                                          <p:val>
                                            <p:fltVal val="0"/>
                                          </p:val>
                                        </p:tav>
                                        <p:tav tm="100000">
                                          <p:val>
                                            <p:strVal val="#ppt_w"/>
                                          </p:val>
                                        </p:tav>
                                      </p:tavLst>
                                    </p:anim>
                                    <p:anim calcmode="lin" valueType="num">
                                      <p:cBhvr>
                                        <p:cTn id="72" dur="500" fill="hold"/>
                                        <p:tgtEl>
                                          <p:spTgt spid="50"/>
                                        </p:tgtEl>
                                        <p:attrNameLst>
                                          <p:attrName>ppt_h</p:attrName>
                                        </p:attrNameLst>
                                      </p:cBhvr>
                                      <p:tavLst>
                                        <p:tav tm="0">
                                          <p:val>
                                            <p:fltVal val="0"/>
                                          </p:val>
                                        </p:tav>
                                        <p:tav tm="100000">
                                          <p:val>
                                            <p:strVal val="#ppt_h"/>
                                          </p:val>
                                        </p:tav>
                                      </p:tavLst>
                                    </p:anim>
                                    <p:animEffect transition="in" filter="fade">
                                      <p:cBhvr>
                                        <p:cTn id="73" dur="500"/>
                                        <p:tgtEl>
                                          <p:spTgt spid="50"/>
                                        </p:tgtEl>
                                      </p:cBhvr>
                                    </p:animEffect>
                                  </p:childTnLst>
                                </p:cTn>
                              </p:par>
                            </p:childTnLst>
                          </p:cTn>
                        </p:par>
                        <p:par>
                          <p:cTn id="74" fill="hold">
                            <p:stCondLst>
                              <p:cond delay="8200"/>
                            </p:stCondLst>
                            <p:childTnLst>
                              <p:par>
                                <p:cTn id="75" presetID="2" presetClass="entr" presetSubtype="4" fill="hold" grpId="0" nodeType="afterEffect">
                                  <p:stCondLst>
                                    <p:cond delay="0"/>
                                  </p:stCondLst>
                                  <p:childTnLst>
                                    <p:set>
                                      <p:cBhvr>
                                        <p:cTn id="76" dur="1" fill="hold">
                                          <p:stCondLst>
                                            <p:cond delay="0"/>
                                          </p:stCondLst>
                                        </p:cTn>
                                        <p:tgtEl>
                                          <p:spTgt spid="61"/>
                                        </p:tgtEl>
                                        <p:attrNameLst>
                                          <p:attrName>style.visibility</p:attrName>
                                        </p:attrNameLst>
                                      </p:cBhvr>
                                      <p:to>
                                        <p:strVal val="visible"/>
                                      </p:to>
                                    </p:set>
                                    <p:anim calcmode="lin" valueType="num">
                                      <p:cBhvr additive="base">
                                        <p:cTn id="77" dur="500" fill="hold"/>
                                        <p:tgtEl>
                                          <p:spTgt spid="61"/>
                                        </p:tgtEl>
                                        <p:attrNameLst>
                                          <p:attrName>ppt_x</p:attrName>
                                        </p:attrNameLst>
                                      </p:cBhvr>
                                      <p:tavLst>
                                        <p:tav tm="0">
                                          <p:val>
                                            <p:strVal val="#ppt_x"/>
                                          </p:val>
                                        </p:tav>
                                        <p:tav tm="100000">
                                          <p:val>
                                            <p:strVal val="#ppt_x"/>
                                          </p:val>
                                        </p:tav>
                                      </p:tavLst>
                                    </p:anim>
                                    <p:anim calcmode="lin" valueType="num">
                                      <p:cBhvr additive="base">
                                        <p:cTn id="78" dur="500" fill="hold"/>
                                        <p:tgtEl>
                                          <p:spTgt spid="61"/>
                                        </p:tgtEl>
                                        <p:attrNameLst>
                                          <p:attrName>ppt_y</p:attrName>
                                        </p:attrNameLst>
                                      </p:cBhvr>
                                      <p:tavLst>
                                        <p:tav tm="0">
                                          <p:val>
                                            <p:strVal val="1+#ppt_h/2"/>
                                          </p:val>
                                        </p:tav>
                                        <p:tav tm="100000">
                                          <p:val>
                                            <p:strVal val="#ppt_y"/>
                                          </p:val>
                                        </p:tav>
                                      </p:tavLst>
                                    </p:anim>
                                  </p:childTnLst>
                                </p:cTn>
                              </p:par>
                            </p:childTnLst>
                          </p:cTn>
                        </p:par>
                        <p:par>
                          <p:cTn id="79" fill="hold">
                            <p:stCondLst>
                              <p:cond delay="8700"/>
                            </p:stCondLst>
                            <p:childTnLst>
                              <p:par>
                                <p:cTn id="80" presetID="2" presetClass="entr" presetSubtype="8" fill="hold" grpId="0" nodeType="afterEffect">
                                  <p:stCondLst>
                                    <p:cond delay="0"/>
                                  </p:stCondLst>
                                  <p:childTnLst>
                                    <p:set>
                                      <p:cBhvr>
                                        <p:cTn id="81" dur="1" fill="hold">
                                          <p:stCondLst>
                                            <p:cond delay="0"/>
                                          </p:stCondLst>
                                        </p:cTn>
                                        <p:tgtEl>
                                          <p:spTgt spid="124"/>
                                        </p:tgtEl>
                                        <p:attrNameLst>
                                          <p:attrName>style.visibility</p:attrName>
                                        </p:attrNameLst>
                                      </p:cBhvr>
                                      <p:to>
                                        <p:strVal val="visible"/>
                                      </p:to>
                                    </p:set>
                                    <p:anim calcmode="lin" valueType="num">
                                      <p:cBhvr additive="base">
                                        <p:cTn id="82" dur="500" fill="hold"/>
                                        <p:tgtEl>
                                          <p:spTgt spid="124"/>
                                        </p:tgtEl>
                                        <p:attrNameLst>
                                          <p:attrName>ppt_x</p:attrName>
                                        </p:attrNameLst>
                                      </p:cBhvr>
                                      <p:tavLst>
                                        <p:tav tm="0">
                                          <p:val>
                                            <p:strVal val="0-#ppt_w/2"/>
                                          </p:val>
                                        </p:tav>
                                        <p:tav tm="100000">
                                          <p:val>
                                            <p:strVal val="#ppt_x"/>
                                          </p:val>
                                        </p:tav>
                                      </p:tavLst>
                                    </p:anim>
                                    <p:anim calcmode="lin" valueType="num">
                                      <p:cBhvr additive="base">
                                        <p:cTn id="83" dur="500" fill="hold"/>
                                        <p:tgtEl>
                                          <p:spTgt spid="124"/>
                                        </p:tgtEl>
                                        <p:attrNameLst>
                                          <p:attrName>ppt_y</p:attrName>
                                        </p:attrNameLst>
                                      </p:cBhvr>
                                      <p:tavLst>
                                        <p:tav tm="0">
                                          <p:val>
                                            <p:strVal val="#ppt_y"/>
                                          </p:val>
                                        </p:tav>
                                        <p:tav tm="100000">
                                          <p:val>
                                            <p:strVal val="#ppt_y"/>
                                          </p:val>
                                        </p:tav>
                                      </p:tavLst>
                                    </p:anim>
                                  </p:childTnLst>
                                </p:cTn>
                              </p:par>
                            </p:childTnLst>
                          </p:cTn>
                        </p:par>
                        <p:par>
                          <p:cTn id="84" fill="hold">
                            <p:stCondLst>
                              <p:cond delay="9200"/>
                            </p:stCondLst>
                            <p:childTnLst>
                              <p:par>
                                <p:cTn id="85" presetID="53" presetClass="entr" presetSubtype="16" fill="hold" nodeType="afterEffect">
                                  <p:stCondLst>
                                    <p:cond delay="0"/>
                                  </p:stCondLst>
                                  <p:childTnLst>
                                    <p:set>
                                      <p:cBhvr>
                                        <p:cTn id="86" dur="1" fill="hold">
                                          <p:stCondLst>
                                            <p:cond delay="0"/>
                                          </p:stCondLst>
                                        </p:cTn>
                                        <p:tgtEl>
                                          <p:spTgt spid="53"/>
                                        </p:tgtEl>
                                        <p:attrNameLst>
                                          <p:attrName>style.visibility</p:attrName>
                                        </p:attrNameLst>
                                      </p:cBhvr>
                                      <p:to>
                                        <p:strVal val="visible"/>
                                      </p:to>
                                    </p:set>
                                    <p:anim calcmode="lin" valueType="num">
                                      <p:cBhvr>
                                        <p:cTn id="87" dur="500" fill="hold"/>
                                        <p:tgtEl>
                                          <p:spTgt spid="53"/>
                                        </p:tgtEl>
                                        <p:attrNameLst>
                                          <p:attrName>ppt_w</p:attrName>
                                        </p:attrNameLst>
                                      </p:cBhvr>
                                      <p:tavLst>
                                        <p:tav tm="0">
                                          <p:val>
                                            <p:fltVal val="0"/>
                                          </p:val>
                                        </p:tav>
                                        <p:tav tm="100000">
                                          <p:val>
                                            <p:strVal val="#ppt_w"/>
                                          </p:val>
                                        </p:tav>
                                      </p:tavLst>
                                    </p:anim>
                                    <p:anim calcmode="lin" valueType="num">
                                      <p:cBhvr>
                                        <p:cTn id="88" dur="500" fill="hold"/>
                                        <p:tgtEl>
                                          <p:spTgt spid="53"/>
                                        </p:tgtEl>
                                        <p:attrNameLst>
                                          <p:attrName>ppt_h</p:attrName>
                                        </p:attrNameLst>
                                      </p:cBhvr>
                                      <p:tavLst>
                                        <p:tav tm="0">
                                          <p:val>
                                            <p:fltVal val="0"/>
                                          </p:val>
                                        </p:tav>
                                        <p:tav tm="100000">
                                          <p:val>
                                            <p:strVal val="#ppt_h"/>
                                          </p:val>
                                        </p:tav>
                                      </p:tavLst>
                                    </p:anim>
                                    <p:animEffect transition="in" filter="fade">
                                      <p:cBhvr>
                                        <p:cTn id="89" dur="500"/>
                                        <p:tgtEl>
                                          <p:spTgt spid="53"/>
                                        </p:tgtEl>
                                      </p:cBhvr>
                                    </p:animEffect>
                                  </p:childTnLst>
                                </p:cTn>
                              </p:par>
                            </p:childTnLst>
                          </p:cTn>
                        </p:par>
                        <p:par>
                          <p:cTn id="90" fill="hold">
                            <p:stCondLst>
                              <p:cond delay="9700"/>
                            </p:stCondLst>
                            <p:childTnLst>
                              <p:par>
                                <p:cTn id="91" presetID="2" presetClass="entr" presetSubtype="4" fill="hold" grpId="0" nodeType="afterEffect">
                                  <p:stCondLst>
                                    <p:cond delay="0"/>
                                  </p:stCondLst>
                                  <p:childTnLst>
                                    <p:set>
                                      <p:cBhvr>
                                        <p:cTn id="92" dur="1" fill="hold">
                                          <p:stCondLst>
                                            <p:cond delay="0"/>
                                          </p:stCondLst>
                                        </p:cTn>
                                        <p:tgtEl>
                                          <p:spTgt spid="76"/>
                                        </p:tgtEl>
                                        <p:attrNameLst>
                                          <p:attrName>style.visibility</p:attrName>
                                        </p:attrNameLst>
                                      </p:cBhvr>
                                      <p:to>
                                        <p:strVal val="visible"/>
                                      </p:to>
                                    </p:set>
                                    <p:anim calcmode="lin" valueType="num">
                                      <p:cBhvr additive="base">
                                        <p:cTn id="93" dur="500" fill="hold"/>
                                        <p:tgtEl>
                                          <p:spTgt spid="76"/>
                                        </p:tgtEl>
                                        <p:attrNameLst>
                                          <p:attrName>ppt_x</p:attrName>
                                        </p:attrNameLst>
                                      </p:cBhvr>
                                      <p:tavLst>
                                        <p:tav tm="0">
                                          <p:val>
                                            <p:strVal val="#ppt_x"/>
                                          </p:val>
                                        </p:tav>
                                        <p:tav tm="100000">
                                          <p:val>
                                            <p:strVal val="#ppt_x"/>
                                          </p:val>
                                        </p:tav>
                                      </p:tavLst>
                                    </p:anim>
                                    <p:anim calcmode="lin" valueType="num">
                                      <p:cBhvr additive="base">
                                        <p:cTn id="94" dur="500" fill="hold"/>
                                        <p:tgtEl>
                                          <p:spTgt spid="76"/>
                                        </p:tgtEl>
                                        <p:attrNameLst>
                                          <p:attrName>ppt_y</p:attrName>
                                        </p:attrNameLst>
                                      </p:cBhvr>
                                      <p:tavLst>
                                        <p:tav tm="0">
                                          <p:val>
                                            <p:strVal val="1+#ppt_h/2"/>
                                          </p:val>
                                        </p:tav>
                                        <p:tav tm="100000">
                                          <p:val>
                                            <p:strVal val="#ppt_y"/>
                                          </p:val>
                                        </p:tav>
                                      </p:tavLst>
                                    </p:anim>
                                  </p:childTnLst>
                                </p:cTn>
                              </p:par>
                            </p:childTnLst>
                          </p:cTn>
                        </p:par>
                        <p:par>
                          <p:cTn id="95" fill="hold">
                            <p:stCondLst>
                              <p:cond delay="10200"/>
                            </p:stCondLst>
                            <p:childTnLst>
                              <p:par>
                                <p:cTn id="96" presetID="2" presetClass="entr" presetSubtype="8" fill="hold" grpId="0" nodeType="afterEffect">
                                  <p:stCondLst>
                                    <p:cond delay="0"/>
                                  </p:stCondLst>
                                  <p:childTnLst>
                                    <p:set>
                                      <p:cBhvr>
                                        <p:cTn id="97" dur="1" fill="hold">
                                          <p:stCondLst>
                                            <p:cond delay="0"/>
                                          </p:stCondLst>
                                        </p:cTn>
                                        <p:tgtEl>
                                          <p:spTgt spid="78"/>
                                        </p:tgtEl>
                                        <p:attrNameLst>
                                          <p:attrName>style.visibility</p:attrName>
                                        </p:attrNameLst>
                                      </p:cBhvr>
                                      <p:to>
                                        <p:strVal val="visible"/>
                                      </p:to>
                                    </p:set>
                                    <p:anim calcmode="lin" valueType="num">
                                      <p:cBhvr additive="base">
                                        <p:cTn id="98" dur="500" fill="hold"/>
                                        <p:tgtEl>
                                          <p:spTgt spid="78"/>
                                        </p:tgtEl>
                                        <p:attrNameLst>
                                          <p:attrName>ppt_x</p:attrName>
                                        </p:attrNameLst>
                                      </p:cBhvr>
                                      <p:tavLst>
                                        <p:tav tm="0">
                                          <p:val>
                                            <p:strVal val="0-#ppt_w/2"/>
                                          </p:val>
                                        </p:tav>
                                        <p:tav tm="100000">
                                          <p:val>
                                            <p:strVal val="#ppt_x"/>
                                          </p:val>
                                        </p:tav>
                                      </p:tavLst>
                                    </p:anim>
                                    <p:anim calcmode="lin" valueType="num">
                                      <p:cBhvr additive="base">
                                        <p:cTn id="99" dur="500" fill="hold"/>
                                        <p:tgtEl>
                                          <p:spTgt spid="78"/>
                                        </p:tgtEl>
                                        <p:attrNameLst>
                                          <p:attrName>ppt_y</p:attrName>
                                        </p:attrNameLst>
                                      </p:cBhvr>
                                      <p:tavLst>
                                        <p:tav tm="0">
                                          <p:val>
                                            <p:strVal val="#ppt_y"/>
                                          </p:val>
                                        </p:tav>
                                        <p:tav tm="100000">
                                          <p:val>
                                            <p:strVal val="#ppt_y"/>
                                          </p:val>
                                        </p:tav>
                                      </p:tavLst>
                                    </p:anim>
                                  </p:childTnLst>
                                </p:cTn>
                              </p:par>
                              <p:par>
                                <p:cTn id="100" presetID="26" presetClass="entr" presetSubtype="0" fill="hold" nodeType="withEffect">
                                  <p:stCondLst>
                                    <p:cond delay="0"/>
                                  </p:stCondLst>
                                  <p:childTnLst>
                                    <p:set>
                                      <p:cBhvr>
                                        <p:cTn id="101" dur="1" fill="hold">
                                          <p:stCondLst>
                                            <p:cond delay="0"/>
                                          </p:stCondLst>
                                        </p:cTn>
                                        <p:tgtEl>
                                          <p:spTgt spid="56"/>
                                        </p:tgtEl>
                                        <p:attrNameLst>
                                          <p:attrName>style.visibility</p:attrName>
                                        </p:attrNameLst>
                                      </p:cBhvr>
                                      <p:to>
                                        <p:strVal val="visible"/>
                                      </p:to>
                                    </p:set>
                                    <p:animEffect transition="in" filter="wipe(down)">
                                      <p:cBhvr>
                                        <p:cTn id="102" dur="580">
                                          <p:stCondLst>
                                            <p:cond delay="0"/>
                                          </p:stCondLst>
                                        </p:cTn>
                                        <p:tgtEl>
                                          <p:spTgt spid="56"/>
                                        </p:tgtEl>
                                      </p:cBhvr>
                                    </p:animEffect>
                                    <p:anim calcmode="lin" valueType="num">
                                      <p:cBhvr>
                                        <p:cTn id="103" dur="1822" tmFilter="0,0; 0.14,0.36; 0.43,0.73; 0.71,0.91; 1.0,1.0">
                                          <p:stCondLst>
                                            <p:cond delay="0"/>
                                          </p:stCondLst>
                                        </p:cTn>
                                        <p:tgtEl>
                                          <p:spTgt spid="56"/>
                                        </p:tgtEl>
                                        <p:attrNameLst>
                                          <p:attrName>ppt_x</p:attrName>
                                        </p:attrNameLst>
                                      </p:cBhvr>
                                      <p:tavLst>
                                        <p:tav tm="0">
                                          <p:val>
                                            <p:strVal val="#ppt_x-0.25"/>
                                          </p:val>
                                        </p:tav>
                                        <p:tav tm="100000">
                                          <p:val>
                                            <p:strVal val="#ppt_x"/>
                                          </p:val>
                                        </p:tav>
                                      </p:tavLst>
                                    </p:anim>
                                    <p:anim calcmode="lin" valueType="num">
                                      <p:cBhvr>
                                        <p:cTn id="104" dur="664" tmFilter="0.0,0.0; 0.25,0.07; 0.50,0.2; 0.75,0.467; 1.0,1.0">
                                          <p:stCondLst>
                                            <p:cond delay="0"/>
                                          </p:stCondLst>
                                        </p:cTn>
                                        <p:tgtEl>
                                          <p:spTgt spid="56"/>
                                        </p:tgtEl>
                                        <p:attrNameLst>
                                          <p:attrName>ppt_y</p:attrName>
                                        </p:attrNameLst>
                                      </p:cBhvr>
                                      <p:tavLst>
                                        <p:tav tm="0" fmla="#ppt_y-sin(pi*$)/3">
                                          <p:val>
                                            <p:fltVal val="0.5"/>
                                          </p:val>
                                        </p:tav>
                                        <p:tav tm="100000">
                                          <p:val>
                                            <p:fltVal val="1"/>
                                          </p:val>
                                        </p:tav>
                                      </p:tavLst>
                                    </p:anim>
                                    <p:anim calcmode="lin" valueType="num">
                                      <p:cBhvr>
                                        <p:cTn id="105" dur="664" tmFilter="0, 0; 0.125,0.2665; 0.25,0.4; 0.375,0.465; 0.5,0.5;  0.625,0.535; 0.75,0.6; 0.875,0.7335; 1,1">
                                          <p:stCondLst>
                                            <p:cond delay="664"/>
                                          </p:stCondLst>
                                        </p:cTn>
                                        <p:tgtEl>
                                          <p:spTgt spid="56"/>
                                        </p:tgtEl>
                                        <p:attrNameLst>
                                          <p:attrName>ppt_y</p:attrName>
                                        </p:attrNameLst>
                                      </p:cBhvr>
                                      <p:tavLst>
                                        <p:tav tm="0" fmla="#ppt_y-sin(pi*$)/9">
                                          <p:val>
                                            <p:fltVal val="0"/>
                                          </p:val>
                                        </p:tav>
                                        <p:tav tm="100000">
                                          <p:val>
                                            <p:fltVal val="1"/>
                                          </p:val>
                                        </p:tav>
                                      </p:tavLst>
                                    </p:anim>
                                    <p:anim calcmode="lin" valueType="num">
                                      <p:cBhvr>
                                        <p:cTn id="106" dur="332" tmFilter="0, 0; 0.125,0.2665; 0.25,0.4; 0.375,0.465; 0.5,0.5;  0.625,0.535; 0.75,0.6; 0.875,0.7335; 1,1">
                                          <p:stCondLst>
                                            <p:cond delay="1324"/>
                                          </p:stCondLst>
                                        </p:cTn>
                                        <p:tgtEl>
                                          <p:spTgt spid="56"/>
                                        </p:tgtEl>
                                        <p:attrNameLst>
                                          <p:attrName>ppt_y</p:attrName>
                                        </p:attrNameLst>
                                      </p:cBhvr>
                                      <p:tavLst>
                                        <p:tav tm="0" fmla="#ppt_y-sin(pi*$)/27">
                                          <p:val>
                                            <p:fltVal val="0"/>
                                          </p:val>
                                        </p:tav>
                                        <p:tav tm="100000">
                                          <p:val>
                                            <p:fltVal val="1"/>
                                          </p:val>
                                        </p:tav>
                                      </p:tavLst>
                                    </p:anim>
                                    <p:anim calcmode="lin" valueType="num">
                                      <p:cBhvr>
                                        <p:cTn id="107" dur="164" tmFilter="0, 0; 0.125,0.2665; 0.25,0.4; 0.375,0.465; 0.5,0.5;  0.625,0.535; 0.75,0.6; 0.875,0.7335; 1,1">
                                          <p:stCondLst>
                                            <p:cond delay="1656"/>
                                          </p:stCondLst>
                                        </p:cTn>
                                        <p:tgtEl>
                                          <p:spTgt spid="56"/>
                                        </p:tgtEl>
                                        <p:attrNameLst>
                                          <p:attrName>ppt_y</p:attrName>
                                        </p:attrNameLst>
                                      </p:cBhvr>
                                      <p:tavLst>
                                        <p:tav tm="0" fmla="#ppt_y-sin(pi*$)/81">
                                          <p:val>
                                            <p:fltVal val="0"/>
                                          </p:val>
                                        </p:tav>
                                        <p:tav tm="100000">
                                          <p:val>
                                            <p:fltVal val="1"/>
                                          </p:val>
                                        </p:tav>
                                      </p:tavLst>
                                    </p:anim>
                                    <p:animScale>
                                      <p:cBhvr>
                                        <p:cTn id="108" dur="26">
                                          <p:stCondLst>
                                            <p:cond delay="650"/>
                                          </p:stCondLst>
                                        </p:cTn>
                                        <p:tgtEl>
                                          <p:spTgt spid="56"/>
                                        </p:tgtEl>
                                      </p:cBhvr>
                                      <p:to x="100000" y="60000"/>
                                    </p:animScale>
                                    <p:animScale>
                                      <p:cBhvr>
                                        <p:cTn id="109" dur="166" decel="50000">
                                          <p:stCondLst>
                                            <p:cond delay="676"/>
                                          </p:stCondLst>
                                        </p:cTn>
                                        <p:tgtEl>
                                          <p:spTgt spid="56"/>
                                        </p:tgtEl>
                                      </p:cBhvr>
                                      <p:to x="100000" y="100000"/>
                                    </p:animScale>
                                    <p:animScale>
                                      <p:cBhvr>
                                        <p:cTn id="110" dur="26">
                                          <p:stCondLst>
                                            <p:cond delay="1312"/>
                                          </p:stCondLst>
                                        </p:cTn>
                                        <p:tgtEl>
                                          <p:spTgt spid="56"/>
                                        </p:tgtEl>
                                      </p:cBhvr>
                                      <p:to x="100000" y="80000"/>
                                    </p:animScale>
                                    <p:animScale>
                                      <p:cBhvr>
                                        <p:cTn id="111" dur="166" decel="50000">
                                          <p:stCondLst>
                                            <p:cond delay="1338"/>
                                          </p:stCondLst>
                                        </p:cTn>
                                        <p:tgtEl>
                                          <p:spTgt spid="56"/>
                                        </p:tgtEl>
                                      </p:cBhvr>
                                      <p:to x="100000" y="100000"/>
                                    </p:animScale>
                                    <p:animScale>
                                      <p:cBhvr>
                                        <p:cTn id="112" dur="26">
                                          <p:stCondLst>
                                            <p:cond delay="1642"/>
                                          </p:stCondLst>
                                        </p:cTn>
                                        <p:tgtEl>
                                          <p:spTgt spid="56"/>
                                        </p:tgtEl>
                                      </p:cBhvr>
                                      <p:to x="100000" y="90000"/>
                                    </p:animScale>
                                    <p:animScale>
                                      <p:cBhvr>
                                        <p:cTn id="113" dur="166" decel="50000">
                                          <p:stCondLst>
                                            <p:cond delay="1668"/>
                                          </p:stCondLst>
                                        </p:cTn>
                                        <p:tgtEl>
                                          <p:spTgt spid="56"/>
                                        </p:tgtEl>
                                      </p:cBhvr>
                                      <p:to x="100000" y="100000"/>
                                    </p:animScale>
                                    <p:animScale>
                                      <p:cBhvr>
                                        <p:cTn id="114" dur="26">
                                          <p:stCondLst>
                                            <p:cond delay="1808"/>
                                          </p:stCondLst>
                                        </p:cTn>
                                        <p:tgtEl>
                                          <p:spTgt spid="56"/>
                                        </p:tgtEl>
                                      </p:cBhvr>
                                      <p:to x="100000" y="95000"/>
                                    </p:animScale>
                                    <p:animScale>
                                      <p:cBhvr>
                                        <p:cTn id="115" dur="166" decel="50000">
                                          <p:stCondLst>
                                            <p:cond delay="1834"/>
                                          </p:stCondLst>
                                        </p:cTn>
                                        <p:tgtEl>
                                          <p:spTgt spid="56"/>
                                        </p:tgtEl>
                                      </p:cBhvr>
                                      <p:to x="100000" y="100000"/>
                                    </p:animScale>
                                  </p:childTnLst>
                                </p:cTn>
                              </p:par>
                            </p:childTnLst>
                          </p:cTn>
                        </p:par>
                      </p:childTnLst>
                    </p:cTn>
                  </p:par>
                  <p:par>
                    <p:cTn id="116" fill="hold">
                      <p:stCondLst>
                        <p:cond delay="indefinite"/>
                      </p:stCondLst>
                      <p:childTnLst>
                        <p:par>
                          <p:cTn id="117" fill="hold">
                            <p:stCondLst>
                              <p:cond delay="0"/>
                            </p:stCondLst>
                            <p:childTnLst>
                              <p:par>
                                <p:cTn id="118" presetID="1" presetClass="entr" presetSubtype="0" fill="hold" grpId="0" nodeType="clickEffect">
                                  <p:stCondLst>
                                    <p:cond delay="0"/>
                                  </p:stCondLst>
                                  <p:childTnLst>
                                    <p:set>
                                      <p:cBhvr>
                                        <p:cTn id="119" dur="1" fill="hold">
                                          <p:stCondLst>
                                            <p:cond delay="0"/>
                                          </p:stCondLst>
                                        </p:cTn>
                                        <p:tgtEl>
                                          <p:spTgt spid="5"/>
                                        </p:tgtEl>
                                        <p:attrNameLst>
                                          <p:attrName>style.visibility</p:attrName>
                                        </p:attrNameLst>
                                      </p:cBhvr>
                                      <p:to>
                                        <p:strVal val="visible"/>
                                      </p:to>
                                    </p:set>
                                  </p:childTnLst>
                                </p:cTn>
                              </p:par>
                            </p:childTnLst>
                          </p:cTn>
                        </p:par>
                      </p:childTnLst>
                    </p:cTn>
                  </p:par>
                  <p:par>
                    <p:cTn id="120" fill="hold">
                      <p:stCondLst>
                        <p:cond delay="indefinite"/>
                      </p:stCondLst>
                      <p:childTnLst>
                        <p:par>
                          <p:cTn id="121" fill="hold">
                            <p:stCondLst>
                              <p:cond delay="0"/>
                            </p:stCondLst>
                            <p:childTnLst>
                              <p:par>
                                <p:cTn id="122" presetID="1" presetClass="entr" presetSubtype="0" fill="hold" grpId="0" nodeType="clickEffect">
                                  <p:stCondLst>
                                    <p:cond delay="0"/>
                                  </p:stCondLst>
                                  <p:childTnLst>
                                    <p:set>
                                      <p:cBhvr>
                                        <p:cTn id="123" dur="1" fill="hold">
                                          <p:stCondLst>
                                            <p:cond delay="0"/>
                                          </p:stCondLst>
                                        </p:cTn>
                                        <p:tgtEl>
                                          <p:spTgt spid="12"/>
                                        </p:tgtEl>
                                        <p:attrNameLst>
                                          <p:attrName>style.visibility</p:attrName>
                                        </p:attrNameLst>
                                      </p:cBhvr>
                                      <p:to>
                                        <p:strVal val="visible"/>
                                      </p:to>
                                    </p:set>
                                  </p:childTnLst>
                                </p:cTn>
                              </p:par>
                            </p:childTnLst>
                          </p:cTn>
                        </p:par>
                      </p:childTnLst>
                    </p:cTn>
                  </p:par>
                  <p:par>
                    <p:cTn id="124" fill="hold">
                      <p:stCondLst>
                        <p:cond delay="indefinite"/>
                      </p:stCondLst>
                      <p:childTnLst>
                        <p:par>
                          <p:cTn id="125" fill="hold">
                            <p:stCondLst>
                              <p:cond delay="0"/>
                            </p:stCondLst>
                            <p:childTnLst>
                              <p:par>
                                <p:cTn id="126" presetID="1" presetClass="entr" presetSubtype="0" fill="hold" grpId="0" nodeType="clickEffect">
                                  <p:stCondLst>
                                    <p:cond delay="0"/>
                                  </p:stCondLst>
                                  <p:childTnLst>
                                    <p:set>
                                      <p:cBhvr>
                                        <p:cTn id="127" dur="1" fill="hold">
                                          <p:stCondLst>
                                            <p:cond delay="0"/>
                                          </p:stCondLst>
                                        </p:cTn>
                                        <p:tgtEl>
                                          <p:spTgt spid="13"/>
                                        </p:tgtEl>
                                        <p:attrNameLst>
                                          <p:attrName>style.visibility</p:attrName>
                                        </p:attrNameLst>
                                      </p:cBhvr>
                                      <p:to>
                                        <p:strVal val="visible"/>
                                      </p:to>
                                    </p:set>
                                  </p:childTnLst>
                                </p:cTn>
                              </p:par>
                            </p:childTnLst>
                          </p:cTn>
                        </p:par>
                      </p:childTnLst>
                    </p:cTn>
                  </p:par>
                  <p:par>
                    <p:cTn id="128" fill="hold">
                      <p:stCondLst>
                        <p:cond delay="indefinite"/>
                      </p:stCondLst>
                      <p:childTnLst>
                        <p:par>
                          <p:cTn id="129" fill="hold">
                            <p:stCondLst>
                              <p:cond delay="0"/>
                            </p:stCondLst>
                            <p:childTnLst>
                              <p:par>
                                <p:cTn id="130" presetID="1" presetClass="entr" presetSubtype="0" fill="hold" grpId="0" nodeType="clickEffect">
                                  <p:stCondLst>
                                    <p:cond delay="0"/>
                                  </p:stCondLst>
                                  <p:childTnLst>
                                    <p:set>
                                      <p:cBhvr>
                                        <p:cTn id="131" dur="1" fill="hold">
                                          <p:stCondLst>
                                            <p:cond delay="0"/>
                                          </p:stCondLst>
                                        </p:cTn>
                                        <p:tgtEl>
                                          <p:spTgt spid="14"/>
                                        </p:tgtEl>
                                        <p:attrNameLst>
                                          <p:attrName>style.visibility</p:attrName>
                                        </p:attrNameLst>
                                      </p:cBhvr>
                                      <p:to>
                                        <p:strVal val="visible"/>
                                      </p:to>
                                    </p:set>
                                  </p:childTnLst>
                                </p:cTn>
                              </p:par>
                            </p:childTnLst>
                          </p:cTn>
                        </p:par>
                      </p:childTnLst>
                    </p:cTn>
                  </p:par>
                  <p:par>
                    <p:cTn id="132" fill="hold">
                      <p:stCondLst>
                        <p:cond delay="indefinite"/>
                      </p:stCondLst>
                      <p:childTnLst>
                        <p:par>
                          <p:cTn id="133" fill="hold">
                            <p:stCondLst>
                              <p:cond delay="0"/>
                            </p:stCondLst>
                            <p:childTnLst>
                              <p:par>
                                <p:cTn id="134" presetID="1" presetClass="entr" presetSubtype="0" fill="hold" grpId="0" nodeType="clickEffect">
                                  <p:stCondLst>
                                    <p:cond delay="0"/>
                                  </p:stCondLst>
                                  <p:childTnLst>
                                    <p:set>
                                      <p:cBhvr>
                                        <p:cTn id="135" dur="1" fill="hold">
                                          <p:stCondLst>
                                            <p:cond delay="0"/>
                                          </p:stCondLst>
                                        </p:cTn>
                                        <p:tgtEl>
                                          <p:spTgt spid="16"/>
                                        </p:tgtEl>
                                        <p:attrNameLst>
                                          <p:attrName>style.visibility</p:attrName>
                                        </p:attrNameLst>
                                      </p:cBhvr>
                                      <p:to>
                                        <p:strVal val="visible"/>
                                      </p:to>
                                    </p:set>
                                  </p:childTnLst>
                                </p:cTn>
                              </p:par>
                            </p:childTnLst>
                          </p:cTn>
                        </p:par>
                      </p:childTnLst>
                    </p:cTn>
                  </p:par>
                  <p:par>
                    <p:cTn id="136" fill="hold">
                      <p:stCondLst>
                        <p:cond delay="indefinite"/>
                      </p:stCondLst>
                      <p:childTnLst>
                        <p:par>
                          <p:cTn id="137" fill="hold">
                            <p:stCondLst>
                              <p:cond delay="0"/>
                            </p:stCondLst>
                            <p:childTnLst>
                              <p:par>
                                <p:cTn id="138" presetID="1" presetClass="entr" presetSubtype="0" fill="hold" grpId="0" nodeType="clickEffect">
                                  <p:stCondLst>
                                    <p:cond delay="0"/>
                                  </p:stCondLst>
                                  <p:childTnLst>
                                    <p:set>
                                      <p:cBhvr>
                                        <p:cTn id="139"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 grpId="0"/>
      <p:bldP spid="59" grpId="0" animBg="1"/>
      <p:bldP spid="61" grpId="0"/>
      <p:bldP spid="64" grpId="0"/>
      <p:bldP spid="66" grpId="0" animBg="1"/>
      <p:bldP spid="68" grpId="0"/>
      <p:bldP spid="70" grpId="0" animBg="1"/>
      <p:bldP spid="74" grpId="0" animBg="1"/>
      <p:bldP spid="76" grpId="0"/>
      <p:bldP spid="78" grpId="0" animBg="1"/>
      <p:bldP spid="124" grpId="0" animBg="1"/>
      <p:bldP spid="2" grpId="0"/>
      <p:bldP spid="5" grpId="0"/>
      <p:bldP spid="12" grpId="0"/>
      <p:bldP spid="13" grpId="0"/>
      <p:bldP spid="14" grpId="0"/>
      <p:bldP spid="15" grpId="0"/>
      <p:bldP spid="1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C03C482-C57B-4F55-ABB9-1BCADD2B9CB2}"/>
              </a:ext>
            </a:extLst>
          </p:cNvPr>
          <p:cNvSpPr txBox="1"/>
          <p:nvPr/>
        </p:nvSpPr>
        <p:spPr>
          <a:xfrm>
            <a:off x="328246" y="263769"/>
            <a:ext cx="11535507" cy="6309420"/>
          </a:xfrm>
          <a:prstGeom prst="rect">
            <a:avLst/>
          </a:prstGeom>
          <a:noFill/>
        </p:spPr>
        <p:txBody>
          <a:bodyPr wrap="square" rtlCol="0">
            <a:spAutoFit/>
          </a:bodyPr>
          <a:lstStyle/>
          <a:p>
            <a:r>
              <a:rPr lang="en-US" sz="3600" b="1" dirty="0"/>
              <a:t>Company Stakeholders</a:t>
            </a:r>
          </a:p>
          <a:p>
            <a:r>
              <a:rPr lang="en-US" sz="1400" dirty="0"/>
              <a:t>Netflix's stakeholders include:</a:t>
            </a:r>
          </a:p>
          <a:p>
            <a:endParaRPr lang="en-US" dirty="0"/>
          </a:p>
          <a:p>
            <a:pPr>
              <a:buFont typeface="Arial" panose="020B0604020202020204" pitchFamily="34" charset="0"/>
              <a:buChar char="•"/>
            </a:pPr>
            <a:r>
              <a:rPr lang="en-US" b="1" dirty="0"/>
              <a:t>Subscribers</a:t>
            </a:r>
            <a:r>
              <a:rPr lang="en-US" dirty="0"/>
              <a:t>: </a:t>
            </a:r>
            <a:r>
              <a:rPr lang="en-US" sz="1600" dirty="0"/>
              <a:t>The primary consumers of Netflix's content.</a:t>
            </a:r>
          </a:p>
          <a:p>
            <a:pPr>
              <a:buFont typeface="Arial" panose="020B0604020202020204" pitchFamily="34" charset="0"/>
              <a:buChar char="•"/>
            </a:pPr>
            <a:endParaRPr lang="en-US" dirty="0"/>
          </a:p>
          <a:p>
            <a:pPr>
              <a:buFont typeface="Arial" panose="020B0604020202020204" pitchFamily="34" charset="0"/>
              <a:buChar char="•"/>
            </a:pPr>
            <a:r>
              <a:rPr lang="en-US" b="1" dirty="0"/>
              <a:t>Employees</a:t>
            </a:r>
            <a:r>
              <a:rPr lang="en-US" dirty="0"/>
              <a:t>: </a:t>
            </a:r>
            <a:r>
              <a:rPr lang="en-US" sz="1600" dirty="0"/>
              <a:t>Key to innovation and service delivery.</a:t>
            </a:r>
          </a:p>
          <a:p>
            <a:pPr>
              <a:buFont typeface="Arial" panose="020B0604020202020204" pitchFamily="34" charset="0"/>
              <a:buChar char="•"/>
            </a:pPr>
            <a:endParaRPr lang="en-US" dirty="0"/>
          </a:p>
          <a:p>
            <a:pPr>
              <a:buFont typeface="Arial" panose="020B0604020202020204" pitchFamily="34" charset="0"/>
              <a:buChar char="•"/>
            </a:pPr>
            <a:r>
              <a:rPr lang="en-US" b="1" dirty="0"/>
              <a:t>Content Creators and Studios</a:t>
            </a:r>
            <a:r>
              <a:rPr lang="en-US" dirty="0"/>
              <a:t>: </a:t>
            </a:r>
            <a:r>
              <a:rPr lang="en-US" sz="1600" dirty="0"/>
              <a:t>Partners in content production and licensing.</a:t>
            </a:r>
          </a:p>
          <a:p>
            <a:pPr>
              <a:buFont typeface="Arial" panose="020B0604020202020204" pitchFamily="34" charset="0"/>
              <a:buChar char="•"/>
            </a:pPr>
            <a:endParaRPr lang="en-US" dirty="0"/>
          </a:p>
          <a:p>
            <a:pPr>
              <a:buFont typeface="Arial" panose="020B0604020202020204" pitchFamily="34" charset="0"/>
              <a:buChar char="•"/>
            </a:pPr>
            <a:r>
              <a:rPr lang="en-US" b="1" dirty="0"/>
              <a:t>Investors and Shareholders</a:t>
            </a:r>
            <a:r>
              <a:rPr lang="en-US" dirty="0"/>
              <a:t>: </a:t>
            </a:r>
            <a:r>
              <a:rPr lang="en-US" sz="1600" dirty="0"/>
              <a:t>Provide the necessary capital and expect returns on their investments.</a:t>
            </a:r>
          </a:p>
          <a:p>
            <a:pPr>
              <a:buFont typeface="Arial" panose="020B0604020202020204" pitchFamily="34" charset="0"/>
              <a:buChar char="•"/>
            </a:pPr>
            <a:endParaRPr lang="en-US" dirty="0"/>
          </a:p>
          <a:p>
            <a:pPr>
              <a:buFont typeface="Arial" panose="020B0604020202020204" pitchFamily="34" charset="0"/>
              <a:buChar char="•"/>
            </a:pPr>
            <a:r>
              <a:rPr lang="en-US" b="1" dirty="0"/>
              <a:t>Regulatory Bodies</a:t>
            </a:r>
            <a:r>
              <a:rPr lang="en-US" dirty="0"/>
              <a:t>: </a:t>
            </a:r>
            <a:r>
              <a:rPr lang="en-US" sz="1600" dirty="0"/>
              <a:t>Governments and institutions that regulate content and operations in various regions.</a:t>
            </a:r>
          </a:p>
          <a:p>
            <a:endParaRPr lang="en-US" dirty="0"/>
          </a:p>
          <a:p>
            <a:pPr>
              <a:buFont typeface="Arial" panose="020B0604020202020204" pitchFamily="34" charset="0"/>
              <a:buChar char="•"/>
            </a:pPr>
            <a:r>
              <a:rPr lang="en-US" b="1" dirty="0"/>
              <a:t>Technology Partners</a:t>
            </a:r>
            <a:r>
              <a:rPr lang="en-US" dirty="0"/>
              <a:t>: </a:t>
            </a:r>
            <a:r>
              <a:rPr lang="en-US" sz="1600" dirty="0"/>
              <a:t>Companies providing infrastructure and technological support (e.g., AWS for cloud services).</a:t>
            </a:r>
          </a:p>
          <a:p>
            <a:pPr>
              <a:buFont typeface="Arial" panose="020B0604020202020204" pitchFamily="34" charset="0"/>
              <a:buChar char="•"/>
            </a:pPr>
            <a:endParaRPr lang="en-US" dirty="0"/>
          </a:p>
          <a:p>
            <a:endParaRPr lang="en-US" dirty="0"/>
          </a:p>
          <a:p>
            <a:r>
              <a:rPr lang="en-US" sz="1600" dirty="0"/>
              <a:t>In conclusion, Netflix's success is driven by its ability to leverage its internal strengths while navigating the complex external environment. Its organizational structure supports agility and innovation, and its strategic focus on original content and global expansion positions it well for future growth. However, continuous adaptation to external pressures and stakeholder needs remains crucial for sustained success.</a:t>
            </a:r>
          </a:p>
          <a:p>
            <a:endParaRPr lang="en-GB" dirty="0"/>
          </a:p>
        </p:txBody>
      </p:sp>
      <p:pic>
        <p:nvPicPr>
          <p:cNvPr id="3" name="Picture 2">
            <a:extLst>
              <a:ext uri="{FF2B5EF4-FFF2-40B4-BE49-F238E27FC236}">
                <a16:creationId xmlns:a16="http://schemas.microsoft.com/office/drawing/2014/main" id="{1057DDCB-2943-4736-AD9D-D55625458C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11063" y="0"/>
            <a:ext cx="958516" cy="1100823"/>
          </a:xfrm>
          <a:prstGeom prst="rect">
            <a:avLst/>
          </a:prstGeom>
        </p:spPr>
      </p:pic>
      <p:pic>
        <p:nvPicPr>
          <p:cNvPr id="5" name="Picture 4">
            <a:extLst>
              <a:ext uri="{FF2B5EF4-FFF2-40B4-BE49-F238E27FC236}">
                <a16:creationId xmlns:a16="http://schemas.microsoft.com/office/drawing/2014/main" id="{F82EA470-62A1-4377-87C1-7B720F23F079}"/>
              </a:ext>
            </a:extLst>
          </p:cNvPr>
          <p:cNvPicPr>
            <a:picLocks noChangeAspect="1"/>
          </p:cNvPicPr>
          <p:nvPr/>
        </p:nvPicPr>
        <p:blipFill>
          <a:blip r:embed="rId3">
            <a:alphaModFix amt="14000"/>
            <a:extLst>
              <a:ext uri="{28A0092B-C50C-407E-A947-70E740481C1C}">
                <a14:useLocalDpi xmlns:a14="http://schemas.microsoft.com/office/drawing/2010/main" val="0"/>
              </a:ext>
            </a:extLst>
          </a:blip>
          <a:stretch>
            <a:fillRect/>
          </a:stretch>
        </p:blipFill>
        <p:spPr>
          <a:xfrm>
            <a:off x="953504" y="0"/>
            <a:ext cx="10284991" cy="6858000"/>
          </a:xfrm>
          <a:prstGeom prst="rect">
            <a:avLst/>
          </a:prstGeom>
          <a:ln>
            <a:noFill/>
          </a:ln>
          <a:effectLst>
            <a:softEdge rad="112500"/>
          </a:effectLst>
        </p:spPr>
      </p:pic>
    </p:spTree>
    <p:extLst>
      <p:ext uri="{BB962C8B-B14F-4D97-AF65-F5344CB8AC3E}">
        <p14:creationId xmlns:p14="http://schemas.microsoft.com/office/powerpoint/2010/main" val="2883531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80">
                                          <p:stCondLst>
                                            <p:cond delay="0"/>
                                          </p:stCondLst>
                                        </p:cTn>
                                        <p:tgtEl>
                                          <p:spTgt spid="3"/>
                                        </p:tgtEl>
                                      </p:cBhvr>
                                    </p:animEffect>
                                    <p:anim calcmode="lin" valueType="num">
                                      <p:cBhvr>
                                        <p:cTn id="8"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gtEl>
                                      </p:cBhvr>
                                      <p:to x="100000" y="60000"/>
                                    </p:animScale>
                                    <p:animScale>
                                      <p:cBhvr>
                                        <p:cTn id="14" dur="166" decel="50000">
                                          <p:stCondLst>
                                            <p:cond delay="676"/>
                                          </p:stCondLst>
                                        </p:cTn>
                                        <p:tgtEl>
                                          <p:spTgt spid="3"/>
                                        </p:tgtEl>
                                      </p:cBhvr>
                                      <p:to x="100000" y="100000"/>
                                    </p:animScale>
                                    <p:animScale>
                                      <p:cBhvr>
                                        <p:cTn id="15" dur="26">
                                          <p:stCondLst>
                                            <p:cond delay="1312"/>
                                          </p:stCondLst>
                                        </p:cTn>
                                        <p:tgtEl>
                                          <p:spTgt spid="3"/>
                                        </p:tgtEl>
                                      </p:cBhvr>
                                      <p:to x="100000" y="80000"/>
                                    </p:animScale>
                                    <p:animScale>
                                      <p:cBhvr>
                                        <p:cTn id="16" dur="166" decel="50000">
                                          <p:stCondLst>
                                            <p:cond delay="1338"/>
                                          </p:stCondLst>
                                        </p:cTn>
                                        <p:tgtEl>
                                          <p:spTgt spid="3"/>
                                        </p:tgtEl>
                                      </p:cBhvr>
                                      <p:to x="100000" y="100000"/>
                                    </p:animScale>
                                    <p:animScale>
                                      <p:cBhvr>
                                        <p:cTn id="17" dur="26">
                                          <p:stCondLst>
                                            <p:cond delay="1642"/>
                                          </p:stCondLst>
                                        </p:cTn>
                                        <p:tgtEl>
                                          <p:spTgt spid="3"/>
                                        </p:tgtEl>
                                      </p:cBhvr>
                                      <p:to x="100000" y="90000"/>
                                    </p:animScale>
                                    <p:animScale>
                                      <p:cBhvr>
                                        <p:cTn id="18" dur="166" decel="50000">
                                          <p:stCondLst>
                                            <p:cond delay="1668"/>
                                          </p:stCondLst>
                                        </p:cTn>
                                        <p:tgtEl>
                                          <p:spTgt spid="3"/>
                                        </p:tgtEl>
                                      </p:cBhvr>
                                      <p:to x="100000" y="100000"/>
                                    </p:animScale>
                                    <p:animScale>
                                      <p:cBhvr>
                                        <p:cTn id="19" dur="26">
                                          <p:stCondLst>
                                            <p:cond delay="1808"/>
                                          </p:stCondLst>
                                        </p:cTn>
                                        <p:tgtEl>
                                          <p:spTgt spid="3"/>
                                        </p:tgtEl>
                                      </p:cBhvr>
                                      <p:to x="100000" y="95000"/>
                                    </p:animScale>
                                    <p:animScale>
                                      <p:cBhvr>
                                        <p:cTn id="20" dur="166" decel="50000">
                                          <p:stCondLst>
                                            <p:cond delay="1834"/>
                                          </p:stCondLst>
                                        </p:cTn>
                                        <p:tgtEl>
                                          <p:spTgt spid="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3366FBB-5016-4BDD-9242-F8F8536B5D66}"/>
              </a:ext>
            </a:extLst>
          </p:cNvPr>
          <p:cNvSpPr txBox="1"/>
          <p:nvPr/>
        </p:nvSpPr>
        <p:spPr>
          <a:xfrm>
            <a:off x="138267" y="117693"/>
            <a:ext cx="10373031" cy="6740307"/>
          </a:xfrm>
          <a:prstGeom prst="rect">
            <a:avLst/>
          </a:prstGeom>
          <a:noFill/>
        </p:spPr>
        <p:txBody>
          <a:bodyPr wrap="square">
            <a:spAutoFit/>
          </a:bodyPr>
          <a:lstStyle/>
          <a:p>
            <a:r>
              <a:rPr lang="en-US" sz="1600" b="1" dirty="0"/>
              <a:t>Organizational Structure</a:t>
            </a:r>
          </a:p>
          <a:p>
            <a:endParaRPr lang="en-US" sz="1600" b="1" dirty="0"/>
          </a:p>
          <a:p>
            <a:r>
              <a:rPr lang="en-US" sz="1600" dirty="0"/>
              <a:t>Hastings, R., &amp; Meyer, E. (2020). </a:t>
            </a:r>
            <a:r>
              <a:rPr lang="en-US" sz="1600" i="1" dirty="0"/>
              <a:t>No Rules </a:t>
            </a:r>
            <a:r>
              <a:rPr lang="en-US" sz="1600" i="1" dirty="0" err="1"/>
              <a:t>Rules</a:t>
            </a:r>
            <a:r>
              <a:rPr lang="en-US" sz="1600" i="1" dirty="0"/>
              <a:t>: Netflix and the Culture of Reinvention</a:t>
            </a:r>
            <a:r>
              <a:rPr lang="en-US" sz="1600" dirty="0"/>
              <a:t>. Penguin Press.</a:t>
            </a:r>
          </a:p>
          <a:p>
            <a:r>
              <a:rPr lang="en-US" sz="1600" dirty="0"/>
              <a:t>Netflix, Inc. (2023). </a:t>
            </a:r>
            <a:r>
              <a:rPr lang="en-US" sz="1600" i="1" dirty="0"/>
              <a:t>Annual Report 2022</a:t>
            </a:r>
            <a:r>
              <a:rPr lang="en-US" sz="1600" dirty="0"/>
              <a:t>. Retrieved from </a:t>
            </a:r>
            <a:r>
              <a:rPr lang="en-US" sz="1600" dirty="0">
                <a:hlinkClick r:id="rId2"/>
              </a:rPr>
              <a:t>https://ir.netflix.net/</a:t>
            </a:r>
            <a:endParaRPr lang="en-US" sz="1600" dirty="0"/>
          </a:p>
          <a:p>
            <a:endParaRPr lang="en-US" sz="1600" dirty="0"/>
          </a:p>
          <a:p>
            <a:r>
              <a:rPr lang="en-US" sz="1600" b="1" dirty="0"/>
              <a:t>Size of Netflix</a:t>
            </a:r>
          </a:p>
          <a:p>
            <a:endParaRPr lang="en-US" sz="1600" b="1" dirty="0"/>
          </a:p>
          <a:p>
            <a:r>
              <a:rPr lang="en-US" sz="1600" dirty="0"/>
              <a:t>Netflix, Inc. (2023). </a:t>
            </a:r>
            <a:r>
              <a:rPr lang="en-US" sz="1600" i="1" dirty="0"/>
              <a:t>Q4 2022 Earnings Report</a:t>
            </a:r>
            <a:r>
              <a:rPr lang="en-US" sz="1600" dirty="0"/>
              <a:t>. Retrieved from </a:t>
            </a:r>
            <a:r>
              <a:rPr lang="en-US" sz="1600" dirty="0">
                <a:hlinkClick r:id="rId2"/>
              </a:rPr>
              <a:t>https://ir.netflix.net/</a:t>
            </a:r>
            <a:endParaRPr lang="en-US" sz="1600" dirty="0"/>
          </a:p>
          <a:p>
            <a:r>
              <a:rPr lang="en-US" sz="1600" dirty="0"/>
              <a:t>Statista. (2023). Number of Netflix employees worldwide from 2015 to 2023. Retrieved from </a:t>
            </a:r>
            <a:r>
              <a:rPr lang="en-US" sz="1600" dirty="0">
                <a:hlinkClick r:id="rId3"/>
              </a:rPr>
              <a:t>https://www.statista.com/statistics/789986/number-of-netflix-employees-worldwide/</a:t>
            </a:r>
            <a:endParaRPr lang="en-US" sz="1600" dirty="0"/>
          </a:p>
          <a:p>
            <a:endParaRPr lang="en-US" sz="1600" dirty="0"/>
          </a:p>
          <a:p>
            <a:r>
              <a:rPr lang="en-US" sz="1600" b="1" dirty="0"/>
              <a:t>Importance of SWOT Analysis for Netflix</a:t>
            </a:r>
          </a:p>
          <a:p>
            <a:endParaRPr lang="en-US" sz="1600" b="1" dirty="0"/>
          </a:p>
          <a:p>
            <a:r>
              <a:rPr lang="en-US" sz="1600" dirty="0"/>
              <a:t>Grant, R. M. (2016). </a:t>
            </a:r>
            <a:r>
              <a:rPr lang="en-US" sz="1600" i="1" dirty="0"/>
              <a:t>Contemporary Strategy Analysis</a:t>
            </a:r>
            <a:r>
              <a:rPr lang="en-US" sz="1600" dirty="0"/>
              <a:t>. John Wiley &amp; Sons.</a:t>
            </a:r>
          </a:p>
          <a:p>
            <a:r>
              <a:rPr lang="en-US" sz="1600" dirty="0"/>
              <a:t>Porter, M. E. (1985). </a:t>
            </a:r>
            <a:r>
              <a:rPr lang="en-US" sz="1600" i="1" dirty="0"/>
              <a:t>Competitive Advantage: Creating and Sustaining Superior Performance</a:t>
            </a:r>
            <a:r>
              <a:rPr lang="en-US" sz="1600" dirty="0"/>
              <a:t>. The Free Press. Retrieved from ResearchGate</a:t>
            </a:r>
          </a:p>
          <a:p>
            <a:r>
              <a:rPr lang="en-US" sz="1600" dirty="0"/>
              <a:t>Porter, M. E. (1985). </a:t>
            </a:r>
            <a:r>
              <a:rPr lang="en-US" sz="1600" i="1" dirty="0"/>
              <a:t>Competitive Advantage: Creating and Sustaining Superior Performance</a:t>
            </a:r>
            <a:r>
              <a:rPr lang="en-US" sz="1600" dirty="0"/>
              <a:t>. The Free Press.</a:t>
            </a:r>
          </a:p>
          <a:p>
            <a:endParaRPr lang="en-US" sz="1600" dirty="0"/>
          </a:p>
          <a:p>
            <a:r>
              <a:rPr lang="en-US" sz="1600" b="1" dirty="0"/>
              <a:t>Importance of PESTLE Framework for Netflix</a:t>
            </a:r>
          </a:p>
          <a:p>
            <a:endParaRPr lang="en-US" sz="1600" b="1" dirty="0"/>
          </a:p>
          <a:p>
            <a:r>
              <a:rPr lang="en-US" sz="1600" dirty="0" err="1"/>
              <a:t>ohnson</a:t>
            </a:r>
            <a:r>
              <a:rPr lang="en-US" sz="1600" dirty="0"/>
              <a:t>, G., Whittington, R., &amp; Scholes, K. (2011). </a:t>
            </a:r>
            <a:r>
              <a:rPr lang="en-US" sz="1600" i="1" dirty="0"/>
              <a:t>Exploring Strategy: Text &amp; Cases</a:t>
            </a:r>
            <a:r>
              <a:rPr lang="en-US" sz="1600" dirty="0"/>
              <a:t>. Pearson Education. Retrieved from ResearchGate</a:t>
            </a:r>
            <a:endParaRPr lang="en-US" sz="1600" b="1" dirty="0"/>
          </a:p>
          <a:p>
            <a:r>
              <a:rPr lang="en-US" sz="1600" dirty="0"/>
              <a:t>Johnson, G., Whittington, R., &amp; Scholes, K. (2011). </a:t>
            </a:r>
            <a:r>
              <a:rPr lang="en-US" sz="1600" i="1" dirty="0"/>
              <a:t>Exploring Strategy: Text &amp; Cases</a:t>
            </a:r>
            <a:r>
              <a:rPr lang="en-US" sz="1600" dirty="0"/>
              <a:t>. Pearson Education.</a:t>
            </a:r>
          </a:p>
          <a:p>
            <a:r>
              <a:rPr lang="en-US" sz="1600" dirty="0"/>
              <a:t>Netflix, Inc. (2023). </a:t>
            </a:r>
            <a:r>
              <a:rPr lang="en-US" sz="1600" i="1" dirty="0"/>
              <a:t>Environmental, Social, and Governance (ESG) Report</a:t>
            </a:r>
            <a:r>
              <a:rPr lang="en-US" sz="1600" dirty="0"/>
              <a:t>. Retrieved from </a:t>
            </a:r>
            <a:r>
              <a:rPr lang="en-US" sz="1600" dirty="0">
                <a:hlinkClick r:id="rId2"/>
              </a:rPr>
              <a:t>https://ir.netflix.net/</a:t>
            </a:r>
            <a:endParaRPr lang="en-US" sz="1600" dirty="0"/>
          </a:p>
          <a:p>
            <a:r>
              <a:rPr lang="en-US" sz="1600" dirty="0"/>
              <a:t>Thompson, J., &amp; Martin, F. (2010). </a:t>
            </a:r>
            <a:r>
              <a:rPr lang="en-US" sz="1600" i="1" dirty="0"/>
              <a:t>Strategic Management: Awareness and Change</a:t>
            </a:r>
            <a:r>
              <a:rPr lang="en-US" sz="1600" dirty="0"/>
              <a:t>. Cengage Learning.</a:t>
            </a:r>
          </a:p>
        </p:txBody>
      </p:sp>
      <p:pic>
        <p:nvPicPr>
          <p:cNvPr id="4" name="Picture 3">
            <a:extLst>
              <a:ext uri="{FF2B5EF4-FFF2-40B4-BE49-F238E27FC236}">
                <a16:creationId xmlns:a16="http://schemas.microsoft.com/office/drawing/2014/main" id="{D85750B1-1425-4F27-86FD-C2BEE43D24A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11063" y="0"/>
            <a:ext cx="958516" cy="1100823"/>
          </a:xfrm>
          <a:prstGeom prst="rect">
            <a:avLst/>
          </a:prstGeom>
        </p:spPr>
      </p:pic>
    </p:spTree>
    <p:extLst>
      <p:ext uri="{BB962C8B-B14F-4D97-AF65-F5344CB8AC3E}">
        <p14:creationId xmlns:p14="http://schemas.microsoft.com/office/powerpoint/2010/main" val="230871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Custom 3">
      <a:dk1>
        <a:sysClr val="windowText" lastClr="000000"/>
      </a:dk1>
      <a:lt1>
        <a:sysClr val="window" lastClr="FFFFFF"/>
      </a:lt1>
      <a:dk2>
        <a:srgbClr val="3F3F3F"/>
      </a:dk2>
      <a:lt2>
        <a:srgbClr val="EBEBEB"/>
      </a:lt2>
      <a:accent1>
        <a:srgbClr val="FF0000"/>
      </a:accent1>
      <a:accent2>
        <a:srgbClr val="EA6312"/>
      </a:accent2>
      <a:accent3>
        <a:srgbClr val="E6B729"/>
      </a:accent3>
      <a:accent4>
        <a:srgbClr val="FF000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TM02836342[[fn=Ion]]</Template>
  <TotalTime>5970</TotalTime>
  <Words>1643</Words>
  <Application>Microsoft Office PowerPoint</Application>
  <PresentationFormat>Widescreen</PresentationFormat>
  <Paragraphs>194</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Century Gothic</vt:lpstr>
      <vt:lpstr>Roboto</vt:lpstr>
      <vt:lpstr>Roboto Bold</vt:lpstr>
      <vt:lpstr>Roboto Medium</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Ktzol</dc:creator>
  <cp:lastModifiedBy>Ktzol</cp:lastModifiedBy>
  <cp:revision>46</cp:revision>
  <dcterms:created xsi:type="dcterms:W3CDTF">2024-07-15T09:25:29Z</dcterms:created>
  <dcterms:modified xsi:type="dcterms:W3CDTF">2024-07-25T09:30:54Z</dcterms:modified>
</cp:coreProperties>
</file>