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handoutMasterIdLst>
    <p:handoutMasterId r:id="rId33"/>
  </p:handoutMasterIdLst>
  <p:sldIdLst>
    <p:sldId id="375" r:id="rId2"/>
    <p:sldId id="384" r:id="rId3"/>
    <p:sldId id="305" r:id="rId4"/>
    <p:sldId id="273" r:id="rId5"/>
    <p:sldId id="392" r:id="rId6"/>
    <p:sldId id="406" r:id="rId7"/>
    <p:sldId id="407" r:id="rId8"/>
    <p:sldId id="303" r:id="rId9"/>
    <p:sldId id="408" r:id="rId10"/>
    <p:sldId id="409" r:id="rId11"/>
    <p:sldId id="304" r:id="rId12"/>
    <p:sldId id="410" r:id="rId13"/>
    <p:sldId id="411" r:id="rId14"/>
    <p:sldId id="412" r:id="rId15"/>
    <p:sldId id="413" r:id="rId16"/>
    <p:sldId id="414" r:id="rId17"/>
    <p:sldId id="415" r:id="rId18"/>
    <p:sldId id="416" r:id="rId19"/>
    <p:sldId id="417" r:id="rId20"/>
    <p:sldId id="418" r:id="rId21"/>
    <p:sldId id="419" r:id="rId22"/>
    <p:sldId id="420" r:id="rId23"/>
    <p:sldId id="421" r:id="rId24"/>
    <p:sldId id="422" r:id="rId25"/>
    <p:sldId id="423" r:id="rId26"/>
    <p:sldId id="424" r:id="rId27"/>
    <p:sldId id="425" r:id="rId28"/>
    <p:sldId id="427" r:id="rId29"/>
    <p:sldId id="426" r:id="rId30"/>
    <p:sldId id="428" r:id="rId3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993" autoAdjust="0"/>
  </p:normalViewPr>
  <p:slideViewPr>
    <p:cSldViewPr snapToGrid="0" snapToObjects="1">
      <p:cViewPr varScale="1">
        <p:scale>
          <a:sx n="82" d="100"/>
          <a:sy n="82" d="100"/>
        </p:scale>
        <p:origin x="643" y="72"/>
      </p:cViewPr>
      <p:guideLst/>
    </p:cSldViewPr>
  </p:slideViewPr>
  <p:outlineViewPr>
    <p:cViewPr>
      <p:scale>
        <a:sx n="33" d="100"/>
        <a:sy n="33" d="100"/>
      </p:scale>
      <p:origin x="0" y="-446"/>
    </p:cViewPr>
  </p:outlineViewPr>
  <p:notesTextViewPr>
    <p:cViewPr>
      <p:scale>
        <a:sx n="1" d="1"/>
        <a:sy n="1" d="1"/>
      </p:scale>
      <p:origin x="0" y="0"/>
    </p:cViewPr>
  </p:notesText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08/01/2024</a:t>
            </a:fld>
            <a:endParaRPr lang="en-GB"/>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08/01/2024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2</a:t>
            </a:fld>
            <a:endParaRPr lang="en-GB"/>
          </a:p>
        </p:txBody>
      </p:sp>
    </p:spTree>
    <p:extLst>
      <p:ext uri="{BB962C8B-B14F-4D97-AF65-F5344CB8AC3E}">
        <p14:creationId xmlns:p14="http://schemas.microsoft.com/office/powerpoint/2010/main" val="226602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a:p>
        </p:txBody>
      </p:sp>
    </p:spTree>
    <p:extLst>
      <p:ext uri="{BB962C8B-B14F-4D97-AF65-F5344CB8AC3E}">
        <p14:creationId xmlns:p14="http://schemas.microsoft.com/office/powerpoint/2010/main" val="536823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4</a:t>
            </a:fld>
            <a:endParaRPr lang="en-GB"/>
          </a:p>
        </p:txBody>
      </p:sp>
    </p:spTree>
    <p:extLst>
      <p:ext uri="{BB962C8B-B14F-4D97-AF65-F5344CB8AC3E}">
        <p14:creationId xmlns:p14="http://schemas.microsoft.com/office/powerpoint/2010/main" val="2667110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5</a:t>
            </a:fld>
            <a:endParaRPr lang="en-GB"/>
          </a:p>
        </p:txBody>
      </p:sp>
    </p:spTree>
    <p:extLst>
      <p:ext uri="{BB962C8B-B14F-4D97-AF65-F5344CB8AC3E}">
        <p14:creationId xmlns:p14="http://schemas.microsoft.com/office/powerpoint/2010/main" val="2557655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6</a:t>
            </a:fld>
            <a:endParaRPr lang="en-GB"/>
          </a:p>
        </p:txBody>
      </p:sp>
    </p:spTree>
    <p:extLst>
      <p:ext uri="{BB962C8B-B14F-4D97-AF65-F5344CB8AC3E}">
        <p14:creationId xmlns:p14="http://schemas.microsoft.com/office/powerpoint/2010/main" val="180161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7</a:t>
            </a:fld>
            <a:endParaRPr lang="en-GB"/>
          </a:p>
        </p:txBody>
      </p:sp>
    </p:spTree>
    <p:extLst>
      <p:ext uri="{BB962C8B-B14F-4D97-AF65-F5344CB8AC3E}">
        <p14:creationId xmlns:p14="http://schemas.microsoft.com/office/powerpoint/2010/main" val="961487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8</a:t>
            </a:fld>
            <a:endParaRPr lang="en-GB"/>
          </a:p>
        </p:txBody>
      </p:sp>
    </p:spTree>
    <p:extLst>
      <p:ext uri="{BB962C8B-B14F-4D97-AF65-F5344CB8AC3E}">
        <p14:creationId xmlns:p14="http://schemas.microsoft.com/office/powerpoint/2010/main" val="1706851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10</a:t>
            </a:fld>
            <a:endParaRPr lang="en-GB"/>
          </a:p>
        </p:txBody>
      </p:sp>
    </p:spTree>
    <p:extLst>
      <p:ext uri="{BB962C8B-B14F-4D97-AF65-F5344CB8AC3E}">
        <p14:creationId xmlns:p14="http://schemas.microsoft.com/office/powerpoint/2010/main" val="1954947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11</a:t>
            </a:fld>
            <a:endParaRPr lang="en-GB"/>
          </a:p>
        </p:txBody>
      </p:sp>
    </p:spTree>
    <p:extLst>
      <p:ext uri="{BB962C8B-B14F-4D97-AF65-F5344CB8AC3E}">
        <p14:creationId xmlns:p14="http://schemas.microsoft.com/office/powerpoint/2010/main" val="3085893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12</a:t>
            </a:fld>
            <a:endParaRPr lang="en-GB"/>
          </a:p>
        </p:txBody>
      </p:sp>
    </p:spTree>
    <p:extLst>
      <p:ext uri="{BB962C8B-B14F-4D97-AF65-F5344CB8AC3E}">
        <p14:creationId xmlns:p14="http://schemas.microsoft.com/office/powerpoint/2010/main" val="4263581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48228683-B6CB-41A3-A5A9-D81F1FBB511A}"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9790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Overview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94D6EB82-32A6-4DA0-8146-EF2A6A17616A}"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1658836"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1658836"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1658836"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871764"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877206"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877206"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0891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08/01/2024</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08/01/2024</a:t>
            </a:fld>
            <a:endParaRPr lang="en-GB" noProof="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61" r:id="rId5"/>
    <p:sldLayoutId id="2147483676" r:id="rId6"/>
    <p:sldLayoutId id="2147483675" r:id="rId7"/>
    <p:sldLayoutId id="2147483677" r:id="rId8"/>
    <p:sldLayoutId id="2147483678" r:id="rId9"/>
    <p:sldLayoutId id="2147483679" r:id="rId10"/>
    <p:sldLayoutId id="2147483681" r:id="rId11"/>
    <p:sldLayoutId id="2147483682" r:id="rId12"/>
    <p:sldLayoutId id="2147483686" r:id="rId13"/>
    <p:sldLayoutId id="2147483663" r:id="rId14"/>
    <p:sldLayoutId id="2147483683" r:id="rId15"/>
    <p:sldLayoutId id="2147483685" r:id="rId16"/>
    <p:sldLayoutId id="2147483684" r:id="rId17"/>
    <p:sldLayoutId id="2147483680" r:id="rId18"/>
    <p:sldLayoutId id="2147483691" r:id="rId19"/>
    <p:sldLayoutId id="2147483692" r:id="rId20"/>
    <p:sldLayoutId id="2147483693" r:id="rId21"/>
    <p:sldLayoutId id="2147483694" r:id="rId22"/>
    <p:sldLayoutId id="2147483688" r:id="rId23"/>
    <p:sldLayoutId id="2147483687" r:id="rId24"/>
    <p:sldLayoutId id="2147483689" r:id="rId25"/>
    <p:sldLayoutId id="2147483690" r:id="rId26"/>
    <p:sldLayoutId id="2147483695" r:id="rId27"/>
    <p:sldLayoutId id="2147483696" r:id="rId28"/>
    <p:sldLayoutId id="2147483697" r:id="rId29"/>
    <p:sldLayoutId id="2147483698" r:id="rId30"/>
    <p:sldLayoutId id="2147483667" r:id="rId31"/>
    <p:sldLayoutId id="2147483703" r:id="rId32"/>
    <p:sldLayoutId id="2147483704" r:id="rId33"/>
    <p:sldLayoutId id="2147483705" r:id="rId34"/>
    <p:sldLayoutId id="2147483706" r:id="rId35"/>
    <p:sldLayoutId id="2147483668" r:id="rId36"/>
    <p:sldLayoutId id="2147483700" r:id="rId37"/>
    <p:sldLayoutId id="2147483699" r:id="rId38"/>
    <p:sldLayoutId id="2147483701" r:id="rId39"/>
    <p:sldLayoutId id="2147483702" r:id="rId40"/>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7.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duotone>
              <a:prstClr val="black"/>
              <a:schemeClr val="accent3">
                <a:tint val="45000"/>
                <a:satMod val="400000"/>
              </a:schemeClr>
            </a:duotone>
            <a:alphaModFix amt="35000"/>
            <a:extLst>
              <a:ext uri="{28A0092B-C50C-407E-A947-70E740481C1C}">
                <a14:useLocalDpi xmlns:a14="http://schemas.microsoft.com/office/drawing/2010/main"/>
              </a:ext>
            </a:extLst>
          </a:blip>
          <a:srcRect l="4632" r="4632"/>
          <a:stretch/>
        </p:blipFill>
        <p:spPr>
          <a:xfrm>
            <a:off x="1134319" y="0"/>
            <a:ext cx="11057681" cy="6858000"/>
          </a:xfr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lstStyle/>
          <a:p>
            <a:pPr rtl="0"/>
            <a:r>
              <a:rPr lang="en-GB" dirty="0"/>
              <a:t>ACCA4030</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3999" y="2715790"/>
            <a:ext cx="5026429" cy="2387600"/>
          </a:xfrm>
        </p:spPr>
        <p:txBody>
          <a:bodyPr rtlCol="0"/>
          <a:lstStyle/>
          <a:p>
            <a:pPr rtl="0"/>
            <a:r>
              <a:rPr lang="en-GB" dirty="0"/>
              <a:t>Digital technologies </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p:txBody>
          <a:bodyPr rtlCol="0"/>
          <a:lstStyle/>
          <a:p>
            <a:pPr rtl="0"/>
            <a:r>
              <a:rPr lang="en-GB" dirty="0">
                <a:solidFill>
                  <a:schemeClr val="bg1"/>
                </a:solidFill>
              </a:rPr>
              <a:t>Student id: 2219946</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p:txBody>
          <a:bodyPr rtlCol="0"/>
          <a:lstStyle/>
          <a:p>
            <a:pPr rtl="0"/>
            <a:r>
              <a:rPr lang="en-GB" dirty="0"/>
              <a:t>Agha Abuzar Khan</a:t>
            </a:r>
            <a:endParaRPr lang="en-GB" dirty="0">
              <a:solidFill>
                <a:schemeClr val="bg1"/>
              </a:solidFill>
            </a:endParaRPr>
          </a:p>
        </p:txBody>
      </p:sp>
    </p:spTree>
    <p:extLst>
      <p:ext uri="{BB962C8B-B14F-4D97-AF65-F5344CB8AC3E}">
        <p14:creationId xmlns:p14="http://schemas.microsoft.com/office/powerpoint/2010/main" val="4067864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Overview </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p:txBody>
          <a:bodyPr rtlCol="0"/>
          <a:lstStyle/>
          <a:p>
            <a:pPr marL="285750" indent="-285750" rtl="0">
              <a:buFont typeface="Arial" panose="020B0604020202020204" pitchFamily="34" charset="0"/>
              <a:buChar char="•"/>
            </a:pPr>
            <a:r>
              <a:rPr lang="en-GB" dirty="0"/>
              <a:t>Working with personal computers</a:t>
            </a:r>
          </a:p>
          <a:p>
            <a:pPr marL="285750" indent="-285750" rtl="0">
              <a:buFont typeface="Arial" panose="020B0604020202020204" pitchFamily="34" charset="0"/>
              <a:buChar char="•"/>
            </a:pPr>
            <a:r>
              <a:rPr lang="en-GB" dirty="0"/>
              <a:t>Operating systems </a:t>
            </a:r>
          </a:p>
          <a:p>
            <a:pPr marL="285750" indent="-285750" rtl="0">
              <a:buFont typeface="Arial" panose="020B0604020202020204" pitchFamily="34" charset="0"/>
              <a:buChar char="•"/>
            </a:pPr>
            <a:r>
              <a:rPr lang="en-GB" dirty="0"/>
              <a:t>Internet and technologies</a:t>
            </a:r>
          </a:p>
          <a:p>
            <a:pPr marL="285750" indent="-285750" rtl="0">
              <a:buFont typeface="Arial" panose="020B0604020202020204" pitchFamily="34" charset="0"/>
              <a:buChar char="•"/>
            </a:pPr>
            <a:r>
              <a:rPr lang="en-GB" dirty="0"/>
              <a:t>Software and packages</a:t>
            </a:r>
          </a:p>
          <a:p>
            <a:pPr marL="285750" indent="-285750" rtl="0">
              <a:buFont typeface="Arial" panose="020B0604020202020204" pitchFamily="34" charset="0"/>
              <a:buChar char="•"/>
            </a:pPr>
            <a:r>
              <a:rPr lang="en-GB" dirty="0"/>
              <a:t>Microsoft office tools</a:t>
            </a:r>
          </a:p>
          <a:p>
            <a:pPr marL="285750" indent="-285750" rtl="0">
              <a:buFont typeface="Arial" panose="020B0604020202020204" pitchFamily="34" charset="0"/>
              <a:buChar char="•"/>
            </a:pPr>
            <a:r>
              <a:rPr lang="en-GB" dirty="0"/>
              <a:t>IP address</a:t>
            </a:r>
          </a:p>
          <a:p>
            <a:pPr marL="285750" indent="-285750" rtl="0">
              <a:buFont typeface="Arial" panose="020B0604020202020204" pitchFamily="34" charset="0"/>
              <a:buChar char="•"/>
            </a:pPr>
            <a:r>
              <a:rPr lang="en-GB" dirty="0"/>
              <a:t>Promotional flyer</a:t>
            </a:r>
          </a:p>
          <a:p>
            <a:pPr marL="285750" indent="-285750" rtl="0">
              <a:buFont typeface="Arial" panose="020B0604020202020204" pitchFamily="34" charset="0"/>
              <a:buChar char="•"/>
            </a:pPr>
            <a:r>
              <a:rPr lang="en-GB" dirty="0"/>
              <a:t>Emails and other communications methods</a:t>
            </a:r>
          </a:p>
          <a:p>
            <a:pPr marL="285750" indent="-285750" rtl="0">
              <a:buFont typeface="Arial" panose="020B0604020202020204" pitchFamily="34" charset="0"/>
              <a:buChar char="•"/>
            </a:pPr>
            <a:r>
              <a:rPr lang="en-GB" dirty="0"/>
              <a:t>Securing passwords</a:t>
            </a:r>
          </a:p>
          <a:p>
            <a:pPr marL="285750" indent="-285750" rtl="0">
              <a:buFont typeface="Arial" panose="020B0604020202020204" pitchFamily="34" charset="0"/>
              <a:buChar char="•"/>
            </a:pPr>
            <a:r>
              <a:rPr lang="en-GB" dirty="0"/>
              <a:t>Promotional flyer</a:t>
            </a:r>
          </a:p>
          <a:p>
            <a:pPr marL="285750" indent="-285750" rtl="0">
              <a:buFont typeface="Arial" panose="020B0604020202020204" pitchFamily="34" charset="0"/>
              <a:buChar char="•"/>
            </a:pPr>
            <a:r>
              <a:rPr lang="en-GB" dirty="0"/>
              <a:t>Avoiding online scams</a:t>
            </a:r>
          </a:p>
          <a:p>
            <a:pPr marL="285750" indent="-285750" rtl="0">
              <a:buFont typeface="Arial" panose="020B0604020202020204" pitchFamily="34" charset="0"/>
              <a:buChar char="•"/>
            </a:pPr>
            <a:r>
              <a:rPr lang="en-GB" dirty="0"/>
              <a:t>Feedback</a:t>
            </a:r>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62529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 calcmode="lin" valueType="num">
                                      <p:cBhvr additive="base">
                                        <p:cTn id="2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 calcmode="lin" valueType="num">
                                      <p:cBhvr additive="base">
                                        <p:cTn id="2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anim calcmode="lin" valueType="num">
                                      <p:cBhvr additive="base">
                                        <p:cTn id="35"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anim calcmode="lin" valueType="num">
                                      <p:cBhvr additive="base">
                                        <p:cTn id="39"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anim calcmode="lin" valueType="num">
                                      <p:cBhvr additive="base">
                                        <p:cTn id="43"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7">
                                            <p:txEl>
                                              <p:pRg st="10" end="10"/>
                                            </p:txEl>
                                          </p:spTgt>
                                        </p:tgtEl>
                                        <p:attrNameLst>
                                          <p:attrName>style.visibility</p:attrName>
                                        </p:attrNameLst>
                                      </p:cBhvr>
                                      <p:to>
                                        <p:strVal val="visible"/>
                                      </p:to>
                                    </p:set>
                                    <p:anim calcmode="lin" valueType="num">
                                      <p:cBhvr additive="base">
                                        <p:cTn id="47"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10" end="1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7">
                                            <p:txEl>
                                              <p:pRg st="11" end="11"/>
                                            </p:txEl>
                                          </p:spTgt>
                                        </p:tgtEl>
                                        <p:attrNameLst>
                                          <p:attrName>style.visibility</p:attrName>
                                        </p:attrNameLst>
                                      </p:cBhvr>
                                      <p:to>
                                        <p:strVal val="visible"/>
                                      </p:to>
                                    </p:set>
                                    <p:anim calcmode="lin" valueType="num">
                                      <p:cBhvr additive="base">
                                        <p:cTn id="51"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7" descr="A group of people putting thier hands in a pile ">
            <a:extLst>
              <a:ext uri="{FF2B5EF4-FFF2-40B4-BE49-F238E27FC236}">
                <a16:creationId xmlns:a16="http://schemas.microsoft.com/office/drawing/2014/main" id="{F052F1AC-BE37-2941-839E-B43E10537AD8}"/>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70000"/>
            <a:extLst>
              <a:ext uri="{28A0092B-C50C-407E-A947-70E740481C1C}">
                <a14:useLocalDpi xmlns:a14="http://schemas.microsoft.com/office/drawing/2010/main"/>
              </a:ext>
            </a:extLst>
          </a:blip>
          <a:srcRect/>
          <a:stretch>
            <a:fillRect/>
          </a:stretch>
        </p:blipFill>
        <p:spPr/>
      </p:pic>
      <p:sp>
        <p:nvSpPr>
          <p:cNvPr id="7" name="Text Placeholder 6">
            <a:extLst>
              <a:ext uri="{FF2B5EF4-FFF2-40B4-BE49-F238E27FC236}">
                <a16:creationId xmlns:a16="http://schemas.microsoft.com/office/drawing/2014/main" id="{F671A034-1CDF-8B46-90C5-63321B0C91BE}"/>
              </a:ext>
            </a:extLst>
          </p:cNvPr>
          <p:cNvSpPr>
            <a:spLocks noGrp="1"/>
          </p:cNvSpPr>
          <p:nvPr>
            <p:ph idx="1"/>
          </p:nvPr>
        </p:nvSpPr>
        <p:spPr/>
        <p:txBody>
          <a:bodyPr rtlCol="0"/>
          <a:lstStyle/>
          <a:p>
            <a:pPr marL="0" indent="0" rtl="0">
              <a:buNone/>
            </a:pPr>
            <a:r>
              <a:rPr lang="en-GB" dirty="0"/>
              <a:t>It is very important to keep up to date with the changes in the technology. My own knowledge about digital devices and software were limited until I studied this module. </a:t>
            </a:r>
          </a:p>
        </p:txBody>
      </p:sp>
      <p:sp>
        <p:nvSpPr>
          <p:cNvPr id="21" name="Title 20">
            <a:extLst>
              <a:ext uri="{FF2B5EF4-FFF2-40B4-BE49-F238E27FC236}">
                <a16:creationId xmlns:a16="http://schemas.microsoft.com/office/drawing/2014/main" id="{B3E69B71-5849-7541-ADEA-D19838B3CF0C}"/>
              </a:ext>
            </a:extLst>
          </p:cNvPr>
          <p:cNvSpPr>
            <a:spLocks noGrp="1"/>
          </p:cNvSpPr>
          <p:nvPr>
            <p:ph type="ctrTitle"/>
          </p:nvPr>
        </p:nvSpPr>
        <p:spPr/>
        <p:txBody>
          <a:bodyPr rtlCol="0"/>
          <a:lstStyle/>
          <a:p>
            <a:pPr rtl="0"/>
            <a:r>
              <a:rPr lang="en-GB" dirty="0"/>
              <a:t>Digital knowledge</a:t>
            </a:r>
          </a:p>
        </p:txBody>
      </p:sp>
    </p:spTree>
    <p:extLst>
      <p:ext uri="{BB962C8B-B14F-4D97-AF65-F5344CB8AC3E}">
        <p14:creationId xmlns:p14="http://schemas.microsoft.com/office/powerpoint/2010/main" val="2167823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0" descr="Two People sitting on couch">
            <a:extLst>
              <a:ext uri="{FF2B5EF4-FFF2-40B4-BE49-F238E27FC236}">
                <a16:creationId xmlns:a16="http://schemas.microsoft.com/office/drawing/2014/main" id="{318EF587-2197-CC4C-BC9D-6BB7C37E92FB}"/>
              </a:ext>
            </a:extLst>
          </p:cNvPr>
          <p:cNvPicPr>
            <a:picLocks noGrp="1" noChangeAspect="1"/>
          </p:cNvPicPr>
          <p:nvPr>
            <p:ph type="pic" sz="quarter" idx="10"/>
          </p:nvPr>
        </p:nvPicPr>
        <p:blipFill rotWithShape="1">
          <a:blip r:embed="rId3" cstate="screen">
            <a:duotone>
              <a:prstClr val="black"/>
              <a:schemeClr val="accent3">
                <a:tint val="45000"/>
                <a:satMod val="400000"/>
              </a:schemeClr>
            </a:duotone>
            <a:alphaModFix amt="70000"/>
            <a:extLst>
              <a:ext uri="{28A0092B-C50C-407E-A947-70E740481C1C}">
                <a14:useLocalDpi xmlns:a14="http://schemas.microsoft.com/office/drawing/2010/main"/>
              </a:ext>
            </a:extLst>
          </a:blip>
          <a:srcRect l="4579" r="4579"/>
          <a:stretch/>
        </p:blipFill>
        <p:spPr/>
      </p:pic>
      <p:sp>
        <p:nvSpPr>
          <p:cNvPr id="3" name="Title 2" hidden="1">
            <a:extLst>
              <a:ext uri="{FF2B5EF4-FFF2-40B4-BE49-F238E27FC236}">
                <a16:creationId xmlns:a16="http://schemas.microsoft.com/office/drawing/2014/main" id="{FD439DD0-579B-4A38-94AC-4A7CC453CC47}"/>
              </a:ext>
            </a:extLst>
          </p:cNvPr>
          <p:cNvSpPr>
            <a:spLocks noGrp="1"/>
          </p:cNvSpPr>
          <p:nvPr>
            <p:ph type="title"/>
          </p:nvPr>
        </p:nvSpPr>
        <p:spPr/>
        <p:txBody>
          <a:bodyPr rtlCol="0"/>
          <a:lstStyle/>
          <a:p>
            <a:pPr rtl="0"/>
            <a:r>
              <a:rPr lang="en-GB"/>
              <a:t>Slide title 29</a:t>
            </a:r>
          </a:p>
        </p:txBody>
      </p:sp>
      <p:sp>
        <p:nvSpPr>
          <p:cNvPr id="2" name="TextBox 1">
            <a:extLst>
              <a:ext uri="{FF2B5EF4-FFF2-40B4-BE49-F238E27FC236}">
                <a16:creationId xmlns:a16="http://schemas.microsoft.com/office/drawing/2014/main" id="{22D7491F-F74A-34C6-99B2-0DC984498D22}"/>
              </a:ext>
            </a:extLst>
          </p:cNvPr>
          <p:cNvSpPr txBox="1"/>
          <p:nvPr/>
        </p:nvSpPr>
        <p:spPr>
          <a:xfrm>
            <a:off x="1791478" y="1884784"/>
            <a:ext cx="8910734" cy="369331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What is a Computer?</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Types of Computers</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Advantages and limitations of Computers</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Components of Computers</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Storage sizes of devices</a:t>
            </a:r>
          </a:p>
          <a:p>
            <a:endParaRPr lang="en-GB" dirty="0"/>
          </a:p>
        </p:txBody>
      </p:sp>
    </p:spTree>
    <p:extLst>
      <p:ext uri="{BB962C8B-B14F-4D97-AF65-F5344CB8AC3E}">
        <p14:creationId xmlns:p14="http://schemas.microsoft.com/office/powerpoint/2010/main" val="302199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a:xfrm>
            <a:off x="1430977" y="1216723"/>
            <a:ext cx="4890577" cy="1002552"/>
          </a:xfrm>
        </p:spPr>
        <p:txBody>
          <a:bodyPr rtlCol="0"/>
          <a:lstStyle/>
          <a:p>
            <a:pPr rtl="0"/>
            <a:r>
              <a:rPr lang="en-GB" dirty="0"/>
              <a:t>What is a computer?</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430977" y="2645400"/>
            <a:ext cx="4890578" cy="4849283"/>
          </a:xfrm>
        </p:spPr>
        <p:txBody>
          <a:bodyPr rtlCol="0">
            <a:normAutofit/>
          </a:bodyPr>
          <a:lstStyle/>
          <a:p>
            <a:pPr rtl="0"/>
            <a:r>
              <a:rPr lang="en-GB" sz="2000" dirty="0"/>
              <a:t>A computer is an electronic device that can receive information and process it according to a set of instruction to produce a result </a:t>
            </a:r>
          </a:p>
        </p:txBody>
      </p:sp>
    </p:spTree>
    <p:extLst>
      <p:ext uri="{BB962C8B-B14F-4D97-AF65-F5344CB8AC3E}">
        <p14:creationId xmlns:p14="http://schemas.microsoft.com/office/powerpoint/2010/main" val="307287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lue abstract showing data flow">
            <a:extLst>
              <a:ext uri="{FF2B5EF4-FFF2-40B4-BE49-F238E27FC236}">
                <a16:creationId xmlns:a16="http://schemas.microsoft.com/office/drawing/2014/main" id="{401B2B46-47E3-E355-F064-D6F171ECCF25}"/>
              </a:ext>
            </a:extLst>
          </p:cNvPr>
          <p:cNvPicPr>
            <a:picLocks noChangeAspect="1"/>
          </p:cNvPicPr>
          <p:nvPr/>
        </p:nvPicPr>
        <p:blipFill>
          <a:blip r:embed="rId3"/>
          <a:stretch>
            <a:fillRect/>
          </a:stretch>
        </p:blipFill>
        <p:spPr>
          <a:xfrm>
            <a:off x="0" y="0"/>
            <a:ext cx="12192000" cy="6858000"/>
          </a:xfrm>
          <a:prstGeom prst="rect">
            <a:avLst/>
          </a:prstGeom>
        </p:spPr>
      </p:pic>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430977" y="2645400"/>
            <a:ext cx="4890578" cy="4849283"/>
          </a:xfrm>
        </p:spPr>
        <p:txBody>
          <a:bodyPr rtlCol="0">
            <a:normAutofit/>
          </a:bodyPr>
          <a:lstStyle/>
          <a:p>
            <a:pPr rtl="0"/>
            <a:r>
              <a:rPr lang="en-GB" sz="2000" dirty="0"/>
              <a:t>A computer is an electronic device that can receive information and process it according to a set of instruction to produce a result </a:t>
            </a:r>
          </a:p>
        </p:txBody>
      </p:sp>
      <p:sp>
        <p:nvSpPr>
          <p:cNvPr id="4" name="Picture Placeholder 3">
            <a:extLst>
              <a:ext uri="{FF2B5EF4-FFF2-40B4-BE49-F238E27FC236}">
                <a16:creationId xmlns:a16="http://schemas.microsoft.com/office/drawing/2014/main" id="{A79AA7D9-25A9-02CC-A733-D3F87EB20532}"/>
              </a:ext>
            </a:extLst>
          </p:cNvPr>
          <p:cNvSpPr>
            <a:spLocks noGrp="1"/>
          </p:cNvSpPr>
          <p:nvPr>
            <p:ph type="pic" sz="quarter" idx="13"/>
          </p:nvPr>
        </p:nvSpPr>
        <p:spPr>
          <a:xfrm>
            <a:off x="541176" y="1903445"/>
            <a:ext cx="11258940" cy="2808514"/>
          </a:xfrm>
        </p:spPr>
        <p:txBody>
          <a:bodyPr/>
          <a:lstStyle/>
          <a:p>
            <a:pPr marL="0" indent="0">
              <a:buNone/>
            </a:pPr>
            <a:r>
              <a:rPr lang="en-GB" sz="3600" b="1" dirty="0">
                <a:solidFill>
                  <a:schemeClr val="bg1"/>
                </a:solidFill>
              </a:rPr>
              <a:t>Types of Computers:</a:t>
            </a:r>
          </a:p>
          <a:p>
            <a:pPr marL="0" indent="0">
              <a:buNone/>
            </a:pPr>
            <a:endParaRPr lang="en-GB" dirty="0">
              <a:solidFill>
                <a:schemeClr val="bg1"/>
              </a:solidFill>
            </a:endParaRPr>
          </a:p>
          <a:p>
            <a:r>
              <a:rPr lang="en-GB" dirty="0">
                <a:solidFill>
                  <a:schemeClr val="bg1"/>
                </a:solidFill>
              </a:rPr>
              <a:t>Personal computers such as laptops, desktop or tablet</a:t>
            </a:r>
          </a:p>
          <a:p>
            <a:r>
              <a:rPr lang="en-GB" dirty="0">
                <a:solidFill>
                  <a:schemeClr val="bg1"/>
                </a:solidFill>
              </a:rPr>
              <a:t>Main frame computers</a:t>
            </a:r>
          </a:p>
          <a:p>
            <a:r>
              <a:rPr lang="en-GB" dirty="0">
                <a:solidFill>
                  <a:schemeClr val="bg1"/>
                </a:solidFill>
              </a:rPr>
              <a:t>Super computers</a:t>
            </a:r>
          </a:p>
          <a:p>
            <a:pPr marL="0" indent="0">
              <a:buNone/>
            </a:pPr>
            <a:endParaRPr lang="en-GB" dirty="0">
              <a:solidFill>
                <a:schemeClr val="bg1"/>
              </a:solidFill>
            </a:endParaRPr>
          </a:p>
        </p:txBody>
      </p:sp>
    </p:spTree>
    <p:extLst>
      <p:ext uri="{BB962C8B-B14F-4D97-AF65-F5344CB8AC3E}">
        <p14:creationId xmlns:p14="http://schemas.microsoft.com/office/powerpoint/2010/main" val="263055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Electronic components on a white background">
            <a:extLst>
              <a:ext uri="{FF2B5EF4-FFF2-40B4-BE49-F238E27FC236}">
                <a16:creationId xmlns:a16="http://schemas.microsoft.com/office/drawing/2014/main" id="{C4B5BFAB-6069-C06A-404E-4E05BCDB8529}"/>
              </a:ext>
            </a:extLst>
          </p:cNvPr>
          <p:cNvPicPr>
            <a:picLocks noChangeAspect="1"/>
          </p:cNvPicPr>
          <p:nvPr/>
        </p:nvPicPr>
        <p:blipFill>
          <a:blip r:embed="rId3"/>
          <a:stretch>
            <a:fillRect/>
          </a:stretch>
        </p:blipFill>
        <p:spPr>
          <a:xfrm>
            <a:off x="-227045" y="0"/>
            <a:ext cx="12419045" cy="6858000"/>
          </a:xfrm>
          <a:prstGeom prst="rect">
            <a:avLst/>
          </a:prstGeom>
        </p:spPr>
      </p:pic>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0" y="1399699"/>
            <a:ext cx="8944834" cy="637507"/>
          </a:xfrm>
        </p:spPr>
        <p:txBody>
          <a:bodyPr rtlCol="0"/>
          <a:lstStyle/>
          <a:p>
            <a:pPr rtl="0"/>
            <a:r>
              <a:rPr lang="en-GB" dirty="0"/>
              <a:t>Benefits of using computers</a:t>
            </a:r>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587658" y="2880745"/>
            <a:ext cx="10507627" cy="2577556"/>
          </a:xfrm>
        </p:spPr>
        <p:txBody>
          <a:bodyPr rtlCol="0">
            <a:normAutofit/>
          </a:bodyPr>
          <a:lstStyle/>
          <a:p>
            <a:pPr marL="285750" indent="-285750" rtl="0">
              <a:buFont typeface="Arial" panose="020B0604020202020204" pitchFamily="34" charset="0"/>
              <a:buChar char="•"/>
            </a:pPr>
            <a:r>
              <a:rPr lang="en-GB" sz="2000" dirty="0"/>
              <a:t>Creating documents, editing and saving them to retrieve later</a:t>
            </a:r>
          </a:p>
          <a:p>
            <a:pPr marL="285750" indent="-285750" rtl="0">
              <a:buFont typeface="Arial" panose="020B0604020202020204" pitchFamily="34" charset="0"/>
              <a:buChar char="•"/>
            </a:pPr>
            <a:r>
              <a:rPr lang="en-GB" sz="2000" dirty="0"/>
              <a:t>Accessing internet using computer</a:t>
            </a:r>
          </a:p>
          <a:p>
            <a:pPr marL="285750" indent="-285750" rtl="0">
              <a:buFont typeface="Arial" panose="020B0604020202020204" pitchFamily="34" charset="0"/>
              <a:buChar char="•"/>
            </a:pPr>
            <a:r>
              <a:rPr lang="en-GB" sz="2000" dirty="0"/>
              <a:t>Processing  large data in fast and efficient way </a:t>
            </a:r>
          </a:p>
          <a:p>
            <a:pPr marL="285750" indent="-285750" rtl="0">
              <a:buFont typeface="Arial" panose="020B0604020202020204" pitchFamily="34" charset="0"/>
              <a:buChar char="•"/>
            </a:pPr>
            <a:r>
              <a:rPr lang="en-GB" sz="2000" dirty="0"/>
              <a:t>Automation of services – Computers can replace human beings</a:t>
            </a:r>
          </a:p>
          <a:p>
            <a:pPr marL="285750" indent="-285750" rtl="0">
              <a:buFont typeface="Arial" panose="020B0604020202020204" pitchFamily="34" charset="0"/>
              <a:buChar char="•"/>
            </a:pPr>
            <a:r>
              <a:rPr lang="en-GB" sz="2000" dirty="0"/>
              <a:t>Helps in the field of research and development </a:t>
            </a:r>
          </a:p>
        </p:txBody>
      </p:sp>
    </p:spTree>
    <p:extLst>
      <p:ext uri="{BB962C8B-B14F-4D97-AF65-F5344CB8AC3E}">
        <p14:creationId xmlns:p14="http://schemas.microsoft.com/office/powerpoint/2010/main" val="348069738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EBEF69D-888C-6ED7-5BEA-668CD4574C7C}"/>
              </a:ext>
            </a:extLst>
          </p:cNvPr>
          <p:cNvSpPr>
            <a:spLocks noGrp="1"/>
          </p:cNvSpPr>
          <p:nvPr>
            <p:ph type="pic" sz="quarter" idx="10"/>
          </p:nvPr>
        </p:nvSpPr>
        <p:spPr>
          <a:xfrm>
            <a:off x="0" y="292426"/>
            <a:ext cx="12192000" cy="6273148"/>
          </a:xfrm>
        </p:spPr>
        <p:txBody>
          <a:bodyPr/>
          <a:lstStyle/>
          <a:p>
            <a:endParaRPr lang="en-GB"/>
          </a:p>
        </p:txBody>
      </p:sp>
      <p:sp>
        <p:nvSpPr>
          <p:cNvPr id="5" name="TextBox 4">
            <a:extLst>
              <a:ext uri="{FF2B5EF4-FFF2-40B4-BE49-F238E27FC236}">
                <a16:creationId xmlns:a16="http://schemas.microsoft.com/office/drawing/2014/main" id="{467355AD-F57D-28B5-0049-AA4160A31E3C}"/>
              </a:ext>
            </a:extLst>
          </p:cNvPr>
          <p:cNvSpPr txBox="1"/>
          <p:nvPr/>
        </p:nvSpPr>
        <p:spPr>
          <a:xfrm>
            <a:off x="707571" y="1651518"/>
            <a:ext cx="10776857" cy="3046988"/>
          </a:xfrm>
          <a:prstGeom prst="rect">
            <a:avLst/>
          </a:prstGeom>
          <a:noFill/>
        </p:spPr>
        <p:txBody>
          <a:bodyPr wrap="square" rtlCol="0">
            <a:spAutoFit/>
          </a:bodyPr>
          <a:lstStyle/>
          <a:p>
            <a:r>
              <a:rPr lang="en-GB" sz="2400" b="1" dirty="0">
                <a:solidFill>
                  <a:schemeClr val="bg1"/>
                </a:solidFill>
              </a:rPr>
              <a:t>Limitations of using a computer</a:t>
            </a:r>
          </a:p>
          <a:p>
            <a:endParaRPr lang="en-GB" sz="2400" b="1" dirty="0">
              <a:solidFill>
                <a:schemeClr val="bg1"/>
              </a:solidFill>
            </a:endParaRPr>
          </a:p>
          <a:p>
            <a:endParaRPr lang="en-GB" sz="2400" b="1" dirty="0">
              <a:solidFill>
                <a:schemeClr val="bg1"/>
              </a:solidFill>
            </a:endParaRPr>
          </a:p>
          <a:p>
            <a:pPr marL="342900" indent="-342900">
              <a:buFont typeface="Arial" panose="020B0604020202020204" pitchFamily="34" charset="0"/>
              <a:buChar char="•"/>
            </a:pPr>
            <a:r>
              <a:rPr lang="en-GB" sz="2400" dirty="0">
                <a:solidFill>
                  <a:schemeClr val="bg1"/>
                </a:solidFill>
              </a:rPr>
              <a:t>To operate a computer, you require human input. It will only function if human installs a set of instructions</a:t>
            </a:r>
          </a:p>
          <a:p>
            <a:pPr marL="342900" indent="-342900">
              <a:buFont typeface="Arial" panose="020B0604020202020204" pitchFamily="34" charset="0"/>
              <a:buChar char="•"/>
            </a:pPr>
            <a:r>
              <a:rPr lang="en-GB" sz="2400" dirty="0">
                <a:solidFill>
                  <a:schemeClr val="bg1"/>
                </a:solidFill>
              </a:rPr>
              <a:t>It is a machine and cannot think itself and make a decision </a:t>
            </a:r>
          </a:p>
          <a:p>
            <a:pPr marL="342900" indent="-342900">
              <a:buFont typeface="Arial" panose="020B0604020202020204" pitchFamily="34" charset="0"/>
              <a:buChar char="•"/>
            </a:pPr>
            <a:r>
              <a:rPr lang="en-GB" sz="2400" dirty="0">
                <a:solidFill>
                  <a:schemeClr val="bg1"/>
                </a:solidFill>
              </a:rPr>
              <a:t>It can only function in defined linear manner</a:t>
            </a:r>
          </a:p>
          <a:p>
            <a:pPr marL="342900" indent="-342900">
              <a:buFont typeface="Arial" panose="020B0604020202020204" pitchFamily="34" charset="0"/>
              <a:buChar char="•"/>
            </a:pPr>
            <a:r>
              <a:rPr lang="en-GB" sz="2400" dirty="0">
                <a:solidFill>
                  <a:schemeClr val="bg1"/>
                </a:solidFill>
              </a:rPr>
              <a:t>Can be costly to purchase and maintain</a:t>
            </a:r>
          </a:p>
        </p:txBody>
      </p:sp>
    </p:spTree>
    <p:extLst>
      <p:ext uri="{BB962C8B-B14F-4D97-AF65-F5344CB8AC3E}">
        <p14:creationId xmlns:p14="http://schemas.microsoft.com/office/powerpoint/2010/main" val="3921351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Electronic components on a white background">
            <a:extLst>
              <a:ext uri="{FF2B5EF4-FFF2-40B4-BE49-F238E27FC236}">
                <a16:creationId xmlns:a16="http://schemas.microsoft.com/office/drawing/2014/main" id="{C4B5BFAB-6069-C06A-404E-4E05BCDB8529}"/>
              </a:ext>
            </a:extLst>
          </p:cNvPr>
          <p:cNvPicPr>
            <a:picLocks noChangeAspect="1"/>
          </p:cNvPicPr>
          <p:nvPr/>
        </p:nvPicPr>
        <p:blipFill>
          <a:blip r:embed="rId3"/>
          <a:stretch>
            <a:fillRect/>
          </a:stretch>
        </p:blipFill>
        <p:spPr>
          <a:xfrm>
            <a:off x="-227045" y="0"/>
            <a:ext cx="12419045" cy="6858000"/>
          </a:xfrm>
          <a:prstGeom prst="rect">
            <a:avLst/>
          </a:prstGeom>
        </p:spPr>
      </p:pic>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0" y="1399699"/>
            <a:ext cx="9875520" cy="637507"/>
          </a:xfrm>
        </p:spPr>
        <p:txBody>
          <a:bodyPr rtlCol="0"/>
          <a:lstStyle/>
          <a:p>
            <a:pPr rtl="0"/>
            <a:r>
              <a:rPr lang="en-GB" dirty="0"/>
              <a:t>Basic components of  computers</a:t>
            </a:r>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587658" y="2880745"/>
            <a:ext cx="10507627" cy="2577556"/>
          </a:xfrm>
        </p:spPr>
        <p:txBody>
          <a:bodyPr rtlCol="0">
            <a:normAutofit/>
          </a:bodyPr>
          <a:lstStyle/>
          <a:p>
            <a:pPr marL="285750" indent="-285750" rtl="0">
              <a:buFont typeface="Arial" panose="020B0604020202020204" pitchFamily="34" charset="0"/>
              <a:buChar char="•"/>
            </a:pPr>
            <a:r>
              <a:rPr lang="en-GB" sz="2000" dirty="0"/>
              <a:t>Keyboard </a:t>
            </a:r>
          </a:p>
          <a:p>
            <a:pPr marL="285750" indent="-285750" rtl="0">
              <a:buFont typeface="Arial" panose="020B0604020202020204" pitchFamily="34" charset="0"/>
              <a:buChar char="•"/>
            </a:pPr>
            <a:r>
              <a:rPr lang="en-GB" sz="2000" dirty="0"/>
              <a:t>Visual display unit(VDU)</a:t>
            </a:r>
          </a:p>
          <a:p>
            <a:pPr marL="285750" indent="-285750" rtl="0">
              <a:buFont typeface="Arial" panose="020B0604020202020204" pitchFamily="34" charset="0"/>
              <a:buChar char="•"/>
            </a:pPr>
            <a:r>
              <a:rPr lang="en-GB" sz="2000" dirty="0"/>
              <a:t>Mouse</a:t>
            </a:r>
          </a:p>
          <a:p>
            <a:pPr marL="285750" indent="-285750" rtl="0">
              <a:buFont typeface="Arial" panose="020B0604020202020204" pitchFamily="34" charset="0"/>
              <a:buChar char="•"/>
            </a:pPr>
            <a:r>
              <a:rPr lang="en-GB" sz="2000" dirty="0"/>
              <a:t>System </a:t>
            </a:r>
            <a:r>
              <a:rPr lang="en-GB" sz="2000" dirty="0" err="1"/>
              <a:t>uniy</a:t>
            </a:r>
            <a:endParaRPr lang="en-GB" sz="2000" dirty="0"/>
          </a:p>
        </p:txBody>
      </p:sp>
    </p:spTree>
    <p:extLst>
      <p:ext uri="{BB962C8B-B14F-4D97-AF65-F5344CB8AC3E}">
        <p14:creationId xmlns:p14="http://schemas.microsoft.com/office/powerpoint/2010/main" val="229174261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Types of storage</a:t>
            </a:r>
          </a:p>
        </p:txBody>
      </p:sp>
      <p:sp>
        <p:nvSpPr>
          <p:cNvPr id="293" name="Text Placeholder 292">
            <a:extLst>
              <a:ext uri="{FF2B5EF4-FFF2-40B4-BE49-F238E27FC236}">
                <a16:creationId xmlns:a16="http://schemas.microsoft.com/office/drawing/2014/main" id="{95FAB652-3154-9344-A0FB-A255D42D5CC0}"/>
              </a:ext>
            </a:extLst>
          </p:cNvPr>
          <p:cNvSpPr>
            <a:spLocks noGrp="1"/>
          </p:cNvSpPr>
          <p:nvPr>
            <p:ph type="body" sz="quarter" idx="27"/>
          </p:nvPr>
        </p:nvSpPr>
        <p:spPr>
          <a:xfrm>
            <a:off x="2806025" y="3683052"/>
            <a:ext cx="3995035" cy="426685"/>
          </a:xfrm>
        </p:spPr>
        <p:txBody>
          <a:bodyPr rtlCol="0"/>
          <a:lstStyle/>
          <a:p>
            <a:pPr rtl="0"/>
            <a:r>
              <a:rPr lang="en-GB" dirty="0"/>
              <a:t>A small size storage device but expensive and it is mounted on the motherboard of the computer</a:t>
            </a:r>
          </a:p>
        </p:txBody>
      </p:sp>
      <p:sp>
        <p:nvSpPr>
          <p:cNvPr id="294" name="Text Placeholder 293">
            <a:extLst>
              <a:ext uri="{FF2B5EF4-FFF2-40B4-BE49-F238E27FC236}">
                <a16:creationId xmlns:a16="http://schemas.microsoft.com/office/drawing/2014/main" id="{98606489-5891-5241-A48C-BB3725C75A3D}"/>
              </a:ext>
            </a:extLst>
          </p:cNvPr>
          <p:cNvSpPr>
            <a:spLocks noGrp="1"/>
          </p:cNvSpPr>
          <p:nvPr>
            <p:ph type="body" idx="28"/>
          </p:nvPr>
        </p:nvSpPr>
        <p:spPr>
          <a:xfrm>
            <a:off x="3011298" y="3437057"/>
            <a:ext cx="3995036" cy="365095"/>
          </a:xfrm>
        </p:spPr>
        <p:txBody>
          <a:bodyPr rtlCol="0"/>
          <a:lstStyle/>
          <a:p>
            <a:pPr rtl="0"/>
            <a:r>
              <a:rPr lang="en-GB" dirty="0"/>
              <a:t>Random access memory</a:t>
            </a:r>
          </a:p>
        </p:txBody>
      </p:sp>
      <p:sp>
        <p:nvSpPr>
          <p:cNvPr id="295" name="Text Placeholder 294">
            <a:extLst>
              <a:ext uri="{FF2B5EF4-FFF2-40B4-BE49-F238E27FC236}">
                <a16:creationId xmlns:a16="http://schemas.microsoft.com/office/drawing/2014/main" id="{2A38F4C8-B925-E44A-8AEB-4EA4469EA6E1}"/>
              </a:ext>
            </a:extLst>
          </p:cNvPr>
          <p:cNvSpPr>
            <a:spLocks noGrp="1"/>
          </p:cNvSpPr>
          <p:nvPr>
            <p:ph type="body" sz="quarter" idx="29"/>
          </p:nvPr>
        </p:nvSpPr>
        <p:spPr>
          <a:xfrm>
            <a:off x="2710141" y="5006270"/>
            <a:ext cx="3995035" cy="426685"/>
          </a:xfrm>
        </p:spPr>
        <p:txBody>
          <a:bodyPr rtlCol="0"/>
          <a:lstStyle/>
          <a:p>
            <a:pPr rtl="0"/>
            <a:r>
              <a:rPr lang="en-GB" dirty="0"/>
              <a:t>Hard disk is an example of secondary storage device. HDD retains its information even when power is switched off</a:t>
            </a:r>
          </a:p>
        </p:txBody>
      </p:sp>
      <p:sp>
        <p:nvSpPr>
          <p:cNvPr id="296" name="Text Placeholder 295">
            <a:extLst>
              <a:ext uri="{FF2B5EF4-FFF2-40B4-BE49-F238E27FC236}">
                <a16:creationId xmlns:a16="http://schemas.microsoft.com/office/drawing/2014/main" id="{A085C71C-38D8-D24F-98A3-15D7868C8C19}"/>
              </a:ext>
            </a:extLst>
          </p:cNvPr>
          <p:cNvSpPr>
            <a:spLocks noGrp="1"/>
          </p:cNvSpPr>
          <p:nvPr>
            <p:ph type="body" idx="30"/>
          </p:nvPr>
        </p:nvSpPr>
        <p:spPr>
          <a:xfrm>
            <a:off x="2917992" y="4759411"/>
            <a:ext cx="3995036" cy="365095"/>
          </a:xfrm>
        </p:spPr>
        <p:txBody>
          <a:bodyPr rtlCol="0"/>
          <a:lstStyle/>
          <a:p>
            <a:pPr rtl="0"/>
            <a:r>
              <a:rPr lang="en-GB" dirty="0"/>
              <a:t>Secondary storage devices</a:t>
            </a:r>
          </a:p>
        </p:txBody>
      </p:sp>
      <p:sp>
        <p:nvSpPr>
          <p:cNvPr id="4" name="Text Placeholder 3">
            <a:extLst>
              <a:ext uri="{FF2B5EF4-FFF2-40B4-BE49-F238E27FC236}">
                <a16:creationId xmlns:a16="http://schemas.microsoft.com/office/drawing/2014/main" id="{1BC0EA7F-568C-AF5F-D71C-DCA4E71FAD80}"/>
              </a:ext>
            </a:extLst>
          </p:cNvPr>
          <p:cNvSpPr>
            <a:spLocks noGrp="1"/>
          </p:cNvSpPr>
          <p:nvPr>
            <p:ph type="body" idx="26"/>
          </p:nvPr>
        </p:nvSpPr>
        <p:spPr>
          <a:xfrm>
            <a:off x="3139529" y="2220943"/>
            <a:ext cx="3995036" cy="365095"/>
          </a:xfrm>
        </p:spPr>
        <p:txBody>
          <a:bodyPr/>
          <a:lstStyle/>
          <a:p>
            <a:r>
              <a:rPr lang="en-GB" dirty="0"/>
              <a:t>Primary storage devices</a:t>
            </a:r>
          </a:p>
        </p:txBody>
      </p:sp>
      <p:sp>
        <p:nvSpPr>
          <p:cNvPr id="6" name="Text Placeholder 5">
            <a:extLst>
              <a:ext uri="{FF2B5EF4-FFF2-40B4-BE49-F238E27FC236}">
                <a16:creationId xmlns:a16="http://schemas.microsoft.com/office/drawing/2014/main" id="{A3FC8E0F-B252-64DB-DFF8-C7FE729F9370}"/>
              </a:ext>
            </a:extLst>
          </p:cNvPr>
          <p:cNvSpPr>
            <a:spLocks noGrp="1"/>
          </p:cNvSpPr>
          <p:nvPr>
            <p:ph type="body" sz="quarter" idx="25"/>
          </p:nvPr>
        </p:nvSpPr>
        <p:spPr>
          <a:xfrm>
            <a:off x="2917993" y="2524380"/>
            <a:ext cx="3995035" cy="426685"/>
          </a:xfrm>
        </p:spPr>
        <p:txBody>
          <a:bodyPr/>
          <a:lstStyle/>
          <a:p>
            <a:r>
              <a:rPr lang="en-GB" dirty="0"/>
              <a:t>CPU is an example of primary storage devices</a:t>
            </a:r>
          </a:p>
        </p:txBody>
      </p:sp>
    </p:spTree>
    <p:extLst>
      <p:ext uri="{BB962C8B-B14F-4D97-AF65-F5344CB8AC3E}">
        <p14:creationId xmlns:p14="http://schemas.microsoft.com/office/powerpoint/2010/main" val="1098878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Internet with solid fill">
            <a:extLst>
              <a:ext uri="{FF2B5EF4-FFF2-40B4-BE49-F238E27FC236}">
                <a16:creationId xmlns:a16="http://schemas.microsoft.com/office/drawing/2014/main" id="{C4B5BFAB-6069-C06A-404E-4E05BCDB8529}"/>
              </a:ext>
            </a:extLst>
          </p:cNvPr>
          <p:cNvPicPr>
            <a:picLocks noChangeAspect="1"/>
          </p:cNvPicPr>
          <p:nvPr/>
        </p:nvPicPr>
        <p:blipFill>
          <a:blip r:embed="rId3">
            <a:extLst>
              <a:ext uri="{96DAC541-7B7A-43D3-8B79-37D633B846F1}">
                <asvg:svgBlip xmlns:asvg="http://schemas.microsoft.com/office/drawing/2016/SVG/main" r:embed="rId4"/>
              </a:ext>
            </a:extLst>
          </a:blip>
          <a:stretch/>
        </p:blipFill>
        <p:spPr>
          <a:xfrm>
            <a:off x="6993359" y="829681"/>
            <a:ext cx="5198641" cy="5198641"/>
          </a:xfrm>
          <a:prstGeom prst="rect">
            <a:avLst/>
          </a:prstGeom>
        </p:spPr>
      </p:pic>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1648661" y="339645"/>
            <a:ext cx="4890577" cy="1002552"/>
          </a:xfrm>
        </p:spPr>
        <p:txBody>
          <a:bodyPr rtlCol="0" anchor="b">
            <a:normAutofit/>
          </a:bodyPr>
          <a:lstStyle/>
          <a:p>
            <a:pPr rtl="0"/>
            <a:r>
              <a:rPr lang="en-GB" sz="3100" dirty="0"/>
              <a:t>Software</a:t>
            </a:r>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1645581" y="1507066"/>
            <a:ext cx="5557652" cy="4849283"/>
          </a:xfrm>
        </p:spPr>
        <p:txBody>
          <a:bodyPr rtlCol="0" anchor="t">
            <a:normAutofit/>
          </a:bodyPr>
          <a:lstStyle/>
          <a:p>
            <a:pPr rtl="0"/>
            <a:r>
              <a:rPr lang="en-GB" dirty="0"/>
              <a:t>Computer needs a software to operate. There are a set of instructions written by a human  to direct computer on the steps to be followed and these are called programs.</a:t>
            </a:r>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r>
              <a:rPr lang="en-GB" b="1" dirty="0"/>
              <a:t>Application software </a:t>
            </a:r>
          </a:p>
          <a:p>
            <a:pPr rtl="0"/>
            <a:r>
              <a:rPr lang="en-GB" dirty="0"/>
              <a:t>These are specifically designed for a specific purpose according to the needs of the user. For example: Library system, Microsoft word, excel etc</a:t>
            </a:r>
          </a:p>
          <a:p>
            <a:pPr rtl="0"/>
            <a:endParaRPr lang="en-GB" dirty="0"/>
          </a:p>
          <a:p>
            <a:pPr rtl="0"/>
            <a:endParaRPr lang="en-GB" dirty="0"/>
          </a:p>
          <a:p>
            <a:pPr marL="285750" indent="-285750" rtl="0">
              <a:buFont typeface="Arial" panose="020B0604020202020204" pitchFamily="34" charset="0"/>
              <a:buChar char="•"/>
            </a:pPr>
            <a:r>
              <a:rPr lang="en-GB" b="1" dirty="0"/>
              <a:t>Operating system</a:t>
            </a:r>
          </a:p>
          <a:p>
            <a:pPr rtl="0"/>
            <a:r>
              <a:rPr lang="en-GB" dirty="0"/>
              <a:t>This enables the application of the software to run in the computer and coordinates the computer hardware . This is the main duty of the operating system.</a:t>
            </a:r>
          </a:p>
          <a:p>
            <a:pPr rtl="0"/>
            <a:endParaRPr lang="en-GB" dirty="0"/>
          </a:p>
        </p:txBody>
      </p:sp>
    </p:spTree>
    <p:extLst>
      <p:ext uri="{BB962C8B-B14F-4D97-AF65-F5344CB8AC3E}">
        <p14:creationId xmlns:p14="http://schemas.microsoft.com/office/powerpoint/2010/main" val="358356037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0264873-03EE-CBF9-FB6F-11AA7E4811F6}"/>
              </a:ext>
            </a:extLst>
          </p:cNvPr>
          <p:cNvSpPr>
            <a:spLocks noGrp="1"/>
          </p:cNvSpPr>
          <p:nvPr>
            <p:ph type="pic" sz="quarter" idx="10"/>
          </p:nvPr>
        </p:nvSpPr>
        <p:spPr/>
        <p:txBody>
          <a:bodyPr/>
          <a:lstStyle/>
          <a:p>
            <a:pPr marL="0" indent="0">
              <a:buNone/>
            </a:pPr>
            <a:endParaRPr lang="en-GB" dirty="0"/>
          </a:p>
        </p:txBody>
      </p:sp>
      <p:sp>
        <p:nvSpPr>
          <p:cNvPr id="3" name="Title 2">
            <a:extLst>
              <a:ext uri="{FF2B5EF4-FFF2-40B4-BE49-F238E27FC236}">
                <a16:creationId xmlns:a16="http://schemas.microsoft.com/office/drawing/2014/main" id="{7D3E9A3A-853E-918F-0DD6-20771BCF784D}"/>
              </a:ext>
            </a:extLst>
          </p:cNvPr>
          <p:cNvSpPr>
            <a:spLocks noGrp="1"/>
          </p:cNvSpPr>
          <p:nvPr>
            <p:ph type="title"/>
          </p:nvPr>
        </p:nvSpPr>
        <p:spPr/>
        <p:txBody>
          <a:bodyPr/>
          <a:lstStyle/>
          <a:p>
            <a:r>
              <a:rPr lang="en-GB" dirty="0">
                <a:solidFill>
                  <a:schemeClr val="bg1"/>
                </a:solidFill>
              </a:rPr>
              <a:t>Examples of Windows OS tasks</a:t>
            </a:r>
          </a:p>
        </p:txBody>
      </p:sp>
      <p:sp>
        <p:nvSpPr>
          <p:cNvPr id="4" name="TextBox 3">
            <a:extLst>
              <a:ext uri="{FF2B5EF4-FFF2-40B4-BE49-F238E27FC236}">
                <a16:creationId xmlns:a16="http://schemas.microsoft.com/office/drawing/2014/main" id="{A3C185EC-342D-C9F4-E2B8-61A39CE186BE}"/>
              </a:ext>
            </a:extLst>
          </p:cNvPr>
          <p:cNvSpPr txBox="1"/>
          <p:nvPr/>
        </p:nvSpPr>
        <p:spPr>
          <a:xfrm>
            <a:off x="415636" y="1690688"/>
            <a:ext cx="11488189"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The shut down option</a:t>
            </a:r>
          </a:p>
          <a:p>
            <a:r>
              <a:rPr lang="en-GB" dirty="0">
                <a:solidFill>
                  <a:schemeClr val="bg1"/>
                </a:solidFill>
              </a:rPr>
              <a:t>It is used to turn off the system. Once you shut down the system the operating system will end </a:t>
            </a:r>
            <a:r>
              <a:rPr lang="en-GB" dirty="0" err="1">
                <a:solidFill>
                  <a:schemeClr val="bg1"/>
                </a:solidFill>
              </a:rPr>
              <a:t>programms</a:t>
            </a:r>
            <a:r>
              <a:rPr lang="en-GB" dirty="0">
                <a:solidFill>
                  <a:schemeClr val="bg1"/>
                </a:solidFill>
              </a:rPr>
              <a:t> running</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 switch user options</a:t>
            </a:r>
          </a:p>
          <a:p>
            <a:r>
              <a:rPr lang="en-GB" dirty="0">
                <a:solidFill>
                  <a:schemeClr val="bg1"/>
                </a:solidFill>
              </a:rPr>
              <a:t>It enables you to switch the currently logged in user to another user</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Log off option</a:t>
            </a:r>
          </a:p>
          <a:p>
            <a:r>
              <a:rPr lang="en-GB" dirty="0">
                <a:solidFill>
                  <a:schemeClr val="bg1"/>
                </a:solidFill>
              </a:rPr>
              <a:t>The log off option stops the current session of the logged in user but does not completely shut down the system</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Lock option</a:t>
            </a:r>
          </a:p>
          <a:p>
            <a:r>
              <a:rPr lang="en-GB" dirty="0">
                <a:solidFill>
                  <a:schemeClr val="bg1"/>
                </a:solidFill>
              </a:rPr>
              <a:t>This is when you can lock your current session. It is usually used when you leave your computer running but does not want anyone else to use it.</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526947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p:txBody>
          <a:bodyPr/>
          <a:lstStyle/>
          <a:p>
            <a:r>
              <a:rPr lang="en-GB" dirty="0"/>
              <a:t>Office products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lnSpcReduction="10000"/>
          </a:bodyPr>
          <a:lstStyle/>
          <a:p>
            <a:r>
              <a:rPr lang="en-GB" sz="2400" b="1" dirty="0"/>
              <a:t>Microsoft Word</a:t>
            </a:r>
          </a:p>
          <a:p>
            <a:endParaRPr lang="en-GB" sz="2400" b="1" dirty="0"/>
          </a:p>
          <a:p>
            <a:r>
              <a:rPr lang="en-GB" sz="2400" dirty="0"/>
              <a:t>Word is a software which enables you to create a document and is widely used to create documents, reports and CVs. The document created can be saved and altered any required time. It has various options from changing font size, colour, text style etc</a:t>
            </a:r>
          </a:p>
        </p:txBody>
      </p:sp>
    </p:spTree>
    <p:extLst>
      <p:ext uri="{BB962C8B-B14F-4D97-AF65-F5344CB8AC3E}">
        <p14:creationId xmlns:p14="http://schemas.microsoft.com/office/powerpoint/2010/main" val="221774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p:txBody>
          <a:bodyPr/>
          <a:lstStyle/>
          <a:p>
            <a:r>
              <a:rPr lang="en-GB" dirty="0"/>
              <a:t>Office products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r>
              <a:rPr lang="en-GB" sz="2400" b="1" dirty="0"/>
              <a:t>Microsoft Excel</a:t>
            </a:r>
          </a:p>
          <a:p>
            <a:endParaRPr lang="en-GB" sz="2400" b="1" dirty="0"/>
          </a:p>
          <a:p>
            <a:r>
              <a:rPr lang="en-GB" sz="2400" dirty="0"/>
              <a:t>Excel is a spreadsheets software which is used to deal with complex and large amount of data. It can be used on personal level for creating budgeting sheet to big cooperate firms who use it for representation of data and analysing of data. </a:t>
            </a:r>
          </a:p>
        </p:txBody>
      </p:sp>
    </p:spTree>
    <p:extLst>
      <p:ext uri="{BB962C8B-B14F-4D97-AF65-F5344CB8AC3E}">
        <p14:creationId xmlns:p14="http://schemas.microsoft.com/office/powerpoint/2010/main" val="2992852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p:txBody>
          <a:bodyPr/>
          <a:lstStyle/>
          <a:p>
            <a:r>
              <a:rPr lang="en-GB" dirty="0"/>
              <a:t>Office products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r>
              <a:rPr lang="en-GB" sz="2400" b="1" dirty="0"/>
              <a:t>Microsoft PowerPoint</a:t>
            </a:r>
          </a:p>
          <a:p>
            <a:endParaRPr lang="en-GB" sz="2400" b="1" dirty="0"/>
          </a:p>
          <a:p>
            <a:r>
              <a:rPr lang="en-GB" sz="2400" dirty="0"/>
              <a:t>PowerPoint is used to make presentations and has a wide range of slide templates to choose from. It makes it very easy to make presentation with options of including images, text, animations and transitions.</a:t>
            </a:r>
          </a:p>
        </p:txBody>
      </p:sp>
    </p:spTree>
    <p:extLst>
      <p:ext uri="{BB962C8B-B14F-4D97-AF65-F5344CB8AC3E}">
        <p14:creationId xmlns:p14="http://schemas.microsoft.com/office/powerpoint/2010/main" val="1355955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lue digital binary data on a screen">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t="50235" b="552"/>
          <a:stretch/>
        </p:blipFill>
        <p:spPr>
          <a:xfrm>
            <a:off x="20" y="3482977"/>
            <a:ext cx="12191980" cy="3375025"/>
          </a:xfrm>
          <a:prstGeom prst="rect">
            <a:avLst/>
          </a:prstGeom>
          <a:noFill/>
        </p:spPr>
      </p:pic>
      <p:sp>
        <p:nvSpPr>
          <p:cNvPr id="3" name="Text Placeholder 2">
            <a:extLst>
              <a:ext uri="{FF2B5EF4-FFF2-40B4-BE49-F238E27FC236}">
                <a16:creationId xmlns:a16="http://schemas.microsoft.com/office/drawing/2014/main" id="{10BD9F37-AC59-AC4B-40C0-7F36C12435DF}"/>
              </a:ext>
            </a:extLst>
          </p:cNvPr>
          <p:cNvSpPr>
            <a:spLocks noGrp="1"/>
          </p:cNvSpPr>
          <p:nvPr>
            <p:ph idx="1"/>
          </p:nvPr>
        </p:nvSpPr>
        <p:spPr>
          <a:xfrm>
            <a:off x="5351244" y="339644"/>
            <a:ext cx="6002556" cy="2806511"/>
          </a:xfrm>
        </p:spPr>
        <p:txBody>
          <a:bodyPr anchor="ctr">
            <a:normAutofit/>
          </a:bodyPr>
          <a:lstStyle/>
          <a:p>
            <a:r>
              <a:rPr lang="en-GB" b="1"/>
              <a:t>Microsoft Publisher</a:t>
            </a:r>
          </a:p>
          <a:p>
            <a:r>
              <a:rPr lang="en-GB"/>
              <a:t>I gained knowledge about using a new software Microsoft publisher. It helped me create a promotional flyer as part of my assignment. It was aimed to school learners leaving school and wanted to opt digital technology as their chosen field. I choose five main computer industries, including robotics, Artificial intelligence and explained their applications and software and how it could benefit students.</a:t>
            </a:r>
          </a:p>
        </p:txBody>
      </p:sp>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339644"/>
            <a:ext cx="4179376" cy="2806512"/>
          </a:xfrm>
        </p:spPr>
        <p:txBody>
          <a:bodyPr anchor="ctr">
            <a:normAutofit/>
          </a:bodyPr>
          <a:lstStyle/>
          <a:p>
            <a:r>
              <a:rPr lang="en-GB" dirty="0"/>
              <a:t>Creating a poster</a:t>
            </a:r>
          </a:p>
        </p:txBody>
      </p:sp>
    </p:spTree>
    <p:extLst>
      <p:ext uri="{BB962C8B-B14F-4D97-AF65-F5344CB8AC3E}">
        <p14:creationId xmlns:p14="http://schemas.microsoft.com/office/powerpoint/2010/main" val="2626943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Working with computers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lnSpcReduction="10000"/>
          </a:bodyPr>
          <a:lstStyle/>
          <a:p>
            <a:endParaRPr lang="en-GB" sz="2400" b="1" dirty="0"/>
          </a:p>
          <a:p>
            <a:endParaRPr lang="en-GB" sz="2400" b="1" dirty="0"/>
          </a:p>
          <a:p>
            <a:r>
              <a:rPr lang="en-GB" sz="2400" dirty="0"/>
              <a:t>Completed an online training on using computers and digital devices through </a:t>
            </a:r>
            <a:r>
              <a:rPr lang="en-GB" sz="2400" dirty="0" err="1"/>
              <a:t>Linkdin</a:t>
            </a:r>
            <a:r>
              <a:rPr lang="en-GB" sz="2400" dirty="0"/>
              <a:t> academy and gained knowledge about how computers operate and different software that are used. Also gained better understanding on how operating systems work.</a:t>
            </a:r>
          </a:p>
        </p:txBody>
      </p:sp>
    </p:spTree>
    <p:extLst>
      <p:ext uri="{BB962C8B-B14F-4D97-AF65-F5344CB8AC3E}">
        <p14:creationId xmlns:p14="http://schemas.microsoft.com/office/powerpoint/2010/main" val="2849433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Internet and web technology</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endParaRPr lang="en-GB" sz="2400" b="1" dirty="0"/>
          </a:p>
          <a:p>
            <a:r>
              <a:rPr lang="en-GB" sz="2400" b="1" dirty="0"/>
              <a:t>The internet is a collection of various types of networks. Web technology is defined as the technology through which we can develop or create various types of web pages.</a:t>
            </a:r>
          </a:p>
        </p:txBody>
      </p:sp>
    </p:spTree>
    <p:extLst>
      <p:ext uri="{BB962C8B-B14F-4D97-AF65-F5344CB8AC3E}">
        <p14:creationId xmlns:p14="http://schemas.microsoft.com/office/powerpoint/2010/main" val="152412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What is an IP address?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endParaRPr lang="en-GB" sz="2400" b="1" dirty="0"/>
          </a:p>
          <a:p>
            <a:r>
              <a:rPr lang="en-GB" sz="2400" b="1" dirty="0"/>
              <a:t>An IP address reveals where you are, what you’re doing online and who you are.</a:t>
            </a:r>
          </a:p>
          <a:p>
            <a:r>
              <a:rPr lang="en-GB" sz="2400" b="1" dirty="0"/>
              <a:t>It is called internet protocol address. </a:t>
            </a:r>
            <a:r>
              <a:rPr lang="en-GB" sz="2400" b="1" dirty="0" err="1"/>
              <a:t>E.g</a:t>
            </a:r>
            <a:r>
              <a:rPr lang="en-GB" sz="2400" b="1" dirty="0"/>
              <a:t> 192.20.1/24</a:t>
            </a:r>
          </a:p>
        </p:txBody>
      </p:sp>
    </p:spTree>
    <p:extLst>
      <p:ext uri="{BB962C8B-B14F-4D97-AF65-F5344CB8AC3E}">
        <p14:creationId xmlns:p14="http://schemas.microsoft.com/office/powerpoint/2010/main" val="17966843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Accessing company data</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endParaRPr lang="en-GB" sz="2400" b="1" dirty="0"/>
          </a:p>
          <a:p>
            <a:r>
              <a:rPr lang="en-GB" sz="2400" b="1" dirty="0"/>
              <a:t>A company can present information to different groups visa INTRANET an internal network for employees. EXTRANET for company partners and limited access and INTERNET for the use of public</a:t>
            </a:r>
          </a:p>
        </p:txBody>
      </p:sp>
    </p:spTree>
    <p:extLst>
      <p:ext uri="{BB962C8B-B14F-4D97-AF65-F5344CB8AC3E}">
        <p14:creationId xmlns:p14="http://schemas.microsoft.com/office/powerpoint/2010/main" val="37115634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Protecting company data</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endParaRPr lang="en-GB" sz="2400" b="1" dirty="0"/>
          </a:p>
          <a:p>
            <a:r>
              <a:rPr lang="en-GB" sz="2400" b="1" dirty="0"/>
              <a:t>Security devices such as firewalls are the main defence for a company’s network. LAN’s, WAN’s intranets or extranets. LAN is local area network and WAN is wide are network</a:t>
            </a:r>
          </a:p>
        </p:txBody>
      </p:sp>
    </p:spTree>
    <p:extLst>
      <p:ext uri="{BB962C8B-B14F-4D97-AF65-F5344CB8AC3E}">
        <p14:creationId xmlns:p14="http://schemas.microsoft.com/office/powerpoint/2010/main" val="6065617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structure">
            <a:extLst>
              <a:ext uri="{FF2B5EF4-FFF2-40B4-BE49-F238E27FC236}">
                <a16:creationId xmlns:a16="http://schemas.microsoft.com/office/drawing/2014/main" id="{8D609216-736F-6752-1E2D-F96600965171}"/>
              </a:ext>
            </a:extLst>
          </p:cNvPr>
          <p:cNvPicPr>
            <a:picLocks noChangeAspect="1"/>
          </p:cNvPicPr>
          <p:nvPr/>
        </p:nvPicPr>
        <p:blipFill>
          <a:blip r:embed="rId2"/>
          <a:stretch>
            <a:fillRect/>
          </a:stretch>
        </p:blipFill>
        <p:spPr>
          <a:xfrm>
            <a:off x="-88490" y="0"/>
            <a:ext cx="12280490" cy="6858000"/>
          </a:xfrm>
          <a:prstGeom prst="rect">
            <a:avLst/>
          </a:prstGeom>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1383262"/>
            <a:ext cx="10115219" cy="1002552"/>
          </a:xfrm>
        </p:spPr>
        <p:txBody>
          <a:bodyPr/>
          <a:lstStyle/>
          <a:p>
            <a:r>
              <a:rPr lang="en-GB" dirty="0"/>
              <a:t>Improving home security</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317979" y="2645401"/>
            <a:ext cx="10115221" cy="2533089"/>
          </a:xfrm>
        </p:spPr>
        <p:txBody>
          <a:bodyPr>
            <a:normAutofit/>
          </a:bodyPr>
          <a:lstStyle/>
          <a:p>
            <a:endParaRPr lang="en-GB" sz="2400" b="1" dirty="0"/>
          </a:p>
          <a:p>
            <a:r>
              <a:rPr lang="en-GB" sz="2400" b="1" dirty="0"/>
              <a:t>To improve security, use strong passwords, apply permissions, enabling firewalls and use encryption. Protecting your data from damage and loss can be done by backing it </a:t>
            </a:r>
            <a:r>
              <a:rPr lang="en-GB" sz="2400" b="1" dirty="0" err="1"/>
              <a:t>upp</a:t>
            </a:r>
            <a:endParaRPr lang="en-GB" sz="2400" b="1" dirty="0"/>
          </a:p>
          <a:p>
            <a:endParaRPr lang="en-GB" sz="2400" b="1" dirty="0"/>
          </a:p>
        </p:txBody>
      </p:sp>
    </p:spTree>
    <p:extLst>
      <p:ext uri="{BB962C8B-B14F-4D97-AF65-F5344CB8AC3E}">
        <p14:creationId xmlns:p14="http://schemas.microsoft.com/office/powerpoint/2010/main" val="29279441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lue digital binary data on a screen">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t="50235" b="552"/>
          <a:stretch/>
        </p:blipFill>
        <p:spPr>
          <a:xfrm>
            <a:off x="20" y="3482977"/>
            <a:ext cx="12191980" cy="3375025"/>
          </a:xfrm>
          <a:prstGeom prst="rect">
            <a:avLst/>
          </a:prstGeom>
          <a:noFill/>
        </p:spPr>
      </p:pic>
      <p:sp>
        <p:nvSpPr>
          <p:cNvPr id="3" name="Text Placeholder 2">
            <a:extLst>
              <a:ext uri="{FF2B5EF4-FFF2-40B4-BE49-F238E27FC236}">
                <a16:creationId xmlns:a16="http://schemas.microsoft.com/office/drawing/2014/main" id="{10BD9F37-AC59-AC4B-40C0-7F36C12435DF}"/>
              </a:ext>
            </a:extLst>
          </p:cNvPr>
          <p:cNvSpPr>
            <a:spLocks noGrp="1"/>
          </p:cNvSpPr>
          <p:nvPr>
            <p:ph idx="1"/>
          </p:nvPr>
        </p:nvSpPr>
        <p:spPr>
          <a:xfrm>
            <a:off x="5351244" y="339644"/>
            <a:ext cx="6002556" cy="2806511"/>
          </a:xfrm>
        </p:spPr>
        <p:txBody>
          <a:bodyPr anchor="ctr">
            <a:normAutofit/>
          </a:bodyPr>
          <a:lstStyle/>
          <a:p>
            <a:pPr marL="0" indent="0">
              <a:buNone/>
            </a:pPr>
            <a:r>
              <a:rPr lang="en-GB" b="1" dirty="0"/>
              <a:t>WWW is the world wide web enormous system that can be accessed by using a web browser. Any website starts with www. Currently the www is in a stage known as web 2.</a:t>
            </a:r>
          </a:p>
        </p:txBody>
      </p:sp>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392623" y="339644"/>
            <a:ext cx="4179376" cy="2806512"/>
          </a:xfrm>
        </p:spPr>
        <p:txBody>
          <a:bodyPr anchor="ctr">
            <a:normAutofit/>
          </a:bodyPr>
          <a:lstStyle/>
          <a:p>
            <a:r>
              <a:rPr lang="en-GB" dirty="0"/>
              <a:t>World wide web</a:t>
            </a:r>
          </a:p>
        </p:txBody>
      </p:sp>
    </p:spTree>
    <p:extLst>
      <p:ext uri="{BB962C8B-B14F-4D97-AF65-F5344CB8AC3E}">
        <p14:creationId xmlns:p14="http://schemas.microsoft.com/office/powerpoint/2010/main" val="1377963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holding mouse">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l="26486" r="22914" b="-2"/>
          <a:stretch/>
        </p:blipFill>
        <p:spPr>
          <a:xfrm>
            <a:off x="6993359" y="1"/>
            <a:ext cx="5198641" cy="6858002"/>
          </a:xfrm>
          <a:prstGeom prst="rect">
            <a:avLst/>
          </a:prstGeom>
          <a:noFill/>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1648661" y="339645"/>
            <a:ext cx="4890577" cy="1002552"/>
          </a:xfrm>
        </p:spPr>
        <p:txBody>
          <a:bodyPr anchor="b">
            <a:normAutofit/>
          </a:bodyPr>
          <a:lstStyle/>
          <a:p>
            <a:r>
              <a:rPr lang="en-GB" sz="3100"/>
              <a:t>Communicating using emails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1645581" y="2903247"/>
            <a:ext cx="4890578" cy="4849283"/>
          </a:xfrm>
        </p:spPr>
        <p:txBody>
          <a:bodyPr anchor="t">
            <a:normAutofit/>
          </a:bodyPr>
          <a:lstStyle/>
          <a:p>
            <a:pPr marL="0" indent="0">
              <a:buNone/>
            </a:pPr>
            <a:r>
              <a:rPr lang="en-GB" b="1" dirty="0"/>
              <a:t>By completing sending emails in the workplace training, it gave me a better insight on how to address an email in a workplace environment. It needs to be concise and to the point.</a:t>
            </a:r>
          </a:p>
        </p:txBody>
      </p:sp>
    </p:spTree>
    <p:extLst>
      <p:ext uri="{BB962C8B-B14F-4D97-AF65-F5344CB8AC3E}">
        <p14:creationId xmlns:p14="http://schemas.microsoft.com/office/powerpoint/2010/main" val="230026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lank flyer on utility pole">
            <a:extLst>
              <a:ext uri="{FF2B5EF4-FFF2-40B4-BE49-F238E27FC236}">
                <a16:creationId xmlns:a16="http://schemas.microsoft.com/office/drawing/2014/main" id="{797737A3-B545-6129-09A1-C9370ECE780A}"/>
              </a:ext>
            </a:extLst>
          </p:cNvPr>
          <p:cNvPicPr>
            <a:picLocks noChangeAspect="1"/>
          </p:cNvPicPr>
          <p:nvPr/>
        </p:nvPicPr>
        <p:blipFill>
          <a:blip r:embed="rId2"/>
          <a:srcRect l="24732" r="24732"/>
          <a:stretch/>
        </p:blipFill>
        <p:spPr>
          <a:xfrm>
            <a:off x="20" y="1"/>
            <a:ext cx="5198621" cy="6858002"/>
          </a:xfrm>
          <a:prstGeom prst="rect">
            <a:avLst/>
          </a:prstGeom>
          <a:noFill/>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5711877" y="339645"/>
            <a:ext cx="4890577" cy="1002552"/>
          </a:xfrm>
        </p:spPr>
        <p:txBody>
          <a:bodyPr anchor="b">
            <a:normAutofit/>
          </a:bodyPr>
          <a:lstStyle/>
          <a:p>
            <a:r>
              <a:rPr lang="en-GB" sz="3500"/>
              <a:t>Promotional flyer</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5708797" y="1507066"/>
            <a:ext cx="4890578" cy="4849283"/>
          </a:xfrm>
        </p:spPr>
        <p:txBody>
          <a:bodyPr anchor="t">
            <a:normAutofit/>
          </a:bodyPr>
          <a:lstStyle/>
          <a:p>
            <a:pPr marL="0" indent="0">
              <a:buNone/>
            </a:pPr>
            <a:r>
              <a:rPr lang="en-GB" b="1" dirty="0"/>
              <a:t>Created a promotional flyer to promote a charity event at a local community hub. Used the techniques to change the background colour and change the font to make it more appealing. It gave me knowledge about how one can create a flyer.</a:t>
            </a:r>
          </a:p>
        </p:txBody>
      </p:sp>
    </p:spTree>
    <p:extLst>
      <p:ext uri="{BB962C8B-B14F-4D97-AF65-F5344CB8AC3E}">
        <p14:creationId xmlns:p14="http://schemas.microsoft.com/office/powerpoint/2010/main" val="3345957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rful confetti on pink background">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l="19588" r="29812" b="-2"/>
          <a:stretch/>
        </p:blipFill>
        <p:spPr>
          <a:xfrm>
            <a:off x="6993359" y="1"/>
            <a:ext cx="5198641" cy="6858002"/>
          </a:xfrm>
          <a:prstGeom prst="rect">
            <a:avLst/>
          </a:prstGeom>
          <a:noFill/>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1648661" y="339645"/>
            <a:ext cx="4890577" cy="1002552"/>
          </a:xfrm>
        </p:spPr>
        <p:txBody>
          <a:bodyPr anchor="b">
            <a:normAutofit/>
          </a:bodyPr>
          <a:lstStyle/>
          <a:p>
            <a:r>
              <a:rPr lang="en-GB" sz="3500" dirty="0"/>
              <a:t>Avoid online scams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1645581" y="1507066"/>
            <a:ext cx="4890578" cy="4849283"/>
          </a:xfrm>
        </p:spPr>
        <p:txBody>
          <a:bodyPr anchor="t">
            <a:normAutofit/>
          </a:bodyPr>
          <a:lstStyle/>
          <a:p>
            <a:pPr marL="0" indent="0">
              <a:buNone/>
            </a:pPr>
            <a:r>
              <a:rPr lang="en-GB" b="1" dirty="0"/>
              <a:t>Gained a better understanding of how we can avoid being scammed online. With increased use of internet and online shopping there are scammer out there who try to abuse the system and scam you of your money.</a:t>
            </a:r>
          </a:p>
          <a:p>
            <a:pPr marL="0" indent="0">
              <a:buNone/>
            </a:pPr>
            <a:r>
              <a:rPr lang="en-GB" b="1" dirty="0"/>
              <a:t>I gained understanding why you should not click any links sent to you in emails from unknown senders or response to people who approach you for selling stuff.</a:t>
            </a:r>
          </a:p>
          <a:p>
            <a:pPr marL="0" indent="0">
              <a:buNone/>
            </a:pPr>
            <a:r>
              <a:rPr lang="en-GB" b="1" dirty="0"/>
              <a:t>It is also important that these fishing emails are reported to your organisations.</a:t>
            </a:r>
          </a:p>
        </p:txBody>
      </p:sp>
    </p:spTree>
    <p:extLst>
      <p:ext uri="{BB962C8B-B14F-4D97-AF65-F5344CB8AC3E}">
        <p14:creationId xmlns:p14="http://schemas.microsoft.com/office/powerpoint/2010/main" val="2552965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l="11226" r="38174" b="-2"/>
          <a:stretch/>
        </p:blipFill>
        <p:spPr>
          <a:xfrm>
            <a:off x="20" y="1"/>
            <a:ext cx="5198621" cy="6858002"/>
          </a:xfrm>
          <a:prstGeom prst="rect">
            <a:avLst/>
          </a:prstGeom>
          <a:noFill/>
        </p:spPr>
      </p:pic>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5711877" y="339645"/>
            <a:ext cx="4890577" cy="1002552"/>
          </a:xfrm>
        </p:spPr>
        <p:txBody>
          <a:bodyPr anchor="b">
            <a:normAutofit/>
          </a:bodyPr>
          <a:lstStyle/>
          <a:p>
            <a:r>
              <a:rPr lang="en-GB" sz="2800"/>
              <a:t>Create and safeguard passwords</a:t>
            </a:r>
          </a:p>
        </p:txBody>
      </p:sp>
      <p:sp>
        <p:nvSpPr>
          <p:cNvPr id="3" name="Text Placeholder 2">
            <a:extLst>
              <a:ext uri="{FF2B5EF4-FFF2-40B4-BE49-F238E27FC236}">
                <a16:creationId xmlns:a16="http://schemas.microsoft.com/office/drawing/2014/main" id="{10BD9F37-AC59-AC4B-40C0-7F36C12435DF}"/>
              </a:ext>
            </a:extLst>
          </p:cNvPr>
          <p:cNvSpPr>
            <a:spLocks noGrp="1"/>
          </p:cNvSpPr>
          <p:nvPr>
            <p:ph type="body" sz="quarter" idx="14"/>
          </p:nvPr>
        </p:nvSpPr>
        <p:spPr>
          <a:xfrm>
            <a:off x="5708797" y="1507066"/>
            <a:ext cx="4890578" cy="4849283"/>
          </a:xfrm>
        </p:spPr>
        <p:txBody>
          <a:bodyPr anchor="t">
            <a:normAutofit/>
          </a:bodyPr>
          <a:lstStyle/>
          <a:p>
            <a:pPr marL="0" indent="0">
              <a:buNone/>
            </a:pPr>
            <a:r>
              <a:rPr lang="en-GB" b="1" dirty="0"/>
              <a:t>This training helped me understand how hackers use different passwords to work using excel and if you have used a basic password, it can be easily guessed.</a:t>
            </a:r>
          </a:p>
          <a:p>
            <a:pPr marL="0" indent="0">
              <a:buNone/>
            </a:pPr>
            <a:r>
              <a:rPr lang="en-GB" b="1" dirty="0"/>
              <a:t>Passwords should be long with a mixture of alphabets and numbers and special symbols. They should also contain mix of upper and lowercase letters and difficult to guess.</a:t>
            </a:r>
          </a:p>
          <a:p>
            <a:pPr marL="0" indent="0">
              <a:buNone/>
            </a:pPr>
            <a:r>
              <a:rPr lang="en-GB" b="1" dirty="0"/>
              <a:t>You should not use your date of birth, pets name, Friend’s name etc as your passwords.</a:t>
            </a:r>
          </a:p>
        </p:txBody>
      </p:sp>
    </p:spTree>
    <p:extLst>
      <p:ext uri="{BB962C8B-B14F-4D97-AF65-F5344CB8AC3E}">
        <p14:creationId xmlns:p14="http://schemas.microsoft.com/office/powerpoint/2010/main" val="637480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star chat bubble">
            <a:extLst>
              <a:ext uri="{FF2B5EF4-FFF2-40B4-BE49-F238E27FC236}">
                <a16:creationId xmlns:a16="http://schemas.microsoft.com/office/drawing/2014/main" id="{797737A3-B545-6129-09A1-C9370ECE780A}"/>
              </a:ext>
            </a:extLst>
          </p:cNvPr>
          <p:cNvPicPr>
            <a:picLocks noChangeAspect="1"/>
          </p:cNvPicPr>
          <p:nvPr/>
        </p:nvPicPr>
        <p:blipFill rotWithShape="1">
          <a:blip r:embed="rId2"/>
          <a:srcRect t="26047" b="23886"/>
          <a:stretch/>
        </p:blipFill>
        <p:spPr>
          <a:xfrm>
            <a:off x="608843" y="3482977"/>
            <a:ext cx="10961177" cy="3375025"/>
          </a:xfrm>
          <a:prstGeom prst="rect">
            <a:avLst/>
          </a:prstGeom>
          <a:noFill/>
        </p:spPr>
      </p:pic>
      <p:sp>
        <p:nvSpPr>
          <p:cNvPr id="3" name="Text Placeholder 2">
            <a:extLst>
              <a:ext uri="{FF2B5EF4-FFF2-40B4-BE49-F238E27FC236}">
                <a16:creationId xmlns:a16="http://schemas.microsoft.com/office/drawing/2014/main" id="{10BD9F37-AC59-AC4B-40C0-7F36C12435DF}"/>
              </a:ext>
            </a:extLst>
          </p:cNvPr>
          <p:cNvSpPr>
            <a:spLocks noGrp="1"/>
          </p:cNvSpPr>
          <p:nvPr>
            <p:ph idx="1"/>
          </p:nvPr>
        </p:nvSpPr>
        <p:spPr>
          <a:xfrm>
            <a:off x="5567465" y="568512"/>
            <a:ext cx="6002556" cy="2806511"/>
          </a:xfrm>
        </p:spPr>
        <p:txBody>
          <a:bodyPr anchor="ctr">
            <a:normAutofit/>
          </a:bodyPr>
          <a:lstStyle/>
          <a:p>
            <a:pPr marL="0" indent="0">
              <a:buNone/>
            </a:pPr>
            <a:r>
              <a:rPr lang="en-GB" b="1" dirty="0"/>
              <a:t>Digital technologies module help me get a better understanding of how computers work, knowledge about different software and operating systems. </a:t>
            </a:r>
          </a:p>
          <a:p>
            <a:pPr marL="0" indent="0">
              <a:buNone/>
            </a:pPr>
            <a:r>
              <a:rPr lang="en-GB" b="1" dirty="0"/>
              <a:t>It also gave me an insight on computer/network safety and why it is important.</a:t>
            </a:r>
          </a:p>
          <a:p>
            <a:pPr marL="0" indent="0">
              <a:buNone/>
            </a:pPr>
            <a:r>
              <a:rPr lang="en-GB" b="1" dirty="0"/>
              <a:t>Independent learning tasks encouraged me to learn new set of practical skills that can be very useful in working environment.</a:t>
            </a:r>
          </a:p>
        </p:txBody>
      </p:sp>
      <p:sp>
        <p:nvSpPr>
          <p:cNvPr id="2" name="Title 1">
            <a:extLst>
              <a:ext uri="{FF2B5EF4-FFF2-40B4-BE49-F238E27FC236}">
                <a16:creationId xmlns:a16="http://schemas.microsoft.com/office/drawing/2014/main" id="{A4DDE5CF-8A14-6CF1-FF46-C6128E4ED4E6}"/>
              </a:ext>
            </a:extLst>
          </p:cNvPr>
          <p:cNvSpPr>
            <a:spLocks noGrp="1"/>
          </p:cNvSpPr>
          <p:nvPr>
            <p:ph type="ctrTitle"/>
          </p:nvPr>
        </p:nvSpPr>
        <p:spPr>
          <a:xfrm>
            <a:off x="608844" y="568512"/>
            <a:ext cx="4179376" cy="2806512"/>
          </a:xfrm>
        </p:spPr>
        <p:txBody>
          <a:bodyPr anchor="ctr">
            <a:normAutofit/>
          </a:bodyPr>
          <a:lstStyle/>
          <a:p>
            <a:r>
              <a:rPr lang="en-GB"/>
              <a:t>Feedback for the course</a:t>
            </a:r>
          </a:p>
        </p:txBody>
      </p:sp>
    </p:spTree>
    <p:extLst>
      <p:ext uri="{BB962C8B-B14F-4D97-AF65-F5344CB8AC3E}">
        <p14:creationId xmlns:p14="http://schemas.microsoft.com/office/powerpoint/2010/main" val="4089782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A5F0DFD-18CD-D412-AAE5-E6D8BFA83D07}"/>
              </a:ext>
            </a:extLst>
          </p:cNvPr>
          <p:cNvSpPr>
            <a:spLocks noGrp="1"/>
          </p:cNvSpPr>
          <p:nvPr>
            <p:ph type="pic" sz="quarter" idx="10"/>
          </p:nvPr>
        </p:nvSpPr>
        <p:spPr/>
        <p:txBody>
          <a:bodyPr/>
          <a:lstStyle/>
          <a:p>
            <a:pPr marL="0" indent="0">
              <a:buNone/>
            </a:pPr>
            <a:r>
              <a:rPr lang="en-GB" sz="5400" dirty="0">
                <a:solidFill>
                  <a:schemeClr val="bg1"/>
                </a:solidFill>
              </a:rPr>
              <a:t>Thank you</a:t>
            </a:r>
          </a:p>
        </p:txBody>
      </p:sp>
    </p:spTree>
    <p:extLst>
      <p:ext uri="{BB962C8B-B14F-4D97-AF65-F5344CB8AC3E}">
        <p14:creationId xmlns:p14="http://schemas.microsoft.com/office/powerpoint/2010/main" val="1430122868"/>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Modern clean sophisticated presentation</Template>
  <TotalTime>668</TotalTime>
  <Words>1329</Words>
  <Application>Microsoft Office PowerPoint</Application>
  <PresentationFormat>Widescreen</PresentationFormat>
  <Paragraphs>148</Paragraphs>
  <Slides>30</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Sagona ExtraLight</vt:lpstr>
      <vt:lpstr>Speak Pro</vt:lpstr>
      <vt:lpstr>Office Theme</vt:lpstr>
      <vt:lpstr>Digital technologies </vt:lpstr>
      <vt:lpstr>Agha Abuzar Khan</vt:lpstr>
      <vt:lpstr>Overview </vt:lpstr>
      <vt:lpstr>Digital knowledge</vt:lpstr>
      <vt:lpstr>Slide title 29</vt:lpstr>
      <vt:lpstr>What is a computer?</vt:lpstr>
      <vt:lpstr>PowerPoint Presentation</vt:lpstr>
      <vt:lpstr>Benefits of using computers</vt:lpstr>
      <vt:lpstr>PowerPoint Presentation</vt:lpstr>
      <vt:lpstr>Basic components of  computers</vt:lpstr>
      <vt:lpstr>Types of storage</vt:lpstr>
      <vt:lpstr>Software</vt:lpstr>
      <vt:lpstr>Examples of Windows OS tasks</vt:lpstr>
      <vt:lpstr>Office products</vt:lpstr>
      <vt:lpstr>Office products</vt:lpstr>
      <vt:lpstr>Office products</vt:lpstr>
      <vt:lpstr>Creating a poster</vt:lpstr>
      <vt:lpstr>Working with computers</vt:lpstr>
      <vt:lpstr>Internet and web technology</vt:lpstr>
      <vt:lpstr>What is an IP address?</vt:lpstr>
      <vt:lpstr>Accessing company data</vt:lpstr>
      <vt:lpstr>Protecting company data</vt:lpstr>
      <vt:lpstr>Improving home security</vt:lpstr>
      <vt:lpstr>World wide web</vt:lpstr>
      <vt:lpstr>Communicating using emails</vt:lpstr>
      <vt:lpstr>Promotional flyer</vt:lpstr>
      <vt:lpstr>Avoid online scams</vt:lpstr>
      <vt:lpstr>Create and safeguard passwords</vt:lpstr>
      <vt:lpstr>Feedback for the course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 </dc:title>
  <dc:creator>Khan, Agha</dc:creator>
  <cp:lastModifiedBy>Khan, Agha</cp:lastModifiedBy>
  <cp:revision>2</cp:revision>
  <dcterms:created xsi:type="dcterms:W3CDTF">2024-01-08T03:34:58Z</dcterms:created>
  <dcterms:modified xsi:type="dcterms:W3CDTF">2024-01-08T14:43:07Z</dcterms:modified>
</cp:coreProperties>
</file>