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6" r:id="rId19"/>
    <p:sldId id="273" r:id="rId20"/>
    <p:sldId id="274" r:id="rId21"/>
    <p:sldId id="277" r:id="rId22"/>
    <p:sldId id="278" r:id="rId23"/>
    <p:sldId id="280" r:id="rId24"/>
    <p:sldId id="281" r:id="rId25"/>
    <p:sldId id="282" r:id="rId26"/>
    <p:sldId id="283" r:id="rId27"/>
    <p:sldId id="284" r:id="rId28"/>
    <p:sldId id="285" r:id="rId29"/>
    <p:sldId id="287" r:id="rId30"/>
    <p:sldId id="288" r:id="rId31"/>
    <p:sldId id="290" r:id="rId32"/>
    <p:sldId id="286" r:id="rId33"/>
    <p:sldId id="289" r:id="rId34"/>
    <p:sldId id="291" r:id="rId35"/>
    <p:sldId id="292" r:id="rId36"/>
    <p:sldId id="293" r:id="rId37"/>
    <p:sldId id="27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119" d="100"/>
          <a:sy n="119" d="100"/>
        </p:scale>
        <p:origin x="9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14041-4D67-5FF1-CD26-04065707D1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5336D4-A70F-A8F7-E1AE-01CB432A3E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DE4F96-C872-E7E9-D3F1-677E09E65CDF}"/>
              </a:ext>
            </a:extLst>
          </p:cNvPr>
          <p:cNvSpPr>
            <a:spLocks noGrp="1"/>
          </p:cNvSpPr>
          <p:nvPr>
            <p:ph type="dt" sz="half" idx="10"/>
          </p:nvPr>
        </p:nvSpPr>
        <p:spPr/>
        <p:txBody>
          <a:bodyPr/>
          <a:lstStyle/>
          <a:p>
            <a:fld id="{5FD3D427-378B-45E9-832C-7AE5C4F3A503}" type="datetimeFigureOut">
              <a:rPr lang="en-GB" smtClean="0"/>
              <a:t>22/03/2023</a:t>
            </a:fld>
            <a:endParaRPr lang="en-GB"/>
          </a:p>
        </p:txBody>
      </p:sp>
      <p:sp>
        <p:nvSpPr>
          <p:cNvPr id="5" name="Footer Placeholder 4">
            <a:extLst>
              <a:ext uri="{FF2B5EF4-FFF2-40B4-BE49-F238E27FC236}">
                <a16:creationId xmlns:a16="http://schemas.microsoft.com/office/drawing/2014/main" id="{8552A3CC-18A0-64C1-2DD4-B5D402824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42F27E-CDE4-00A9-DF1F-070431D3B60F}"/>
              </a:ext>
            </a:extLst>
          </p:cNvPr>
          <p:cNvSpPr>
            <a:spLocks noGrp="1"/>
          </p:cNvSpPr>
          <p:nvPr>
            <p:ph type="sldNum" sz="quarter" idx="12"/>
          </p:nvPr>
        </p:nvSpPr>
        <p:spPr/>
        <p:txBody>
          <a:bodyPr/>
          <a:lstStyle/>
          <a:p>
            <a:fld id="{5DC56F81-E011-458E-B40B-EC595BADE5AA}" type="slidenum">
              <a:rPr lang="en-GB" smtClean="0"/>
              <a:t>‹#›</a:t>
            </a:fld>
            <a:endParaRPr lang="en-GB"/>
          </a:p>
        </p:txBody>
      </p:sp>
    </p:spTree>
    <p:extLst>
      <p:ext uri="{BB962C8B-B14F-4D97-AF65-F5344CB8AC3E}">
        <p14:creationId xmlns:p14="http://schemas.microsoft.com/office/powerpoint/2010/main" val="1663827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2539C-EF75-440E-D6C0-43B2EFBA37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6FC1AF-57D5-85C6-2A0B-ADEF48A4EE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50041D-7A0A-6888-B74A-0E3156CA0FAD}"/>
              </a:ext>
            </a:extLst>
          </p:cNvPr>
          <p:cNvSpPr>
            <a:spLocks noGrp="1"/>
          </p:cNvSpPr>
          <p:nvPr>
            <p:ph type="dt" sz="half" idx="10"/>
          </p:nvPr>
        </p:nvSpPr>
        <p:spPr/>
        <p:txBody>
          <a:bodyPr/>
          <a:lstStyle/>
          <a:p>
            <a:fld id="{5FD3D427-378B-45E9-832C-7AE5C4F3A503}" type="datetimeFigureOut">
              <a:rPr lang="en-GB" smtClean="0"/>
              <a:t>22/03/2023</a:t>
            </a:fld>
            <a:endParaRPr lang="en-GB"/>
          </a:p>
        </p:txBody>
      </p:sp>
      <p:sp>
        <p:nvSpPr>
          <p:cNvPr id="5" name="Footer Placeholder 4">
            <a:extLst>
              <a:ext uri="{FF2B5EF4-FFF2-40B4-BE49-F238E27FC236}">
                <a16:creationId xmlns:a16="http://schemas.microsoft.com/office/drawing/2014/main" id="{76D97EA3-B8B4-7B8E-4F71-42C66CEF25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963BC4-D0FD-2834-574A-A8C8F4577F2A}"/>
              </a:ext>
            </a:extLst>
          </p:cNvPr>
          <p:cNvSpPr>
            <a:spLocks noGrp="1"/>
          </p:cNvSpPr>
          <p:nvPr>
            <p:ph type="sldNum" sz="quarter" idx="12"/>
          </p:nvPr>
        </p:nvSpPr>
        <p:spPr/>
        <p:txBody>
          <a:bodyPr/>
          <a:lstStyle/>
          <a:p>
            <a:fld id="{5DC56F81-E011-458E-B40B-EC595BADE5AA}" type="slidenum">
              <a:rPr lang="en-GB" smtClean="0"/>
              <a:t>‹#›</a:t>
            </a:fld>
            <a:endParaRPr lang="en-GB"/>
          </a:p>
        </p:txBody>
      </p:sp>
    </p:spTree>
    <p:extLst>
      <p:ext uri="{BB962C8B-B14F-4D97-AF65-F5344CB8AC3E}">
        <p14:creationId xmlns:p14="http://schemas.microsoft.com/office/powerpoint/2010/main" val="3281806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00D2C-8EFF-FA2D-EA49-D9986259E2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83BAA5-4ED6-0FF9-77A2-5FD59CC358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67FF20-880B-56C4-34A1-2BBEBE8D43DD}"/>
              </a:ext>
            </a:extLst>
          </p:cNvPr>
          <p:cNvSpPr>
            <a:spLocks noGrp="1"/>
          </p:cNvSpPr>
          <p:nvPr>
            <p:ph type="dt" sz="half" idx="10"/>
          </p:nvPr>
        </p:nvSpPr>
        <p:spPr/>
        <p:txBody>
          <a:bodyPr/>
          <a:lstStyle/>
          <a:p>
            <a:fld id="{5FD3D427-378B-45E9-832C-7AE5C4F3A503}" type="datetimeFigureOut">
              <a:rPr lang="en-GB" smtClean="0"/>
              <a:t>22/03/2023</a:t>
            </a:fld>
            <a:endParaRPr lang="en-GB"/>
          </a:p>
        </p:txBody>
      </p:sp>
      <p:sp>
        <p:nvSpPr>
          <p:cNvPr id="5" name="Footer Placeholder 4">
            <a:extLst>
              <a:ext uri="{FF2B5EF4-FFF2-40B4-BE49-F238E27FC236}">
                <a16:creationId xmlns:a16="http://schemas.microsoft.com/office/drawing/2014/main" id="{FD9788BF-80D4-99E7-89F7-E044F0C296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0FEC9D-A582-EAD1-20A4-97C1D174F807}"/>
              </a:ext>
            </a:extLst>
          </p:cNvPr>
          <p:cNvSpPr>
            <a:spLocks noGrp="1"/>
          </p:cNvSpPr>
          <p:nvPr>
            <p:ph type="sldNum" sz="quarter" idx="12"/>
          </p:nvPr>
        </p:nvSpPr>
        <p:spPr/>
        <p:txBody>
          <a:bodyPr/>
          <a:lstStyle/>
          <a:p>
            <a:fld id="{5DC56F81-E011-458E-B40B-EC595BADE5AA}" type="slidenum">
              <a:rPr lang="en-GB" smtClean="0"/>
              <a:t>‹#›</a:t>
            </a:fld>
            <a:endParaRPr lang="en-GB"/>
          </a:p>
        </p:txBody>
      </p:sp>
    </p:spTree>
    <p:extLst>
      <p:ext uri="{BB962C8B-B14F-4D97-AF65-F5344CB8AC3E}">
        <p14:creationId xmlns:p14="http://schemas.microsoft.com/office/powerpoint/2010/main" val="3571937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748EB-E570-9781-5767-2F87BA831E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255187-A1E3-7A2D-93AD-CBD767AED1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F35351-4545-C6D0-F08D-475D59D296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4B69C33-498E-FAE4-B0DE-CDB5B7DA1FA9}"/>
              </a:ext>
            </a:extLst>
          </p:cNvPr>
          <p:cNvSpPr>
            <a:spLocks noGrp="1"/>
          </p:cNvSpPr>
          <p:nvPr>
            <p:ph type="dt" sz="half" idx="10"/>
          </p:nvPr>
        </p:nvSpPr>
        <p:spPr/>
        <p:txBody>
          <a:bodyPr/>
          <a:lstStyle/>
          <a:p>
            <a:fld id="{5FD3D427-378B-45E9-832C-7AE5C4F3A503}" type="datetimeFigureOut">
              <a:rPr lang="en-GB" smtClean="0"/>
              <a:t>22/03/2023</a:t>
            </a:fld>
            <a:endParaRPr lang="en-GB"/>
          </a:p>
        </p:txBody>
      </p:sp>
      <p:sp>
        <p:nvSpPr>
          <p:cNvPr id="6" name="Footer Placeholder 5">
            <a:extLst>
              <a:ext uri="{FF2B5EF4-FFF2-40B4-BE49-F238E27FC236}">
                <a16:creationId xmlns:a16="http://schemas.microsoft.com/office/drawing/2014/main" id="{AA0C9ED0-5E83-C11D-958B-CD2A59C71D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7D30F4-4EE8-5C74-717F-FB23841E22DA}"/>
              </a:ext>
            </a:extLst>
          </p:cNvPr>
          <p:cNvSpPr>
            <a:spLocks noGrp="1"/>
          </p:cNvSpPr>
          <p:nvPr>
            <p:ph type="sldNum" sz="quarter" idx="12"/>
          </p:nvPr>
        </p:nvSpPr>
        <p:spPr/>
        <p:txBody>
          <a:bodyPr/>
          <a:lstStyle/>
          <a:p>
            <a:fld id="{5DC56F81-E011-458E-B40B-EC595BADE5AA}" type="slidenum">
              <a:rPr lang="en-GB" smtClean="0"/>
              <a:t>‹#›</a:t>
            </a:fld>
            <a:endParaRPr lang="en-GB"/>
          </a:p>
        </p:txBody>
      </p:sp>
    </p:spTree>
    <p:extLst>
      <p:ext uri="{BB962C8B-B14F-4D97-AF65-F5344CB8AC3E}">
        <p14:creationId xmlns:p14="http://schemas.microsoft.com/office/powerpoint/2010/main" val="3114848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639D1-67DF-686F-694F-476D5DFCCF7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B9CA28-B250-89AD-9660-170E41F650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1552C2-33EA-74A1-92F9-EC00F0E8554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2D4B34-63FF-F0FC-65B1-6F765DD861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118EED-64E3-5280-D2D9-DF6363EB6D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124C20D-53C6-734D-4259-969277F709FD}"/>
              </a:ext>
            </a:extLst>
          </p:cNvPr>
          <p:cNvSpPr>
            <a:spLocks noGrp="1"/>
          </p:cNvSpPr>
          <p:nvPr>
            <p:ph type="dt" sz="half" idx="10"/>
          </p:nvPr>
        </p:nvSpPr>
        <p:spPr/>
        <p:txBody>
          <a:bodyPr/>
          <a:lstStyle/>
          <a:p>
            <a:fld id="{5FD3D427-378B-45E9-832C-7AE5C4F3A503}" type="datetimeFigureOut">
              <a:rPr lang="en-GB" smtClean="0"/>
              <a:t>22/03/2023</a:t>
            </a:fld>
            <a:endParaRPr lang="en-GB"/>
          </a:p>
        </p:txBody>
      </p:sp>
      <p:sp>
        <p:nvSpPr>
          <p:cNvPr id="8" name="Footer Placeholder 7">
            <a:extLst>
              <a:ext uri="{FF2B5EF4-FFF2-40B4-BE49-F238E27FC236}">
                <a16:creationId xmlns:a16="http://schemas.microsoft.com/office/drawing/2014/main" id="{705F95F1-0FA9-7411-A5F4-6C6536E795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E8932B-4424-615E-EF63-5CFB5397BB4E}"/>
              </a:ext>
            </a:extLst>
          </p:cNvPr>
          <p:cNvSpPr>
            <a:spLocks noGrp="1"/>
          </p:cNvSpPr>
          <p:nvPr>
            <p:ph type="sldNum" sz="quarter" idx="12"/>
          </p:nvPr>
        </p:nvSpPr>
        <p:spPr/>
        <p:txBody>
          <a:bodyPr/>
          <a:lstStyle/>
          <a:p>
            <a:fld id="{5DC56F81-E011-458E-B40B-EC595BADE5AA}" type="slidenum">
              <a:rPr lang="en-GB" smtClean="0"/>
              <a:t>‹#›</a:t>
            </a:fld>
            <a:endParaRPr lang="en-GB"/>
          </a:p>
        </p:txBody>
      </p:sp>
    </p:spTree>
    <p:extLst>
      <p:ext uri="{BB962C8B-B14F-4D97-AF65-F5344CB8AC3E}">
        <p14:creationId xmlns:p14="http://schemas.microsoft.com/office/powerpoint/2010/main" val="1040569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49A6C-2B86-08DB-D826-4EB69BBBF49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39204B1-A369-8F96-DF80-941A3062F7BC}"/>
              </a:ext>
            </a:extLst>
          </p:cNvPr>
          <p:cNvSpPr>
            <a:spLocks noGrp="1"/>
          </p:cNvSpPr>
          <p:nvPr>
            <p:ph type="dt" sz="half" idx="10"/>
          </p:nvPr>
        </p:nvSpPr>
        <p:spPr/>
        <p:txBody>
          <a:bodyPr/>
          <a:lstStyle/>
          <a:p>
            <a:fld id="{5FD3D427-378B-45E9-832C-7AE5C4F3A503}" type="datetimeFigureOut">
              <a:rPr lang="en-GB" smtClean="0"/>
              <a:t>22/03/2023</a:t>
            </a:fld>
            <a:endParaRPr lang="en-GB"/>
          </a:p>
        </p:txBody>
      </p:sp>
      <p:sp>
        <p:nvSpPr>
          <p:cNvPr id="4" name="Footer Placeholder 3">
            <a:extLst>
              <a:ext uri="{FF2B5EF4-FFF2-40B4-BE49-F238E27FC236}">
                <a16:creationId xmlns:a16="http://schemas.microsoft.com/office/drawing/2014/main" id="{46EF4658-C524-D968-9CE3-7417DB4446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217BFCF-B4FC-6C7B-ABB5-62AEF03766BC}"/>
              </a:ext>
            </a:extLst>
          </p:cNvPr>
          <p:cNvSpPr>
            <a:spLocks noGrp="1"/>
          </p:cNvSpPr>
          <p:nvPr>
            <p:ph type="sldNum" sz="quarter" idx="12"/>
          </p:nvPr>
        </p:nvSpPr>
        <p:spPr/>
        <p:txBody>
          <a:bodyPr/>
          <a:lstStyle/>
          <a:p>
            <a:fld id="{5DC56F81-E011-458E-B40B-EC595BADE5AA}" type="slidenum">
              <a:rPr lang="en-GB" smtClean="0"/>
              <a:t>‹#›</a:t>
            </a:fld>
            <a:endParaRPr lang="en-GB"/>
          </a:p>
        </p:txBody>
      </p:sp>
    </p:spTree>
    <p:extLst>
      <p:ext uri="{BB962C8B-B14F-4D97-AF65-F5344CB8AC3E}">
        <p14:creationId xmlns:p14="http://schemas.microsoft.com/office/powerpoint/2010/main" val="3251542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4C0B79-9865-3C02-68D4-2206B0C4CB09}"/>
              </a:ext>
            </a:extLst>
          </p:cNvPr>
          <p:cNvSpPr>
            <a:spLocks noGrp="1"/>
          </p:cNvSpPr>
          <p:nvPr>
            <p:ph type="dt" sz="half" idx="10"/>
          </p:nvPr>
        </p:nvSpPr>
        <p:spPr/>
        <p:txBody>
          <a:bodyPr/>
          <a:lstStyle/>
          <a:p>
            <a:fld id="{5FD3D427-378B-45E9-832C-7AE5C4F3A503}" type="datetimeFigureOut">
              <a:rPr lang="en-GB" smtClean="0"/>
              <a:t>22/03/2023</a:t>
            </a:fld>
            <a:endParaRPr lang="en-GB"/>
          </a:p>
        </p:txBody>
      </p:sp>
      <p:sp>
        <p:nvSpPr>
          <p:cNvPr id="3" name="Footer Placeholder 2">
            <a:extLst>
              <a:ext uri="{FF2B5EF4-FFF2-40B4-BE49-F238E27FC236}">
                <a16:creationId xmlns:a16="http://schemas.microsoft.com/office/drawing/2014/main" id="{0AEBB5C9-A548-2DC8-9B7F-EAB13F588B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9658723-8575-F3A9-EA22-911D637E1BFA}"/>
              </a:ext>
            </a:extLst>
          </p:cNvPr>
          <p:cNvSpPr>
            <a:spLocks noGrp="1"/>
          </p:cNvSpPr>
          <p:nvPr>
            <p:ph type="sldNum" sz="quarter" idx="12"/>
          </p:nvPr>
        </p:nvSpPr>
        <p:spPr/>
        <p:txBody>
          <a:bodyPr/>
          <a:lstStyle/>
          <a:p>
            <a:fld id="{5DC56F81-E011-458E-B40B-EC595BADE5AA}" type="slidenum">
              <a:rPr lang="en-GB" smtClean="0"/>
              <a:t>‹#›</a:t>
            </a:fld>
            <a:endParaRPr lang="en-GB"/>
          </a:p>
        </p:txBody>
      </p:sp>
    </p:spTree>
    <p:extLst>
      <p:ext uri="{BB962C8B-B14F-4D97-AF65-F5344CB8AC3E}">
        <p14:creationId xmlns:p14="http://schemas.microsoft.com/office/powerpoint/2010/main" val="4197047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AB2AC-19E1-0954-5E3A-5BC7DFD3ED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5B36E7-880F-118A-63C5-3E274855A6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839EBB-1AB7-F565-7455-6E64A733DA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AF0610-D60E-35FC-2748-254AADC5B301}"/>
              </a:ext>
            </a:extLst>
          </p:cNvPr>
          <p:cNvSpPr>
            <a:spLocks noGrp="1"/>
          </p:cNvSpPr>
          <p:nvPr>
            <p:ph type="dt" sz="half" idx="10"/>
          </p:nvPr>
        </p:nvSpPr>
        <p:spPr/>
        <p:txBody>
          <a:bodyPr/>
          <a:lstStyle/>
          <a:p>
            <a:fld id="{5FD3D427-378B-45E9-832C-7AE5C4F3A503}" type="datetimeFigureOut">
              <a:rPr lang="en-GB" smtClean="0"/>
              <a:t>22/03/2023</a:t>
            </a:fld>
            <a:endParaRPr lang="en-GB"/>
          </a:p>
        </p:txBody>
      </p:sp>
      <p:sp>
        <p:nvSpPr>
          <p:cNvPr id="6" name="Footer Placeholder 5">
            <a:extLst>
              <a:ext uri="{FF2B5EF4-FFF2-40B4-BE49-F238E27FC236}">
                <a16:creationId xmlns:a16="http://schemas.microsoft.com/office/drawing/2014/main" id="{F115D5A5-C7BD-D53A-F0AF-E0DF90B72E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44AE32-E551-30C6-2FF9-3863226A6F69}"/>
              </a:ext>
            </a:extLst>
          </p:cNvPr>
          <p:cNvSpPr>
            <a:spLocks noGrp="1"/>
          </p:cNvSpPr>
          <p:nvPr>
            <p:ph type="sldNum" sz="quarter" idx="12"/>
          </p:nvPr>
        </p:nvSpPr>
        <p:spPr/>
        <p:txBody>
          <a:bodyPr/>
          <a:lstStyle/>
          <a:p>
            <a:fld id="{5DC56F81-E011-458E-B40B-EC595BADE5AA}" type="slidenum">
              <a:rPr lang="en-GB" smtClean="0"/>
              <a:t>‹#›</a:t>
            </a:fld>
            <a:endParaRPr lang="en-GB"/>
          </a:p>
        </p:txBody>
      </p:sp>
    </p:spTree>
    <p:extLst>
      <p:ext uri="{BB962C8B-B14F-4D97-AF65-F5344CB8AC3E}">
        <p14:creationId xmlns:p14="http://schemas.microsoft.com/office/powerpoint/2010/main" val="114602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7D79B-73D2-C488-7A90-6E9F557A9C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31024E-69C3-5238-2E47-4775BCD2C0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79E760-84B1-0558-37DB-514DF739D1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7B8A82-611B-9192-F37A-98E61A6A0CBE}"/>
              </a:ext>
            </a:extLst>
          </p:cNvPr>
          <p:cNvSpPr>
            <a:spLocks noGrp="1"/>
          </p:cNvSpPr>
          <p:nvPr>
            <p:ph type="dt" sz="half" idx="10"/>
          </p:nvPr>
        </p:nvSpPr>
        <p:spPr/>
        <p:txBody>
          <a:bodyPr/>
          <a:lstStyle/>
          <a:p>
            <a:fld id="{5FD3D427-378B-45E9-832C-7AE5C4F3A503}" type="datetimeFigureOut">
              <a:rPr lang="en-GB" smtClean="0"/>
              <a:t>22/03/2023</a:t>
            </a:fld>
            <a:endParaRPr lang="en-GB"/>
          </a:p>
        </p:txBody>
      </p:sp>
      <p:sp>
        <p:nvSpPr>
          <p:cNvPr id="6" name="Footer Placeholder 5">
            <a:extLst>
              <a:ext uri="{FF2B5EF4-FFF2-40B4-BE49-F238E27FC236}">
                <a16:creationId xmlns:a16="http://schemas.microsoft.com/office/drawing/2014/main" id="{CC16F987-A40D-D477-0994-BD00C98B2D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B46B2A-A7AA-588D-1F23-272650199C0E}"/>
              </a:ext>
            </a:extLst>
          </p:cNvPr>
          <p:cNvSpPr>
            <a:spLocks noGrp="1"/>
          </p:cNvSpPr>
          <p:nvPr>
            <p:ph type="sldNum" sz="quarter" idx="12"/>
          </p:nvPr>
        </p:nvSpPr>
        <p:spPr/>
        <p:txBody>
          <a:bodyPr/>
          <a:lstStyle/>
          <a:p>
            <a:fld id="{5DC56F81-E011-458E-B40B-EC595BADE5AA}" type="slidenum">
              <a:rPr lang="en-GB" smtClean="0"/>
              <a:t>‹#›</a:t>
            </a:fld>
            <a:endParaRPr lang="en-GB"/>
          </a:p>
        </p:txBody>
      </p:sp>
    </p:spTree>
    <p:extLst>
      <p:ext uri="{BB962C8B-B14F-4D97-AF65-F5344CB8AC3E}">
        <p14:creationId xmlns:p14="http://schemas.microsoft.com/office/powerpoint/2010/main" val="942777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F32BD-7CB2-2616-F226-3D4AB03F13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FB28E5-EFCA-5FB1-3BD7-0B03DB453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640EBB-2402-E333-6EE5-BE80B76E17C1}"/>
              </a:ext>
            </a:extLst>
          </p:cNvPr>
          <p:cNvSpPr>
            <a:spLocks noGrp="1"/>
          </p:cNvSpPr>
          <p:nvPr>
            <p:ph type="dt" sz="half" idx="10"/>
          </p:nvPr>
        </p:nvSpPr>
        <p:spPr/>
        <p:txBody>
          <a:bodyPr/>
          <a:lstStyle/>
          <a:p>
            <a:fld id="{5FD3D427-378B-45E9-832C-7AE5C4F3A503}" type="datetimeFigureOut">
              <a:rPr lang="en-GB" smtClean="0"/>
              <a:t>22/03/2023</a:t>
            </a:fld>
            <a:endParaRPr lang="en-GB"/>
          </a:p>
        </p:txBody>
      </p:sp>
      <p:sp>
        <p:nvSpPr>
          <p:cNvPr id="5" name="Footer Placeholder 4">
            <a:extLst>
              <a:ext uri="{FF2B5EF4-FFF2-40B4-BE49-F238E27FC236}">
                <a16:creationId xmlns:a16="http://schemas.microsoft.com/office/drawing/2014/main" id="{B12469D1-C987-1065-7F29-388BB9AC9E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F72812-5540-2922-222A-0539D3847DDE}"/>
              </a:ext>
            </a:extLst>
          </p:cNvPr>
          <p:cNvSpPr>
            <a:spLocks noGrp="1"/>
          </p:cNvSpPr>
          <p:nvPr>
            <p:ph type="sldNum" sz="quarter" idx="12"/>
          </p:nvPr>
        </p:nvSpPr>
        <p:spPr/>
        <p:txBody>
          <a:bodyPr/>
          <a:lstStyle/>
          <a:p>
            <a:fld id="{5DC56F81-E011-458E-B40B-EC595BADE5AA}" type="slidenum">
              <a:rPr lang="en-GB" smtClean="0"/>
              <a:t>‹#›</a:t>
            </a:fld>
            <a:endParaRPr lang="en-GB"/>
          </a:p>
        </p:txBody>
      </p:sp>
    </p:spTree>
    <p:extLst>
      <p:ext uri="{BB962C8B-B14F-4D97-AF65-F5344CB8AC3E}">
        <p14:creationId xmlns:p14="http://schemas.microsoft.com/office/powerpoint/2010/main" val="2775875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6AFEFA-05CB-F414-8468-252A24C86A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2DCC29-81BC-9B7B-00AC-2E602B908C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6A1836-06FB-7F9F-A755-F34338A38E88}"/>
              </a:ext>
            </a:extLst>
          </p:cNvPr>
          <p:cNvSpPr>
            <a:spLocks noGrp="1"/>
          </p:cNvSpPr>
          <p:nvPr>
            <p:ph type="dt" sz="half" idx="10"/>
          </p:nvPr>
        </p:nvSpPr>
        <p:spPr/>
        <p:txBody>
          <a:bodyPr/>
          <a:lstStyle/>
          <a:p>
            <a:fld id="{5FD3D427-378B-45E9-832C-7AE5C4F3A503}" type="datetimeFigureOut">
              <a:rPr lang="en-GB" smtClean="0"/>
              <a:t>22/03/2023</a:t>
            </a:fld>
            <a:endParaRPr lang="en-GB"/>
          </a:p>
        </p:txBody>
      </p:sp>
      <p:sp>
        <p:nvSpPr>
          <p:cNvPr id="5" name="Footer Placeholder 4">
            <a:extLst>
              <a:ext uri="{FF2B5EF4-FFF2-40B4-BE49-F238E27FC236}">
                <a16:creationId xmlns:a16="http://schemas.microsoft.com/office/drawing/2014/main" id="{5E6C1E8F-665D-0C1A-16CC-5C3F2F163A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598556-AF9A-52FC-16A7-07AA8667D613}"/>
              </a:ext>
            </a:extLst>
          </p:cNvPr>
          <p:cNvSpPr>
            <a:spLocks noGrp="1"/>
          </p:cNvSpPr>
          <p:nvPr>
            <p:ph type="sldNum" sz="quarter" idx="12"/>
          </p:nvPr>
        </p:nvSpPr>
        <p:spPr/>
        <p:txBody>
          <a:bodyPr/>
          <a:lstStyle/>
          <a:p>
            <a:fld id="{5DC56F81-E011-458E-B40B-EC595BADE5AA}" type="slidenum">
              <a:rPr lang="en-GB" smtClean="0"/>
              <a:t>‹#›</a:t>
            </a:fld>
            <a:endParaRPr lang="en-GB"/>
          </a:p>
        </p:txBody>
      </p:sp>
    </p:spTree>
    <p:extLst>
      <p:ext uri="{BB962C8B-B14F-4D97-AF65-F5344CB8AC3E}">
        <p14:creationId xmlns:p14="http://schemas.microsoft.com/office/powerpoint/2010/main" val="33726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F1B4D7-C673-CAF7-71E5-0D6DA9E1BC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EB18FB-6FE4-F552-7FFC-EA9C6054AB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AD0239-3097-BBD6-D1E1-0BB2ED1057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D3D427-378B-45E9-832C-7AE5C4F3A503}" type="datetimeFigureOut">
              <a:rPr lang="en-GB" smtClean="0"/>
              <a:t>22/03/2023</a:t>
            </a:fld>
            <a:endParaRPr lang="en-GB"/>
          </a:p>
        </p:txBody>
      </p:sp>
      <p:sp>
        <p:nvSpPr>
          <p:cNvPr id="5" name="Footer Placeholder 4">
            <a:extLst>
              <a:ext uri="{FF2B5EF4-FFF2-40B4-BE49-F238E27FC236}">
                <a16:creationId xmlns:a16="http://schemas.microsoft.com/office/drawing/2014/main" id="{E51A6148-8992-1952-813E-E3415E9268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6564837-605D-81D4-8D31-001359F48E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C56F81-E011-458E-B40B-EC595BADE5AA}" type="slidenum">
              <a:rPr lang="en-GB" smtClean="0"/>
              <a:t>‹#›</a:t>
            </a:fld>
            <a:endParaRPr lang="en-GB"/>
          </a:p>
        </p:txBody>
      </p:sp>
    </p:spTree>
    <p:extLst>
      <p:ext uri="{BB962C8B-B14F-4D97-AF65-F5344CB8AC3E}">
        <p14:creationId xmlns:p14="http://schemas.microsoft.com/office/powerpoint/2010/main" val="18673290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85A2-F9B1-DA8F-33D5-C0199E735E6A}"/>
              </a:ext>
            </a:extLst>
          </p:cNvPr>
          <p:cNvSpPr>
            <a:spLocks noGrp="1"/>
          </p:cNvSpPr>
          <p:nvPr>
            <p:ph type="ctrTitle"/>
          </p:nvPr>
        </p:nvSpPr>
        <p:spPr/>
        <p:txBody>
          <a:bodyPr/>
          <a:lstStyle/>
          <a:p>
            <a:r>
              <a:rPr lang="en-GB" dirty="0">
                <a:latin typeface="Palatino Linotype" panose="02040502050505030304" pitchFamily="18" charset="0"/>
              </a:rPr>
              <a:t>Late Antique Culture</a:t>
            </a:r>
          </a:p>
        </p:txBody>
      </p:sp>
      <p:sp>
        <p:nvSpPr>
          <p:cNvPr id="3" name="Subtitle 2">
            <a:extLst>
              <a:ext uri="{FF2B5EF4-FFF2-40B4-BE49-F238E27FC236}">
                <a16:creationId xmlns:a16="http://schemas.microsoft.com/office/drawing/2014/main" id="{2517CF70-F609-2268-FE9A-78799460DC65}"/>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614845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4D6FD-4850-92EA-99E3-7E53A3902EDF}"/>
              </a:ext>
            </a:extLst>
          </p:cNvPr>
          <p:cNvSpPr>
            <a:spLocks noGrp="1"/>
          </p:cNvSpPr>
          <p:nvPr>
            <p:ph type="title"/>
          </p:nvPr>
        </p:nvSpPr>
        <p:spPr/>
        <p:txBody>
          <a:bodyPr/>
          <a:lstStyle/>
          <a:p>
            <a:pPr algn="ctr"/>
            <a:r>
              <a:rPr lang="en-GB" dirty="0">
                <a:latin typeface="Palatino Linotype" panose="02040502050505030304" pitchFamily="18" charset="0"/>
              </a:rPr>
              <a:t>The Letter and The Spirit</a:t>
            </a:r>
          </a:p>
        </p:txBody>
      </p:sp>
      <p:sp>
        <p:nvSpPr>
          <p:cNvPr id="3" name="Content Placeholder 2">
            <a:extLst>
              <a:ext uri="{FF2B5EF4-FFF2-40B4-BE49-F238E27FC236}">
                <a16:creationId xmlns:a16="http://schemas.microsoft.com/office/drawing/2014/main" id="{8B44E497-7C4E-B752-6E59-7DCE9E6B6465}"/>
              </a:ext>
            </a:extLst>
          </p:cNvPr>
          <p:cNvSpPr>
            <a:spLocks noGrp="1"/>
          </p:cNvSpPr>
          <p:nvPr>
            <p:ph idx="1"/>
          </p:nvPr>
        </p:nvSpPr>
        <p:spPr/>
        <p:txBody>
          <a:bodyPr>
            <a:normAutofit fontScale="85000" lnSpcReduction="20000"/>
          </a:bodyPr>
          <a:lstStyle/>
          <a:p>
            <a:pPr>
              <a:lnSpc>
                <a:spcPct val="150000"/>
              </a:lnSpc>
            </a:pPr>
            <a:r>
              <a:rPr lang="en-GB" dirty="0">
                <a:latin typeface="Palatino Linotype" panose="02040502050505030304" pitchFamily="18" charset="0"/>
              </a:rPr>
              <a:t>Judaism and Hellenism are both privy to the potential conflict between </a:t>
            </a:r>
            <a:r>
              <a:rPr lang="en-GB" b="1" dirty="0">
                <a:latin typeface="Palatino Linotype" panose="02040502050505030304" pitchFamily="18" charset="0"/>
              </a:rPr>
              <a:t>authority</a:t>
            </a:r>
            <a:r>
              <a:rPr lang="en-GB" dirty="0">
                <a:latin typeface="Palatino Linotype" panose="02040502050505030304" pitchFamily="18" charset="0"/>
              </a:rPr>
              <a:t> and </a:t>
            </a:r>
            <a:r>
              <a:rPr lang="en-GB" b="1" dirty="0">
                <a:latin typeface="Palatino Linotype" panose="02040502050505030304" pitchFamily="18" charset="0"/>
              </a:rPr>
              <a:t>innovation</a:t>
            </a:r>
            <a:r>
              <a:rPr lang="en-GB" dirty="0">
                <a:latin typeface="Palatino Linotype" panose="02040502050505030304" pitchFamily="18" charset="0"/>
              </a:rPr>
              <a:t>.</a:t>
            </a:r>
          </a:p>
          <a:p>
            <a:pPr>
              <a:lnSpc>
                <a:spcPct val="150000"/>
              </a:lnSpc>
            </a:pPr>
            <a:r>
              <a:rPr lang="en-GB" dirty="0">
                <a:latin typeface="Palatino Linotype" panose="02040502050505030304" pitchFamily="18" charset="0"/>
              </a:rPr>
              <a:t>Basic contour of the problem: an authority (e.g. Homer; the Septuagint) makes a claim or a law. But this is contradicted by the claim of the law of another authority; or common sense; or a scientific theory, etc. So, how do you reconcile the two?</a:t>
            </a:r>
          </a:p>
          <a:p>
            <a:pPr>
              <a:lnSpc>
                <a:spcPct val="150000"/>
              </a:lnSpc>
            </a:pPr>
            <a:r>
              <a:rPr lang="en-GB" dirty="0">
                <a:latin typeface="Palatino Linotype" panose="02040502050505030304" pitchFamily="18" charset="0"/>
              </a:rPr>
              <a:t>One favoured method is </a:t>
            </a:r>
            <a:r>
              <a:rPr lang="en-GB" b="1" dirty="0">
                <a:latin typeface="Palatino Linotype" panose="02040502050505030304" pitchFamily="18" charset="0"/>
              </a:rPr>
              <a:t>allegory</a:t>
            </a:r>
            <a:r>
              <a:rPr lang="en-GB" dirty="0">
                <a:latin typeface="Palatino Linotype" panose="02040502050505030304" pitchFamily="18" charset="0"/>
              </a:rPr>
              <a:t>. The “authoritative” text says </a:t>
            </a:r>
            <a:r>
              <a:rPr lang="en-GB" i="1" dirty="0">
                <a:latin typeface="Palatino Linotype" panose="02040502050505030304" pitchFamily="18" charset="0"/>
              </a:rPr>
              <a:t>x</a:t>
            </a:r>
            <a:r>
              <a:rPr lang="en-GB" dirty="0">
                <a:latin typeface="Palatino Linotype" panose="02040502050505030304" pitchFamily="18" charset="0"/>
              </a:rPr>
              <a:t>: but really, this is a disguised way of saying </a:t>
            </a:r>
            <a:r>
              <a:rPr lang="en-GB" i="1" dirty="0">
                <a:latin typeface="Palatino Linotype" panose="02040502050505030304" pitchFamily="18" charset="0"/>
              </a:rPr>
              <a:t>y</a:t>
            </a:r>
            <a:r>
              <a:rPr lang="en-GB" dirty="0">
                <a:latin typeface="Palatino Linotype" panose="02040502050505030304" pitchFamily="18" charset="0"/>
              </a:rPr>
              <a:t>. </a:t>
            </a:r>
          </a:p>
        </p:txBody>
      </p:sp>
    </p:spTree>
    <p:extLst>
      <p:ext uri="{BB962C8B-B14F-4D97-AF65-F5344CB8AC3E}">
        <p14:creationId xmlns:p14="http://schemas.microsoft.com/office/powerpoint/2010/main" val="120660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0D4AF-6E35-BA60-AB91-8770930A2960}"/>
              </a:ext>
            </a:extLst>
          </p:cNvPr>
          <p:cNvSpPr>
            <a:spLocks noGrp="1"/>
          </p:cNvSpPr>
          <p:nvPr>
            <p:ph type="title"/>
          </p:nvPr>
        </p:nvSpPr>
        <p:spPr/>
        <p:txBody>
          <a:bodyPr/>
          <a:lstStyle/>
          <a:p>
            <a:pPr algn="ctr"/>
            <a:r>
              <a:rPr lang="en-GB" dirty="0">
                <a:latin typeface="Palatino Linotype" panose="02040502050505030304" pitchFamily="18" charset="0"/>
              </a:rPr>
              <a:t>The Authority of Homer</a:t>
            </a:r>
          </a:p>
        </p:txBody>
      </p:sp>
      <p:sp>
        <p:nvSpPr>
          <p:cNvPr id="3" name="Content Placeholder 2">
            <a:extLst>
              <a:ext uri="{FF2B5EF4-FFF2-40B4-BE49-F238E27FC236}">
                <a16:creationId xmlns:a16="http://schemas.microsoft.com/office/drawing/2014/main" id="{6D36D4D2-E0DB-F4A2-5544-4783F2C23564}"/>
              </a:ext>
            </a:extLst>
          </p:cNvPr>
          <p:cNvSpPr>
            <a:spLocks noGrp="1"/>
          </p:cNvSpPr>
          <p:nvPr>
            <p:ph idx="1"/>
          </p:nvPr>
        </p:nvSpPr>
        <p:spPr>
          <a:xfrm>
            <a:off x="838200" y="1580147"/>
            <a:ext cx="10515600" cy="4596816"/>
          </a:xfrm>
        </p:spPr>
        <p:txBody>
          <a:bodyPr>
            <a:normAutofit fontScale="62500" lnSpcReduction="20000"/>
          </a:bodyPr>
          <a:lstStyle/>
          <a:p>
            <a:r>
              <a:rPr lang="en-GB" dirty="0">
                <a:latin typeface="Palatino Linotype" panose="02040502050505030304" pitchFamily="18" charset="0"/>
              </a:rPr>
              <a:t>Homer is </a:t>
            </a:r>
            <a:r>
              <a:rPr lang="en-GB" b="1" dirty="0">
                <a:latin typeface="Palatino Linotype" panose="02040502050505030304" pitchFamily="18" charset="0"/>
              </a:rPr>
              <a:t>the </a:t>
            </a:r>
            <a:r>
              <a:rPr lang="en-GB" dirty="0">
                <a:latin typeface="Palatino Linotype" panose="02040502050505030304" pitchFamily="18" charset="0"/>
              </a:rPr>
              <a:t>authority for the Greeks.</a:t>
            </a:r>
          </a:p>
          <a:p>
            <a:r>
              <a:rPr lang="en-GB" dirty="0">
                <a:latin typeface="Palatino Linotype" panose="02040502050505030304" pitchFamily="18" charset="0"/>
              </a:rPr>
              <a:t>It’s not an authority in the same way that e.g. the Torah for the Jews. But it does crop up from time-to-time:</a:t>
            </a:r>
          </a:p>
          <a:p>
            <a:pPr marL="457200" lvl="1" indent="0">
              <a:buNone/>
            </a:pPr>
            <a:r>
              <a:rPr lang="en-GB" dirty="0">
                <a:latin typeface="Palatino Linotype" panose="02040502050505030304" pitchFamily="18" charset="0"/>
              </a:rPr>
              <a:t>Notwithstanding all this, the Megarians persisted in their opposition, and both sides inflicted and suffered many injuries in the war, so that finally they made the Lacedaemonians arbiters and judges of the strife. Accordingly, most writers say that the fame of Homer favoured the contention of Solon; for after himself inserting a verse into the Catalogue of Ships, he read the passage at the trial thus:—</a:t>
            </a:r>
          </a:p>
          <a:p>
            <a:pPr lvl="1"/>
            <a:endParaRPr lang="en-GB" dirty="0">
              <a:latin typeface="Palatino Linotype" panose="02040502050505030304" pitchFamily="18" charset="0"/>
            </a:endParaRPr>
          </a:p>
          <a:p>
            <a:pPr marL="457200" lvl="1" indent="0">
              <a:buNone/>
            </a:pPr>
            <a:r>
              <a:rPr lang="en-GB" dirty="0">
                <a:latin typeface="Palatino Linotype" panose="02040502050505030304" pitchFamily="18" charset="0"/>
              </a:rPr>
              <a:t>"Ajax from Salamis brought twelve ships,</a:t>
            </a:r>
          </a:p>
          <a:p>
            <a:pPr marL="457200" lvl="1" indent="0">
              <a:buNone/>
            </a:pPr>
            <a:r>
              <a:rPr lang="en-GB" dirty="0">
                <a:latin typeface="Palatino Linotype" panose="02040502050505030304" pitchFamily="18" charset="0"/>
              </a:rPr>
              <a:t>And bringing, stationed them near the Athenian hosts."​</a:t>
            </a:r>
          </a:p>
          <a:p>
            <a:pPr lvl="1"/>
            <a:endParaRPr lang="en-GB" dirty="0">
              <a:latin typeface="Palatino Linotype" panose="02040502050505030304" pitchFamily="18" charset="0"/>
            </a:endParaRPr>
          </a:p>
          <a:p>
            <a:pPr marL="457200" lvl="1" indent="0">
              <a:buNone/>
            </a:pPr>
            <a:r>
              <a:rPr lang="en-GB" dirty="0">
                <a:latin typeface="Palatino Linotype" panose="02040502050505030304" pitchFamily="18" charset="0"/>
              </a:rPr>
              <a:t> The Athenians themselves, however, think this an idle tale, and say that Solon proved to the judges that </a:t>
            </a:r>
            <a:r>
              <a:rPr lang="en-GB" dirty="0" err="1">
                <a:latin typeface="Palatino Linotype" panose="02040502050505030304" pitchFamily="18" charset="0"/>
              </a:rPr>
              <a:t>Philaeus</a:t>
            </a:r>
            <a:r>
              <a:rPr lang="en-GB" dirty="0">
                <a:latin typeface="Palatino Linotype" panose="02040502050505030304" pitchFamily="18" charset="0"/>
              </a:rPr>
              <a:t> and </a:t>
            </a:r>
            <a:r>
              <a:rPr lang="en-GB" dirty="0" err="1">
                <a:latin typeface="Palatino Linotype" panose="02040502050505030304" pitchFamily="18" charset="0"/>
              </a:rPr>
              <a:t>Eurysaces</a:t>
            </a:r>
            <a:r>
              <a:rPr lang="en-GB" dirty="0">
                <a:latin typeface="Palatino Linotype" panose="02040502050505030304" pitchFamily="18" charset="0"/>
              </a:rPr>
              <a:t>, the sons of Ajax, became citizens of Athens, made over their island to them, and took up their residence in Attica, one at </a:t>
            </a:r>
            <a:r>
              <a:rPr lang="en-GB" dirty="0" err="1">
                <a:latin typeface="Palatino Linotype" panose="02040502050505030304" pitchFamily="18" charset="0"/>
              </a:rPr>
              <a:t>Brauron</a:t>
            </a:r>
            <a:r>
              <a:rPr lang="en-GB" dirty="0">
                <a:latin typeface="Palatino Linotype" panose="02040502050505030304" pitchFamily="18" charset="0"/>
              </a:rPr>
              <a:t>, and the other at </a:t>
            </a:r>
            <a:r>
              <a:rPr lang="en-GB" dirty="0" err="1">
                <a:latin typeface="Palatino Linotype" panose="02040502050505030304" pitchFamily="18" charset="0"/>
              </a:rPr>
              <a:t>Melité</a:t>
            </a:r>
            <a:r>
              <a:rPr lang="en-GB" dirty="0">
                <a:latin typeface="Palatino Linotype" panose="02040502050505030304" pitchFamily="18" charset="0"/>
              </a:rPr>
              <a:t>; and they have a township named after </a:t>
            </a:r>
            <a:r>
              <a:rPr lang="en-GB" dirty="0" err="1">
                <a:latin typeface="Palatino Linotype" panose="02040502050505030304" pitchFamily="18" charset="0"/>
              </a:rPr>
              <a:t>Philaeus</a:t>
            </a:r>
            <a:r>
              <a:rPr lang="en-GB" dirty="0">
                <a:latin typeface="Palatino Linotype" panose="02040502050505030304" pitchFamily="18" charset="0"/>
              </a:rPr>
              <a:t>, namely </a:t>
            </a:r>
            <a:r>
              <a:rPr lang="en-GB" dirty="0" err="1">
                <a:latin typeface="Palatino Linotype" panose="02040502050505030304" pitchFamily="18" charset="0"/>
              </a:rPr>
              <a:t>Philaïdae</a:t>
            </a:r>
            <a:r>
              <a:rPr lang="en-GB" dirty="0">
                <a:latin typeface="Palatino Linotype" panose="02040502050505030304" pitchFamily="18" charset="0"/>
              </a:rPr>
              <a:t>, to which Peisistratus belonged. They say, too, that Solon, wishing to refute the claims of the Megarians still further, made the point that the dead on the island of Salamis were not buried after the Megarian, but after the Athenian fashion.</a:t>
            </a:r>
          </a:p>
          <a:p>
            <a:r>
              <a:rPr lang="en-GB" dirty="0">
                <a:latin typeface="Palatino Linotype" panose="02040502050505030304" pitchFamily="18" charset="0"/>
              </a:rPr>
              <a:t>i.e.: does Salamis belong to Athens or Megara? Well, Homer says Ajax fought with Athens. Therefore it’s Athenian.</a:t>
            </a:r>
          </a:p>
          <a:p>
            <a:r>
              <a:rPr lang="en-GB" dirty="0">
                <a:latin typeface="Palatino Linotype" panose="02040502050505030304" pitchFamily="18" charset="0"/>
              </a:rPr>
              <a:t>But also: there is a dispute about the text. Solon is accused of tampering with the text for political ends…</a:t>
            </a:r>
          </a:p>
        </p:txBody>
      </p:sp>
    </p:spTree>
    <p:extLst>
      <p:ext uri="{BB962C8B-B14F-4D97-AF65-F5344CB8AC3E}">
        <p14:creationId xmlns:p14="http://schemas.microsoft.com/office/powerpoint/2010/main" val="2377040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F6F47D-4A24-D607-71F9-5F3DFB30EC8E}"/>
              </a:ext>
            </a:extLst>
          </p:cNvPr>
          <p:cNvSpPr>
            <a:spLocks noGrp="1"/>
          </p:cNvSpPr>
          <p:nvPr>
            <p:ph idx="1"/>
          </p:nvPr>
        </p:nvSpPr>
        <p:spPr>
          <a:xfrm>
            <a:off x="838200" y="850232"/>
            <a:ext cx="10515600" cy="5326731"/>
          </a:xfrm>
        </p:spPr>
        <p:txBody>
          <a:bodyPr>
            <a:normAutofit lnSpcReduction="10000"/>
          </a:bodyPr>
          <a:lstStyle/>
          <a:p>
            <a:r>
              <a:rPr lang="en-GB" dirty="0">
                <a:latin typeface="Palatino Linotype" panose="02040502050505030304" pitchFamily="18" charset="0"/>
              </a:rPr>
              <a:t>Other thinkers have a much more negative view of Homer, particularly his theology:</a:t>
            </a:r>
          </a:p>
          <a:p>
            <a:pPr lvl="1"/>
            <a:r>
              <a:rPr lang="en-GB" dirty="0">
                <a:latin typeface="Palatino Linotype" panose="02040502050505030304" pitchFamily="18" charset="0"/>
              </a:rPr>
              <a:t>Homer and Hesiod have attributed to the gods</a:t>
            </a:r>
            <a:br>
              <a:rPr lang="en-GB" dirty="0">
                <a:latin typeface="Palatino Linotype" panose="02040502050505030304" pitchFamily="18" charset="0"/>
              </a:rPr>
            </a:br>
            <a:r>
              <a:rPr lang="en-GB" dirty="0">
                <a:latin typeface="Palatino Linotype" panose="02040502050505030304" pitchFamily="18" charset="0"/>
              </a:rPr>
              <a:t>all sorts of things that are matters of reproach and censure among men:</a:t>
            </a:r>
            <a:br>
              <a:rPr lang="en-GB" dirty="0">
                <a:latin typeface="Palatino Linotype" panose="02040502050505030304" pitchFamily="18" charset="0"/>
              </a:rPr>
            </a:br>
            <a:r>
              <a:rPr lang="en-GB" dirty="0">
                <a:latin typeface="Palatino Linotype" panose="02040502050505030304" pitchFamily="18" charset="0"/>
              </a:rPr>
              <a:t>theft, adultery, and mutual deception. (Xenophanes, B11)</a:t>
            </a:r>
          </a:p>
          <a:p>
            <a:pPr lvl="1"/>
            <a:r>
              <a:rPr lang="en-GB" dirty="0">
                <a:latin typeface="Palatino Linotype" panose="02040502050505030304" pitchFamily="18" charset="0"/>
              </a:rPr>
              <a:t>But mortals suppose that gods are born,</a:t>
            </a:r>
            <a:br>
              <a:rPr lang="en-GB" dirty="0">
                <a:latin typeface="Palatino Linotype" panose="02040502050505030304" pitchFamily="18" charset="0"/>
              </a:rPr>
            </a:br>
            <a:r>
              <a:rPr lang="en-GB" dirty="0">
                <a:latin typeface="Palatino Linotype" panose="02040502050505030304" pitchFamily="18" charset="0"/>
              </a:rPr>
              <a:t>wear their own </a:t>
            </a:r>
            <a:r>
              <a:rPr lang="en-GB" dirty="0" err="1">
                <a:latin typeface="Palatino Linotype" panose="02040502050505030304" pitchFamily="18" charset="0"/>
              </a:rPr>
              <a:t>clothers</a:t>
            </a:r>
            <a:r>
              <a:rPr lang="en-GB" dirty="0">
                <a:latin typeface="Palatino Linotype" panose="02040502050505030304" pitchFamily="18" charset="0"/>
              </a:rPr>
              <a:t> and have a voice and body. (B14)</a:t>
            </a:r>
            <a:br>
              <a:rPr lang="en-GB" dirty="0">
                <a:latin typeface="Palatino Linotype" panose="02040502050505030304" pitchFamily="18" charset="0"/>
              </a:rPr>
            </a:br>
            <a:br>
              <a:rPr lang="en-GB" dirty="0">
                <a:latin typeface="Palatino Linotype" panose="02040502050505030304" pitchFamily="18" charset="0"/>
              </a:rPr>
            </a:br>
            <a:r>
              <a:rPr lang="en-GB" dirty="0">
                <a:latin typeface="Palatino Linotype" panose="02040502050505030304" pitchFamily="18" charset="0"/>
              </a:rPr>
              <a:t>Ethiopians say that their gods are snub-nosed and black;</a:t>
            </a:r>
            <a:br>
              <a:rPr lang="en-GB" dirty="0">
                <a:latin typeface="Palatino Linotype" panose="02040502050505030304" pitchFamily="18" charset="0"/>
              </a:rPr>
            </a:br>
            <a:r>
              <a:rPr lang="en-GB" dirty="0">
                <a:latin typeface="Palatino Linotype" panose="02040502050505030304" pitchFamily="18" charset="0"/>
              </a:rPr>
              <a:t>Thracians that theirs are </a:t>
            </a:r>
            <a:r>
              <a:rPr lang="en-GB" dirty="0" err="1">
                <a:latin typeface="Palatino Linotype" panose="02040502050505030304" pitchFamily="18" charset="0"/>
              </a:rPr>
              <a:t>are</a:t>
            </a:r>
            <a:r>
              <a:rPr lang="en-GB" dirty="0">
                <a:latin typeface="Palatino Linotype" panose="02040502050505030304" pitchFamily="18" charset="0"/>
              </a:rPr>
              <a:t> blue-eyed and red-haired. (B16)</a:t>
            </a:r>
          </a:p>
          <a:p>
            <a:pPr lvl="1"/>
            <a:r>
              <a:rPr lang="en-GB" dirty="0">
                <a:latin typeface="Palatino Linotype" panose="02040502050505030304" pitchFamily="18" charset="0"/>
              </a:rPr>
              <a:t>One god greatest among gods and men,</a:t>
            </a:r>
            <a:br>
              <a:rPr lang="en-GB" dirty="0">
                <a:latin typeface="Palatino Linotype" panose="02040502050505030304" pitchFamily="18" charset="0"/>
              </a:rPr>
            </a:br>
            <a:r>
              <a:rPr lang="en-GB" dirty="0">
                <a:latin typeface="Palatino Linotype" panose="02040502050505030304" pitchFamily="18" charset="0"/>
              </a:rPr>
              <a:t>not at all like mortals in body or in thought. </a:t>
            </a:r>
          </a:p>
          <a:p>
            <a:r>
              <a:rPr lang="en-GB" dirty="0">
                <a:latin typeface="Palatino Linotype" panose="02040502050505030304" pitchFamily="18" charset="0"/>
              </a:rPr>
              <a:t>This kind of response is found (semi-satirically) in e.g. Plato’s </a:t>
            </a:r>
            <a:r>
              <a:rPr lang="en-GB" i="1" dirty="0">
                <a:latin typeface="Palatino Linotype" panose="02040502050505030304" pitchFamily="18" charset="0"/>
              </a:rPr>
              <a:t>Republic</a:t>
            </a:r>
            <a:r>
              <a:rPr lang="en-GB" dirty="0">
                <a:latin typeface="Palatino Linotype" panose="02040502050505030304" pitchFamily="18" charset="0"/>
              </a:rPr>
              <a:t>: purge the bad verses; </a:t>
            </a:r>
            <a:r>
              <a:rPr lang="en-GB" dirty="0" err="1">
                <a:latin typeface="Palatino Linotype" panose="02040502050505030304" pitchFamily="18" charset="0"/>
              </a:rPr>
              <a:t>refound</a:t>
            </a:r>
            <a:r>
              <a:rPr lang="en-GB" dirty="0">
                <a:latin typeface="Palatino Linotype" panose="02040502050505030304" pitchFamily="18" charset="0"/>
              </a:rPr>
              <a:t> the city on a purified religion. </a:t>
            </a:r>
          </a:p>
          <a:p>
            <a:endParaRPr lang="en-GB" dirty="0"/>
          </a:p>
        </p:txBody>
      </p:sp>
    </p:spTree>
    <p:extLst>
      <p:ext uri="{BB962C8B-B14F-4D97-AF65-F5344CB8AC3E}">
        <p14:creationId xmlns:p14="http://schemas.microsoft.com/office/powerpoint/2010/main" val="392270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3C2DC7-6216-6D3A-A752-6E2A4775AD48}"/>
              </a:ext>
            </a:extLst>
          </p:cNvPr>
          <p:cNvSpPr>
            <a:spLocks noGrp="1"/>
          </p:cNvSpPr>
          <p:nvPr>
            <p:ph idx="1"/>
          </p:nvPr>
        </p:nvSpPr>
        <p:spPr>
          <a:xfrm>
            <a:off x="838200" y="834189"/>
            <a:ext cx="10515600" cy="5342774"/>
          </a:xfrm>
        </p:spPr>
        <p:txBody>
          <a:bodyPr/>
          <a:lstStyle/>
          <a:p>
            <a:r>
              <a:rPr lang="en-GB" dirty="0">
                <a:latin typeface="Palatino Linotype" panose="02040502050505030304" pitchFamily="18" charset="0"/>
              </a:rPr>
              <a:t>Another approach is that found in e.g. Plutarch or Numenius. Conventional religious practices may not get the “higher” truths that philosophers know; but it’s not the philosopher’s place to disturb convention.</a:t>
            </a:r>
          </a:p>
          <a:p>
            <a:r>
              <a:rPr lang="en-GB" dirty="0">
                <a:latin typeface="Palatino Linotype" panose="02040502050505030304" pitchFamily="18" charset="0"/>
              </a:rPr>
              <a:t>Anyway, the cults of “ordinary” people grasp, symbolically, the </a:t>
            </a:r>
            <a:r>
              <a:rPr lang="en-GB" i="1" dirty="0">
                <a:latin typeface="Palatino Linotype" panose="02040502050505030304" pitchFamily="18" charset="0"/>
              </a:rPr>
              <a:t>true</a:t>
            </a:r>
            <a:r>
              <a:rPr lang="en-GB" dirty="0">
                <a:latin typeface="Palatino Linotype" panose="02040502050505030304" pitchFamily="18" charset="0"/>
              </a:rPr>
              <a:t> nature of God. </a:t>
            </a:r>
          </a:p>
          <a:p>
            <a:r>
              <a:rPr lang="en-GB" dirty="0">
                <a:latin typeface="Palatino Linotype" panose="02040502050505030304" pitchFamily="18" charset="0"/>
              </a:rPr>
              <a:t>Hence the “syncretistic” or “</a:t>
            </a:r>
            <a:r>
              <a:rPr lang="en-GB" dirty="0" err="1">
                <a:latin typeface="Palatino Linotype" panose="02040502050505030304" pitchFamily="18" charset="0"/>
              </a:rPr>
              <a:t>perennialist</a:t>
            </a:r>
            <a:r>
              <a:rPr lang="en-GB" dirty="0">
                <a:latin typeface="Palatino Linotype" panose="02040502050505030304" pitchFamily="18" charset="0"/>
              </a:rPr>
              <a:t>” approaches: different religions will have different symbols of the same truth.</a:t>
            </a:r>
          </a:p>
          <a:p>
            <a:r>
              <a:rPr lang="en-GB" dirty="0">
                <a:latin typeface="Palatino Linotype" panose="02040502050505030304" pitchFamily="18" charset="0"/>
              </a:rPr>
              <a:t>Because Greek religion is rather easy-going with regards to its truth-claims, this is not so difficult. </a:t>
            </a:r>
          </a:p>
        </p:txBody>
      </p:sp>
    </p:spTree>
    <p:extLst>
      <p:ext uri="{BB962C8B-B14F-4D97-AF65-F5344CB8AC3E}">
        <p14:creationId xmlns:p14="http://schemas.microsoft.com/office/powerpoint/2010/main" val="3574099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93221-4D79-9D85-16E7-B144E148EF32}"/>
              </a:ext>
            </a:extLst>
          </p:cNvPr>
          <p:cNvSpPr>
            <a:spLocks noGrp="1"/>
          </p:cNvSpPr>
          <p:nvPr>
            <p:ph type="title"/>
          </p:nvPr>
        </p:nvSpPr>
        <p:spPr/>
        <p:txBody>
          <a:bodyPr/>
          <a:lstStyle/>
          <a:p>
            <a:pPr algn="ctr"/>
            <a:r>
              <a:rPr lang="en-GB" dirty="0">
                <a:latin typeface="Palatino Linotype" panose="02040502050505030304" pitchFamily="18" charset="0"/>
              </a:rPr>
              <a:t>Allegorical Readings of Homer</a:t>
            </a:r>
          </a:p>
        </p:txBody>
      </p:sp>
      <p:sp>
        <p:nvSpPr>
          <p:cNvPr id="3" name="Content Placeholder 2">
            <a:extLst>
              <a:ext uri="{FF2B5EF4-FFF2-40B4-BE49-F238E27FC236}">
                <a16:creationId xmlns:a16="http://schemas.microsoft.com/office/drawing/2014/main" id="{7AEE48C4-E56C-5406-EE1B-343427E82839}"/>
              </a:ext>
            </a:extLst>
          </p:cNvPr>
          <p:cNvSpPr>
            <a:spLocks noGrp="1"/>
          </p:cNvSpPr>
          <p:nvPr>
            <p:ph idx="1"/>
          </p:nvPr>
        </p:nvSpPr>
        <p:spPr/>
        <p:txBody>
          <a:bodyPr>
            <a:normAutofit fontScale="85000" lnSpcReduction="20000"/>
          </a:bodyPr>
          <a:lstStyle/>
          <a:p>
            <a:r>
              <a:rPr lang="en-GB" dirty="0">
                <a:latin typeface="Palatino Linotype" panose="02040502050505030304" pitchFamily="18" charset="0"/>
              </a:rPr>
              <a:t>Another alternative is to </a:t>
            </a:r>
            <a:r>
              <a:rPr lang="en-GB" b="1" dirty="0">
                <a:latin typeface="Palatino Linotype" panose="02040502050505030304" pitchFamily="18" charset="0"/>
              </a:rPr>
              <a:t>allegorise</a:t>
            </a:r>
            <a:r>
              <a:rPr lang="en-GB" dirty="0">
                <a:latin typeface="Palatino Linotype" panose="02040502050505030304" pitchFamily="18" charset="0"/>
              </a:rPr>
              <a:t> Homer: the story is symbolic for a deeper meaning.</a:t>
            </a:r>
          </a:p>
          <a:p>
            <a:pPr lvl="1"/>
            <a:r>
              <a:rPr lang="en-GB" dirty="0">
                <a:latin typeface="Palatino Linotype" panose="02040502050505030304" pitchFamily="18" charset="0"/>
              </a:rPr>
              <a:t>  In general, [Homer's] account of the gods tends to be worthless and unsuitable, for the myths he tells about the gods are inappropriate. To such charges as this, some reply on the basis of Homer's way of speaking [lexis], holding that everything is said by way of allegory [</a:t>
            </a:r>
            <a:r>
              <a:rPr lang="en-GB" dirty="0" err="1">
                <a:latin typeface="Palatino Linotype" panose="02040502050505030304" pitchFamily="18" charset="0"/>
              </a:rPr>
              <a:t>allegoria</a:t>
            </a:r>
            <a:r>
              <a:rPr lang="en-GB" dirty="0">
                <a:latin typeface="Palatino Linotype" panose="02040502050505030304" pitchFamily="18" charset="0"/>
              </a:rPr>
              <a:t>] and refers to the nature of the elements, as in the passage where the gods square off against one another. </a:t>
            </a:r>
          </a:p>
          <a:p>
            <a:pPr lvl="1"/>
            <a:r>
              <a:rPr lang="en-GB" dirty="0">
                <a:latin typeface="Palatino Linotype" panose="02040502050505030304" pitchFamily="18" charset="0"/>
              </a:rPr>
              <a:t>For they say that the dry battles with the wet, the hot with the cold, and the light with the heavy. Moreover, water extinguishes fire while fire evaporates water, so that there is an opposition between all the elements composing the universe, which may suffer destruction in part but remains eternal as a whole. In setting out these battles Homer gives fire the name Apollo, </a:t>
            </a:r>
            <a:r>
              <a:rPr lang="en-GB" dirty="0" err="1">
                <a:latin typeface="Palatino Linotype" panose="02040502050505030304" pitchFamily="18" charset="0"/>
              </a:rPr>
              <a:t>Helius</a:t>
            </a:r>
            <a:r>
              <a:rPr lang="en-GB" dirty="0">
                <a:latin typeface="Palatino Linotype" panose="02040502050505030304" pitchFamily="18" charset="0"/>
              </a:rPr>
              <a:t>, or Hephaestus, he calls water Poseidon or Scamander, the moon Artemis, the air Hera, and so on. In a similar way he sometimes gives names of the gods to human faculties: intelligence is Athena, folly is Ares, desire Aphrodite, speech Hermes, according to what is characteristic of each. Now this kind of </a:t>
            </a:r>
            <a:r>
              <a:rPr lang="en-GB" dirty="0" err="1">
                <a:latin typeface="Palatino Linotype" panose="02040502050505030304" pitchFamily="18" charset="0"/>
              </a:rPr>
              <a:t>defense</a:t>
            </a:r>
            <a:r>
              <a:rPr lang="en-GB" dirty="0">
                <a:latin typeface="Palatino Linotype" panose="02040502050505030304" pitchFamily="18" charset="0"/>
              </a:rPr>
              <a:t> is very old and goes back to </a:t>
            </a:r>
            <a:r>
              <a:rPr lang="en-GB" dirty="0" err="1">
                <a:latin typeface="Palatino Linotype" panose="02040502050505030304" pitchFamily="18" charset="0"/>
              </a:rPr>
              <a:t>Theagenes</a:t>
            </a:r>
            <a:r>
              <a:rPr lang="en-GB" dirty="0">
                <a:latin typeface="Palatino Linotype" panose="02040502050505030304" pitchFamily="18" charset="0"/>
              </a:rPr>
              <a:t> of </a:t>
            </a:r>
            <a:r>
              <a:rPr lang="en-GB" dirty="0" err="1">
                <a:latin typeface="Palatino Linotype" panose="02040502050505030304" pitchFamily="18" charset="0"/>
              </a:rPr>
              <a:t>Rhegium</a:t>
            </a:r>
            <a:r>
              <a:rPr lang="en-GB" dirty="0">
                <a:latin typeface="Palatino Linotype" panose="02040502050505030304" pitchFamily="18" charset="0"/>
              </a:rPr>
              <a:t>, who first wrote about Homer. </a:t>
            </a:r>
          </a:p>
          <a:p>
            <a:pPr lvl="1"/>
            <a:r>
              <a:rPr lang="en-GB" dirty="0">
                <a:latin typeface="Palatino Linotype" panose="02040502050505030304" pitchFamily="18" charset="0"/>
              </a:rPr>
              <a:t>- Porphyry apud </a:t>
            </a:r>
            <a:r>
              <a:rPr lang="en-GB" dirty="0" err="1">
                <a:latin typeface="Palatino Linotype" panose="02040502050505030304" pitchFamily="18" charset="0"/>
              </a:rPr>
              <a:t>schol</a:t>
            </a:r>
            <a:r>
              <a:rPr lang="en-GB" dirty="0">
                <a:latin typeface="Palatino Linotype" panose="02040502050505030304" pitchFamily="18" charset="0"/>
              </a:rPr>
              <a:t>. B ad Iliad 20.67. </a:t>
            </a:r>
          </a:p>
        </p:txBody>
      </p:sp>
    </p:spTree>
    <p:extLst>
      <p:ext uri="{BB962C8B-B14F-4D97-AF65-F5344CB8AC3E}">
        <p14:creationId xmlns:p14="http://schemas.microsoft.com/office/powerpoint/2010/main" val="1214453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D538C-BAA7-DC81-B314-06303635899D}"/>
              </a:ext>
            </a:extLst>
          </p:cNvPr>
          <p:cNvSpPr>
            <a:spLocks noGrp="1"/>
          </p:cNvSpPr>
          <p:nvPr>
            <p:ph type="title"/>
          </p:nvPr>
        </p:nvSpPr>
        <p:spPr/>
        <p:txBody>
          <a:bodyPr/>
          <a:lstStyle/>
          <a:p>
            <a:pPr algn="ctr"/>
            <a:r>
              <a:rPr lang="en-GB" dirty="0">
                <a:latin typeface="Palatino Linotype" panose="02040502050505030304" pitchFamily="18" charset="0"/>
              </a:rPr>
              <a:t>Allegoresis</a:t>
            </a:r>
          </a:p>
        </p:txBody>
      </p:sp>
      <p:sp>
        <p:nvSpPr>
          <p:cNvPr id="3" name="Content Placeholder 2">
            <a:extLst>
              <a:ext uri="{FF2B5EF4-FFF2-40B4-BE49-F238E27FC236}">
                <a16:creationId xmlns:a16="http://schemas.microsoft.com/office/drawing/2014/main" id="{91505597-9036-742B-0C58-3FB6B7F1E7D5}"/>
              </a:ext>
            </a:extLst>
          </p:cNvPr>
          <p:cNvSpPr>
            <a:spLocks noGrp="1"/>
          </p:cNvSpPr>
          <p:nvPr>
            <p:ph idx="1"/>
          </p:nvPr>
        </p:nvSpPr>
        <p:spPr/>
        <p:txBody>
          <a:bodyPr>
            <a:normAutofit fontScale="92500"/>
          </a:bodyPr>
          <a:lstStyle/>
          <a:p>
            <a:r>
              <a:rPr lang="en-GB" dirty="0">
                <a:latin typeface="Palatino Linotype" panose="02040502050505030304" pitchFamily="18" charset="0"/>
              </a:rPr>
              <a:t>These “allegorical” readings aren’t always so ludicrous: they are well-received especially by </a:t>
            </a:r>
            <a:r>
              <a:rPr lang="en-GB" b="1" dirty="0">
                <a:latin typeface="Palatino Linotype" panose="02040502050505030304" pitchFamily="18" charset="0"/>
              </a:rPr>
              <a:t>Stoic</a:t>
            </a:r>
            <a:r>
              <a:rPr lang="en-GB" dirty="0">
                <a:latin typeface="Palatino Linotype" panose="02040502050505030304" pitchFamily="18" charset="0"/>
              </a:rPr>
              <a:t> and </a:t>
            </a:r>
            <a:r>
              <a:rPr lang="en-GB" b="1" dirty="0">
                <a:latin typeface="Palatino Linotype" panose="02040502050505030304" pitchFamily="18" charset="0"/>
              </a:rPr>
              <a:t>Neoplatonist</a:t>
            </a:r>
            <a:r>
              <a:rPr lang="en-GB" dirty="0">
                <a:latin typeface="Palatino Linotype" panose="02040502050505030304" pitchFamily="18" charset="0"/>
              </a:rPr>
              <a:t> commentators.</a:t>
            </a:r>
          </a:p>
          <a:p>
            <a:pPr lvl="1"/>
            <a:r>
              <a:rPr lang="en-GB" dirty="0">
                <a:latin typeface="Palatino Linotype" panose="02040502050505030304" pitchFamily="18" charset="0"/>
              </a:rPr>
              <a:t> In book 2 [of his work On the Gods, </a:t>
            </a:r>
            <a:r>
              <a:rPr lang="en-GB" dirty="0" err="1">
                <a:latin typeface="Palatino Linotype" panose="02040502050505030304" pitchFamily="18" charset="0"/>
              </a:rPr>
              <a:t>Chrysippus</a:t>
            </a:r>
            <a:r>
              <a:rPr lang="en-GB" dirty="0">
                <a:latin typeface="Palatino Linotype" panose="02040502050505030304" pitchFamily="18" charset="0"/>
              </a:rPr>
              <a:t>] wants to make the stories in Orpheus, </a:t>
            </a:r>
            <a:r>
              <a:rPr lang="en-GB" dirty="0" err="1">
                <a:latin typeface="Palatino Linotype" panose="02040502050505030304" pitchFamily="18" charset="0"/>
              </a:rPr>
              <a:t>Musaeus</a:t>
            </a:r>
            <a:r>
              <a:rPr lang="en-GB" dirty="0">
                <a:latin typeface="Palatino Linotype" panose="02040502050505030304" pitchFamily="18" charset="0"/>
              </a:rPr>
              <a:t>, Hesiod, and Homer conform with what he himself had said in book 1 about the immortal gods, so that even the most ancient poets, who wouldn't so much have suspected any of it, would appear to be Stoics.</a:t>
            </a:r>
          </a:p>
          <a:p>
            <a:pPr lvl="1"/>
            <a:endParaRPr lang="en-GB" dirty="0">
              <a:latin typeface="Palatino Linotype" panose="02040502050505030304" pitchFamily="18" charset="0"/>
            </a:endParaRPr>
          </a:p>
          <a:p>
            <a:pPr lvl="1"/>
            <a:r>
              <a:rPr lang="en-GB" dirty="0">
                <a:latin typeface="Palatino Linotype" panose="02040502050505030304" pitchFamily="18" charset="0"/>
              </a:rPr>
              <a:t>    (Cicero, On the Nature of the Gods 1.41)</a:t>
            </a:r>
          </a:p>
          <a:p>
            <a:r>
              <a:rPr lang="en-GB" dirty="0">
                <a:latin typeface="Palatino Linotype" panose="02040502050505030304" pitchFamily="18" charset="0"/>
              </a:rPr>
              <a:t>But allegoresis is an especially important for </a:t>
            </a:r>
            <a:r>
              <a:rPr lang="en-GB" b="1" dirty="0">
                <a:latin typeface="Palatino Linotype" panose="02040502050505030304" pitchFamily="18" charset="0"/>
              </a:rPr>
              <a:t>monotheistic </a:t>
            </a:r>
            <a:r>
              <a:rPr lang="en-GB" dirty="0">
                <a:latin typeface="Palatino Linotype" panose="02040502050505030304" pitchFamily="18" charset="0"/>
              </a:rPr>
              <a:t>thinkers: both those interpreting sacred scripture, and pagan writings. </a:t>
            </a:r>
          </a:p>
        </p:txBody>
      </p:sp>
    </p:spTree>
    <p:extLst>
      <p:ext uri="{BB962C8B-B14F-4D97-AF65-F5344CB8AC3E}">
        <p14:creationId xmlns:p14="http://schemas.microsoft.com/office/powerpoint/2010/main" val="3824144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A0A25-7378-AF42-21FE-98D35213A9E4}"/>
              </a:ext>
            </a:extLst>
          </p:cNvPr>
          <p:cNvSpPr>
            <a:spLocks noGrp="1"/>
          </p:cNvSpPr>
          <p:nvPr>
            <p:ph type="title"/>
          </p:nvPr>
        </p:nvSpPr>
        <p:spPr/>
        <p:txBody>
          <a:bodyPr/>
          <a:lstStyle/>
          <a:p>
            <a:pPr algn="ctr"/>
            <a:r>
              <a:rPr lang="en-GB" dirty="0">
                <a:latin typeface="Palatino Linotype" panose="02040502050505030304" pitchFamily="18" charset="0"/>
              </a:rPr>
              <a:t>Philo of Alexandria</a:t>
            </a:r>
          </a:p>
        </p:txBody>
      </p:sp>
      <p:sp>
        <p:nvSpPr>
          <p:cNvPr id="3" name="Content Placeholder 2">
            <a:extLst>
              <a:ext uri="{FF2B5EF4-FFF2-40B4-BE49-F238E27FC236}">
                <a16:creationId xmlns:a16="http://schemas.microsoft.com/office/drawing/2014/main" id="{6AF072A6-5973-9270-C517-F64DCD4DA168}"/>
              </a:ext>
            </a:extLst>
          </p:cNvPr>
          <p:cNvSpPr>
            <a:spLocks noGrp="1"/>
          </p:cNvSpPr>
          <p:nvPr>
            <p:ph idx="1"/>
          </p:nvPr>
        </p:nvSpPr>
        <p:spPr/>
        <p:txBody>
          <a:bodyPr/>
          <a:lstStyle/>
          <a:p>
            <a:r>
              <a:rPr lang="en-GB" dirty="0">
                <a:latin typeface="Palatino Linotype" panose="02040502050505030304" pitchFamily="18" charset="0"/>
              </a:rPr>
              <a:t>The big name for allegoresis of Scripture is </a:t>
            </a:r>
            <a:r>
              <a:rPr lang="en-GB" b="1" dirty="0">
                <a:latin typeface="Palatino Linotype" panose="02040502050505030304" pitchFamily="18" charset="0"/>
              </a:rPr>
              <a:t>Philo of Alexandria </a:t>
            </a:r>
            <a:r>
              <a:rPr lang="en-GB" dirty="0">
                <a:latin typeface="Palatino Linotype" panose="02040502050505030304" pitchFamily="18" charset="0"/>
              </a:rPr>
              <a:t>(20 BC-AD 50).</a:t>
            </a:r>
          </a:p>
          <a:p>
            <a:r>
              <a:rPr lang="en-GB" dirty="0">
                <a:latin typeface="Palatino Linotype" panose="02040502050505030304" pitchFamily="18" charset="0"/>
              </a:rPr>
              <a:t>Philo is an observant Jew, but repudiates the claim of </a:t>
            </a:r>
            <a:r>
              <a:rPr lang="en-GB" b="1" dirty="0">
                <a:latin typeface="Palatino Linotype" panose="02040502050505030304" pitchFamily="18" charset="0"/>
              </a:rPr>
              <a:t>exclusivism</a:t>
            </a:r>
            <a:r>
              <a:rPr lang="en-GB" dirty="0">
                <a:latin typeface="Palatino Linotype" panose="02040502050505030304" pitchFamily="18" charset="0"/>
              </a:rPr>
              <a:t>: rather, he thinks that different religions not only glimpse the truth revealed to Moses; rather, they were actually taught by Moses. </a:t>
            </a:r>
          </a:p>
          <a:p>
            <a:r>
              <a:rPr lang="en-GB" dirty="0">
                <a:latin typeface="Palatino Linotype" panose="02040502050505030304" pitchFamily="18" charset="0"/>
              </a:rPr>
              <a:t>Philo takes the details of the Jewish law to be mere bodily </a:t>
            </a:r>
            <a:r>
              <a:rPr lang="en-GB" b="1" dirty="0">
                <a:latin typeface="Palatino Linotype" panose="02040502050505030304" pitchFamily="18" charset="0"/>
              </a:rPr>
              <a:t>symbols</a:t>
            </a:r>
            <a:r>
              <a:rPr lang="en-GB" dirty="0">
                <a:latin typeface="Palatino Linotype" panose="02040502050505030304" pitchFamily="18" charset="0"/>
              </a:rPr>
              <a:t> of the true, higher law, which concerns the spirit. </a:t>
            </a:r>
          </a:p>
          <a:p>
            <a:r>
              <a:rPr lang="en-GB" dirty="0">
                <a:latin typeface="Palatino Linotype" panose="02040502050505030304" pitchFamily="18" charset="0"/>
              </a:rPr>
              <a:t>The Jewish priests are something higher than a “tribal” religion: they are priests of the whole world. </a:t>
            </a:r>
          </a:p>
        </p:txBody>
      </p:sp>
    </p:spTree>
    <p:extLst>
      <p:ext uri="{BB962C8B-B14F-4D97-AF65-F5344CB8AC3E}">
        <p14:creationId xmlns:p14="http://schemas.microsoft.com/office/powerpoint/2010/main" val="2255629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3527F0-FC2C-94B7-510B-4BB6D8FECF67}"/>
              </a:ext>
            </a:extLst>
          </p:cNvPr>
          <p:cNvSpPr>
            <a:spLocks noGrp="1"/>
          </p:cNvSpPr>
          <p:nvPr>
            <p:ph idx="1"/>
          </p:nvPr>
        </p:nvSpPr>
        <p:spPr>
          <a:xfrm>
            <a:off x="838200" y="978568"/>
            <a:ext cx="10515600" cy="5198395"/>
          </a:xfrm>
        </p:spPr>
        <p:txBody>
          <a:bodyPr>
            <a:normAutofit fontScale="92500" lnSpcReduction="10000"/>
          </a:bodyPr>
          <a:lstStyle/>
          <a:p>
            <a:pPr>
              <a:lnSpc>
                <a:spcPct val="150000"/>
              </a:lnSpc>
            </a:pPr>
            <a:r>
              <a:rPr lang="en-GB" dirty="0">
                <a:latin typeface="Palatino Linotype" panose="02040502050505030304" pitchFamily="18" charset="0"/>
              </a:rPr>
              <a:t>But this is not so entirely wonderful, although it may fairly by itself be considered a thing of great intrinsic importance, that his laws were kept securely and immutably from all time; but this is more wonderful by far, as it seems, that not only the Jews, but that also almost every other nation, and especially those who make the greatest account of virtue, have dedicated themselves to embrace and honour them, for they have received this especial honour above all other codes of laws, which is not given to any other code. – Life of Moses II.17</a:t>
            </a:r>
          </a:p>
        </p:txBody>
      </p:sp>
    </p:spTree>
    <p:extLst>
      <p:ext uri="{BB962C8B-B14F-4D97-AF65-F5344CB8AC3E}">
        <p14:creationId xmlns:p14="http://schemas.microsoft.com/office/powerpoint/2010/main" val="1923654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80BC51-6477-05C3-F748-C9E59B680F63}"/>
              </a:ext>
            </a:extLst>
          </p:cNvPr>
          <p:cNvSpPr>
            <a:spLocks noGrp="1"/>
          </p:cNvSpPr>
          <p:nvPr>
            <p:ph idx="1"/>
          </p:nvPr>
        </p:nvSpPr>
        <p:spPr>
          <a:xfrm>
            <a:off x="838200" y="834189"/>
            <a:ext cx="10515600" cy="5342774"/>
          </a:xfrm>
        </p:spPr>
        <p:txBody>
          <a:bodyPr>
            <a:normAutofit fontScale="40000" lnSpcReduction="20000"/>
          </a:bodyPr>
          <a:lstStyle/>
          <a:p>
            <a:pPr>
              <a:lnSpc>
                <a:spcPct val="170000"/>
              </a:lnSpc>
            </a:pPr>
            <a:r>
              <a:rPr lang="en-GB" dirty="0">
                <a:latin typeface="Palatino Linotype" panose="02040502050505030304" pitchFamily="18" charset="0"/>
              </a:rPr>
              <a:t>(89) For there are some men, who, looking upon written laws as symbols of things appreciable by the intellect, have studied some things with superfluous accuracy, and have treated others with neglectful indifference; whom I should blame for their levity; for they ought to attend to both classes of things, applying themselves both to an accurate investigation of invisible things, and also to an irreproachable observance of those laws which are notorious. (90) But now men living solitarily by themselves as if they were in a desert, or else as if they were mere souls unconnected with the body, and as if they had no knowledge of any city, or village, or house, or in short of any company of men whatever, overlook what appears to the many to be true, and seek for plain naked truth by itself, whom the sacred scripture teaches not to neglect a good reputation, and not to break through any established customs which divine men of greater wisdom than any in our time have enacted or established. (91) For although the seventh day is a lesson to teach us the power which exists in the uncreated God, and also that the creature is entitled to rest from his labours, it does not follow that on that account we may abrogate the laws which are established respecting it, so as to light a fire, or till land, or carry burdens, or bring accusations, or conduct suits at law, or demand a restoration of a deposit, or exact the repayment of a debt, or do any other of the things which are usually permitted at times which are not days of festival. </a:t>
            </a:r>
          </a:p>
          <a:p>
            <a:pPr>
              <a:lnSpc>
                <a:spcPct val="170000"/>
              </a:lnSpc>
            </a:pPr>
            <a:r>
              <a:rPr lang="en-GB" dirty="0">
                <a:latin typeface="Palatino Linotype" panose="02040502050505030304" pitchFamily="18" charset="0"/>
              </a:rPr>
              <a:t>(92) Nor does it follow, because the feast is the symbol of the joy of the soul and of its gratitude towards God, that we are to repudiate the assemblies ordained at the periodical seasons of the year; </a:t>
            </a:r>
            <a:r>
              <a:rPr lang="en-GB" b="1" dirty="0">
                <a:latin typeface="Palatino Linotype" panose="02040502050505030304" pitchFamily="18" charset="0"/>
              </a:rPr>
              <a:t>nor because the rite of circumcision is an emblem of the excision of pleasures and of all the passions, and of the destruction of that impious opinion, according to which the mind has imagined itself to be by itself competent to produce offspring, does it follow that we are to annul the law which has been enacted about circumcision.</a:t>
            </a:r>
            <a:r>
              <a:rPr lang="en-GB" dirty="0">
                <a:latin typeface="Palatino Linotype" panose="02040502050505030304" pitchFamily="18" charset="0"/>
              </a:rPr>
              <a:t> Since we shall neglect the laws about the due observance of the ceremonies in the temple, and numbers of others too, if we exclude all figurative interpretation and attend only to those things which are expressly ordained in plain words. (93) But it is right to think that this class of things resembles the body, and the other class the soul; therefore, just as we take care of the body because it is the abode of the soul, so also must we take care of the laws that are enacted in plain terms: for while they are regarded, those other things also will be more clearly understood, of which these laws are the symbols, and in the same way one will escape blame and accusation from men in general.</a:t>
            </a:r>
          </a:p>
          <a:p>
            <a:pPr lvl="1">
              <a:lnSpc>
                <a:spcPct val="170000"/>
              </a:lnSpc>
            </a:pPr>
            <a:r>
              <a:rPr lang="en-GB" dirty="0">
                <a:latin typeface="Palatino Linotype" panose="02040502050505030304" pitchFamily="18" charset="0"/>
              </a:rPr>
              <a:t>On the Migration of Abraham, 89-93</a:t>
            </a:r>
          </a:p>
        </p:txBody>
      </p:sp>
    </p:spTree>
    <p:extLst>
      <p:ext uri="{BB962C8B-B14F-4D97-AF65-F5344CB8AC3E}">
        <p14:creationId xmlns:p14="http://schemas.microsoft.com/office/powerpoint/2010/main" val="19337147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8E6A0-1C64-13EF-DD86-F9353A52CFAB}"/>
              </a:ext>
            </a:extLst>
          </p:cNvPr>
          <p:cNvSpPr>
            <a:spLocks noGrp="1"/>
          </p:cNvSpPr>
          <p:nvPr>
            <p:ph type="title"/>
          </p:nvPr>
        </p:nvSpPr>
        <p:spPr/>
        <p:txBody>
          <a:bodyPr/>
          <a:lstStyle/>
          <a:p>
            <a:pPr algn="ctr"/>
            <a:r>
              <a:rPr lang="en-GB" dirty="0">
                <a:latin typeface="Palatino Linotype" panose="02040502050505030304" pitchFamily="18" charset="0"/>
              </a:rPr>
              <a:t>Philo’s Cosmology</a:t>
            </a:r>
          </a:p>
        </p:txBody>
      </p:sp>
      <p:sp>
        <p:nvSpPr>
          <p:cNvPr id="3" name="Content Placeholder 2">
            <a:extLst>
              <a:ext uri="{FF2B5EF4-FFF2-40B4-BE49-F238E27FC236}">
                <a16:creationId xmlns:a16="http://schemas.microsoft.com/office/drawing/2014/main" id="{74D2CBA6-64BE-976E-274C-11DF9B73102D}"/>
              </a:ext>
            </a:extLst>
          </p:cNvPr>
          <p:cNvSpPr>
            <a:spLocks noGrp="1"/>
          </p:cNvSpPr>
          <p:nvPr>
            <p:ph idx="1"/>
          </p:nvPr>
        </p:nvSpPr>
        <p:spPr/>
        <p:txBody>
          <a:bodyPr/>
          <a:lstStyle/>
          <a:p>
            <a:r>
              <a:rPr lang="en-GB" dirty="0">
                <a:latin typeface="Palatino Linotype" panose="02040502050505030304" pitchFamily="18" charset="0"/>
              </a:rPr>
              <a:t>Moses’ law isn’t arbitrary, but begins from the very structure of the cosmos (which is why Moses’ work begins with Genesis).</a:t>
            </a:r>
          </a:p>
          <a:p>
            <a:r>
              <a:rPr lang="en-GB" dirty="0">
                <a:latin typeface="Palatino Linotype" panose="02040502050505030304" pitchFamily="18" charset="0"/>
              </a:rPr>
              <a:t>Moses’ laws aren’t just </a:t>
            </a:r>
            <a:r>
              <a:rPr lang="en-GB" b="1" dirty="0">
                <a:latin typeface="Palatino Linotype" panose="02040502050505030304" pitchFamily="18" charset="0"/>
              </a:rPr>
              <a:t>ecstatic</a:t>
            </a:r>
            <a:r>
              <a:rPr lang="en-GB" dirty="0">
                <a:latin typeface="Palatino Linotype" panose="02040502050505030304" pitchFamily="18" charset="0"/>
              </a:rPr>
              <a:t> prophecy (where God seizes the prophet): they are </a:t>
            </a:r>
            <a:r>
              <a:rPr lang="en-GB" b="1" dirty="0">
                <a:latin typeface="Palatino Linotype" panose="02040502050505030304" pitchFamily="18" charset="0"/>
              </a:rPr>
              <a:t>noetic</a:t>
            </a:r>
            <a:r>
              <a:rPr lang="en-GB" dirty="0">
                <a:latin typeface="Palatino Linotype" panose="02040502050505030304" pitchFamily="18" charset="0"/>
              </a:rPr>
              <a:t>; a grasp of the fundamental structure of the universe.</a:t>
            </a:r>
          </a:p>
          <a:p>
            <a:r>
              <a:rPr lang="en-GB" dirty="0">
                <a:latin typeface="Palatino Linotype" panose="02040502050505030304" pitchFamily="18" charset="0"/>
              </a:rPr>
              <a:t>They therefore have a deeper meaning than what’s written: but need to be written down for the masses, who don’t have this sort of direct insight.</a:t>
            </a:r>
          </a:p>
        </p:txBody>
      </p:sp>
    </p:spTree>
    <p:extLst>
      <p:ext uri="{BB962C8B-B14F-4D97-AF65-F5344CB8AC3E}">
        <p14:creationId xmlns:p14="http://schemas.microsoft.com/office/powerpoint/2010/main" val="2178071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D608D1-8027-1C99-3E7C-05F3AB627420}"/>
              </a:ext>
            </a:extLst>
          </p:cNvPr>
          <p:cNvSpPr>
            <a:spLocks noGrp="1"/>
          </p:cNvSpPr>
          <p:nvPr>
            <p:ph idx="1"/>
          </p:nvPr>
        </p:nvSpPr>
        <p:spPr>
          <a:xfrm>
            <a:off x="838200" y="938463"/>
            <a:ext cx="10515600" cy="5238500"/>
          </a:xfrm>
        </p:spPr>
        <p:txBody>
          <a:bodyPr>
            <a:normAutofit fontScale="92500" lnSpcReduction="10000"/>
          </a:bodyPr>
          <a:lstStyle/>
          <a:p>
            <a:pPr>
              <a:lnSpc>
                <a:spcPct val="150000"/>
              </a:lnSpc>
            </a:pPr>
            <a:r>
              <a:rPr lang="en-GB" dirty="0">
                <a:latin typeface="Palatino Linotype" panose="02040502050505030304" pitchFamily="18" charset="0"/>
              </a:rPr>
              <a:t>Philo also takes philosophy as a better guide to interpreting the Bible: e.g. in the doctrine of Creation:</a:t>
            </a:r>
          </a:p>
          <a:p>
            <a:pPr lvl="1">
              <a:lnSpc>
                <a:spcPct val="150000"/>
              </a:lnSpc>
            </a:pPr>
            <a:r>
              <a:rPr lang="en-GB" sz="1400" b="0" i="0" u="none" strike="noStrike" baseline="0" dirty="0">
                <a:latin typeface="Palatino Linotype" panose="02040502050505030304" pitchFamily="18" charset="0"/>
              </a:rPr>
              <a:t>God is continuously ordering matter by his thought. His thinking was not anterior to his creating and there never was a time when he did not create, the ideas themselves having been with him from the beginning. For God’s will is not posterior to him, but is always with him, for natural motions never give out. (</a:t>
            </a:r>
            <a:r>
              <a:rPr lang="en-GB" sz="1400" b="0" i="0" u="none" strike="noStrike" baseline="0" dirty="0" err="1">
                <a:latin typeface="Palatino Linotype" panose="02040502050505030304" pitchFamily="18" charset="0"/>
              </a:rPr>
              <a:t>Terian’s</a:t>
            </a:r>
            <a:r>
              <a:rPr lang="en-GB" sz="1400" b="0" i="0" u="none" strike="noStrike" baseline="0" dirty="0">
                <a:latin typeface="Palatino Linotype" panose="02040502050505030304" pitchFamily="18" charset="0"/>
              </a:rPr>
              <a:t> trans., in Winston 1981: 109)</a:t>
            </a:r>
          </a:p>
          <a:p>
            <a:pPr>
              <a:lnSpc>
                <a:spcPct val="150000"/>
              </a:lnSpc>
            </a:pPr>
            <a:r>
              <a:rPr lang="en-GB" b="0" i="0" u="none" strike="noStrike" baseline="0" dirty="0">
                <a:latin typeface="Palatino Linotype" panose="02040502050505030304" pitchFamily="18" charset="0"/>
              </a:rPr>
              <a:t>Like </a:t>
            </a:r>
            <a:r>
              <a:rPr lang="en-GB" dirty="0">
                <a:latin typeface="Palatino Linotype" panose="02040502050505030304" pitchFamily="18" charset="0"/>
              </a:rPr>
              <a:t>other Platonic thinkers, Philo believed in an intermediary between God the Father and the world: the </a:t>
            </a:r>
            <a:r>
              <a:rPr lang="en-GB" b="1" dirty="0">
                <a:latin typeface="Palatino Linotype" panose="02040502050505030304" pitchFamily="18" charset="0"/>
              </a:rPr>
              <a:t>logos</a:t>
            </a:r>
            <a:r>
              <a:rPr lang="en-GB" dirty="0">
                <a:latin typeface="Palatino Linotype" panose="02040502050505030304" pitchFamily="18" charset="0"/>
              </a:rPr>
              <a:t> (“Word”, “account”, “reason). </a:t>
            </a:r>
          </a:p>
          <a:p>
            <a:pPr>
              <a:lnSpc>
                <a:spcPct val="150000"/>
              </a:lnSpc>
            </a:pPr>
            <a:r>
              <a:rPr lang="en-GB" b="0" i="0" u="none" strike="noStrike" baseline="0" dirty="0">
                <a:latin typeface="Palatino Linotype" panose="02040502050505030304" pitchFamily="18" charset="0"/>
              </a:rPr>
              <a:t>This, very obviously, means that</a:t>
            </a:r>
            <a:r>
              <a:rPr lang="en-GB" dirty="0">
                <a:latin typeface="Palatino Linotype" panose="02040502050505030304" pitchFamily="18" charset="0"/>
              </a:rPr>
              <a:t> Christians accept him very warmly: “in the beginning was the Word (</a:t>
            </a:r>
            <a:r>
              <a:rPr lang="en-GB" b="1" dirty="0">
                <a:latin typeface="Palatino Linotype" panose="02040502050505030304" pitchFamily="18" charset="0"/>
              </a:rPr>
              <a:t>logos</a:t>
            </a:r>
            <a:r>
              <a:rPr lang="en-GB" dirty="0">
                <a:latin typeface="Palatino Linotype" panose="02040502050505030304" pitchFamily="18" charset="0"/>
              </a:rPr>
              <a:t>…)</a:t>
            </a:r>
            <a:endParaRPr lang="en-GB" b="0" i="0" u="none" strike="noStrike" baseline="0" dirty="0">
              <a:latin typeface="Palatino Linotype" panose="02040502050505030304" pitchFamily="18" charset="0"/>
            </a:endParaRPr>
          </a:p>
          <a:p>
            <a:endParaRPr lang="en-GB" sz="1800" b="0" i="0" u="none" strike="noStrike" baseline="0" dirty="0">
              <a:latin typeface="Palatino Linotype" panose="02040502050505030304" pitchFamily="18" charset="0"/>
            </a:endParaRPr>
          </a:p>
        </p:txBody>
      </p:sp>
    </p:spTree>
    <p:extLst>
      <p:ext uri="{BB962C8B-B14F-4D97-AF65-F5344CB8AC3E}">
        <p14:creationId xmlns:p14="http://schemas.microsoft.com/office/powerpoint/2010/main" val="2411558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CF833-04A6-C10A-D987-9B90B25B76A4}"/>
              </a:ext>
            </a:extLst>
          </p:cNvPr>
          <p:cNvSpPr>
            <a:spLocks noGrp="1"/>
          </p:cNvSpPr>
          <p:nvPr>
            <p:ph type="title"/>
          </p:nvPr>
        </p:nvSpPr>
        <p:spPr/>
        <p:txBody>
          <a:bodyPr/>
          <a:lstStyle/>
          <a:p>
            <a:pPr algn="ctr"/>
            <a:r>
              <a:rPr lang="en-GB" dirty="0">
                <a:latin typeface="Palatino Linotype" panose="02040502050505030304" pitchFamily="18" charset="0"/>
              </a:rPr>
              <a:t>St Paul</a:t>
            </a:r>
          </a:p>
        </p:txBody>
      </p:sp>
      <p:sp>
        <p:nvSpPr>
          <p:cNvPr id="3" name="Content Placeholder 2">
            <a:extLst>
              <a:ext uri="{FF2B5EF4-FFF2-40B4-BE49-F238E27FC236}">
                <a16:creationId xmlns:a16="http://schemas.microsoft.com/office/drawing/2014/main" id="{7CF5BC4A-69BB-BBDD-3340-3860433612CF}"/>
              </a:ext>
            </a:extLst>
          </p:cNvPr>
          <p:cNvSpPr>
            <a:spLocks noGrp="1"/>
          </p:cNvSpPr>
          <p:nvPr>
            <p:ph idx="1"/>
          </p:nvPr>
        </p:nvSpPr>
        <p:spPr>
          <a:xfrm>
            <a:off x="838200" y="1588168"/>
            <a:ext cx="10515600" cy="4588795"/>
          </a:xfrm>
        </p:spPr>
        <p:txBody>
          <a:bodyPr>
            <a:normAutofit fontScale="62500" lnSpcReduction="20000"/>
          </a:bodyPr>
          <a:lstStyle/>
          <a:p>
            <a:pPr>
              <a:lnSpc>
                <a:spcPct val="170000"/>
              </a:lnSpc>
            </a:pPr>
            <a:r>
              <a:rPr lang="en-GB" dirty="0">
                <a:latin typeface="Palatino Linotype" panose="02040502050505030304" pitchFamily="18" charset="0"/>
              </a:rPr>
              <a:t>Even though Philo takes a figurative interpretation of Mosaic Law, he still wants to preserve its literal application: e.g. with the laws on diet and circumcision.</a:t>
            </a:r>
          </a:p>
          <a:p>
            <a:pPr>
              <a:lnSpc>
                <a:spcPct val="170000"/>
              </a:lnSpc>
            </a:pPr>
            <a:r>
              <a:rPr lang="en-GB" dirty="0">
                <a:latin typeface="Palatino Linotype" panose="02040502050505030304" pitchFamily="18" charset="0"/>
              </a:rPr>
              <a:t>But for the Christians, there is an additional complication: has the coming of Jesus Christ abolished the Law? </a:t>
            </a:r>
          </a:p>
          <a:p>
            <a:pPr lvl="1">
              <a:lnSpc>
                <a:spcPct val="170000"/>
              </a:lnSpc>
            </a:pPr>
            <a:r>
              <a:rPr lang="en-GB" dirty="0">
                <a:latin typeface="Palatino Linotype" panose="02040502050505030304" pitchFamily="18" charset="0"/>
              </a:rPr>
              <a:t>Do Gentiles who convert have to follow the Torah? – i.e. do they need to be circumcised, keep dietary laws etc.?</a:t>
            </a:r>
          </a:p>
          <a:p>
            <a:pPr lvl="1">
              <a:lnSpc>
                <a:spcPct val="170000"/>
              </a:lnSpc>
            </a:pPr>
            <a:r>
              <a:rPr lang="en-GB" dirty="0">
                <a:latin typeface="Palatino Linotype" panose="02040502050505030304" pitchFamily="18" charset="0"/>
              </a:rPr>
              <a:t>And if not, is the Church to be </a:t>
            </a:r>
            <a:r>
              <a:rPr lang="en-GB" b="1" dirty="0">
                <a:latin typeface="Palatino Linotype" panose="02040502050505030304" pitchFamily="18" charset="0"/>
              </a:rPr>
              <a:t>antinomian</a:t>
            </a:r>
            <a:r>
              <a:rPr lang="en-GB" dirty="0">
                <a:latin typeface="Palatino Linotype" panose="02040502050505030304" pitchFamily="18" charset="0"/>
              </a:rPr>
              <a:t>: i.e., does it have no law whatsoever? Is there nothing binding the Christian except the Spirit?</a:t>
            </a:r>
          </a:p>
          <a:p>
            <a:pPr>
              <a:lnSpc>
                <a:spcPct val="170000"/>
              </a:lnSpc>
            </a:pPr>
            <a:r>
              <a:rPr lang="en-GB" dirty="0">
                <a:latin typeface="Palatino Linotype" panose="02040502050505030304" pitchFamily="18" charset="0"/>
              </a:rPr>
              <a:t>The spread of the early Church saw a decisive break with the Synagogue, and the repudiation of the dietary/ritual aspects of Mosaic Law. But there is still the question of whether there is </a:t>
            </a:r>
            <a:r>
              <a:rPr lang="en-GB" b="1" dirty="0">
                <a:latin typeface="Palatino Linotype" panose="02040502050505030304" pitchFamily="18" charset="0"/>
              </a:rPr>
              <a:t>any</a:t>
            </a:r>
            <a:r>
              <a:rPr lang="en-GB" dirty="0">
                <a:latin typeface="Palatino Linotype" panose="02040502050505030304" pitchFamily="18" charset="0"/>
              </a:rPr>
              <a:t> law that binds Christians. </a:t>
            </a:r>
          </a:p>
        </p:txBody>
      </p:sp>
    </p:spTree>
    <p:extLst>
      <p:ext uri="{BB962C8B-B14F-4D97-AF65-F5344CB8AC3E}">
        <p14:creationId xmlns:p14="http://schemas.microsoft.com/office/powerpoint/2010/main" val="2280395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15A645-F49F-8EB5-A255-0DB402FB9D6A}"/>
              </a:ext>
            </a:extLst>
          </p:cNvPr>
          <p:cNvSpPr>
            <a:spLocks noGrp="1"/>
          </p:cNvSpPr>
          <p:nvPr>
            <p:ph type="title"/>
          </p:nvPr>
        </p:nvSpPr>
        <p:spPr>
          <a:xfrm>
            <a:off x="630936" y="640080"/>
            <a:ext cx="4818888" cy="1481328"/>
          </a:xfrm>
        </p:spPr>
        <p:txBody>
          <a:bodyPr anchor="b">
            <a:normAutofit/>
          </a:bodyPr>
          <a:lstStyle/>
          <a:p>
            <a:r>
              <a:rPr lang="en-GB" sz="5400">
                <a:latin typeface="Palatino Linotype" panose="02040502050505030304" pitchFamily="18" charset="0"/>
              </a:rPr>
              <a:t>Heretics</a:t>
            </a:r>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3E1209-EC18-1721-8D84-8B05DB0B2486}"/>
              </a:ext>
            </a:extLst>
          </p:cNvPr>
          <p:cNvSpPr>
            <a:spLocks noGrp="1"/>
          </p:cNvSpPr>
          <p:nvPr>
            <p:ph idx="1"/>
          </p:nvPr>
        </p:nvSpPr>
        <p:spPr>
          <a:xfrm>
            <a:off x="630936" y="2660904"/>
            <a:ext cx="4818888" cy="3547872"/>
          </a:xfrm>
        </p:spPr>
        <p:txBody>
          <a:bodyPr anchor="t">
            <a:normAutofit/>
          </a:bodyPr>
          <a:lstStyle/>
          <a:p>
            <a:r>
              <a:rPr lang="en-GB" sz="2000">
                <a:latin typeface="Palatino Linotype" panose="02040502050505030304" pitchFamily="18" charset="0"/>
              </a:rPr>
              <a:t>The early Church had many followers who took their cue from Paul’s apparent “justification by Faith alone”, and rejected law altogether.</a:t>
            </a:r>
          </a:p>
          <a:p>
            <a:r>
              <a:rPr lang="en-GB" sz="2000">
                <a:latin typeface="Palatino Linotype" panose="02040502050505030304" pitchFamily="18" charset="0"/>
              </a:rPr>
              <a:t>These included the </a:t>
            </a:r>
            <a:r>
              <a:rPr lang="en-GB" sz="2000" b="1">
                <a:latin typeface="Palatino Linotype" panose="02040502050505030304" pitchFamily="18" charset="0"/>
              </a:rPr>
              <a:t>Docetists</a:t>
            </a:r>
            <a:r>
              <a:rPr lang="en-GB" sz="2000">
                <a:latin typeface="Palatino Linotype" panose="02040502050505030304" pitchFamily="18" charset="0"/>
              </a:rPr>
              <a:t> – those who believed that Jesus’ death was a mere illusion.</a:t>
            </a:r>
          </a:p>
          <a:p>
            <a:r>
              <a:rPr lang="en-GB" sz="2000">
                <a:latin typeface="Palatino Linotype" panose="02040502050505030304" pitchFamily="18" charset="0"/>
              </a:rPr>
              <a:t>For </a:t>
            </a:r>
            <a:r>
              <a:rPr lang="en-GB" sz="2000" b="1">
                <a:latin typeface="Palatino Linotype" panose="02040502050505030304" pitchFamily="18" charset="0"/>
              </a:rPr>
              <a:t>Ignatius of Antioch</a:t>
            </a:r>
            <a:r>
              <a:rPr lang="en-GB" sz="2000">
                <a:latin typeface="Palatino Linotype" panose="02040502050505030304" pitchFamily="18" charset="0"/>
              </a:rPr>
              <a:t>, the key principle was </a:t>
            </a:r>
            <a:r>
              <a:rPr lang="en-GB" sz="2000" b="1">
                <a:latin typeface="Palatino Linotype" panose="02040502050505030304" pitchFamily="18" charset="0"/>
              </a:rPr>
              <a:t>obedience: </a:t>
            </a:r>
            <a:r>
              <a:rPr lang="en-GB" sz="2000">
                <a:latin typeface="Palatino Linotype" panose="02040502050505030304" pitchFamily="18" charset="0"/>
              </a:rPr>
              <a:t>believers have to simply obey the Bishop in each episcopate, as if he were king. </a:t>
            </a:r>
          </a:p>
        </p:txBody>
      </p:sp>
      <p:pic>
        <p:nvPicPr>
          <p:cNvPr id="4" name="Picture 3">
            <a:extLst>
              <a:ext uri="{FF2B5EF4-FFF2-40B4-BE49-F238E27FC236}">
                <a16:creationId xmlns:a16="http://schemas.microsoft.com/office/drawing/2014/main" id="{329D81E9-66A5-F5D8-0D48-7B078B67B38B}"/>
              </a:ext>
            </a:extLst>
          </p:cNvPr>
          <p:cNvPicPr>
            <a:picLocks noChangeAspect="1"/>
          </p:cNvPicPr>
          <p:nvPr/>
        </p:nvPicPr>
        <p:blipFill>
          <a:blip r:embed="rId2"/>
          <a:stretch>
            <a:fillRect/>
          </a:stretch>
        </p:blipFill>
        <p:spPr>
          <a:xfrm>
            <a:off x="7050596" y="640080"/>
            <a:ext cx="3555872" cy="5577840"/>
          </a:xfrm>
          <a:prstGeom prst="rect">
            <a:avLst/>
          </a:prstGeom>
        </p:spPr>
      </p:pic>
    </p:spTree>
    <p:extLst>
      <p:ext uri="{BB962C8B-B14F-4D97-AF65-F5344CB8AC3E}">
        <p14:creationId xmlns:p14="http://schemas.microsoft.com/office/powerpoint/2010/main" val="24427559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3C57BE-3A4E-8384-2AAF-F59065B0AAAA}"/>
              </a:ext>
            </a:extLst>
          </p:cNvPr>
          <p:cNvSpPr>
            <a:spLocks noGrp="1"/>
          </p:cNvSpPr>
          <p:nvPr>
            <p:ph idx="1"/>
          </p:nvPr>
        </p:nvSpPr>
        <p:spPr>
          <a:xfrm>
            <a:off x="838200" y="705853"/>
            <a:ext cx="10515600" cy="5471110"/>
          </a:xfrm>
        </p:spPr>
        <p:txBody>
          <a:bodyPr>
            <a:normAutofit fontScale="62500" lnSpcReduction="20000"/>
          </a:bodyPr>
          <a:lstStyle/>
          <a:p>
            <a:pPr>
              <a:lnSpc>
                <a:spcPct val="160000"/>
              </a:lnSpc>
            </a:pPr>
            <a:r>
              <a:rPr lang="en-GB" dirty="0">
                <a:latin typeface="Palatino Linotype" panose="02040502050505030304" pitchFamily="18" charset="0"/>
              </a:rPr>
              <a:t>Be deaf when anyone speaks to you apart from Jesus Christ, who was of the family of David, son of Mary, who was truly born, both ate and drank, was truly persecuted under Pontius Pilate, was truly crucified and died in the sight of those in heaven and on earth and under the earth; who was also truly raised from the dead when his Father raised him. The Father will similarly raise in Christ Jesus us who believe in him, without whom we have no true life (</a:t>
            </a:r>
            <a:r>
              <a:rPr lang="en-GB" i="1" dirty="0" err="1">
                <a:latin typeface="Palatino Linotype" panose="02040502050505030304" pitchFamily="18" charset="0"/>
              </a:rPr>
              <a:t>Trall</a:t>
            </a:r>
            <a:r>
              <a:rPr lang="en-GB" dirty="0">
                <a:latin typeface="Palatino Linotype" panose="02040502050505030304" pitchFamily="18" charset="0"/>
              </a:rPr>
              <a:t>. 9).</a:t>
            </a:r>
          </a:p>
          <a:p>
            <a:pPr>
              <a:lnSpc>
                <a:spcPct val="160000"/>
              </a:lnSpc>
            </a:pPr>
            <a:endParaRPr lang="en-GB" dirty="0">
              <a:latin typeface="Palatino Linotype" panose="02040502050505030304" pitchFamily="18" charset="0"/>
            </a:endParaRPr>
          </a:p>
          <a:p>
            <a:pPr>
              <a:lnSpc>
                <a:spcPct val="160000"/>
              </a:lnSpc>
            </a:pPr>
            <a:r>
              <a:rPr lang="en-GB" baseline="30000" dirty="0">
                <a:latin typeface="Palatino Linotype" panose="02040502050505030304" pitchFamily="18" charset="0"/>
              </a:rPr>
              <a:t>24 </a:t>
            </a:r>
            <a:r>
              <a:rPr lang="en-GB" dirty="0">
                <a:latin typeface="Palatino Linotype" panose="02040502050505030304" pitchFamily="18" charset="0"/>
              </a:rPr>
              <a:t>Which things are an allegory: for these are the two covenants; the one from the mount Sinai, which </a:t>
            </a:r>
            <a:r>
              <a:rPr lang="en-GB" dirty="0" err="1">
                <a:latin typeface="Palatino Linotype" panose="02040502050505030304" pitchFamily="18" charset="0"/>
              </a:rPr>
              <a:t>gendereth</a:t>
            </a:r>
            <a:r>
              <a:rPr lang="en-GB" dirty="0">
                <a:latin typeface="Palatino Linotype" panose="02040502050505030304" pitchFamily="18" charset="0"/>
              </a:rPr>
              <a:t> to bondage, which is Agar.</a:t>
            </a:r>
          </a:p>
          <a:p>
            <a:pPr>
              <a:lnSpc>
                <a:spcPct val="160000"/>
              </a:lnSpc>
            </a:pPr>
            <a:r>
              <a:rPr lang="en-GB" baseline="30000" dirty="0">
                <a:latin typeface="Palatino Linotype" panose="02040502050505030304" pitchFamily="18" charset="0"/>
              </a:rPr>
              <a:t>25 </a:t>
            </a:r>
            <a:r>
              <a:rPr lang="en-GB" dirty="0">
                <a:latin typeface="Palatino Linotype" panose="02040502050505030304" pitchFamily="18" charset="0"/>
              </a:rPr>
              <a:t>For this Agar is mount Sinai in Arabia, and </a:t>
            </a:r>
            <a:r>
              <a:rPr lang="en-GB" dirty="0" err="1">
                <a:latin typeface="Palatino Linotype" panose="02040502050505030304" pitchFamily="18" charset="0"/>
              </a:rPr>
              <a:t>answereth</a:t>
            </a:r>
            <a:r>
              <a:rPr lang="en-GB" dirty="0">
                <a:latin typeface="Palatino Linotype" panose="02040502050505030304" pitchFamily="18" charset="0"/>
              </a:rPr>
              <a:t> to Jerusalem which now is, and is in bondage with her children.</a:t>
            </a:r>
          </a:p>
          <a:p>
            <a:pPr>
              <a:lnSpc>
                <a:spcPct val="160000"/>
              </a:lnSpc>
            </a:pPr>
            <a:r>
              <a:rPr lang="en-GB" baseline="30000" dirty="0">
                <a:latin typeface="Palatino Linotype" panose="02040502050505030304" pitchFamily="18" charset="0"/>
              </a:rPr>
              <a:t>26 </a:t>
            </a:r>
            <a:r>
              <a:rPr lang="en-GB" dirty="0">
                <a:latin typeface="Palatino Linotype" panose="02040502050505030304" pitchFamily="18" charset="0"/>
              </a:rPr>
              <a:t>But Jerusalem which is above is free, which is the mother of us all. – St Paul, Letter to the Galatians</a:t>
            </a:r>
          </a:p>
          <a:p>
            <a:endParaRPr lang="en-GB" dirty="0"/>
          </a:p>
        </p:txBody>
      </p:sp>
    </p:spTree>
    <p:extLst>
      <p:ext uri="{BB962C8B-B14F-4D97-AF65-F5344CB8AC3E}">
        <p14:creationId xmlns:p14="http://schemas.microsoft.com/office/powerpoint/2010/main" val="119401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1072C-5207-9671-5EC2-92FDF4A3B50B}"/>
              </a:ext>
            </a:extLst>
          </p:cNvPr>
          <p:cNvSpPr>
            <a:spLocks noGrp="1"/>
          </p:cNvSpPr>
          <p:nvPr>
            <p:ph type="title"/>
          </p:nvPr>
        </p:nvSpPr>
        <p:spPr/>
        <p:txBody>
          <a:bodyPr/>
          <a:lstStyle/>
          <a:p>
            <a:pPr algn="ctr"/>
            <a:r>
              <a:rPr lang="en-GB" dirty="0">
                <a:latin typeface="Palatino Linotype" panose="02040502050505030304" pitchFamily="18" charset="0"/>
              </a:rPr>
              <a:t>Marcion</a:t>
            </a:r>
          </a:p>
        </p:txBody>
      </p:sp>
      <p:sp>
        <p:nvSpPr>
          <p:cNvPr id="3" name="Content Placeholder 2">
            <a:extLst>
              <a:ext uri="{FF2B5EF4-FFF2-40B4-BE49-F238E27FC236}">
                <a16:creationId xmlns:a16="http://schemas.microsoft.com/office/drawing/2014/main" id="{CB24D182-DD92-7455-419C-A6DE5572E92E}"/>
              </a:ext>
            </a:extLst>
          </p:cNvPr>
          <p:cNvSpPr>
            <a:spLocks noGrp="1"/>
          </p:cNvSpPr>
          <p:nvPr>
            <p:ph idx="1"/>
          </p:nvPr>
        </p:nvSpPr>
        <p:spPr/>
        <p:txBody>
          <a:bodyPr>
            <a:normAutofit fontScale="47500" lnSpcReduction="20000"/>
          </a:bodyPr>
          <a:lstStyle/>
          <a:p>
            <a:pPr>
              <a:lnSpc>
                <a:spcPct val="160000"/>
              </a:lnSpc>
            </a:pPr>
            <a:r>
              <a:rPr lang="en-GB" sz="3300" b="1" dirty="0">
                <a:latin typeface="Palatino Linotype" panose="02040502050505030304" pitchFamily="18" charset="0"/>
              </a:rPr>
              <a:t>Marcion</a:t>
            </a:r>
            <a:r>
              <a:rPr lang="en-GB" sz="3300" dirty="0">
                <a:latin typeface="Palatino Linotype" panose="02040502050505030304" pitchFamily="18" charset="0"/>
              </a:rPr>
              <a:t> represented one very radical Pauline interpretation. The Mosaic Law is bondage; Christ frees us from that bondage.</a:t>
            </a:r>
          </a:p>
          <a:p>
            <a:pPr>
              <a:lnSpc>
                <a:spcPct val="160000"/>
              </a:lnSpc>
            </a:pPr>
            <a:r>
              <a:rPr lang="en-GB" sz="3300" dirty="0">
                <a:latin typeface="Palatino Linotype" panose="02040502050505030304" pitchFamily="18" charset="0"/>
              </a:rPr>
              <a:t>The God of the Old Testament was therefore a </a:t>
            </a:r>
            <a:r>
              <a:rPr lang="en-GB" sz="3300" b="1" dirty="0">
                <a:latin typeface="Palatino Linotype" panose="02040502050505030304" pitchFamily="18" charset="0"/>
              </a:rPr>
              <a:t>different</a:t>
            </a:r>
            <a:r>
              <a:rPr lang="en-GB" sz="3300" dirty="0">
                <a:latin typeface="Palatino Linotype" panose="02040502050505030304" pitchFamily="18" charset="0"/>
              </a:rPr>
              <a:t>, lower God than the God of the New Testament.</a:t>
            </a:r>
          </a:p>
          <a:p>
            <a:pPr>
              <a:lnSpc>
                <a:spcPct val="160000"/>
              </a:lnSpc>
            </a:pPr>
            <a:r>
              <a:rPr lang="en-GB" sz="3300" dirty="0">
                <a:latin typeface="Palatino Linotype" panose="02040502050505030304" pitchFamily="18" charset="0"/>
              </a:rPr>
              <a:t>The God of the Old Testament was a Gnostic </a:t>
            </a:r>
            <a:r>
              <a:rPr lang="en-GB" sz="3300" b="1" dirty="0">
                <a:latin typeface="Palatino Linotype" panose="02040502050505030304" pitchFamily="18" charset="0"/>
              </a:rPr>
              <a:t>Demiurge</a:t>
            </a:r>
            <a:r>
              <a:rPr lang="en-GB" sz="3300" dirty="0">
                <a:latin typeface="Palatino Linotype" panose="02040502050505030304" pitchFamily="18" charset="0"/>
              </a:rPr>
              <a:t>: he had made the physical world, but extremely ineptly. </a:t>
            </a:r>
          </a:p>
          <a:p>
            <a:pPr>
              <a:lnSpc>
                <a:spcPct val="160000"/>
              </a:lnSpc>
            </a:pPr>
            <a:r>
              <a:rPr lang="en-GB" sz="3300" dirty="0">
                <a:latin typeface="Palatino Linotype" panose="02040502050505030304" pitchFamily="18" charset="0"/>
              </a:rPr>
              <a:t>As such, the Marcionists were to reject the physical world entirely: they were celibates, widows, or eunuchs. </a:t>
            </a:r>
          </a:p>
          <a:p>
            <a:pPr>
              <a:lnSpc>
                <a:spcPct val="160000"/>
              </a:lnSpc>
            </a:pPr>
            <a:r>
              <a:rPr lang="en-GB" sz="3300" dirty="0">
                <a:latin typeface="Palatino Linotype" panose="02040502050505030304" pitchFamily="18" charset="0"/>
              </a:rPr>
              <a:t>With this, he also makes his own </a:t>
            </a:r>
            <a:r>
              <a:rPr lang="en-GB" sz="3300" b="1" dirty="0">
                <a:latin typeface="Palatino Linotype" panose="02040502050505030304" pitchFamily="18" charset="0"/>
              </a:rPr>
              <a:t>canon</a:t>
            </a:r>
            <a:r>
              <a:rPr lang="en-GB" sz="3300" dirty="0">
                <a:latin typeface="Palatino Linotype" panose="02040502050505030304" pitchFamily="18" charset="0"/>
              </a:rPr>
              <a:t>: the letters of Paul, and a truncated version of the Gospel of Luke. </a:t>
            </a:r>
          </a:p>
          <a:p>
            <a:endParaRPr lang="en-GB" dirty="0">
              <a:latin typeface="Palatino Linotype" panose="02040502050505030304" pitchFamily="18" charset="0"/>
            </a:endParaRPr>
          </a:p>
        </p:txBody>
      </p:sp>
    </p:spTree>
    <p:extLst>
      <p:ext uri="{BB962C8B-B14F-4D97-AF65-F5344CB8AC3E}">
        <p14:creationId xmlns:p14="http://schemas.microsoft.com/office/powerpoint/2010/main" val="37641984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A5004-24F8-D770-ECA1-F8729D01807B}"/>
              </a:ext>
            </a:extLst>
          </p:cNvPr>
          <p:cNvSpPr>
            <a:spLocks noGrp="1"/>
          </p:cNvSpPr>
          <p:nvPr>
            <p:ph type="title"/>
          </p:nvPr>
        </p:nvSpPr>
        <p:spPr/>
        <p:txBody>
          <a:bodyPr/>
          <a:lstStyle/>
          <a:p>
            <a:pPr algn="ctr"/>
            <a:r>
              <a:rPr lang="en-GB" dirty="0">
                <a:latin typeface="Palatino Linotype" panose="02040502050505030304" pitchFamily="18" charset="0"/>
              </a:rPr>
              <a:t>Justin Martyr</a:t>
            </a:r>
          </a:p>
        </p:txBody>
      </p:sp>
      <p:sp>
        <p:nvSpPr>
          <p:cNvPr id="3" name="Content Placeholder 2">
            <a:extLst>
              <a:ext uri="{FF2B5EF4-FFF2-40B4-BE49-F238E27FC236}">
                <a16:creationId xmlns:a16="http://schemas.microsoft.com/office/drawing/2014/main" id="{E10F8746-44AD-6C82-BC74-1ECA69376D63}"/>
              </a:ext>
            </a:extLst>
          </p:cNvPr>
          <p:cNvSpPr>
            <a:spLocks noGrp="1"/>
          </p:cNvSpPr>
          <p:nvPr>
            <p:ph idx="1"/>
          </p:nvPr>
        </p:nvSpPr>
        <p:spPr>
          <a:xfrm>
            <a:off x="838200" y="1596189"/>
            <a:ext cx="10515600" cy="4580774"/>
          </a:xfrm>
        </p:spPr>
        <p:txBody>
          <a:bodyPr>
            <a:normAutofit fontScale="77500" lnSpcReduction="20000"/>
          </a:bodyPr>
          <a:lstStyle/>
          <a:p>
            <a:pPr>
              <a:lnSpc>
                <a:spcPct val="150000"/>
              </a:lnSpc>
            </a:pPr>
            <a:r>
              <a:rPr lang="en-GB" dirty="0">
                <a:latin typeface="Palatino Linotype" panose="02040502050505030304" pitchFamily="18" charset="0"/>
              </a:rPr>
              <a:t>So the early Church has to strike a delicate balance:</a:t>
            </a:r>
          </a:p>
          <a:p>
            <a:pPr lvl="1">
              <a:lnSpc>
                <a:spcPct val="150000"/>
              </a:lnSpc>
            </a:pPr>
            <a:r>
              <a:rPr lang="en-GB" b="1" dirty="0">
                <a:latin typeface="Palatino Linotype" panose="02040502050505030304" pitchFamily="18" charset="0"/>
              </a:rPr>
              <a:t>First</a:t>
            </a:r>
            <a:r>
              <a:rPr lang="en-GB" dirty="0">
                <a:latin typeface="Palatino Linotype" panose="02040502050505030304" pitchFamily="18" charset="0"/>
              </a:rPr>
              <a:t>, between the “</a:t>
            </a:r>
            <a:r>
              <a:rPr lang="en-GB" dirty="0" err="1">
                <a:latin typeface="Palatino Linotype" panose="02040502050505030304" pitchFamily="18" charset="0"/>
              </a:rPr>
              <a:t>Judaisers</a:t>
            </a:r>
            <a:r>
              <a:rPr lang="en-GB" dirty="0">
                <a:latin typeface="Palatino Linotype" panose="02040502050505030304" pitchFamily="18" charset="0"/>
              </a:rPr>
              <a:t>”, and those who insist on a radical break between Judaism and Christianity.</a:t>
            </a:r>
          </a:p>
          <a:p>
            <a:pPr lvl="1">
              <a:lnSpc>
                <a:spcPct val="150000"/>
              </a:lnSpc>
            </a:pPr>
            <a:r>
              <a:rPr lang="en-GB" b="1" dirty="0">
                <a:latin typeface="Palatino Linotype" panose="02040502050505030304" pitchFamily="18" charset="0"/>
              </a:rPr>
              <a:t>Secondly, </a:t>
            </a:r>
            <a:r>
              <a:rPr lang="en-GB" dirty="0">
                <a:latin typeface="Palatino Linotype" panose="02040502050505030304" pitchFamily="18" charset="0"/>
              </a:rPr>
              <a:t>to make Christianity intelligible to pagans.</a:t>
            </a:r>
          </a:p>
          <a:p>
            <a:pPr>
              <a:lnSpc>
                <a:spcPct val="150000"/>
              </a:lnSpc>
            </a:pPr>
            <a:r>
              <a:rPr lang="en-GB" b="1" dirty="0">
                <a:latin typeface="Palatino Linotype" panose="02040502050505030304" pitchFamily="18" charset="0"/>
              </a:rPr>
              <a:t>Justin Martyr </a:t>
            </a:r>
            <a:r>
              <a:rPr lang="en-GB" dirty="0">
                <a:latin typeface="Palatino Linotype" panose="02040502050505030304" pitchFamily="18" charset="0"/>
              </a:rPr>
              <a:t>(2</a:t>
            </a:r>
            <a:r>
              <a:rPr lang="en-GB" baseline="30000" dirty="0">
                <a:latin typeface="Palatino Linotype" panose="02040502050505030304" pitchFamily="18" charset="0"/>
              </a:rPr>
              <a:t>nd</a:t>
            </a:r>
            <a:r>
              <a:rPr lang="en-GB" dirty="0">
                <a:latin typeface="Palatino Linotype" panose="02040502050505030304" pitchFamily="18" charset="0"/>
              </a:rPr>
              <a:t> C. AD) confronts both of these theses. Jesus Christ is the fulfilment of the Old Testament prophecies; the wisdom of the pagans was a prefiguration of Christianity.</a:t>
            </a:r>
          </a:p>
          <a:p>
            <a:pPr lvl="1">
              <a:lnSpc>
                <a:spcPct val="150000"/>
              </a:lnSpc>
            </a:pPr>
            <a:r>
              <a:rPr lang="en-GB" dirty="0">
                <a:latin typeface="Palatino Linotype" panose="02040502050505030304" pitchFamily="18" charset="0"/>
              </a:rPr>
              <a:t>Like </a:t>
            </a:r>
            <a:r>
              <a:rPr lang="en-GB" b="1" dirty="0">
                <a:latin typeface="Palatino Linotype" panose="02040502050505030304" pitchFamily="18" charset="0"/>
              </a:rPr>
              <a:t>Philo</a:t>
            </a:r>
            <a:r>
              <a:rPr lang="en-GB" dirty="0">
                <a:latin typeface="Palatino Linotype" panose="02040502050505030304" pitchFamily="18" charset="0"/>
              </a:rPr>
              <a:t>, he believes that Plato’s doctrines were obtained from Moses. </a:t>
            </a:r>
          </a:p>
          <a:p>
            <a:pPr>
              <a:lnSpc>
                <a:spcPct val="150000"/>
              </a:lnSpc>
            </a:pPr>
            <a:r>
              <a:rPr lang="en-GB" dirty="0">
                <a:latin typeface="Palatino Linotype" panose="02040502050505030304" pitchFamily="18" charset="0"/>
              </a:rPr>
              <a:t>Christianity is the culmination and capstone of philosophy as well as philosophy. </a:t>
            </a:r>
          </a:p>
        </p:txBody>
      </p:sp>
    </p:spTree>
    <p:extLst>
      <p:ext uri="{BB962C8B-B14F-4D97-AF65-F5344CB8AC3E}">
        <p14:creationId xmlns:p14="http://schemas.microsoft.com/office/powerpoint/2010/main" val="10403322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D61D71-BACF-FAF3-AB58-0605F3ED6A7C}"/>
              </a:ext>
            </a:extLst>
          </p:cNvPr>
          <p:cNvSpPr>
            <a:spLocks noGrp="1"/>
          </p:cNvSpPr>
          <p:nvPr>
            <p:ph idx="1"/>
          </p:nvPr>
        </p:nvSpPr>
        <p:spPr>
          <a:xfrm>
            <a:off x="368968" y="336884"/>
            <a:ext cx="11020926" cy="5919537"/>
          </a:xfrm>
        </p:spPr>
        <p:txBody>
          <a:bodyPr>
            <a:noAutofit/>
          </a:bodyPr>
          <a:lstStyle/>
          <a:p>
            <a:pPr marL="0" indent="0">
              <a:lnSpc>
                <a:spcPct val="170000"/>
              </a:lnSpc>
              <a:buNone/>
            </a:pPr>
            <a:r>
              <a:rPr lang="en-GB" sz="1200" dirty="0">
                <a:latin typeface="Palatino Linotype" panose="02040502050505030304" pitchFamily="18" charset="0"/>
              </a:rPr>
              <a:t>Old Man: What, then, is philosophy? And what is happiness? Pray tell me, unless something hinders you from saying.</a:t>
            </a:r>
          </a:p>
          <a:p>
            <a:pPr marL="0" indent="0">
              <a:lnSpc>
                <a:spcPct val="170000"/>
              </a:lnSpc>
              <a:buNone/>
            </a:pPr>
            <a:r>
              <a:rPr lang="en-GB" sz="1200" dirty="0">
                <a:latin typeface="Palatino Linotype" panose="02040502050505030304" pitchFamily="18" charset="0"/>
              </a:rPr>
              <a:t>Justin: Philosophy, then, is the knowledge of that which really exists, and a clear perception of the truth; and happiness is the reward of such knowledge and wisdom.</a:t>
            </a:r>
          </a:p>
          <a:p>
            <a:pPr marL="0" indent="0">
              <a:lnSpc>
                <a:spcPct val="170000"/>
              </a:lnSpc>
              <a:buNone/>
            </a:pPr>
            <a:r>
              <a:rPr lang="en-GB" sz="1200" dirty="0">
                <a:latin typeface="Palatino Linotype" panose="02040502050505030304" pitchFamily="18" charset="0"/>
              </a:rPr>
              <a:t>Old Man: But what do you call God?</a:t>
            </a:r>
          </a:p>
          <a:p>
            <a:pPr marL="0" indent="0">
              <a:lnSpc>
                <a:spcPct val="170000"/>
              </a:lnSpc>
              <a:buNone/>
            </a:pPr>
            <a:r>
              <a:rPr lang="en-GB" sz="1200" dirty="0">
                <a:latin typeface="Palatino Linotype" panose="02040502050505030304" pitchFamily="18" charset="0"/>
              </a:rPr>
              <a:t>Justin: That which always maintains the same nature, and in the same manner, and is the cause of all other things— that, indeed, is God. – </a:t>
            </a:r>
            <a:r>
              <a:rPr lang="en-GB" sz="1200" b="1" i="1" dirty="0">
                <a:latin typeface="Palatino Linotype" panose="02040502050505030304" pitchFamily="18" charset="0"/>
              </a:rPr>
              <a:t>Dialogue</a:t>
            </a:r>
            <a:r>
              <a:rPr lang="en-GB" sz="1200" b="1" dirty="0">
                <a:latin typeface="Palatino Linotype" panose="02040502050505030304" pitchFamily="18" charset="0"/>
              </a:rPr>
              <a:t>, 3</a:t>
            </a:r>
          </a:p>
          <a:p>
            <a:pPr>
              <a:lnSpc>
                <a:spcPct val="170000"/>
              </a:lnSpc>
            </a:pPr>
            <a:endParaRPr lang="en-GB" sz="1200" dirty="0">
              <a:latin typeface="Palatino Linotype" panose="02040502050505030304" pitchFamily="18" charset="0"/>
            </a:endParaRPr>
          </a:p>
          <a:p>
            <a:pPr>
              <a:lnSpc>
                <a:spcPct val="170000"/>
              </a:lnSpc>
            </a:pPr>
            <a:endParaRPr lang="en-GB" sz="1200" dirty="0">
              <a:latin typeface="Palatino Linotype" panose="02040502050505030304" pitchFamily="18" charset="0"/>
            </a:endParaRPr>
          </a:p>
          <a:p>
            <a:pPr marL="0" indent="0">
              <a:lnSpc>
                <a:spcPct val="170000"/>
              </a:lnSpc>
              <a:buNone/>
            </a:pPr>
            <a:r>
              <a:rPr lang="en-GB" sz="1200" dirty="0">
                <a:latin typeface="Palatino Linotype" panose="02040502050505030304" pitchFamily="18" charset="0"/>
              </a:rPr>
              <a:t>For I myself, when I discovered the wicked disguise which the evil spirits had thrown around the divine doctrines of the Christians, to turn aside others from joining them, laughed both at those who framed these falsehoods, and at the disguise itself and at popular opinion and I confess that I both boast and with all my strength strive to be found a Christian; not because the teachings of Plato are different from those of Christ, but because they are not in all respects similar, as neither are those of the others, Stoics, and poets, and historians. For each man spoke well in proportion to the share he had of the spermatic word, seeing what was related to it. But they who contradict themselves on the more important points appear not to have possessed the heavenly wisdom, and the knowledge which cannot be spoken against. Whatever things were rightly said among all men, are the property of us Christians. For next to God, we worship and love the Word who is from the unbegotten and ineffable God, since also He became man for our sakes, that becoming a partaker of our sufferings, He might also bring us healing. For all the writers were able to see realities darkly through the sowing of the implanted word that was in them. For the seed and imitation impacted according to capacity is one thing, and quite another is the thing itself, of which there is the participation and imitation according to the grace which is from Him. – </a:t>
            </a:r>
            <a:r>
              <a:rPr lang="en-GB" sz="1200" b="1" dirty="0">
                <a:latin typeface="Palatino Linotype" panose="02040502050505030304" pitchFamily="18" charset="0"/>
              </a:rPr>
              <a:t>Second Apology 12</a:t>
            </a:r>
          </a:p>
        </p:txBody>
      </p:sp>
    </p:spTree>
    <p:extLst>
      <p:ext uri="{BB962C8B-B14F-4D97-AF65-F5344CB8AC3E}">
        <p14:creationId xmlns:p14="http://schemas.microsoft.com/office/powerpoint/2010/main" val="19596115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EEAE1D-2691-D2E7-4359-F2626E2F8169}"/>
              </a:ext>
            </a:extLst>
          </p:cNvPr>
          <p:cNvSpPr>
            <a:spLocks noGrp="1"/>
          </p:cNvSpPr>
          <p:nvPr>
            <p:ph idx="1"/>
          </p:nvPr>
        </p:nvSpPr>
        <p:spPr>
          <a:xfrm>
            <a:off x="838200" y="577516"/>
            <a:ext cx="10515600" cy="5599447"/>
          </a:xfrm>
        </p:spPr>
        <p:txBody>
          <a:bodyPr>
            <a:normAutofit fontScale="85000" lnSpcReduction="20000"/>
          </a:bodyPr>
          <a:lstStyle/>
          <a:p>
            <a:pPr>
              <a:lnSpc>
                <a:spcPct val="150000"/>
              </a:lnSpc>
            </a:pPr>
            <a:r>
              <a:rPr lang="en-GB" dirty="0">
                <a:latin typeface="Palatino Linotype" panose="02040502050505030304" pitchFamily="18" charset="0"/>
              </a:rPr>
              <a:t>Justin is careful to insist on the continuity between the Synagogue and the Church. He is usually strict about adhering to the Canon as defined by the Synagogue.</a:t>
            </a:r>
          </a:p>
          <a:p>
            <a:pPr lvl="1">
              <a:lnSpc>
                <a:spcPct val="150000"/>
              </a:lnSpc>
            </a:pPr>
            <a:r>
              <a:rPr lang="en-GB" dirty="0">
                <a:latin typeface="Palatino Linotype" panose="02040502050505030304" pitchFamily="18" charset="0"/>
              </a:rPr>
              <a:t>One important exception: Isa. 7:14, which he insists should be read that the Messiah will be born of </a:t>
            </a:r>
            <a:r>
              <a:rPr lang="en-GB" b="1" dirty="0">
                <a:latin typeface="Palatino Linotype" panose="02040502050505030304" pitchFamily="18" charset="0"/>
              </a:rPr>
              <a:t>a virgin</a:t>
            </a:r>
            <a:r>
              <a:rPr lang="en-GB" dirty="0">
                <a:latin typeface="Palatino Linotype" panose="02040502050505030304" pitchFamily="18" charset="0"/>
              </a:rPr>
              <a:t>, not simply a young woman. </a:t>
            </a:r>
          </a:p>
          <a:p>
            <a:pPr>
              <a:lnSpc>
                <a:spcPct val="150000"/>
              </a:lnSpc>
            </a:pPr>
            <a:r>
              <a:rPr lang="en-GB" dirty="0">
                <a:latin typeface="Palatino Linotype" panose="02040502050505030304" pitchFamily="18" charset="0"/>
              </a:rPr>
              <a:t>He also takes, as a key part of his interpretation of the Old Testament, the view that </a:t>
            </a:r>
            <a:r>
              <a:rPr lang="en-GB" b="1" dirty="0">
                <a:latin typeface="Palatino Linotype" panose="02040502050505030304" pitchFamily="18" charset="0"/>
              </a:rPr>
              <a:t>theophany</a:t>
            </a:r>
            <a:r>
              <a:rPr lang="en-GB" dirty="0">
                <a:latin typeface="Palatino Linotype" panose="02040502050505030304" pitchFamily="18" charset="0"/>
              </a:rPr>
              <a:t> is not the work of God the Father, but the </a:t>
            </a:r>
            <a:r>
              <a:rPr lang="en-GB" b="1" dirty="0">
                <a:latin typeface="Palatino Linotype" panose="02040502050505030304" pitchFamily="18" charset="0"/>
              </a:rPr>
              <a:t>Logos</a:t>
            </a:r>
            <a:r>
              <a:rPr lang="en-GB" dirty="0">
                <a:latin typeface="Palatino Linotype" panose="02040502050505030304" pitchFamily="18" charset="0"/>
              </a:rPr>
              <a:t>: a God that is distinct, but identical with God the Father, as the sunlight to the sun, or fire from fire. </a:t>
            </a:r>
          </a:p>
          <a:p>
            <a:pPr>
              <a:lnSpc>
                <a:spcPct val="150000"/>
              </a:lnSpc>
            </a:pPr>
            <a:r>
              <a:rPr lang="en-GB" dirty="0">
                <a:latin typeface="Palatino Linotype" panose="02040502050505030304" pitchFamily="18" charset="0"/>
              </a:rPr>
              <a:t>We need the </a:t>
            </a:r>
            <a:r>
              <a:rPr lang="en-GB" b="1" dirty="0">
                <a:latin typeface="Palatino Linotype" panose="02040502050505030304" pitchFamily="18" charset="0"/>
              </a:rPr>
              <a:t>Logos</a:t>
            </a:r>
            <a:r>
              <a:rPr lang="en-GB" dirty="0">
                <a:latin typeface="Palatino Linotype" panose="02040502050505030304" pitchFamily="18" charset="0"/>
              </a:rPr>
              <a:t>, as God is so utterly transcendent that we would not be able to understand him otherwise. </a:t>
            </a:r>
          </a:p>
        </p:txBody>
      </p:sp>
    </p:spTree>
    <p:extLst>
      <p:ext uri="{BB962C8B-B14F-4D97-AF65-F5344CB8AC3E}">
        <p14:creationId xmlns:p14="http://schemas.microsoft.com/office/powerpoint/2010/main" val="6087444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56E659-4391-6643-F563-2D656D03A48B}"/>
              </a:ext>
            </a:extLst>
          </p:cNvPr>
          <p:cNvSpPr>
            <a:spLocks noGrp="1"/>
          </p:cNvSpPr>
          <p:nvPr>
            <p:ph idx="1"/>
          </p:nvPr>
        </p:nvSpPr>
        <p:spPr>
          <a:xfrm>
            <a:off x="838200" y="778042"/>
            <a:ext cx="10515600" cy="5398921"/>
          </a:xfrm>
        </p:spPr>
        <p:txBody>
          <a:bodyPr>
            <a:normAutofit fontScale="40000" lnSpcReduction="20000"/>
          </a:bodyPr>
          <a:lstStyle/>
          <a:p>
            <a:pPr>
              <a:lnSpc>
                <a:spcPct val="170000"/>
              </a:lnSpc>
            </a:pPr>
            <a:r>
              <a:rPr lang="en-GB" dirty="0">
                <a:latin typeface="Palatino Linotype" panose="02040502050505030304" pitchFamily="18" charset="0"/>
              </a:rPr>
              <a:t>“And that Christ being Lord, and God the Son of God, and appearing formerly in power as Man, and Angel, and in the glory of fire as at the bush, so also was manifested at the judgment executed on Sodom, has been demonstrated fully by what has been said.” Then I repeated once more all that I had previously quoted from Exodus, about the vision in the bush, and the naming of Joshua (Jesus), and continued: “And do not suppose, sirs, that I am speaking superfluously when I repeat these words frequently: but it is because I know that some wish to anticipate these remarks, and to say that the power sent from the Father of all which appeared to Moses, or to Abraham, or to Jacob, is called an Angel because He came to men (for by Him the commands of the Father have been proclaimed to men); is called Glory, because He appears in a vision sometimes that cannot be borne; is called a Man, and a human being, because He appears arrayed in such forms as the Father pleases; and they call Him the Word, because He carries tidings from the Father to men: but maintain that this power is indivisible and inseparable from the Father, just as they say that the light of the sun on earth is indivisible and inseparable from the sun in the heavens; as when it sinks, the light sinks along with it; so the Father, when He chooses, say they, causes His power to spring forth, and when He chooses, He makes it return to Himself. </a:t>
            </a:r>
          </a:p>
          <a:p>
            <a:pPr>
              <a:lnSpc>
                <a:spcPct val="170000"/>
              </a:lnSpc>
            </a:pPr>
            <a:r>
              <a:rPr lang="en-GB" dirty="0">
                <a:latin typeface="Palatino Linotype" panose="02040502050505030304" pitchFamily="18" charset="0"/>
              </a:rPr>
              <a:t>In this way, they teach, He made the angels. But it is proved that there are angels who always exist, and are never reduced to that form out of which they sprang. And that this power which the prophetic word calls God, as has been also amply demonstrated, and Angel, is not numbered [as different] in name only like the light of the sun but is indeed something numerically distinct, I </a:t>
            </a:r>
            <a:r>
              <a:rPr lang="en-GB" b="1" dirty="0">
                <a:latin typeface="Palatino Linotype" panose="02040502050505030304" pitchFamily="18" charset="0"/>
              </a:rPr>
              <a:t>have discussed briefly in what has gone before; when I asserted that this power was begotten from the Father, by His power and will, but not by abscission, as if the essence of the Father were divided; as all other things partitioned and divided are not the same after as before they were divided: and, for the sake of example, I took the case of fires kindled from a fire, which we see to be distinct from it, and yet that from which many can be kindled is by no means made less, but remains the same. </a:t>
            </a:r>
            <a:r>
              <a:rPr lang="en-GB" dirty="0">
                <a:latin typeface="Palatino Linotype" panose="02040502050505030304" pitchFamily="18" charset="0"/>
              </a:rPr>
              <a:t>– </a:t>
            </a:r>
            <a:r>
              <a:rPr lang="en-GB" i="1" dirty="0">
                <a:latin typeface="Palatino Linotype" panose="02040502050505030304" pitchFamily="18" charset="0"/>
              </a:rPr>
              <a:t>Dialogue with Trypho</a:t>
            </a:r>
            <a:r>
              <a:rPr lang="en-GB" dirty="0">
                <a:latin typeface="Palatino Linotype" panose="02040502050505030304" pitchFamily="18" charset="0"/>
              </a:rPr>
              <a:t> 128</a:t>
            </a:r>
          </a:p>
        </p:txBody>
      </p:sp>
    </p:spTree>
    <p:extLst>
      <p:ext uri="{BB962C8B-B14F-4D97-AF65-F5344CB8AC3E}">
        <p14:creationId xmlns:p14="http://schemas.microsoft.com/office/powerpoint/2010/main" val="13150326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5BC15-5200-C835-3DC7-0301298C71D1}"/>
              </a:ext>
            </a:extLst>
          </p:cNvPr>
          <p:cNvSpPr>
            <a:spLocks noGrp="1"/>
          </p:cNvSpPr>
          <p:nvPr>
            <p:ph type="title"/>
          </p:nvPr>
        </p:nvSpPr>
        <p:spPr/>
        <p:txBody>
          <a:bodyPr/>
          <a:lstStyle/>
          <a:p>
            <a:pPr algn="ctr"/>
            <a:r>
              <a:rPr lang="en-GB" dirty="0">
                <a:latin typeface="Palatino Linotype" panose="02040502050505030304" pitchFamily="18" charset="0"/>
              </a:rPr>
              <a:t>Irenaeus</a:t>
            </a:r>
          </a:p>
        </p:txBody>
      </p:sp>
      <p:sp>
        <p:nvSpPr>
          <p:cNvPr id="3" name="Content Placeholder 2">
            <a:extLst>
              <a:ext uri="{FF2B5EF4-FFF2-40B4-BE49-F238E27FC236}">
                <a16:creationId xmlns:a16="http://schemas.microsoft.com/office/drawing/2014/main" id="{AD4AB45E-B9B2-5A39-D3B6-D7497F55B8B2}"/>
              </a:ext>
            </a:extLst>
          </p:cNvPr>
          <p:cNvSpPr>
            <a:spLocks noGrp="1"/>
          </p:cNvSpPr>
          <p:nvPr>
            <p:ph idx="1"/>
          </p:nvPr>
        </p:nvSpPr>
        <p:spPr/>
        <p:txBody>
          <a:bodyPr>
            <a:normAutofit fontScale="77500" lnSpcReduction="20000"/>
          </a:bodyPr>
          <a:lstStyle/>
          <a:p>
            <a:pPr>
              <a:lnSpc>
                <a:spcPct val="150000"/>
              </a:lnSpc>
            </a:pPr>
            <a:r>
              <a:rPr lang="en-GB" dirty="0">
                <a:latin typeface="Palatino Linotype" panose="02040502050505030304" pitchFamily="18" charset="0"/>
              </a:rPr>
              <a:t>But the Gnostics, and Marcion, have given another challenge to the Church: what authority do they have over interpreting the texts, and indeed what authority do they have over deciding the </a:t>
            </a:r>
            <a:r>
              <a:rPr lang="en-GB" b="1" dirty="0">
                <a:latin typeface="Palatino Linotype" panose="02040502050505030304" pitchFamily="18" charset="0"/>
              </a:rPr>
              <a:t>canon</a:t>
            </a:r>
            <a:r>
              <a:rPr lang="en-GB" dirty="0">
                <a:latin typeface="Palatino Linotype" panose="02040502050505030304" pitchFamily="18" charset="0"/>
              </a:rPr>
              <a:t>?</a:t>
            </a:r>
          </a:p>
          <a:p>
            <a:pPr>
              <a:lnSpc>
                <a:spcPct val="150000"/>
              </a:lnSpc>
            </a:pPr>
            <a:r>
              <a:rPr lang="en-GB" dirty="0">
                <a:latin typeface="Palatino Linotype" panose="02040502050505030304" pitchFamily="18" charset="0"/>
              </a:rPr>
              <a:t>Marcion, as we have seen, wants a radically excised New Testament. But other Gnostics use </a:t>
            </a:r>
            <a:r>
              <a:rPr lang="en-GB" b="1" dirty="0">
                <a:latin typeface="Palatino Linotype" panose="02040502050505030304" pitchFamily="18" charset="0"/>
              </a:rPr>
              <a:t>apocryphal</a:t>
            </a:r>
            <a:r>
              <a:rPr lang="en-GB" dirty="0">
                <a:latin typeface="Palatino Linotype" panose="02040502050505030304" pitchFamily="18" charset="0"/>
              </a:rPr>
              <a:t> writings: “secret” texts, that contain “hidden teachings” of Jesus.</a:t>
            </a:r>
          </a:p>
          <a:p>
            <a:pPr>
              <a:lnSpc>
                <a:spcPct val="150000"/>
              </a:lnSpc>
            </a:pPr>
            <a:r>
              <a:rPr lang="en-GB" dirty="0">
                <a:latin typeface="Palatino Linotype" panose="02040502050505030304" pitchFamily="18" charset="0"/>
              </a:rPr>
              <a:t>For </a:t>
            </a:r>
            <a:r>
              <a:rPr lang="en-GB" dirty="0" err="1">
                <a:latin typeface="Palatino Linotype" panose="02040502050505030304" pitchFamily="18" charset="0"/>
              </a:rPr>
              <a:t>Iraeneus</a:t>
            </a:r>
            <a:r>
              <a:rPr lang="en-GB" dirty="0">
                <a:latin typeface="Palatino Linotype" panose="02040502050505030304" pitchFamily="18" charset="0"/>
              </a:rPr>
              <a:t>, this is incredible. There can’t be a “secret” faith: the faith must be public, and visible; it is guaranteed by the principle of Apostolic Succession. </a:t>
            </a:r>
          </a:p>
          <a:p>
            <a:endParaRPr lang="en-GB" dirty="0">
              <a:latin typeface="Palatino Linotype" panose="02040502050505030304" pitchFamily="18" charset="0"/>
            </a:endParaRPr>
          </a:p>
        </p:txBody>
      </p:sp>
    </p:spTree>
    <p:extLst>
      <p:ext uri="{BB962C8B-B14F-4D97-AF65-F5344CB8AC3E}">
        <p14:creationId xmlns:p14="http://schemas.microsoft.com/office/powerpoint/2010/main" val="1500713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3D04F7-3A0D-9CAC-C083-B88AD5C3466A}"/>
              </a:ext>
            </a:extLst>
          </p:cNvPr>
          <p:cNvSpPr>
            <a:spLocks noGrp="1"/>
          </p:cNvSpPr>
          <p:nvPr>
            <p:ph idx="1"/>
          </p:nvPr>
        </p:nvSpPr>
        <p:spPr>
          <a:xfrm>
            <a:off x="836680" y="561975"/>
            <a:ext cx="6002110" cy="5572126"/>
          </a:xfrm>
        </p:spPr>
        <p:txBody>
          <a:bodyPr>
            <a:normAutofit/>
          </a:bodyPr>
          <a:lstStyle/>
          <a:p>
            <a:r>
              <a:rPr lang="en-GB" sz="2000" dirty="0">
                <a:latin typeface="Palatino Linotype" panose="02040502050505030304" pitchFamily="18" charset="0"/>
              </a:rPr>
              <a:t>Irenaeus fixes the canonical Gospels at four, with an analogy of the Cherubim: the lion (Matthew); the ox (Mark); the man (Luke); the Eagle (John). </a:t>
            </a:r>
          </a:p>
          <a:p>
            <a:r>
              <a:rPr lang="en-GB" sz="2000" dirty="0">
                <a:latin typeface="Palatino Linotype" panose="02040502050505030304" pitchFamily="18" charset="0"/>
              </a:rPr>
              <a:t>The letters of Paul are more moveable: no Hebrews, e.g.</a:t>
            </a:r>
          </a:p>
          <a:p>
            <a:r>
              <a:rPr lang="en-GB" sz="2000" dirty="0">
                <a:latin typeface="Palatino Linotype" panose="02040502050505030304" pitchFamily="18" charset="0"/>
              </a:rPr>
              <a:t>The Old Testament has difficult passages, which are to be explained as the gradual unfolding of God’s revelation. </a:t>
            </a:r>
          </a:p>
          <a:p>
            <a:r>
              <a:rPr lang="en-GB" sz="2000" dirty="0">
                <a:latin typeface="Palatino Linotype" panose="02040502050505030304" pitchFamily="18" charset="0"/>
              </a:rPr>
              <a:t>There is </a:t>
            </a:r>
            <a:r>
              <a:rPr lang="en-GB" sz="2000" b="1" dirty="0">
                <a:latin typeface="Palatino Linotype" panose="02040502050505030304" pitchFamily="18" charset="0"/>
              </a:rPr>
              <a:t>one</a:t>
            </a:r>
            <a:r>
              <a:rPr lang="en-GB" sz="2000" dirty="0">
                <a:latin typeface="Palatino Linotype" panose="02040502050505030304" pitchFamily="18" charset="0"/>
              </a:rPr>
              <a:t> Faith: no “secret” Faith; no secret doctrines. The “immortality” that the Gnostic sects promise us is given in the Sacraments.</a:t>
            </a:r>
          </a:p>
          <a:p>
            <a:r>
              <a:rPr lang="en-GB" sz="2000" dirty="0">
                <a:latin typeface="Palatino Linotype" panose="02040502050505030304" pitchFamily="18" charset="0"/>
              </a:rPr>
              <a:t>Irenaeus is also adamantly opposed to the Gnostic repudiation of the world as inherently bad; the result of a botched creation; etc. The world was created perfectly; it is messed up due to the misuse of its gifts. </a:t>
            </a:r>
          </a:p>
        </p:txBody>
      </p:sp>
      <p:pic>
        <p:nvPicPr>
          <p:cNvPr id="4" name="Picture 3">
            <a:extLst>
              <a:ext uri="{FF2B5EF4-FFF2-40B4-BE49-F238E27FC236}">
                <a16:creationId xmlns:a16="http://schemas.microsoft.com/office/drawing/2014/main" id="{F12E46F7-4667-F862-2DDE-325E313197A8}"/>
              </a:ext>
            </a:extLst>
          </p:cNvPr>
          <p:cNvPicPr>
            <a:picLocks noChangeAspect="1"/>
          </p:cNvPicPr>
          <p:nvPr/>
        </p:nvPicPr>
        <p:blipFill rotWithShape="1">
          <a:blip r:embed="rId2"/>
          <a:srcRect l="6668"/>
          <a:stretch/>
        </p:blipFill>
        <p:spPr>
          <a:xfrm>
            <a:off x="7199440" y="10"/>
            <a:ext cx="4992560" cy="6857990"/>
          </a:xfrm>
          <a:prstGeom prst="rect">
            <a:avLst/>
          </a:prstGeom>
          <a:effectLst/>
        </p:spPr>
      </p:pic>
    </p:spTree>
    <p:extLst>
      <p:ext uri="{BB962C8B-B14F-4D97-AF65-F5344CB8AC3E}">
        <p14:creationId xmlns:p14="http://schemas.microsoft.com/office/powerpoint/2010/main" val="10936508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5F2F7-9F5F-7B80-EE00-05DEB2736D79}"/>
              </a:ext>
            </a:extLst>
          </p:cNvPr>
          <p:cNvSpPr>
            <a:spLocks noGrp="1"/>
          </p:cNvSpPr>
          <p:nvPr>
            <p:ph type="title"/>
          </p:nvPr>
        </p:nvSpPr>
        <p:spPr/>
        <p:txBody>
          <a:bodyPr/>
          <a:lstStyle/>
          <a:p>
            <a:pPr algn="ctr"/>
            <a:r>
              <a:rPr lang="en-GB" dirty="0">
                <a:latin typeface="Palatino Linotype" panose="02040502050505030304" pitchFamily="18" charset="0"/>
              </a:rPr>
              <a:t>Celsus</a:t>
            </a:r>
          </a:p>
        </p:txBody>
      </p:sp>
      <p:sp>
        <p:nvSpPr>
          <p:cNvPr id="3" name="Content Placeholder 2">
            <a:extLst>
              <a:ext uri="{FF2B5EF4-FFF2-40B4-BE49-F238E27FC236}">
                <a16:creationId xmlns:a16="http://schemas.microsoft.com/office/drawing/2014/main" id="{BC99FEF7-E0E9-CAE9-9BA8-4718DEFCB3C7}"/>
              </a:ext>
            </a:extLst>
          </p:cNvPr>
          <p:cNvSpPr>
            <a:spLocks noGrp="1"/>
          </p:cNvSpPr>
          <p:nvPr>
            <p:ph idx="1"/>
          </p:nvPr>
        </p:nvSpPr>
        <p:spPr>
          <a:xfrm>
            <a:off x="838200" y="1459832"/>
            <a:ext cx="10515600" cy="4717131"/>
          </a:xfrm>
        </p:spPr>
        <p:txBody>
          <a:bodyPr>
            <a:normAutofit fontScale="85000" lnSpcReduction="20000"/>
          </a:bodyPr>
          <a:lstStyle/>
          <a:p>
            <a:pPr>
              <a:lnSpc>
                <a:spcPct val="150000"/>
              </a:lnSpc>
            </a:pPr>
            <a:r>
              <a:rPr lang="en-GB" dirty="0">
                <a:latin typeface="Palatino Linotype" panose="02040502050505030304" pitchFamily="18" charset="0"/>
              </a:rPr>
              <a:t>Around the same time as Irenaeus, a pagan writer called </a:t>
            </a:r>
            <a:r>
              <a:rPr lang="en-GB" b="1" dirty="0">
                <a:latin typeface="Palatino Linotype" panose="02040502050505030304" pitchFamily="18" charset="0"/>
              </a:rPr>
              <a:t>Celsus</a:t>
            </a:r>
            <a:r>
              <a:rPr lang="en-GB" dirty="0">
                <a:latin typeface="Palatino Linotype" panose="02040502050505030304" pitchFamily="18" charset="0"/>
              </a:rPr>
              <a:t> was particularly alarmed by how many people were falling away from Pagan customs to the new religion.</a:t>
            </a:r>
          </a:p>
          <a:p>
            <a:pPr>
              <a:lnSpc>
                <a:spcPct val="150000"/>
              </a:lnSpc>
            </a:pPr>
            <a:r>
              <a:rPr lang="en-GB" dirty="0">
                <a:latin typeface="Palatino Linotype" panose="02040502050505030304" pitchFamily="18" charset="0"/>
              </a:rPr>
              <a:t>Celsus believed that religious truth is guaranteed by ancestral custom. Christianity innovates, and detracts from that; not only that, but it stops people serving in the army, worshipping the Emperor, etc. </a:t>
            </a:r>
          </a:p>
          <a:p>
            <a:pPr>
              <a:lnSpc>
                <a:spcPct val="150000"/>
              </a:lnSpc>
            </a:pPr>
            <a:r>
              <a:rPr lang="en-GB" dirty="0">
                <a:latin typeface="Palatino Linotype" panose="02040502050505030304" pitchFamily="18" charset="0"/>
              </a:rPr>
              <a:t>Celsus continually attempts to undermine the truth of Christianity by looking at parallels in other religious traditions. Christianity is entirely derivative.</a:t>
            </a:r>
          </a:p>
        </p:txBody>
      </p:sp>
    </p:spTree>
    <p:extLst>
      <p:ext uri="{BB962C8B-B14F-4D97-AF65-F5344CB8AC3E}">
        <p14:creationId xmlns:p14="http://schemas.microsoft.com/office/powerpoint/2010/main" val="6199678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1E63E-F21A-C82E-7516-FB81FEF349D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3C996C-CFC0-615D-AA19-AFFCA20A1AC8}"/>
              </a:ext>
            </a:extLst>
          </p:cNvPr>
          <p:cNvSpPr>
            <a:spLocks noGrp="1"/>
          </p:cNvSpPr>
          <p:nvPr>
            <p:ph idx="1"/>
          </p:nvPr>
        </p:nvSpPr>
        <p:spPr/>
        <p:txBody>
          <a:bodyPr/>
          <a:lstStyle/>
          <a:p>
            <a:r>
              <a:rPr lang="en-GB" dirty="0">
                <a:latin typeface="Palatino Linotype" panose="02040502050505030304" pitchFamily="18" charset="0"/>
              </a:rPr>
              <a:t>He was particularly aware of the variety of doctrines that the Christians held: the Gnostics, the </a:t>
            </a:r>
            <a:r>
              <a:rPr lang="en-GB" dirty="0" err="1">
                <a:latin typeface="Palatino Linotype" panose="02040502050505030304" pitchFamily="18" charset="0"/>
              </a:rPr>
              <a:t>Ophites</a:t>
            </a:r>
            <a:r>
              <a:rPr lang="en-GB" dirty="0">
                <a:latin typeface="Palatino Linotype" panose="02040502050505030304" pitchFamily="18" charset="0"/>
              </a:rPr>
              <a:t>, etc. </a:t>
            </a:r>
          </a:p>
          <a:p>
            <a:r>
              <a:rPr lang="en-GB" dirty="0">
                <a:latin typeface="Palatino Linotype" panose="02040502050505030304" pitchFamily="18" charset="0"/>
              </a:rPr>
              <a:t>This, for Celsus, explains its tenacity: a persecuted group will stick together. But this is its downfall: each member will want to lead his own faction. </a:t>
            </a:r>
          </a:p>
          <a:p>
            <a:r>
              <a:rPr lang="en-GB" dirty="0">
                <a:latin typeface="Palatino Linotype" panose="02040502050505030304" pitchFamily="18" charset="0"/>
              </a:rPr>
              <a:t>However, there is also the problem of their strict monotheism. They will </a:t>
            </a:r>
          </a:p>
          <a:p>
            <a:endParaRPr lang="en-GB" dirty="0"/>
          </a:p>
        </p:txBody>
      </p:sp>
    </p:spTree>
    <p:extLst>
      <p:ext uri="{BB962C8B-B14F-4D97-AF65-F5344CB8AC3E}">
        <p14:creationId xmlns:p14="http://schemas.microsoft.com/office/powerpoint/2010/main" val="41948159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96C7E6-1675-71A1-E30C-6F8620C0715A}"/>
              </a:ext>
            </a:extLst>
          </p:cNvPr>
          <p:cNvSpPr>
            <a:spLocks noGrp="1"/>
          </p:cNvSpPr>
          <p:nvPr>
            <p:ph idx="1"/>
          </p:nvPr>
        </p:nvSpPr>
        <p:spPr>
          <a:xfrm>
            <a:off x="838200" y="874295"/>
            <a:ext cx="10515600" cy="5302668"/>
          </a:xfrm>
        </p:spPr>
        <p:txBody>
          <a:bodyPr>
            <a:normAutofit fontScale="55000" lnSpcReduction="20000"/>
          </a:bodyPr>
          <a:lstStyle/>
          <a:p>
            <a:pPr>
              <a:lnSpc>
                <a:spcPct val="170000"/>
              </a:lnSpc>
            </a:pPr>
            <a:r>
              <a:rPr lang="en-GB" dirty="0">
                <a:latin typeface="Palatino Linotype" panose="02040502050505030304" pitchFamily="18" charset="0"/>
              </a:rPr>
              <a:t>Celsus, being of opinion that there is to be found among many nations a general relationship of doctrine, enumerates all the nations which gave rise to such and such opinions; but for some reason, unknown to me, he casts a slight upon the Jews, not including them among the others, as having either laboured along with them, and arrived at the same conclusions, or as having entertained similar opinions on many subjects. It is proper, therefore, to ask him why he gives credence to the histories of Barbarians and Greeks respecting the antiquity of those nations of whom he speaks, but stamps the histories of this nation alone as false. For if the respective writers related the events which are found in these works in the spirit of truth, why should we distrust the prophets of the Jews alone?</a:t>
            </a:r>
          </a:p>
          <a:p>
            <a:pPr>
              <a:lnSpc>
                <a:spcPct val="170000"/>
              </a:lnSpc>
            </a:pPr>
            <a:r>
              <a:rPr lang="en-GB" dirty="0">
                <a:latin typeface="Palatino Linotype" panose="02040502050505030304" pitchFamily="18" charset="0"/>
              </a:rPr>
              <a:t>For listen to the statement of Celsus: "There is," he says, "an authoritative account from the very beginning, respecting which there is a constant agreement among all the most learned nations, and cities, and men." And yet he will not call the Jews a learned nation in the same way in which he does the Egyptians, and Assyrians, and Indians, and Persians, and </a:t>
            </a:r>
            <a:r>
              <a:rPr lang="en-GB" dirty="0" err="1">
                <a:latin typeface="Palatino Linotype" panose="02040502050505030304" pitchFamily="18" charset="0"/>
              </a:rPr>
              <a:t>Odrysians</a:t>
            </a:r>
            <a:r>
              <a:rPr lang="en-GB" dirty="0">
                <a:latin typeface="Palatino Linotype" panose="02040502050505030304" pitchFamily="18" charset="0"/>
              </a:rPr>
              <a:t>, and </a:t>
            </a:r>
            <a:r>
              <a:rPr lang="en-GB" dirty="0" err="1">
                <a:latin typeface="Palatino Linotype" panose="02040502050505030304" pitchFamily="18" charset="0"/>
              </a:rPr>
              <a:t>Samothracians</a:t>
            </a:r>
            <a:r>
              <a:rPr lang="en-GB" dirty="0">
                <a:latin typeface="Palatino Linotype" panose="02040502050505030304" pitchFamily="18" charset="0"/>
              </a:rPr>
              <a:t>, and </a:t>
            </a:r>
            <a:r>
              <a:rPr lang="en-GB" dirty="0" err="1">
                <a:latin typeface="Palatino Linotype" panose="02040502050505030304" pitchFamily="18" charset="0"/>
              </a:rPr>
              <a:t>Eleusinians</a:t>
            </a:r>
            <a:r>
              <a:rPr lang="en-GB" dirty="0">
                <a:latin typeface="Palatino Linotype" panose="02040502050505030304" pitchFamily="18" charset="0"/>
              </a:rPr>
              <a:t>. – Origen </a:t>
            </a:r>
            <a:r>
              <a:rPr lang="en-GB" i="1" dirty="0">
                <a:latin typeface="Palatino Linotype" panose="02040502050505030304" pitchFamily="18" charset="0"/>
              </a:rPr>
              <a:t>Contra </a:t>
            </a:r>
            <a:r>
              <a:rPr lang="en-GB" i="1" dirty="0" err="1">
                <a:latin typeface="Palatino Linotype" panose="02040502050505030304" pitchFamily="18" charset="0"/>
              </a:rPr>
              <a:t>Celsum</a:t>
            </a:r>
            <a:r>
              <a:rPr lang="en-GB" i="1" dirty="0">
                <a:latin typeface="Palatino Linotype" panose="02040502050505030304" pitchFamily="18" charset="0"/>
              </a:rPr>
              <a:t> I.</a:t>
            </a:r>
            <a:r>
              <a:rPr lang="en-GB" dirty="0">
                <a:latin typeface="Palatino Linotype" panose="02040502050505030304" pitchFamily="18" charset="0"/>
              </a:rPr>
              <a:t>14</a:t>
            </a:r>
          </a:p>
        </p:txBody>
      </p:sp>
    </p:spTree>
    <p:extLst>
      <p:ext uri="{BB962C8B-B14F-4D97-AF65-F5344CB8AC3E}">
        <p14:creationId xmlns:p14="http://schemas.microsoft.com/office/powerpoint/2010/main" val="26999864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41D4E2-5AAE-AF3D-CD14-1177A7F707B8}"/>
              </a:ext>
            </a:extLst>
          </p:cNvPr>
          <p:cNvSpPr>
            <a:spLocks noGrp="1"/>
          </p:cNvSpPr>
          <p:nvPr>
            <p:ph idx="1"/>
          </p:nvPr>
        </p:nvSpPr>
        <p:spPr>
          <a:xfrm>
            <a:off x="838200" y="786063"/>
            <a:ext cx="10515600" cy="5390900"/>
          </a:xfrm>
        </p:spPr>
        <p:txBody>
          <a:bodyPr>
            <a:normAutofit fontScale="47500" lnSpcReduction="20000"/>
          </a:bodyPr>
          <a:lstStyle/>
          <a:p>
            <a:pPr>
              <a:lnSpc>
                <a:spcPct val="170000"/>
              </a:lnSpc>
            </a:pPr>
            <a:r>
              <a:rPr lang="en-GB" dirty="0">
                <a:latin typeface="Palatino Linotype" panose="02040502050505030304" pitchFamily="18" charset="0"/>
              </a:rPr>
              <a:t>In the next place, since he reproaches us with the existence of heresies in Christianity as being a ground of accusation against it, saying that "when Christians had greatly increased in numbers, they were divided and split up into factions, each individual desiring to have his own party;" and further, that "being thus separated through their numbers, they confute one another, still having, so to speak, one name in common, if indeed they still retain it. And this is the only thing which they are yet ashamed to abandon, while other matters are determined in different ways by the various sects.“  Origen Contra </a:t>
            </a:r>
            <a:r>
              <a:rPr lang="en-GB" dirty="0" err="1">
                <a:latin typeface="Palatino Linotype" panose="02040502050505030304" pitchFamily="18" charset="0"/>
              </a:rPr>
              <a:t>Celsum</a:t>
            </a:r>
            <a:r>
              <a:rPr lang="en-GB" dirty="0">
                <a:latin typeface="Palatino Linotype" panose="02040502050505030304" pitchFamily="18" charset="0"/>
              </a:rPr>
              <a:t> III.12</a:t>
            </a:r>
          </a:p>
          <a:p>
            <a:pPr>
              <a:lnSpc>
                <a:spcPct val="170000"/>
              </a:lnSpc>
            </a:pPr>
            <a:r>
              <a:rPr lang="en-GB" dirty="0">
                <a:latin typeface="Palatino Linotype" panose="02040502050505030304" pitchFamily="18" charset="0"/>
              </a:rPr>
              <a:t>After this he continues: "Their union is the more wonderful, the more it can be shown to be based on no substantial reason. And yet rebellion is a substantial reason, as well as the advantages which accrue from it, and the fear of external enemies. Such are the causes which give stability to their faith.“ – III.14</a:t>
            </a:r>
          </a:p>
          <a:p>
            <a:pPr>
              <a:lnSpc>
                <a:spcPct val="170000"/>
              </a:lnSpc>
            </a:pPr>
            <a:r>
              <a:rPr lang="en-GB" dirty="0">
                <a:latin typeface="Palatino Linotype" panose="02040502050505030304" pitchFamily="18" charset="0"/>
              </a:rPr>
              <a:t>Now if these things be so, why should it not be consistent with reason to hold with regard to Jesus, who was able to effect results so great, that there dwelt in Him no ordinary divinity? While this was not the case either with the </a:t>
            </a:r>
            <a:r>
              <a:rPr lang="en-GB" dirty="0" err="1">
                <a:latin typeface="Palatino Linotype" panose="02040502050505030304" pitchFamily="18" charset="0"/>
              </a:rPr>
              <a:t>Proconnesian</a:t>
            </a:r>
            <a:r>
              <a:rPr lang="en-GB" dirty="0">
                <a:latin typeface="Palatino Linotype" panose="02040502050505030304" pitchFamily="18" charset="0"/>
              </a:rPr>
              <a:t> </a:t>
            </a:r>
            <a:r>
              <a:rPr lang="en-GB" dirty="0" err="1">
                <a:latin typeface="Palatino Linotype" panose="02040502050505030304" pitchFamily="18" charset="0"/>
              </a:rPr>
              <a:t>Aristeas</a:t>
            </a:r>
            <a:r>
              <a:rPr lang="en-GB" dirty="0">
                <a:latin typeface="Palatino Linotype" panose="02040502050505030304" pitchFamily="18" charset="0"/>
              </a:rPr>
              <a:t> (although Apollo would have him regarded as a god), or with the other individuals enumerated by Celsus when he says, "No one regards </a:t>
            </a:r>
            <a:r>
              <a:rPr lang="en-GB" dirty="0" err="1">
                <a:latin typeface="Palatino Linotype" panose="02040502050505030304" pitchFamily="18" charset="0"/>
              </a:rPr>
              <a:t>Abaris</a:t>
            </a:r>
            <a:r>
              <a:rPr lang="en-GB" dirty="0">
                <a:latin typeface="Palatino Linotype" panose="02040502050505030304" pitchFamily="18" charset="0"/>
              </a:rPr>
              <a:t> the Hyperborean as a god, who was possessed of such power as to be borne along like an arrow from a bow." For with what object did the deity who bestowed upon this Hyperborean </a:t>
            </a:r>
            <a:r>
              <a:rPr lang="en-GB" dirty="0" err="1">
                <a:latin typeface="Palatino Linotype" panose="02040502050505030304" pitchFamily="18" charset="0"/>
              </a:rPr>
              <a:t>Abaris</a:t>
            </a:r>
            <a:r>
              <a:rPr lang="en-GB" dirty="0">
                <a:latin typeface="Palatino Linotype" panose="02040502050505030304" pitchFamily="18" charset="0"/>
              </a:rPr>
              <a:t> the power of being carried along like an arrow, confer upon him such a gift? Was it that the human race might be benefited thereby, or did he himself obtain any advantage from the possession of such a power?—III.36</a:t>
            </a:r>
          </a:p>
        </p:txBody>
      </p:sp>
    </p:spTree>
    <p:extLst>
      <p:ext uri="{BB962C8B-B14F-4D97-AF65-F5344CB8AC3E}">
        <p14:creationId xmlns:p14="http://schemas.microsoft.com/office/powerpoint/2010/main" val="24881298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DA84D0-2009-F40D-E99E-0F4A6D3B0E0E}"/>
              </a:ext>
            </a:extLst>
          </p:cNvPr>
          <p:cNvSpPr>
            <a:spLocks noGrp="1"/>
          </p:cNvSpPr>
          <p:nvPr>
            <p:ph idx="1"/>
          </p:nvPr>
        </p:nvSpPr>
        <p:spPr>
          <a:xfrm>
            <a:off x="838200" y="786063"/>
            <a:ext cx="10515600" cy="5390900"/>
          </a:xfrm>
        </p:spPr>
        <p:txBody>
          <a:bodyPr>
            <a:normAutofit fontScale="55000" lnSpcReduction="20000"/>
          </a:bodyPr>
          <a:lstStyle/>
          <a:p>
            <a:pPr>
              <a:lnSpc>
                <a:spcPct val="170000"/>
              </a:lnSpc>
            </a:pPr>
            <a:r>
              <a:rPr lang="en-GB" dirty="0">
                <a:latin typeface="Palatino Linotype" panose="02040502050505030304" pitchFamily="18" charset="0"/>
              </a:rPr>
              <a:t>The argument of Celsus appears to point by these illustrations to this conclusion: that it is "an obligation incumbent on all men to live according to their country's customs, in which case they will escape censure; whereas the Christians, who have abandoned their native usages, and who are not one nation like the Jews, are to be blamed for giving their adherence to the teaching of Jesus.“ – Origen CC. V.35</a:t>
            </a:r>
          </a:p>
          <a:p>
            <a:pPr>
              <a:lnSpc>
                <a:spcPct val="170000"/>
              </a:lnSpc>
            </a:pPr>
            <a:r>
              <a:rPr lang="en-GB" dirty="0">
                <a:latin typeface="Palatino Linotype" panose="02040502050505030304" pitchFamily="18" charset="0"/>
              </a:rPr>
              <a:t>Celsus also urges us to "take office in the government of the country, if that is required for the maintenance of the laws and the support of religion." But we recognise in each state the existence of another national organization, founded by the Word of God, and we exhort those who are mighty in word and of blameless life to rule over Churches. – Origen CC. VIII </a:t>
            </a:r>
          </a:p>
          <a:p>
            <a:pPr>
              <a:lnSpc>
                <a:spcPct val="170000"/>
              </a:lnSpc>
            </a:pPr>
            <a:r>
              <a:rPr lang="en-GB" dirty="0">
                <a:latin typeface="Palatino Linotype" panose="02040502050505030304" pitchFamily="18" charset="0"/>
              </a:rPr>
              <a:t>In the next place, Celsus urges us "to help the king with all our might, and to labour with him in the maintenance of justice, to fight for him; and if he requires it, to fight under him, or lead an army along with him." To this our answer is, that we do, when occasion requires, give help to kings, and that, so to say, a divine help, "putting on the whole armour of God." And this we do in obedience to the injunction of the apostle, "I exhort, therefore, that first of all, supplications, prayers, intercessions, and giving of thanks, be made for all men; for kings, and for all that are in authority;"</a:t>
            </a:r>
          </a:p>
        </p:txBody>
      </p:sp>
    </p:spTree>
    <p:extLst>
      <p:ext uri="{BB962C8B-B14F-4D97-AF65-F5344CB8AC3E}">
        <p14:creationId xmlns:p14="http://schemas.microsoft.com/office/powerpoint/2010/main" val="33171453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49BF0B-D7E5-BF08-39D8-4C88B90ADECE}"/>
              </a:ext>
            </a:extLst>
          </p:cNvPr>
          <p:cNvSpPr>
            <a:spLocks noGrp="1"/>
          </p:cNvSpPr>
          <p:nvPr>
            <p:ph type="title"/>
          </p:nvPr>
        </p:nvSpPr>
        <p:spPr>
          <a:xfrm>
            <a:off x="836679" y="723899"/>
            <a:ext cx="6002110" cy="571502"/>
          </a:xfrm>
        </p:spPr>
        <p:txBody>
          <a:bodyPr>
            <a:normAutofit fontScale="90000"/>
          </a:bodyPr>
          <a:lstStyle/>
          <a:p>
            <a:pPr algn="ctr"/>
            <a:r>
              <a:rPr lang="en-GB" sz="4000" dirty="0">
                <a:latin typeface="Palatino Linotype" panose="02040502050505030304" pitchFamily="18" charset="0"/>
              </a:rPr>
              <a:t>Origen</a:t>
            </a:r>
          </a:p>
        </p:txBody>
      </p:sp>
      <p:sp>
        <p:nvSpPr>
          <p:cNvPr id="3" name="Content Placeholder 2">
            <a:extLst>
              <a:ext uri="{FF2B5EF4-FFF2-40B4-BE49-F238E27FC236}">
                <a16:creationId xmlns:a16="http://schemas.microsoft.com/office/drawing/2014/main" id="{BC83E164-8599-C6BC-DE6C-53E04E93E3C2}"/>
              </a:ext>
            </a:extLst>
          </p:cNvPr>
          <p:cNvSpPr>
            <a:spLocks noGrp="1"/>
          </p:cNvSpPr>
          <p:nvPr>
            <p:ph idx="1"/>
          </p:nvPr>
        </p:nvSpPr>
        <p:spPr>
          <a:xfrm>
            <a:off x="216568" y="1379621"/>
            <a:ext cx="6622222" cy="4754480"/>
          </a:xfrm>
        </p:spPr>
        <p:txBody>
          <a:bodyPr>
            <a:normAutofit fontScale="70000" lnSpcReduction="20000"/>
          </a:bodyPr>
          <a:lstStyle/>
          <a:p>
            <a:pPr>
              <a:lnSpc>
                <a:spcPct val="160000"/>
              </a:lnSpc>
            </a:pPr>
            <a:r>
              <a:rPr lang="en-GB" sz="2000" dirty="0">
                <a:latin typeface="Palatino Linotype" panose="02040502050505030304" pitchFamily="18" charset="0"/>
              </a:rPr>
              <a:t>We know of Celsus from one of the greatest of the early Church Fathers: Origen (AD 184-254).</a:t>
            </a:r>
          </a:p>
          <a:p>
            <a:pPr>
              <a:lnSpc>
                <a:spcPct val="160000"/>
              </a:lnSpc>
            </a:pPr>
            <a:r>
              <a:rPr lang="en-GB" sz="2000" dirty="0">
                <a:latin typeface="Palatino Linotype" panose="02040502050505030304" pitchFamily="18" charset="0"/>
              </a:rPr>
              <a:t>He is </a:t>
            </a:r>
            <a:r>
              <a:rPr lang="en-GB" sz="2000" b="1" dirty="0">
                <a:latin typeface="Palatino Linotype" panose="02040502050505030304" pitchFamily="18" charset="0"/>
              </a:rPr>
              <a:t>extremely </a:t>
            </a:r>
            <a:r>
              <a:rPr lang="en-GB" sz="2000" dirty="0">
                <a:latin typeface="Palatino Linotype" panose="02040502050505030304" pitchFamily="18" charset="0"/>
              </a:rPr>
              <a:t>well-versed in Greek philosophy, and wants to use its full power to interpret the Bible. </a:t>
            </a:r>
          </a:p>
          <a:p>
            <a:pPr lvl="1">
              <a:lnSpc>
                <a:spcPct val="160000"/>
              </a:lnSpc>
            </a:pPr>
            <a:r>
              <a:rPr lang="en-GB" sz="1600" dirty="0">
                <a:latin typeface="Palatino Linotype" panose="02040502050505030304" pitchFamily="18" charset="0"/>
              </a:rPr>
              <a:t>One puzzle about his life is a story that he castrated himself as a young man: something about which historians are still divided.</a:t>
            </a:r>
          </a:p>
          <a:p>
            <a:pPr>
              <a:lnSpc>
                <a:spcPct val="160000"/>
              </a:lnSpc>
            </a:pPr>
            <a:r>
              <a:rPr lang="en-GB" sz="2000" dirty="0">
                <a:latin typeface="Palatino Linotype" panose="02040502050505030304" pitchFamily="18" charset="0"/>
              </a:rPr>
              <a:t>His vital concern was the defence of orthodoxy against the pagans, the </a:t>
            </a:r>
            <a:r>
              <a:rPr lang="en-GB" sz="2000" dirty="0" err="1">
                <a:latin typeface="Palatino Linotype" panose="02040502050505030304" pitchFamily="18" charset="0"/>
              </a:rPr>
              <a:t>Judaisers</a:t>
            </a:r>
            <a:r>
              <a:rPr lang="en-GB" sz="2000" dirty="0">
                <a:latin typeface="Palatino Linotype" panose="02040502050505030304" pitchFamily="18" charset="0"/>
              </a:rPr>
              <a:t>, the Gnostics, etc. etc. He wanted to balance the high status of the Old Testament with the clear rupture of the New.</a:t>
            </a:r>
          </a:p>
          <a:p>
            <a:pPr>
              <a:lnSpc>
                <a:spcPct val="160000"/>
              </a:lnSpc>
            </a:pPr>
            <a:r>
              <a:rPr lang="en-GB" sz="2000" dirty="0">
                <a:latin typeface="Palatino Linotype" panose="02040502050505030304" pitchFamily="18" charset="0"/>
              </a:rPr>
              <a:t>He is particularly disappointed with the standard of some Christians: their loose morals, and their stupidity: e.g. believing that God is some literal “man in the sky”. </a:t>
            </a:r>
          </a:p>
          <a:p>
            <a:pPr>
              <a:lnSpc>
                <a:spcPct val="160000"/>
              </a:lnSpc>
            </a:pPr>
            <a:r>
              <a:rPr lang="en-GB" sz="2000" dirty="0">
                <a:latin typeface="Palatino Linotype" panose="02040502050505030304" pitchFamily="18" charset="0"/>
              </a:rPr>
              <a:t>His solution to both is the method of </a:t>
            </a:r>
            <a:r>
              <a:rPr lang="en-GB" sz="2000" b="1" dirty="0">
                <a:latin typeface="Palatino Linotype" panose="02040502050505030304" pitchFamily="18" charset="0"/>
              </a:rPr>
              <a:t>allegoresis</a:t>
            </a:r>
            <a:r>
              <a:rPr lang="en-GB" sz="2000" dirty="0">
                <a:latin typeface="Palatino Linotype" panose="02040502050505030304" pitchFamily="18" charset="0"/>
              </a:rPr>
              <a:t>: both for the Old and the New Testament. </a:t>
            </a:r>
          </a:p>
          <a:p>
            <a:endParaRPr lang="en-GB" sz="2000" dirty="0">
              <a:latin typeface="Palatino Linotype" panose="02040502050505030304" pitchFamily="18" charset="0"/>
            </a:endParaRPr>
          </a:p>
        </p:txBody>
      </p:sp>
      <p:pic>
        <p:nvPicPr>
          <p:cNvPr id="4" name="Picture 3">
            <a:extLst>
              <a:ext uri="{FF2B5EF4-FFF2-40B4-BE49-F238E27FC236}">
                <a16:creationId xmlns:a16="http://schemas.microsoft.com/office/drawing/2014/main" id="{AD54004B-6E76-E2DF-A0E1-C2C7801048A6}"/>
              </a:ext>
            </a:extLst>
          </p:cNvPr>
          <p:cNvPicPr>
            <a:picLocks noChangeAspect="1"/>
          </p:cNvPicPr>
          <p:nvPr/>
        </p:nvPicPr>
        <p:blipFill rotWithShape="1">
          <a:blip r:embed="rId2"/>
          <a:srcRect l="16834" r="19832" b="1"/>
          <a:stretch/>
        </p:blipFill>
        <p:spPr>
          <a:xfrm>
            <a:off x="7199440" y="10"/>
            <a:ext cx="4992560" cy="6857990"/>
          </a:xfrm>
          <a:prstGeom prst="rect">
            <a:avLst/>
          </a:prstGeom>
          <a:effectLst/>
        </p:spPr>
      </p:pic>
    </p:spTree>
    <p:extLst>
      <p:ext uri="{BB962C8B-B14F-4D97-AF65-F5344CB8AC3E}">
        <p14:creationId xmlns:p14="http://schemas.microsoft.com/office/powerpoint/2010/main" val="2874860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65954-3537-57D8-4CFE-34F144C19335}"/>
              </a:ext>
            </a:extLst>
          </p:cNvPr>
          <p:cNvSpPr>
            <a:spLocks noGrp="1"/>
          </p:cNvSpPr>
          <p:nvPr>
            <p:ph type="title"/>
          </p:nvPr>
        </p:nvSpPr>
        <p:spPr/>
        <p:txBody>
          <a:bodyPr/>
          <a:lstStyle/>
          <a:p>
            <a:pPr algn="ctr"/>
            <a:r>
              <a:rPr lang="en-GB" dirty="0">
                <a:latin typeface="Palatino Linotype" panose="02040502050505030304" pitchFamily="18" charset="0"/>
              </a:rPr>
              <a:t>Origen’s Allegoresis</a:t>
            </a:r>
          </a:p>
        </p:txBody>
      </p:sp>
      <p:sp>
        <p:nvSpPr>
          <p:cNvPr id="3" name="Content Placeholder 2">
            <a:extLst>
              <a:ext uri="{FF2B5EF4-FFF2-40B4-BE49-F238E27FC236}">
                <a16:creationId xmlns:a16="http://schemas.microsoft.com/office/drawing/2014/main" id="{8C5F2186-B694-03B7-4C19-9C0A070F48FD}"/>
              </a:ext>
            </a:extLst>
          </p:cNvPr>
          <p:cNvSpPr>
            <a:spLocks noGrp="1"/>
          </p:cNvSpPr>
          <p:nvPr>
            <p:ph idx="1"/>
          </p:nvPr>
        </p:nvSpPr>
        <p:spPr/>
        <p:txBody>
          <a:bodyPr/>
          <a:lstStyle/>
          <a:p>
            <a:r>
              <a:rPr lang="en-GB" dirty="0">
                <a:latin typeface="Palatino Linotype" panose="02040502050505030304" pitchFamily="18" charset="0"/>
              </a:rPr>
              <a:t>For Marcion, the Old and the New Testament are clearly at odds. What are we to make e.g. of the “God hardened Pharaoh’s heart” passages in Exodus?</a:t>
            </a:r>
          </a:p>
          <a:p>
            <a:r>
              <a:rPr lang="en-GB" dirty="0">
                <a:latin typeface="Palatino Linotype" panose="02040502050505030304" pitchFamily="18" charset="0"/>
              </a:rPr>
              <a:t>Of course, one has to avoid the temptation that there’s </a:t>
            </a:r>
            <a:r>
              <a:rPr lang="en-GB" b="1" dirty="0">
                <a:latin typeface="Palatino Linotype" panose="02040502050505030304" pitchFamily="18" charset="0"/>
              </a:rPr>
              <a:t>hidden</a:t>
            </a:r>
            <a:r>
              <a:rPr lang="en-GB" dirty="0">
                <a:latin typeface="Palatino Linotype" panose="02040502050505030304" pitchFamily="18" charset="0"/>
              </a:rPr>
              <a:t> wisdom, like the Gnostics; or, that the interpretation goes against Church tradition (the Church is the repository of teaching). </a:t>
            </a:r>
          </a:p>
          <a:p>
            <a:pPr lvl="1"/>
            <a:endParaRPr lang="en-GB" dirty="0">
              <a:latin typeface="Palatino Linotype" panose="02040502050505030304" pitchFamily="18" charset="0"/>
            </a:endParaRPr>
          </a:p>
        </p:txBody>
      </p:sp>
    </p:spTree>
    <p:extLst>
      <p:ext uri="{BB962C8B-B14F-4D97-AF65-F5344CB8AC3E}">
        <p14:creationId xmlns:p14="http://schemas.microsoft.com/office/powerpoint/2010/main" val="14352968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F078DD-3432-21D9-B150-B525873AF242}"/>
              </a:ext>
            </a:extLst>
          </p:cNvPr>
          <p:cNvSpPr>
            <a:spLocks noGrp="1"/>
          </p:cNvSpPr>
          <p:nvPr>
            <p:ph idx="1"/>
          </p:nvPr>
        </p:nvSpPr>
        <p:spPr>
          <a:xfrm>
            <a:off x="838200" y="842211"/>
            <a:ext cx="10515600" cy="5334752"/>
          </a:xfrm>
        </p:spPr>
        <p:txBody>
          <a:bodyPr>
            <a:normAutofit fontScale="70000" lnSpcReduction="20000"/>
          </a:bodyPr>
          <a:lstStyle/>
          <a:p>
            <a:pPr>
              <a:lnSpc>
                <a:spcPct val="160000"/>
              </a:lnSpc>
            </a:pPr>
            <a:r>
              <a:rPr lang="en-GB" dirty="0">
                <a:latin typeface="Palatino Linotype" panose="02040502050505030304" pitchFamily="18" charset="0"/>
              </a:rPr>
              <a:t>So Origen’s principles are that Scripture is written on different </a:t>
            </a:r>
            <a:r>
              <a:rPr lang="en-GB" b="1" dirty="0">
                <a:latin typeface="Palatino Linotype" panose="02040502050505030304" pitchFamily="18" charset="0"/>
              </a:rPr>
              <a:t>levels</a:t>
            </a:r>
            <a:r>
              <a:rPr lang="en-GB" dirty="0">
                <a:latin typeface="Palatino Linotype" panose="02040502050505030304" pitchFamily="18" charset="0"/>
              </a:rPr>
              <a:t>:</a:t>
            </a:r>
          </a:p>
          <a:p>
            <a:pPr lvl="1">
              <a:lnSpc>
                <a:spcPct val="160000"/>
              </a:lnSpc>
            </a:pPr>
            <a:r>
              <a:rPr lang="en-GB" dirty="0">
                <a:latin typeface="Palatino Linotype" panose="02040502050505030304" pitchFamily="18" charset="0"/>
              </a:rPr>
              <a:t>The </a:t>
            </a:r>
            <a:r>
              <a:rPr lang="en-GB" b="1" dirty="0">
                <a:latin typeface="Palatino Linotype" panose="02040502050505030304" pitchFamily="18" charset="0"/>
              </a:rPr>
              <a:t>literal</a:t>
            </a:r>
            <a:r>
              <a:rPr lang="en-GB" dirty="0">
                <a:latin typeface="Palatino Linotype" panose="02040502050505030304" pitchFamily="18" charset="0"/>
              </a:rPr>
              <a:t> sense, for simple believers (bodily);</a:t>
            </a:r>
          </a:p>
          <a:p>
            <a:pPr lvl="1">
              <a:lnSpc>
                <a:spcPct val="160000"/>
              </a:lnSpc>
            </a:pPr>
            <a:r>
              <a:rPr lang="en-GB" dirty="0">
                <a:latin typeface="Palatino Linotype" panose="02040502050505030304" pitchFamily="18" charset="0"/>
              </a:rPr>
              <a:t>The intermediate sense, for the intermediaries (spirit);</a:t>
            </a:r>
          </a:p>
          <a:p>
            <a:pPr lvl="1">
              <a:lnSpc>
                <a:spcPct val="160000"/>
              </a:lnSpc>
            </a:pPr>
            <a:r>
              <a:rPr lang="en-GB" dirty="0">
                <a:latin typeface="Palatino Linotype" panose="02040502050505030304" pitchFamily="18" charset="0"/>
              </a:rPr>
              <a:t>The advanced sense, for the purified (soul). </a:t>
            </a:r>
          </a:p>
          <a:p>
            <a:pPr>
              <a:lnSpc>
                <a:spcPct val="160000"/>
              </a:lnSpc>
            </a:pPr>
            <a:r>
              <a:rPr lang="en-GB" dirty="0">
                <a:latin typeface="Palatino Linotype" panose="02040502050505030304" pitchFamily="18" charset="0"/>
              </a:rPr>
              <a:t>Origen’s principle is a “vertical allegory”: the literal interpretation is </a:t>
            </a:r>
            <a:r>
              <a:rPr lang="en-GB" b="1" dirty="0">
                <a:latin typeface="Palatino Linotype" panose="02040502050505030304" pitchFamily="18" charset="0"/>
              </a:rPr>
              <a:t>true</a:t>
            </a:r>
            <a:r>
              <a:rPr lang="en-GB" dirty="0">
                <a:latin typeface="Palatino Linotype" panose="02040502050505030304" pitchFamily="18" charset="0"/>
              </a:rPr>
              <a:t>, and </a:t>
            </a:r>
            <a:r>
              <a:rPr lang="en-GB" b="1" dirty="0">
                <a:latin typeface="Palatino Linotype" panose="02040502050505030304" pitchFamily="18" charset="0"/>
              </a:rPr>
              <a:t>good</a:t>
            </a:r>
            <a:r>
              <a:rPr lang="en-GB" dirty="0">
                <a:latin typeface="Palatino Linotype" panose="02040502050505030304" pitchFamily="18" charset="0"/>
              </a:rPr>
              <a:t>; but also shows a higher reality.</a:t>
            </a:r>
          </a:p>
          <a:p>
            <a:pPr>
              <a:lnSpc>
                <a:spcPct val="160000"/>
              </a:lnSpc>
            </a:pPr>
            <a:r>
              <a:rPr lang="en-GB" dirty="0">
                <a:latin typeface="Palatino Linotype" panose="02040502050505030304" pitchFamily="18" charset="0"/>
              </a:rPr>
              <a:t>E.g.: with Noah’s Ark: this is literal; but also shows the higher truth: “outside of the Church there is no salvation”; God’s “wrath” is not literal, but a metaphor from the result of human wrath.</a:t>
            </a:r>
          </a:p>
          <a:p>
            <a:pPr>
              <a:lnSpc>
                <a:spcPct val="160000"/>
              </a:lnSpc>
            </a:pPr>
            <a:r>
              <a:rPr lang="en-GB" dirty="0">
                <a:latin typeface="Palatino Linotype" panose="02040502050505030304" pitchFamily="18" charset="0"/>
              </a:rPr>
              <a:t>Above all, Scripture is to be read </a:t>
            </a:r>
            <a:r>
              <a:rPr lang="en-GB" b="1" dirty="0">
                <a:latin typeface="Palatino Linotype" panose="02040502050505030304" pitchFamily="18" charset="0"/>
              </a:rPr>
              <a:t>Christologically</a:t>
            </a:r>
            <a:r>
              <a:rPr lang="en-GB" dirty="0">
                <a:latin typeface="Palatino Linotype" panose="02040502050505030304" pitchFamily="18" charset="0"/>
              </a:rPr>
              <a:t>: the meaning of the Old Testament is given by the New. </a:t>
            </a:r>
          </a:p>
          <a:p>
            <a:endParaRPr lang="en-GB" dirty="0">
              <a:latin typeface="Palatino Linotype" panose="02040502050505030304" pitchFamily="18" charset="0"/>
            </a:endParaRPr>
          </a:p>
        </p:txBody>
      </p:sp>
    </p:spTree>
    <p:extLst>
      <p:ext uri="{BB962C8B-B14F-4D97-AF65-F5344CB8AC3E}">
        <p14:creationId xmlns:p14="http://schemas.microsoft.com/office/powerpoint/2010/main" val="458535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B963E5-527E-F805-667F-6EC8E05EB1DC}"/>
              </a:ext>
            </a:extLst>
          </p:cNvPr>
          <p:cNvSpPr>
            <a:spLocks noGrp="1"/>
          </p:cNvSpPr>
          <p:nvPr>
            <p:ph idx="1"/>
          </p:nvPr>
        </p:nvSpPr>
        <p:spPr>
          <a:xfrm>
            <a:off x="838200" y="1018674"/>
            <a:ext cx="10515600" cy="5158289"/>
          </a:xfrm>
        </p:spPr>
        <p:txBody>
          <a:bodyPr>
            <a:normAutofit fontScale="92500" lnSpcReduction="10000"/>
          </a:bodyPr>
          <a:lstStyle/>
          <a:p>
            <a:pPr>
              <a:lnSpc>
                <a:spcPct val="150000"/>
              </a:lnSpc>
            </a:pPr>
            <a:r>
              <a:rPr lang="en-GB" sz="1800" b="0" i="0" u="none" strike="noStrike" baseline="0" dirty="0">
                <a:solidFill>
                  <a:srgbClr val="000000"/>
                </a:solidFill>
                <a:latin typeface="Arial" panose="020B0604020202020204" pitchFamily="34" charset="0"/>
              </a:rPr>
              <a:t>(6) " </a:t>
            </a:r>
            <a:r>
              <a:rPr lang="en-GB" sz="1800" b="0" i="0" u="none" strike="noStrike" baseline="0" dirty="0">
                <a:solidFill>
                  <a:srgbClr val="000000"/>
                </a:solidFill>
                <a:latin typeface="Times New Roman" panose="02020603050405020304" pitchFamily="18" charset="0"/>
              </a:rPr>
              <a:t>'And let them be for signs and seasons, and for days and years; and let them be for illumination in the firmament of heaven, to give light on the earth.' And it was so done."48 As those lights of heaven which we see have been set "for signs and seasons and days and years," that they might give light from the firmament of heaven for those who are on the earth, so also Christ, illuminating his Church, gives signs by his precepts, that one might know how, when the sign has been received, to escape "the wrath to come,"49 lest "that day overtake him like a thief,"50 but that rather he can reach "the acceptable year of the Lord."5! </a:t>
            </a:r>
          </a:p>
          <a:p>
            <a:pPr>
              <a:lnSpc>
                <a:spcPct val="150000"/>
              </a:lnSpc>
              <a:buFontTx/>
              <a:buChar char="-"/>
            </a:pPr>
            <a:r>
              <a:rPr lang="en-GB" sz="1800" dirty="0">
                <a:solidFill>
                  <a:srgbClr val="000000"/>
                </a:solidFill>
                <a:latin typeface="Times New Roman" panose="02020603050405020304" pitchFamily="18" charset="0"/>
              </a:rPr>
              <a:t>Origen, Homily on Genesis</a:t>
            </a:r>
          </a:p>
          <a:p>
            <a:pPr>
              <a:lnSpc>
                <a:spcPct val="150000"/>
              </a:lnSpc>
              <a:buFontTx/>
              <a:buChar char="-"/>
            </a:pPr>
            <a:r>
              <a:rPr lang="en-GB" sz="1800" b="0" i="0" u="none" strike="noStrike" baseline="0" dirty="0">
                <a:solidFill>
                  <a:srgbClr val="000000"/>
                </a:solidFill>
                <a:latin typeface="Times New Roman" panose="02020603050405020304" pitchFamily="18" charset="0"/>
              </a:rPr>
              <a:t>Thereafter, that nothing might be lacking from the allegorical laws, the water is turned into blood and its own blood is given to Egypt to drink. The waters of Egypt are the erring and slippery teachings of the philosophers. Since those teachings deceived some who were deficient in understanding and children in knowledge, when the cross of Christ shows the light of truth to this world, those teachings have to pay the penalty for the death of the children and the guilt of blood. </a:t>
            </a:r>
          </a:p>
          <a:p>
            <a:pPr>
              <a:lnSpc>
                <a:spcPct val="150000"/>
              </a:lnSpc>
              <a:buFontTx/>
              <a:buChar char="-"/>
            </a:pPr>
            <a:r>
              <a:rPr lang="en-GB" sz="1800" dirty="0">
                <a:solidFill>
                  <a:srgbClr val="000000"/>
                </a:solidFill>
                <a:latin typeface="Times New Roman" panose="02020603050405020304" pitchFamily="18" charset="0"/>
              </a:rPr>
              <a:t>Origen, Homily on Exodus</a:t>
            </a:r>
          </a:p>
        </p:txBody>
      </p:sp>
    </p:spTree>
    <p:extLst>
      <p:ext uri="{BB962C8B-B14F-4D97-AF65-F5344CB8AC3E}">
        <p14:creationId xmlns:p14="http://schemas.microsoft.com/office/powerpoint/2010/main" val="38088816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79BBA2-68B8-185B-A37D-8ACF6A7C4F3A}"/>
              </a:ext>
            </a:extLst>
          </p:cNvPr>
          <p:cNvSpPr>
            <a:spLocks noGrp="1"/>
          </p:cNvSpPr>
          <p:nvPr>
            <p:ph idx="1"/>
          </p:nvPr>
        </p:nvSpPr>
        <p:spPr>
          <a:xfrm>
            <a:off x="838200" y="641684"/>
            <a:ext cx="10515600" cy="5535279"/>
          </a:xfrm>
        </p:spPr>
        <p:txBody>
          <a:bodyPr/>
          <a:lstStyle/>
          <a:p>
            <a:pPr marL="0" indent="0">
              <a:lnSpc>
                <a:spcPct val="150000"/>
              </a:lnSpc>
              <a:buNone/>
            </a:pPr>
            <a:r>
              <a:rPr lang="en-GB" sz="1800" b="0" i="0" u="none" strike="noStrike" baseline="0" dirty="0">
                <a:solidFill>
                  <a:srgbClr val="000000"/>
                </a:solidFill>
                <a:latin typeface="Times New Roman" panose="02020603050405020304" pitchFamily="18" charset="0"/>
              </a:rPr>
              <a:t>THINK EACH WORD OF DIVINE SCRIPTURE is like a seed whose nature is to multiply diffusely, reborn into an ear of corn or whatever its species be, when it has been cast into the earth. Its increase is proportionate to the diligent </a:t>
            </a:r>
            <a:r>
              <a:rPr lang="en-GB" sz="1800" b="0" i="0" u="none" strike="noStrike" baseline="0" dirty="0" err="1">
                <a:solidFill>
                  <a:srgbClr val="000000"/>
                </a:solidFill>
                <a:latin typeface="Times New Roman" panose="02020603050405020304" pitchFamily="18" charset="0"/>
              </a:rPr>
              <a:t>labor</a:t>
            </a:r>
            <a:r>
              <a:rPr lang="en-GB" sz="1800" b="0" i="0" u="none" strike="noStrike" baseline="0" dirty="0">
                <a:solidFill>
                  <a:srgbClr val="000000"/>
                </a:solidFill>
                <a:latin typeface="Times New Roman" panose="02020603050405020304" pitchFamily="18" charset="0"/>
              </a:rPr>
              <a:t> of the </a:t>
            </a:r>
            <a:r>
              <a:rPr lang="en-GB" sz="1800" b="0" i="0" u="none" strike="noStrike" baseline="0" dirty="0" err="1">
                <a:solidFill>
                  <a:srgbClr val="000000"/>
                </a:solidFill>
                <a:latin typeface="Times New Roman" panose="02020603050405020304" pitchFamily="18" charset="0"/>
              </a:rPr>
              <a:t>skillful</a:t>
            </a:r>
            <a:r>
              <a:rPr lang="en-GB" sz="1800" b="0" i="0" u="none" strike="noStrike" baseline="0" dirty="0">
                <a:solidFill>
                  <a:srgbClr val="000000"/>
                </a:solidFill>
                <a:latin typeface="Times New Roman" panose="02020603050405020304" pitchFamily="18" charset="0"/>
              </a:rPr>
              <a:t> farmer or the fertility of the earth. </a:t>
            </a:r>
            <a:r>
              <a:rPr lang="en-GB" sz="1800" b="0" i="0" u="none" strike="noStrike" baseline="0" dirty="0">
                <a:solidFill>
                  <a:srgbClr val="000000"/>
                </a:solidFill>
                <a:latin typeface="Arial" panose="020B0604020202020204" pitchFamily="34" charset="0"/>
              </a:rPr>
              <a:t>I </a:t>
            </a:r>
            <a:r>
              <a:rPr lang="en-GB" sz="1800" b="0" i="0" u="none" strike="noStrike" baseline="0" dirty="0">
                <a:solidFill>
                  <a:srgbClr val="000000"/>
                </a:solidFill>
                <a:latin typeface="Times New Roman" panose="02020603050405020304" pitchFamily="18" charset="0"/>
              </a:rPr>
              <a:t>So, therefore, it is brought to pass that, by diligent cultivation, a little "mustard seed," for example, "which is least of all, may be made greater than all herbs and become a tree so that the birds of heaven come and dwell in its branches."2 So it is also with this word which now has been read to us from the divine books. Although when first approached it seems small and insignificant, if it find a </a:t>
            </a:r>
            <a:r>
              <a:rPr lang="en-GB" sz="1800" b="0" i="0" u="none" strike="noStrike" baseline="0" dirty="0" err="1">
                <a:solidFill>
                  <a:srgbClr val="000000"/>
                </a:solidFill>
                <a:latin typeface="Times New Roman" panose="02020603050405020304" pitchFamily="18" charset="0"/>
              </a:rPr>
              <a:t>skillful</a:t>
            </a:r>
            <a:r>
              <a:rPr lang="en-GB" sz="1800" b="0" i="0" u="none" strike="noStrike" baseline="0" dirty="0">
                <a:solidFill>
                  <a:srgbClr val="000000"/>
                </a:solidFill>
                <a:latin typeface="Times New Roman" panose="02020603050405020304" pitchFamily="18" charset="0"/>
              </a:rPr>
              <a:t> and diligent farmer, as it begins to </a:t>
            </a:r>
            <a:r>
              <a:rPr lang="en-GB" sz="1800" dirty="0">
                <a:solidFill>
                  <a:srgbClr val="000000"/>
                </a:solidFill>
                <a:latin typeface="HiddenHorzOCl"/>
              </a:rPr>
              <a:t>be</a:t>
            </a:r>
            <a:r>
              <a:rPr lang="en-GB" sz="1800" b="0" i="0" u="none" strike="noStrike" baseline="0" dirty="0">
                <a:solidFill>
                  <a:srgbClr val="000000"/>
                </a:solidFill>
                <a:latin typeface="HiddenHorzOCl"/>
              </a:rPr>
              <a:t> </a:t>
            </a:r>
            <a:r>
              <a:rPr lang="en-GB" sz="1800" b="0" i="0" u="none" strike="noStrike" baseline="0" dirty="0">
                <a:solidFill>
                  <a:srgbClr val="000000"/>
                </a:solidFill>
                <a:latin typeface="Times New Roman" panose="02020603050405020304" pitchFamily="18" charset="0"/>
              </a:rPr>
              <a:t>cultivated and handled with spiritual skill, it grows into a tree and puts forth branches and foliage. "The debaters and orators of this world" can come to it. 3 Like "birds of heaven" on light wings pursuing lofty and difficult thoughts with a pompous array of words alone, and captives to arguments, they wish "to dwell in those branches"4 in which there is no eloquent language but a rule for living.  - Commentary on Exodus</a:t>
            </a:r>
            <a:endParaRPr lang="en-GB" dirty="0"/>
          </a:p>
        </p:txBody>
      </p:sp>
    </p:spTree>
    <p:extLst>
      <p:ext uri="{BB962C8B-B14F-4D97-AF65-F5344CB8AC3E}">
        <p14:creationId xmlns:p14="http://schemas.microsoft.com/office/powerpoint/2010/main" val="18880442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D95E1-EA0C-9C1A-1AEB-197BE1DCCFC7}"/>
              </a:ext>
            </a:extLst>
          </p:cNvPr>
          <p:cNvSpPr>
            <a:spLocks noGrp="1"/>
          </p:cNvSpPr>
          <p:nvPr>
            <p:ph type="title"/>
          </p:nvPr>
        </p:nvSpPr>
        <p:spPr/>
        <p:txBody>
          <a:bodyPr/>
          <a:lstStyle/>
          <a:p>
            <a:pPr algn="ctr"/>
            <a:r>
              <a:rPr lang="en-GB" dirty="0">
                <a:latin typeface="Palatino Linotype" panose="02040502050505030304" pitchFamily="18" charset="0"/>
              </a:rPr>
              <a:t>Commentary on the Gospel of John</a:t>
            </a:r>
          </a:p>
        </p:txBody>
      </p:sp>
      <p:sp>
        <p:nvSpPr>
          <p:cNvPr id="3" name="Content Placeholder 2">
            <a:extLst>
              <a:ext uri="{FF2B5EF4-FFF2-40B4-BE49-F238E27FC236}">
                <a16:creationId xmlns:a16="http://schemas.microsoft.com/office/drawing/2014/main" id="{D9A7327A-4A38-99DC-A706-FF4B84028ACD}"/>
              </a:ext>
            </a:extLst>
          </p:cNvPr>
          <p:cNvSpPr>
            <a:spLocks noGrp="1"/>
          </p:cNvSpPr>
          <p:nvPr>
            <p:ph idx="1"/>
          </p:nvPr>
        </p:nvSpPr>
        <p:spPr/>
        <p:txBody>
          <a:bodyPr/>
          <a:lstStyle/>
          <a:p>
            <a:r>
              <a:rPr lang="en-GB" dirty="0">
                <a:latin typeface="Palatino Linotype" panose="02040502050505030304" pitchFamily="18" charset="0"/>
              </a:rPr>
              <a:t>And one of the most impressive examples of his method is his commentary on the Gospel of John: “in the beginning was the Word…”</a:t>
            </a:r>
          </a:p>
          <a:p>
            <a:pPr lvl="1"/>
            <a:r>
              <a:rPr lang="en-GB" dirty="0">
                <a:latin typeface="Palatino Linotype" panose="02040502050505030304" pitchFamily="18" charset="0"/>
              </a:rPr>
              <a:t>As </a:t>
            </a:r>
            <a:r>
              <a:rPr lang="en-GB" b="1" dirty="0">
                <a:latin typeface="Palatino Linotype" panose="02040502050505030304" pitchFamily="18" charset="0"/>
              </a:rPr>
              <a:t>space</a:t>
            </a:r>
            <a:r>
              <a:rPr lang="en-GB" dirty="0">
                <a:latin typeface="Palatino Linotype" panose="02040502050505030304" pitchFamily="18" charset="0"/>
              </a:rPr>
              <a:t>: as in a road;</a:t>
            </a:r>
          </a:p>
          <a:p>
            <a:pPr lvl="1"/>
            <a:r>
              <a:rPr lang="en-GB" dirty="0">
                <a:latin typeface="Palatino Linotype" panose="02040502050505030304" pitchFamily="18" charset="0"/>
              </a:rPr>
              <a:t>As </a:t>
            </a:r>
            <a:r>
              <a:rPr lang="en-GB" b="1" dirty="0">
                <a:latin typeface="Palatino Linotype" panose="02040502050505030304" pitchFamily="18" charset="0"/>
              </a:rPr>
              <a:t>time;</a:t>
            </a:r>
          </a:p>
          <a:p>
            <a:pPr lvl="1"/>
            <a:r>
              <a:rPr lang="en-GB" dirty="0">
                <a:latin typeface="Palatino Linotype" panose="02040502050505030304" pitchFamily="18" charset="0"/>
              </a:rPr>
              <a:t>As </a:t>
            </a:r>
            <a:r>
              <a:rPr lang="en-GB" b="1" dirty="0">
                <a:latin typeface="Palatino Linotype" panose="02040502050505030304" pitchFamily="18" charset="0"/>
              </a:rPr>
              <a:t>formation</a:t>
            </a:r>
            <a:r>
              <a:rPr lang="en-GB" dirty="0">
                <a:latin typeface="Palatino Linotype" panose="02040502050505030304" pitchFamily="18" charset="0"/>
              </a:rPr>
              <a:t> (which Origen rejects);</a:t>
            </a:r>
          </a:p>
          <a:p>
            <a:pPr lvl="1"/>
            <a:r>
              <a:rPr lang="en-GB" dirty="0">
                <a:latin typeface="Palatino Linotype" panose="02040502050505030304" pitchFamily="18" charset="0"/>
              </a:rPr>
              <a:t>As the </a:t>
            </a:r>
            <a:r>
              <a:rPr lang="en-GB" b="1" dirty="0">
                <a:latin typeface="Palatino Linotype" panose="02040502050505030304" pitchFamily="18" charset="0"/>
              </a:rPr>
              <a:t>prototype</a:t>
            </a:r>
            <a:r>
              <a:rPr lang="en-GB" dirty="0">
                <a:latin typeface="Palatino Linotype" panose="02040502050505030304" pitchFamily="18" charset="0"/>
              </a:rPr>
              <a:t> (as God is the prototype of Christ; who is prototype of the world);</a:t>
            </a:r>
          </a:p>
          <a:p>
            <a:pPr lvl="1"/>
            <a:r>
              <a:rPr lang="en-GB" dirty="0">
                <a:latin typeface="Palatino Linotype" panose="02040502050505030304" pitchFamily="18" charset="0"/>
              </a:rPr>
              <a:t>As </a:t>
            </a:r>
            <a:r>
              <a:rPr lang="en-GB" b="1" dirty="0">
                <a:latin typeface="Palatino Linotype" panose="02040502050505030304" pitchFamily="18" charset="0"/>
              </a:rPr>
              <a:t>learning</a:t>
            </a:r>
            <a:r>
              <a:rPr lang="en-GB" dirty="0">
                <a:latin typeface="Palatino Linotype" panose="02040502050505030304" pitchFamily="18" charset="0"/>
              </a:rPr>
              <a:t> (as in letters): The Word is revealed to us </a:t>
            </a:r>
            <a:r>
              <a:rPr lang="en-GB" b="1" dirty="0">
                <a:latin typeface="Palatino Linotype" panose="02040502050505030304" pitchFamily="18" charset="0"/>
              </a:rPr>
              <a:t>as man</a:t>
            </a:r>
            <a:r>
              <a:rPr lang="en-GB" dirty="0">
                <a:latin typeface="Palatino Linotype" panose="02040502050505030304" pitchFamily="18" charset="0"/>
              </a:rPr>
              <a:t>; as a letter, so we might better comprehend him.;</a:t>
            </a:r>
          </a:p>
          <a:p>
            <a:pPr lvl="1"/>
            <a:r>
              <a:rPr lang="en-GB" dirty="0">
                <a:latin typeface="Palatino Linotype" panose="02040502050505030304" pitchFamily="18" charset="0"/>
              </a:rPr>
              <a:t>As </a:t>
            </a:r>
            <a:r>
              <a:rPr lang="en-GB" b="1" dirty="0">
                <a:latin typeface="Palatino Linotype" panose="02040502050505030304" pitchFamily="18" charset="0"/>
              </a:rPr>
              <a:t>design</a:t>
            </a:r>
            <a:r>
              <a:rPr lang="en-GB" dirty="0">
                <a:latin typeface="Palatino Linotype" panose="02040502050505030304" pitchFamily="18" charset="0"/>
              </a:rPr>
              <a:t>: as the wisdom of God, from which the world springs. </a:t>
            </a:r>
          </a:p>
        </p:txBody>
      </p:sp>
    </p:spTree>
    <p:extLst>
      <p:ext uri="{BB962C8B-B14F-4D97-AF65-F5344CB8AC3E}">
        <p14:creationId xmlns:p14="http://schemas.microsoft.com/office/powerpoint/2010/main" val="23468573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3104B0-A5C2-C43D-0FC1-8190C1883066}"/>
              </a:ext>
            </a:extLst>
          </p:cNvPr>
          <p:cNvSpPr>
            <a:spLocks noGrp="1"/>
          </p:cNvSpPr>
          <p:nvPr>
            <p:ph idx="1"/>
          </p:nvPr>
        </p:nvSpPr>
        <p:spPr>
          <a:xfrm>
            <a:off x="838200" y="1098884"/>
            <a:ext cx="10515600" cy="5078079"/>
          </a:xfrm>
        </p:spPr>
        <p:txBody>
          <a:bodyPr>
            <a:normAutofit fontScale="40000" lnSpcReduction="20000"/>
          </a:bodyPr>
          <a:lstStyle/>
          <a:p>
            <a:pPr>
              <a:lnSpc>
                <a:spcPct val="170000"/>
              </a:lnSpc>
            </a:pPr>
            <a:r>
              <a:rPr lang="en-GB" dirty="0">
                <a:latin typeface="Palatino Linotype" panose="02040502050505030304" pitchFamily="18" charset="0"/>
              </a:rPr>
              <a:t>For Christ is, in a manner, the demiurge, to whom the Father says, "Let there be light," and "Let there be a firmament." But Christ is demiurge as a beginning (arche), inasmuch as He is wisdom. It is in virtue of His being wisdom that He is called arche. For Wisdom says in Solomon: Proverbs 8:22 "God created me the beginning of His ways, for His works," so that the Word might be in an arche, namely, in wisdom. Considered in relation to the structure of contemplation and thoughts about the whole of things, it is regarded as wisdom; but in relation to that side of the objects of thought, in which reasonable beings apprehend them, it is considered as the Word. And there is no wonder, since, as we have said before, the Saviour is many good things, if He comprises in Himself thoughts of the first order, and of the second, and of the third. This is what John suggested when he said about the Word: John 1:3-4 "That which was made was life in Him." Life then came in the Word. And on the one side the Word is no other than the Christ, the Word, He who was with the Father, by whom all things were made; while, on the other side, the Life is no other than the Son of God, who says: John 14:6 "I am the way and the truth and the life." As, then, life came into being in the Word, so the Word in the arche. Consider, however, if we are at liberty to take this meaning of arche for our text: "In the beginning was the Word," so as to obtain the meaning that all things came into being according to wisdom and according to the models of the system which are present in his thoughts. For I consider that as a house or a ship is built and fashioned in accordance with the sketches of the builder or designer, the house or the ship having their beginning (arche) in the sketches and reckonings in his mind, so all things came into being in accordance with the designs of what was to be, clearly laid down by God in wisdom. And we should add that having created, so to speak, ensouled wisdom, He left her to hand over, from the types which were in her, to things existing and to matter, the actual emergence of them, their moulding and their forms. But I consider, if it be permitted to say this, that the beginning (arche) of real existence was the Son of God, saying: Revelation 22:13 "I am the beginning and the end, the Α and the Ω, the first and the last.“</a:t>
            </a:r>
          </a:p>
          <a:p>
            <a:pPr>
              <a:lnSpc>
                <a:spcPct val="170000"/>
              </a:lnSpc>
            </a:pPr>
            <a:r>
              <a:rPr lang="en-GB" dirty="0">
                <a:latin typeface="Palatino Linotype" panose="02040502050505030304" pitchFamily="18" charset="0"/>
              </a:rPr>
              <a:t>- Commentary on the Gospel of John</a:t>
            </a:r>
          </a:p>
        </p:txBody>
      </p:sp>
    </p:spTree>
    <p:extLst>
      <p:ext uri="{BB962C8B-B14F-4D97-AF65-F5344CB8AC3E}">
        <p14:creationId xmlns:p14="http://schemas.microsoft.com/office/powerpoint/2010/main" val="19118634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CB270-5B7B-4F69-128F-03F01EF92DE3}"/>
              </a:ext>
            </a:extLst>
          </p:cNvPr>
          <p:cNvSpPr>
            <a:spLocks noGrp="1"/>
          </p:cNvSpPr>
          <p:nvPr>
            <p:ph type="title"/>
          </p:nvPr>
        </p:nvSpPr>
        <p:spPr/>
        <p:txBody>
          <a:bodyPr/>
          <a:lstStyle/>
          <a:p>
            <a:pPr algn="ctr"/>
            <a:r>
              <a:rPr lang="en-GB" dirty="0">
                <a:latin typeface="Palatino Linotype" panose="02040502050505030304" pitchFamily="18" charset="0"/>
              </a:rPr>
              <a:t>Origen’s Theology</a:t>
            </a:r>
          </a:p>
        </p:txBody>
      </p:sp>
      <p:sp>
        <p:nvSpPr>
          <p:cNvPr id="3" name="Content Placeholder 2">
            <a:extLst>
              <a:ext uri="{FF2B5EF4-FFF2-40B4-BE49-F238E27FC236}">
                <a16:creationId xmlns:a16="http://schemas.microsoft.com/office/drawing/2014/main" id="{927C66ED-4DE6-3736-DA08-CC6A30FBE924}"/>
              </a:ext>
            </a:extLst>
          </p:cNvPr>
          <p:cNvSpPr>
            <a:spLocks noGrp="1"/>
          </p:cNvSpPr>
          <p:nvPr>
            <p:ph idx="1"/>
          </p:nvPr>
        </p:nvSpPr>
        <p:spPr/>
        <p:txBody>
          <a:bodyPr/>
          <a:lstStyle/>
          <a:p>
            <a:r>
              <a:rPr lang="en-GB" dirty="0">
                <a:latin typeface="Palatino Linotype" panose="02040502050505030304" pitchFamily="18" charset="0"/>
              </a:rPr>
              <a:t>Origen also makes advances in the Christian conception of God: the eternal generation of the Son from the Father; he introduces the concept of the three persons of the Trinity.</a:t>
            </a:r>
          </a:p>
          <a:p>
            <a:r>
              <a:rPr lang="en-GB" dirty="0">
                <a:latin typeface="Palatino Linotype" panose="02040502050505030304" pitchFamily="18" charset="0"/>
              </a:rPr>
              <a:t>The Son is Logos and Wisdom; as Wisdom, He is turned to the Father; as Word, He communicates the Father. He is the “seed” of the intelligible: the patterns by which things are made. </a:t>
            </a:r>
          </a:p>
          <a:p>
            <a:r>
              <a:rPr lang="en-GB" dirty="0">
                <a:latin typeface="Palatino Linotype" panose="02040502050505030304" pitchFamily="18" charset="0"/>
              </a:rPr>
              <a:t>So the world is, contrary to the </a:t>
            </a:r>
            <a:r>
              <a:rPr lang="en-GB" b="1" dirty="0">
                <a:latin typeface="Palatino Linotype" panose="02040502050505030304" pitchFamily="18" charset="0"/>
              </a:rPr>
              <a:t>Gnostics</a:t>
            </a:r>
            <a:r>
              <a:rPr lang="en-GB" dirty="0">
                <a:latin typeface="Palatino Linotype" panose="02040502050505030304" pitchFamily="18" charset="0"/>
              </a:rPr>
              <a:t>, fine as it is. It is created well, but it falls due to human activity.</a:t>
            </a:r>
          </a:p>
          <a:p>
            <a:r>
              <a:rPr lang="en-GB" dirty="0">
                <a:latin typeface="Palatino Linotype" panose="02040502050505030304" pitchFamily="18" charset="0"/>
              </a:rPr>
              <a:t>But it can’t be redeemed outside of Jesus and </a:t>
            </a:r>
            <a:r>
              <a:rPr lang="en-GB">
                <a:latin typeface="Palatino Linotype" panose="02040502050505030304" pitchFamily="18" charset="0"/>
              </a:rPr>
              <a:t>the Church. </a:t>
            </a:r>
            <a:endParaRPr lang="en-GB" dirty="0">
              <a:latin typeface="Palatino Linotype" panose="02040502050505030304" pitchFamily="18" charset="0"/>
            </a:endParaRPr>
          </a:p>
        </p:txBody>
      </p:sp>
    </p:spTree>
    <p:extLst>
      <p:ext uri="{BB962C8B-B14F-4D97-AF65-F5344CB8AC3E}">
        <p14:creationId xmlns:p14="http://schemas.microsoft.com/office/powerpoint/2010/main" val="42560490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20667-E09F-F458-C9DA-27B9F373CCBD}"/>
              </a:ext>
            </a:extLst>
          </p:cNvPr>
          <p:cNvSpPr>
            <a:spLocks noGrp="1"/>
          </p:cNvSpPr>
          <p:nvPr>
            <p:ph type="title"/>
          </p:nvPr>
        </p:nvSpPr>
        <p:spPr/>
        <p:txBody>
          <a:bodyPr/>
          <a:lstStyle/>
          <a:p>
            <a:pPr algn="ctr"/>
            <a:r>
              <a:rPr lang="en-GB" dirty="0">
                <a:latin typeface="Palatino Linotype" panose="02040502050505030304" pitchFamily="18" charset="0"/>
              </a:rPr>
              <a:t>Origen and the Gnostics</a:t>
            </a:r>
          </a:p>
        </p:txBody>
      </p:sp>
      <p:sp>
        <p:nvSpPr>
          <p:cNvPr id="3" name="Content Placeholder 2">
            <a:extLst>
              <a:ext uri="{FF2B5EF4-FFF2-40B4-BE49-F238E27FC236}">
                <a16:creationId xmlns:a16="http://schemas.microsoft.com/office/drawing/2014/main" id="{94BE65B7-0712-7831-6B28-F7BAEECC01C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13828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0D1BA-98BC-E0E3-3028-9ACD6533F879}"/>
              </a:ext>
            </a:extLst>
          </p:cNvPr>
          <p:cNvSpPr>
            <a:spLocks noGrp="1"/>
          </p:cNvSpPr>
          <p:nvPr>
            <p:ph type="title"/>
          </p:nvPr>
        </p:nvSpPr>
        <p:spPr/>
        <p:txBody>
          <a:bodyPr/>
          <a:lstStyle/>
          <a:p>
            <a:r>
              <a:rPr lang="en-GB" dirty="0"/>
              <a:t>Ophite Sect</a:t>
            </a:r>
          </a:p>
        </p:txBody>
      </p:sp>
      <p:sp>
        <p:nvSpPr>
          <p:cNvPr id="3" name="Content Placeholder 2">
            <a:extLst>
              <a:ext uri="{FF2B5EF4-FFF2-40B4-BE49-F238E27FC236}">
                <a16:creationId xmlns:a16="http://schemas.microsoft.com/office/drawing/2014/main" id="{FB19D5E5-1217-37F0-3DD6-430736F93D9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853786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1505</TotalTime>
  <Words>6662</Words>
  <Application>Microsoft Office PowerPoint</Application>
  <PresentationFormat>Widescreen</PresentationFormat>
  <Paragraphs>157</Paragraphs>
  <Slides>37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Calibri Light</vt:lpstr>
      <vt:lpstr>HiddenHorzOCl</vt:lpstr>
      <vt:lpstr>Palatino Linotype</vt:lpstr>
      <vt:lpstr>Times New Roman</vt:lpstr>
      <vt:lpstr>Office Theme</vt:lpstr>
      <vt:lpstr>Late Antique Culture</vt:lpstr>
      <vt:lpstr>The Letter and The Spirit</vt:lpstr>
      <vt:lpstr>The Authority of Homer</vt:lpstr>
      <vt:lpstr>PowerPoint Presentation</vt:lpstr>
      <vt:lpstr>PowerPoint Presentation</vt:lpstr>
      <vt:lpstr>Allegorical Readings of Homer</vt:lpstr>
      <vt:lpstr>Allegoresis</vt:lpstr>
      <vt:lpstr>Philo of Alexandria</vt:lpstr>
      <vt:lpstr>PowerPoint Presentation</vt:lpstr>
      <vt:lpstr>PowerPoint Presentation</vt:lpstr>
      <vt:lpstr>Philo’s Cosmology</vt:lpstr>
      <vt:lpstr>PowerPoint Presentation</vt:lpstr>
      <vt:lpstr>St Paul</vt:lpstr>
      <vt:lpstr>Heretics</vt:lpstr>
      <vt:lpstr>PowerPoint Presentation</vt:lpstr>
      <vt:lpstr>Marcion</vt:lpstr>
      <vt:lpstr>Justin Martyr</vt:lpstr>
      <vt:lpstr>PowerPoint Presentation</vt:lpstr>
      <vt:lpstr>PowerPoint Presentation</vt:lpstr>
      <vt:lpstr>PowerPoint Presentation</vt:lpstr>
      <vt:lpstr>Irenaeus</vt:lpstr>
      <vt:lpstr>PowerPoint Presentation</vt:lpstr>
      <vt:lpstr>Celsus</vt:lpstr>
      <vt:lpstr>PowerPoint Presentation</vt:lpstr>
      <vt:lpstr>PowerPoint Presentation</vt:lpstr>
      <vt:lpstr>PowerPoint Presentation</vt:lpstr>
      <vt:lpstr>PowerPoint Presentation</vt:lpstr>
      <vt:lpstr>Origen</vt:lpstr>
      <vt:lpstr>Origen’s Allegoresis</vt:lpstr>
      <vt:lpstr>PowerPoint Presentation</vt:lpstr>
      <vt:lpstr>PowerPoint Presentation</vt:lpstr>
      <vt:lpstr>PowerPoint Presentation</vt:lpstr>
      <vt:lpstr>Commentary on the Gospel of John</vt:lpstr>
      <vt:lpstr>PowerPoint Presentation</vt:lpstr>
      <vt:lpstr>Origen’s Theology</vt:lpstr>
      <vt:lpstr>Origen and the Gnostics</vt:lpstr>
      <vt:lpstr>Ophite Sect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Late Antique Culture</dc:title>
  <dc:creator>Michael Withey</dc:creator>
  <cp:lastModifiedBy>Michael Withey</cp:lastModifiedBy>
  <cp:revision>5</cp:revision>
  <dcterms:created xsi:type="dcterms:W3CDTF">2023-03-21T07:57:05Z</dcterms:created>
  <dcterms:modified xsi:type="dcterms:W3CDTF">2023-03-22T21:50:42Z</dcterms:modified>
</cp:coreProperties>
</file>