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handoutMasterIdLst>
    <p:handoutMasterId r:id="rId17"/>
  </p:handoutMasterIdLst>
  <p:sldIdLst>
    <p:sldId id="258" r:id="rId2"/>
    <p:sldId id="260" r:id="rId3"/>
    <p:sldId id="271" r:id="rId4"/>
    <p:sldId id="263" r:id="rId5"/>
    <p:sldId id="262" r:id="rId6"/>
    <p:sldId id="270" r:id="rId7"/>
    <p:sldId id="256" r:id="rId8"/>
    <p:sldId id="257" r:id="rId9"/>
    <p:sldId id="272" r:id="rId10"/>
    <p:sldId id="259" r:id="rId11"/>
    <p:sldId id="264" r:id="rId12"/>
    <p:sldId id="273" r:id="rId13"/>
    <p:sldId id="265" r:id="rId14"/>
    <p:sldId id="266" r:id="rId15"/>
  </p:sldIdLst>
  <p:sldSz cx="12192000" cy="6858000"/>
  <p:notesSz cx="7315200" cy="96012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8157" autoAdjust="0"/>
    <p:restoredTop sz="83688" autoAdjust="0"/>
  </p:normalViewPr>
  <p:slideViewPr>
    <p:cSldViewPr snapToGrid="0">
      <p:cViewPr varScale="1">
        <p:scale>
          <a:sx n="80" d="100"/>
          <a:sy n="80" d="100"/>
        </p:scale>
        <p:origin x="624" y="176"/>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77A17CA-1D6B-7F45-9F44-0997887CD535}"/>
              </a:ext>
            </a:extLst>
          </p:cNvPr>
          <p:cNvSpPr>
            <a:spLocks noGrp="1"/>
          </p:cNvSpPr>
          <p:nvPr>
            <p:ph type="hdr" sz="quarter"/>
          </p:nvPr>
        </p:nvSpPr>
        <p:spPr>
          <a:xfrm>
            <a:off x="0" y="0"/>
            <a:ext cx="3170238" cy="481013"/>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8F817FD6-8639-6149-AEC1-AA8BFBF92321}"/>
              </a:ext>
            </a:extLst>
          </p:cNvPr>
          <p:cNvSpPr>
            <a:spLocks noGrp="1"/>
          </p:cNvSpPr>
          <p:nvPr>
            <p:ph type="dt" sz="quarter" idx="1"/>
          </p:nvPr>
        </p:nvSpPr>
        <p:spPr>
          <a:xfrm>
            <a:off x="4143375" y="0"/>
            <a:ext cx="3170238" cy="481013"/>
          </a:xfrm>
          <a:prstGeom prst="rect">
            <a:avLst/>
          </a:prstGeom>
        </p:spPr>
        <p:txBody>
          <a:bodyPr vert="horz" lIns="91440" tIns="45720" rIns="91440" bIns="45720" rtlCol="0"/>
          <a:lstStyle>
            <a:lvl1pPr algn="r">
              <a:defRPr sz="1200"/>
            </a:lvl1pPr>
          </a:lstStyle>
          <a:p>
            <a:fld id="{5C886FCD-F438-5A44-A86E-0331140C4788}" type="datetimeFigureOut">
              <a:rPr lang="en-US" smtClean="0"/>
              <a:t>1/18/23</a:t>
            </a:fld>
            <a:endParaRPr lang="en-US"/>
          </a:p>
        </p:txBody>
      </p:sp>
      <p:sp>
        <p:nvSpPr>
          <p:cNvPr id="4" name="Footer Placeholder 3">
            <a:extLst>
              <a:ext uri="{FF2B5EF4-FFF2-40B4-BE49-F238E27FC236}">
                <a16:creationId xmlns:a16="http://schemas.microsoft.com/office/drawing/2014/main" id="{C8B3B240-740B-C245-B19E-9145AB5E6CE9}"/>
              </a:ext>
            </a:extLst>
          </p:cNvPr>
          <p:cNvSpPr>
            <a:spLocks noGrp="1"/>
          </p:cNvSpPr>
          <p:nvPr>
            <p:ph type="ftr" sz="quarter" idx="2"/>
          </p:nvPr>
        </p:nvSpPr>
        <p:spPr>
          <a:xfrm>
            <a:off x="0" y="9120188"/>
            <a:ext cx="3170238" cy="481012"/>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AE7C9EAA-CEAA-4640-9370-5AE346140D58}"/>
              </a:ext>
            </a:extLst>
          </p:cNvPr>
          <p:cNvSpPr>
            <a:spLocks noGrp="1"/>
          </p:cNvSpPr>
          <p:nvPr>
            <p:ph type="sldNum" sz="quarter" idx="3"/>
          </p:nvPr>
        </p:nvSpPr>
        <p:spPr>
          <a:xfrm>
            <a:off x="4143375" y="9120188"/>
            <a:ext cx="3170238" cy="481012"/>
          </a:xfrm>
          <a:prstGeom prst="rect">
            <a:avLst/>
          </a:prstGeom>
        </p:spPr>
        <p:txBody>
          <a:bodyPr vert="horz" lIns="91440" tIns="45720" rIns="91440" bIns="45720" rtlCol="0" anchor="b"/>
          <a:lstStyle>
            <a:lvl1pPr algn="r">
              <a:defRPr sz="1200"/>
            </a:lvl1pPr>
          </a:lstStyle>
          <a:p>
            <a:fld id="{B2571C30-9E73-7D4E-8DB1-63402A39FE61}" type="slidenum">
              <a:rPr lang="en-US" smtClean="0"/>
              <a:t>‹#›</a:t>
            </a:fld>
            <a:endParaRPr lang="en-US"/>
          </a:p>
        </p:txBody>
      </p:sp>
    </p:spTree>
    <p:extLst>
      <p:ext uri="{BB962C8B-B14F-4D97-AF65-F5344CB8AC3E}">
        <p14:creationId xmlns:p14="http://schemas.microsoft.com/office/powerpoint/2010/main" val="416839409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1"/>
            <a:ext cx="3169920" cy="481727"/>
          </a:xfrm>
          <a:prstGeom prst="rect">
            <a:avLst/>
          </a:prstGeom>
        </p:spPr>
        <p:txBody>
          <a:bodyPr vert="horz" lIns="96661" tIns="48331" rIns="96661" bIns="48331" rtlCol="0"/>
          <a:lstStyle>
            <a:lvl1pPr algn="l">
              <a:defRPr sz="1300"/>
            </a:lvl1pPr>
          </a:lstStyle>
          <a:p>
            <a:endParaRPr lang="en-GB"/>
          </a:p>
        </p:txBody>
      </p:sp>
      <p:sp>
        <p:nvSpPr>
          <p:cNvPr id="3" name="Date Placeholder 2"/>
          <p:cNvSpPr>
            <a:spLocks noGrp="1"/>
          </p:cNvSpPr>
          <p:nvPr>
            <p:ph type="dt" idx="1"/>
          </p:nvPr>
        </p:nvSpPr>
        <p:spPr>
          <a:xfrm>
            <a:off x="4143587" y="1"/>
            <a:ext cx="3169920" cy="481727"/>
          </a:xfrm>
          <a:prstGeom prst="rect">
            <a:avLst/>
          </a:prstGeom>
        </p:spPr>
        <p:txBody>
          <a:bodyPr vert="horz" lIns="96661" tIns="48331" rIns="96661" bIns="48331" rtlCol="0"/>
          <a:lstStyle>
            <a:lvl1pPr algn="r">
              <a:defRPr sz="1300"/>
            </a:lvl1pPr>
          </a:lstStyle>
          <a:p>
            <a:fld id="{5441E67E-DBF3-4B89-AB29-D78EA5D25AAB}" type="datetimeFigureOut">
              <a:rPr lang="en-GB" smtClean="0"/>
              <a:t>18/01/2023</a:t>
            </a:fld>
            <a:endParaRPr lang="en-GB"/>
          </a:p>
        </p:txBody>
      </p:sp>
      <p:sp>
        <p:nvSpPr>
          <p:cNvPr id="4" name="Slide Image Placeholder 3"/>
          <p:cNvSpPr>
            <a:spLocks noGrp="1" noRot="1" noChangeAspect="1"/>
          </p:cNvSpPr>
          <p:nvPr>
            <p:ph type="sldImg" idx="2"/>
          </p:nvPr>
        </p:nvSpPr>
        <p:spPr>
          <a:xfrm>
            <a:off x="777875" y="1200150"/>
            <a:ext cx="5759450" cy="3240088"/>
          </a:xfrm>
          <a:prstGeom prst="rect">
            <a:avLst/>
          </a:prstGeom>
          <a:noFill/>
          <a:ln w="12700">
            <a:solidFill>
              <a:prstClr val="black"/>
            </a:solidFill>
          </a:ln>
        </p:spPr>
        <p:txBody>
          <a:bodyPr vert="horz" lIns="96661" tIns="48331" rIns="96661" bIns="48331" rtlCol="0" anchor="ctr"/>
          <a:lstStyle/>
          <a:p>
            <a:endParaRPr lang="en-GB"/>
          </a:p>
        </p:txBody>
      </p:sp>
      <p:sp>
        <p:nvSpPr>
          <p:cNvPr id="5" name="Notes Placeholder 4"/>
          <p:cNvSpPr>
            <a:spLocks noGrp="1"/>
          </p:cNvSpPr>
          <p:nvPr>
            <p:ph type="body" sz="quarter" idx="3"/>
          </p:nvPr>
        </p:nvSpPr>
        <p:spPr>
          <a:xfrm>
            <a:off x="731520" y="4620577"/>
            <a:ext cx="5852160" cy="3780474"/>
          </a:xfrm>
          <a:prstGeom prst="rect">
            <a:avLst/>
          </a:prstGeom>
        </p:spPr>
        <p:txBody>
          <a:bodyPr vert="horz" lIns="96661" tIns="48331" rIns="96661" bIns="48331"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119474"/>
            <a:ext cx="3169920" cy="481726"/>
          </a:xfrm>
          <a:prstGeom prst="rect">
            <a:avLst/>
          </a:prstGeom>
        </p:spPr>
        <p:txBody>
          <a:bodyPr vert="horz" lIns="96661" tIns="48331" rIns="96661" bIns="48331" rtlCol="0" anchor="b"/>
          <a:lstStyle>
            <a:lvl1pPr algn="l">
              <a:defRPr sz="1300"/>
            </a:lvl1pPr>
          </a:lstStyle>
          <a:p>
            <a:endParaRPr lang="en-GB"/>
          </a:p>
        </p:txBody>
      </p:sp>
      <p:sp>
        <p:nvSpPr>
          <p:cNvPr id="7" name="Slide Number Placeholder 6"/>
          <p:cNvSpPr>
            <a:spLocks noGrp="1"/>
          </p:cNvSpPr>
          <p:nvPr>
            <p:ph type="sldNum" sz="quarter" idx="5"/>
          </p:nvPr>
        </p:nvSpPr>
        <p:spPr>
          <a:xfrm>
            <a:off x="4143587" y="9119474"/>
            <a:ext cx="3169920" cy="481726"/>
          </a:xfrm>
          <a:prstGeom prst="rect">
            <a:avLst/>
          </a:prstGeom>
        </p:spPr>
        <p:txBody>
          <a:bodyPr vert="horz" lIns="96661" tIns="48331" rIns="96661" bIns="48331" rtlCol="0" anchor="b"/>
          <a:lstStyle>
            <a:lvl1pPr algn="r">
              <a:defRPr sz="1300"/>
            </a:lvl1pPr>
          </a:lstStyle>
          <a:p>
            <a:fld id="{601DF143-E77F-4E0E-A083-9DE1C6E712C9}" type="slidenum">
              <a:rPr lang="en-GB" smtClean="0"/>
              <a:t>‹#›</a:t>
            </a:fld>
            <a:endParaRPr lang="en-GB"/>
          </a:p>
        </p:txBody>
      </p:sp>
    </p:spTree>
    <p:extLst>
      <p:ext uri="{BB962C8B-B14F-4D97-AF65-F5344CB8AC3E}">
        <p14:creationId xmlns:p14="http://schemas.microsoft.com/office/powerpoint/2010/main" val="252781638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900" dirty="0">
                <a:latin typeface="Arial" panose="020B0604020202020204" pitchFamily="34" charset="0"/>
                <a:cs typeface="Arial" panose="020B0604020202020204" pitchFamily="34" charset="0"/>
              </a:rPr>
              <a:t>My name is Len </a:t>
            </a:r>
            <a:r>
              <a:rPr lang="en-US" sz="1900" dirty="0" err="1">
                <a:latin typeface="Arial" panose="020B0604020202020204" pitchFamily="34" charset="0"/>
                <a:cs typeface="Arial" panose="020B0604020202020204" pitchFamily="34" charset="0"/>
              </a:rPr>
              <a:t>Betton</a:t>
            </a:r>
            <a:r>
              <a:rPr lang="en-US" sz="1900" dirty="0">
                <a:latin typeface="Arial" panose="020B0604020202020204" pitchFamily="34" charset="0"/>
                <a:cs typeface="Arial" panose="020B0604020202020204" pitchFamily="34" charset="0"/>
              </a:rPr>
              <a:t> and today I am going to discuss the Management approach and Organisational functions of Apple incorporated (</a:t>
            </a:r>
            <a:r>
              <a:rPr lang="en-US" sz="1900" dirty="0" err="1">
                <a:latin typeface="Arial" panose="020B0604020202020204" pitchFamily="34" charset="0"/>
                <a:cs typeface="Arial" panose="020B0604020202020204" pitchFamily="34" charset="0"/>
              </a:rPr>
              <a:t>inc.</a:t>
            </a:r>
            <a:r>
              <a:rPr lang="en-US" sz="1900" dirty="0">
                <a:latin typeface="Arial" panose="020B0604020202020204" pitchFamily="34" charset="0"/>
                <a:cs typeface="Arial" panose="020B0604020202020204" pitchFamily="34" charset="0"/>
              </a:rPr>
              <a:t>). I will start with an introduction, then look at the different leadership styles. I will  progress to the management approach and organizational functions, before  completing the presentation with an overview on Apple’s approach to sustainability and I will also include my references.</a:t>
            </a:r>
          </a:p>
          <a:p>
            <a:endParaRPr lang="en-US" dirty="0"/>
          </a:p>
          <a:p>
            <a:endParaRPr lang="en-US" dirty="0"/>
          </a:p>
        </p:txBody>
      </p:sp>
      <p:sp>
        <p:nvSpPr>
          <p:cNvPr id="4" name="Slide Number Placeholder 3"/>
          <p:cNvSpPr>
            <a:spLocks noGrp="1"/>
          </p:cNvSpPr>
          <p:nvPr>
            <p:ph type="sldNum" sz="quarter" idx="5"/>
          </p:nvPr>
        </p:nvSpPr>
        <p:spPr/>
        <p:txBody>
          <a:bodyPr/>
          <a:lstStyle/>
          <a:p>
            <a:fld id="{601DF143-E77F-4E0E-A083-9DE1C6E712C9}" type="slidenum">
              <a:rPr lang="en-GB" smtClean="0"/>
              <a:t>1</a:t>
            </a:fld>
            <a:endParaRPr lang="en-GB"/>
          </a:p>
        </p:txBody>
      </p:sp>
    </p:spTree>
    <p:extLst>
      <p:ext uri="{BB962C8B-B14F-4D97-AF65-F5344CB8AC3E}">
        <p14:creationId xmlns:p14="http://schemas.microsoft.com/office/powerpoint/2010/main" val="96162151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Apple  was founded by Stephen Wozniak and Steve Jobs. Two friends who came up with the first Macintosh computer.</a:t>
            </a:r>
          </a:p>
          <a:p>
            <a:endParaRPr lang="en-US" dirty="0"/>
          </a:p>
          <a:p>
            <a:r>
              <a:rPr lang="en-US" dirty="0"/>
              <a:t>Since then Apple have grown from strength to strength and are now known for the </a:t>
            </a:r>
            <a:r>
              <a:rPr lang="en-US" dirty="0" err="1"/>
              <a:t>i</a:t>
            </a:r>
            <a:r>
              <a:rPr lang="en-US" dirty="0"/>
              <a:t>-pad, I phone, </a:t>
            </a:r>
            <a:r>
              <a:rPr lang="en-US" dirty="0" err="1"/>
              <a:t>i</a:t>
            </a:r>
            <a:r>
              <a:rPr lang="en-US" dirty="0"/>
              <a:t>-mac and I- watch.</a:t>
            </a:r>
          </a:p>
          <a:p>
            <a:endParaRPr lang="en-US" dirty="0"/>
          </a:p>
        </p:txBody>
      </p:sp>
      <p:sp>
        <p:nvSpPr>
          <p:cNvPr id="4" name="Slide Number Placeholder 3"/>
          <p:cNvSpPr>
            <a:spLocks noGrp="1"/>
          </p:cNvSpPr>
          <p:nvPr>
            <p:ph type="sldNum" sz="quarter" idx="5"/>
          </p:nvPr>
        </p:nvSpPr>
        <p:spPr/>
        <p:txBody>
          <a:bodyPr/>
          <a:lstStyle/>
          <a:p>
            <a:fld id="{601DF143-E77F-4E0E-A083-9DE1C6E712C9}" type="slidenum">
              <a:rPr lang="en-GB" smtClean="0"/>
              <a:t>2</a:t>
            </a:fld>
            <a:endParaRPr lang="en-GB"/>
          </a:p>
        </p:txBody>
      </p:sp>
    </p:spTree>
    <p:extLst>
      <p:ext uri="{BB962C8B-B14F-4D97-AF65-F5344CB8AC3E}">
        <p14:creationId xmlns:p14="http://schemas.microsoft.com/office/powerpoint/2010/main" val="22626773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a:latin typeface="Arial Rounded MT Bold" panose="020F0704030504030204" pitchFamily="34" charset="77"/>
              </a:rPr>
              <a:t>When discussing the management role of Apple it is important to recognize the difference between Managers and Leaders.</a:t>
            </a:r>
          </a:p>
          <a:p>
            <a:r>
              <a:rPr lang="en-US" sz="1600" dirty="0">
                <a:latin typeface="Arial Rounded MT Bold" panose="020F0704030504030204" pitchFamily="34" charset="77"/>
              </a:rPr>
              <a:t>A Leader will motivate staff to work for the company goals and have the same passion as the company to succeed.</a:t>
            </a:r>
          </a:p>
          <a:p>
            <a:r>
              <a:rPr lang="en-US" sz="1600" dirty="0">
                <a:latin typeface="Arial Rounded MT Bold" panose="020F0704030504030204" pitchFamily="34" charset="77"/>
              </a:rPr>
              <a:t>A Manager will make sure deadlines are met and the company gets the work done.</a:t>
            </a:r>
          </a:p>
          <a:p>
            <a:r>
              <a:rPr lang="en-US" sz="1600" dirty="0">
                <a:latin typeface="Arial Rounded MT Bold" panose="020F0704030504030204" pitchFamily="34" charset="77"/>
              </a:rPr>
              <a:t>Both need to work hand in hand to have a successful business.</a:t>
            </a:r>
          </a:p>
          <a:p>
            <a:r>
              <a:rPr lang="en-US" sz="1600" dirty="0">
                <a:latin typeface="Arial Rounded MT Bold" panose="020F0704030504030204" pitchFamily="34" charset="77"/>
              </a:rPr>
              <a:t> Leadership is about inspiring, and Management is about planning</a:t>
            </a:r>
          </a:p>
          <a:p>
            <a:endParaRPr lang="en-GB" dirty="0"/>
          </a:p>
        </p:txBody>
      </p:sp>
      <p:sp>
        <p:nvSpPr>
          <p:cNvPr id="4" name="Slide Number Placeholder 3"/>
          <p:cNvSpPr>
            <a:spLocks noGrp="1"/>
          </p:cNvSpPr>
          <p:nvPr>
            <p:ph type="sldNum" sz="quarter" idx="5"/>
          </p:nvPr>
        </p:nvSpPr>
        <p:spPr/>
        <p:txBody>
          <a:bodyPr/>
          <a:lstStyle/>
          <a:p>
            <a:fld id="{601DF143-E77F-4E0E-A083-9DE1C6E712C9}" type="slidenum">
              <a:rPr lang="en-GB" smtClean="0"/>
              <a:t>3</a:t>
            </a:fld>
            <a:endParaRPr lang="en-GB"/>
          </a:p>
        </p:txBody>
      </p:sp>
    </p:spTree>
    <p:extLst>
      <p:ext uri="{BB962C8B-B14F-4D97-AF65-F5344CB8AC3E}">
        <p14:creationId xmlns:p14="http://schemas.microsoft.com/office/powerpoint/2010/main" val="312486667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looking at leadership we need to be aware that there are different leadership styles.</a:t>
            </a:r>
          </a:p>
          <a:p>
            <a:r>
              <a:rPr lang="en-US" dirty="0"/>
              <a:t>Democratic – where the leader offer guidance – staff give opinions – leader has final say.</a:t>
            </a:r>
          </a:p>
          <a:p>
            <a:r>
              <a:rPr lang="en-US" dirty="0"/>
              <a:t>Autocratic – where the leader commands – no input from staff- staff and leaders not close</a:t>
            </a:r>
          </a:p>
          <a:p>
            <a:r>
              <a:rPr lang="en-US" dirty="0"/>
              <a:t>Laissez Faire- where there is little or no guidance – group decides – can be very chaotic</a:t>
            </a:r>
          </a:p>
          <a:p>
            <a:r>
              <a:rPr lang="en-US" dirty="0"/>
              <a:t>Transformational – where the leader encourages and inspires – group involvement – leads by example.</a:t>
            </a:r>
          </a:p>
        </p:txBody>
      </p:sp>
      <p:sp>
        <p:nvSpPr>
          <p:cNvPr id="4" name="Slide Number Placeholder 3"/>
          <p:cNvSpPr>
            <a:spLocks noGrp="1"/>
          </p:cNvSpPr>
          <p:nvPr>
            <p:ph type="sldNum" sz="quarter" idx="5"/>
          </p:nvPr>
        </p:nvSpPr>
        <p:spPr/>
        <p:txBody>
          <a:bodyPr/>
          <a:lstStyle/>
          <a:p>
            <a:fld id="{601DF143-E77F-4E0E-A083-9DE1C6E712C9}" type="slidenum">
              <a:rPr lang="en-GB" smtClean="0"/>
              <a:t>4</a:t>
            </a:fld>
            <a:endParaRPr lang="en-GB"/>
          </a:p>
        </p:txBody>
      </p:sp>
    </p:spTree>
    <p:extLst>
      <p:ext uri="{BB962C8B-B14F-4D97-AF65-F5344CB8AC3E}">
        <p14:creationId xmlns:p14="http://schemas.microsoft.com/office/powerpoint/2010/main" val="162744892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Apple under the guidance of its founder Jobs operated with an </a:t>
            </a:r>
            <a:r>
              <a:rPr lang="en-US" dirty="0" err="1"/>
              <a:t>Autoctratic</a:t>
            </a:r>
            <a:r>
              <a:rPr lang="en-US" dirty="0"/>
              <a:t> leadership style. This authoritarian style took the company from strength to strength. Jobs surrounded himself with like minded people.</a:t>
            </a:r>
          </a:p>
          <a:p>
            <a:endParaRPr lang="en-US" dirty="0"/>
          </a:p>
          <a:p>
            <a:r>
              <a:rPr lang="en-US" dirty="0"/>
              <a:t>Tim Cook took over as CEO in 2011 and operated with a democratic style of leadership. This allowed the staff to be more involved in the overall decision-making process.</a:t>
            </a:r>
          </a:p>
          <a:p>
            <a:endParaRPr lang="en-US" dirty="0"/>
          </a:p>
        </p:txBody>
      </p:sp>
      <p:sp>
        <p:nvSpPr>
          <p:cNvPr id="4" name="Slide Number Placeholder 3"/>
          <p:cNvSpPr>
            <a:spLocks noGrp="1"/>
          </p:cNvSpPr>
          <p:nvPr>
            <p:ph type="sldNum" sz="quarter" idx="5"/>
          </p:nvPr>
        </p:nvSpPr>
        <p:spPr/>
        <p:txBody>
          <a:bodyPr/>
          <a:lstStyle/>
          <a:p>
            <a:fld id="{601DF143-E77F-4E0E-A083-9DE1C6E712C9}" type="slidenum">
              <a:rPr lang="en-GB" smtClean="0"/>
              <a:t>5</a:t>
            </a:fld>
            <a:endParaRPr lang="en-GB"/>
          </a:p>
        </p:txBody>
      </p:sp>
    </p:spTree>
    <p:extLst>
      <p:ext uri="{BB962C8B-B14F-4D97-AF65-F5344CB8AC3E}">
        <p14:creationId xmlns:p14="http://schemas.microsoft.com/office/powerpoint/2010/main" val="21425761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There are four main types of Management Approach</a:t>
            </a:r>
          </a:p>
          <a:p>
            <a:r>
              <a:rPr lang="en-US" dirty="0"/>
              <a:t>Classical Approach – This approach is hierarchy in its structure – Can be old fashioned – Compared to Industrial revolution era</a:t>
            </a:r>
          </a:p>
          <a:p>
            <a:r>
              <a:rPr lang="en-US" dirty="0"/>
              <a:t>Human Relations Approach – This approach looks at the social side of the workforce – leadership and behavior of staff</a:t>
            </a:r>
          </a:p>
          <a:p>
            <a:r>
              <a:rPr lang="en-US" dirty="0"/>
              <a:t>Systems Approach – This is a combination of classical and human relations approach - </a:t>
            </a:r>
          </a:p>
          <a:p>
            <a:r>
              <a:rPr lang="en-US" dirty="0"/>
              <a:t>Contingency Approach – Regarded as the modern approach – constantly adapts to ever changing situations</a:t>
            </a:r>
          </a:p>
          <a:p>
            <a:endParaRPr lang="en-US" dirty="0"/>
          </a:p>
        </p:txBody>
      </p:sp>
      <p:sp>
        <p:nvSpPr>
          <p:cNvPr id="4" name="Slide Number Placeholder 3"/>
          <p:cNvSpPr>
            <a:spLocks noGrp="1"/>
          </p:cNvSpPr>
          <p:nvPr>
            <p:ph type="sldNum" sz="quarter" idx="5"/>
          </p:nvPr>
        </p:nvSpPr>
        <p:spPr/>
        <p:txBody>
          <a:bodyPr/>
          <a:lstStyle/>
          <a:p>
            <a:fld id="{601DF143-E77F-4E0E-A083-9DE1C6E712C9}" type="slidenum">
              <a:rPr lang="en-GB" smtClean="0"/>
              <a:t>6</a:t>
            </a:fld>
            <a:endParaRPr lang="en-GB"/>
          </a:p>
        </p:txBody>
      </p:sp>
    </p:spTree>
    <p:extLst>
      <p:ext uri="{BB962C8B-B14F-4D97-AF65-F5344CB8AC3E}">
        <p14:creationId xmlns:p14="http://schemas.microsoft.com/office/powerpoint/2010/main" val="96766966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Research suggests that Apple do not tolerate excuses – They believe that a person is responsible for their own work, and this is why they operate in the ‘Directly responsible person approach’. Each section of approximately 100 people are led by a team leader. This they have found is the best way to organize their workforce to get the best production rates.</a:t>
            </a:r>
          </a:p>
          <a:p>
            <a:endParaRPr lang="en-GB" dirty="0"/>
          </a:p>
        </p:txBody>
      </p:sp>
      <p:sp>
        <p:nvSpPr>
          <p:cNvPr id="4" name="Slide Number Placeholder 3"/>
          <p:cNvSpPr>
            <a:spLocks noGrp="1"/>
          </p:cNvSpPr>
          <p:nvPr>
            <p:ph type="sldNum" sz="quarter" idx="5"/>
          </p:nvPr>
        </p:nvSpPr>
        <p:spPr/>
        <p:txBody>
          <a:bodyPr/>
          <a:lstStyle/>
          <a:p>
            <a:fld id="{601DF143-E77F-4E0E-A083-9DE1C6E712C9}" type="slidenum">
              <a:rPr lang="en-GB" smtClean="0"/>
              <a:t>7</a:t>
            </a:fld>
            <a:endParaRPr lang="en-GB"/>
          </a:p>
        </p:txBody>
      </p:sp>
    </p:spTree>
    <p:extLst>
      <p:ext uri="{BB962C8B-B14F-4D97-AF65-F5344CB8AC3E}">
        <p14:creationId xmlns:p14="http://schemas.microsoft.com/office/powerpoint/2010/main" val="239889969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Apple operates as a hierarchy in their organizational functions. They operate on four levels with the board of directors on top . Then the top executives, the vice president then the third-tier executives.</a:t>
            </a:r>
            <a:endParaRPr lang="en-GB" dirty="0"/>
          </a:p>
        </p:txBody>
      </p:sp>
      <p:sp>
        <p:nvSpPr>
          <p:cNvPr id="4" name="Slide Number Placeholder 3"/>
          <p:cNvSpPr>
            <a:spLocks noGrp="1"/>
          </p:cNvSpPr>
          <p:nvPr>
            <p:ph type="sldNum" sz="quarter" idx="5"/>
          </p:nvPr>
        </p:nvSpPr>
        <p:spPr/>
        <p:txBody>
          <a:bodyPr/>
          <a:lstStyle/>
          <a:p>
            <a:fld id="{601DF143-E77F-4E0E-A083-9DE1C6E712C9}" type="slidenum">
              <a:rPr lang="en-GB" smtClean="0"/>
              <a:t>8</a:t>
            </a:fld>
            <a:endParaRPr lang="en-GB"/>
          </a:p>
        </p:txBody>
      </p:sp>
    </p:spTree>
    <p:extLst>
      <p:ext uri="{BB962C8B-B14F-4D97-AF65-F5344CB8AC3E}">
        <p14:creationId xmlns:p14="http://schemas.microsoft.com/office/powerpoint/2010/main" val="158218800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Apples organisational structure is set to promote the roles, relationships, the responsibilities and the lines of authority within the company.</a:t>
            </a:r>
          </a:p>
        </p:txBody>
      </p:sp>
      <p:sp>
        <p:nvSpPr>
          <p:cNvPr id="4" name="Slide Number Placeholder 3"/>
          <p:cNvSpPr>
            <a:spLocks noGrp="1"/>
          </p:cNvSpPr>
          <p:nvPr>
            <p:ph type="sldNum" sz="quarter" idx="5"/>
          </p:nvPr>
        </p:nvSpPr>
        <p:spPr/>
        <p:txBody>
          <a:bodyPr/>
          <a:lstStyle/>
          <a:p>
            <a:fld id="{601DF143-E77F-4E0E-A083-9DE1C6E712C9}" type="slidenum">
              <a:rPr lang="en-GB" smtClean="0"/>
              <a:t>9</a:t>
            </a:fld>
            <a:endParaRPr lang="en-GB"/>
          </a:p>
        </p:txBody>
      </p:sp>
    </p:spTree>
    <p:extLst>
      <p:ext uri="{BB962C8B-B14F-4D97-AF65-F5344CB8AC3E}">
        <p14:creationId xmlns:p14="http://schemas.microsoft.com/office/powerpoint/2010/main" val="2132127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Apple pledge to have sustainability in focus in everything they do. They demonstrate their commitment to supporting the United Nations initiatives and boast to being 100% carbon neutral by 2030 as well as sending zero waste to landfill.</a:t>
            </a:r>
          </a:p>
          <a:p>
            <a:endParaRPr lang="en-US" dirty="0"/>
          </a:p>
        </p:txBody>
      </p:sp>
      <p:sp>
        <p:nvSpPr>
          <p:cNvPr id="4" name="Slide Number Placeholder 3"/>
          <p:cNvSpPr>
            <a:spLocks noGrp="1"/>
          </p:cNvSpPr>
          <p:nvPr>
            <p:ph type="sldNum" sz="quarter" idx="5"/>
          </p:nvPr>
        </p:nvSpPr>
        <p:spPr/>
        <p:txBody>
          <a:bodyPr/>
          <a:lstStyle/>
          <a:p>
            <a:fld id="{601DF143-E77F-4E0E-A083-9DE1C6E712C9}" type="slidenum">
              <a:rPr lang="en-GB" smtClean="0"/>
              <a:t>10</a:t>
            </a:fld>
            <a:endParaRPr lang="en-GB"/>
          </a:p>
        </p:txBody>
      </p:sp>
    </p:spTree>
    <p:extLst>
      <p:ext uri="{BB962C8B-B14F-4D97-AF65-F5344CB8AC3E}">
        <p14:creationId xmlns:p14="http://schemas.microsoft.com/office/powerpoint/2010/main" val="307535249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They have supported sustainability by using renewable energy / lowering the carbon materials it uses. Reducing waste. Providing discounts to customers for recycling their phones. Using only environmentally friendly packaging. Visibly supporting a circular economy.</a:t>
            </a:r>
          </a:p>
        </p:txBody>
      </p:sp>
      <p:sp>
        <p:nvSpPr>
          <p:cNvPr id="4" name="Slide Number Placeholder 3"/>
          <p:cNvSpPr>
            <a:spLocks noGrp="1"/>
          </p:cNvSpPr>
          <p:nvPr>
            <p:ph type="sldNum" sz="quarter" idx="5"/>
          </p:nvPr>
        </p:nvSpPr>
        <p:spPr/>
        <p:txBody>
          <a:bodyPr/>
          <a:lstStyle/>
          <a:p>
            <a:fld id="{601DF143-E77F-4E0E-A083-9DE1C6E712C9}" type="slidenum">
              <a:rPr lang="en-GB" smtClean="0"/>
              <a:t>11</a:t>
            </a:fld>
            <a:endParaRPr lang="en-GB"/>
          </a:p>
        </p:txBody>
      </p:sp>
    </p:spTree>
    <p:extLst>
      <p:ext uri="{BB962C8B-B14F-4D97-AF65-F5344CB8AC3E}">
        <p14:creationId xmlns:p14="http://schemas.microsoft.com/office/powerpoint/2010/main" val="18278619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Apple have gained many of their sustainability initiatives however they are continually adapting to help the planet. Their latest decision to not supply earphones or chargers with new phones is said to save packaging and the actual raw materials to make these items- This is to encourage a circular economy.  Critics would say that not supplying these items and keeping the price the same is making more money for the company rather than helping the planet.</a:t>
            </a:r>
          </a:p>
        </p:txBody>
      </p:sp>
      <p:sp>
        <p:nvSpPr>
          <p:cNvPr id="4" name="Slide Number Placeholder 3"/>
          <p:cNvSpPr>
            <a:spLocks noGrp="1"/>
          </p:cNvSpPr>
          <p:nvPr>
            <p:ph type="sldNum" sz="quarter" idx="5"/>
          </p:nvPr>
        </p:nvSpPr>
        <p:spPr/>
        <p:txBody>
          <a:bodyPr/>
          <a:lstStyle/>
          <a:p>
            <a:fld id="{601DF143-E77F-4E0E-A083-9DE1C6E712C9}" type="slidenum">
              <a:rPr lang="en-GB" smtClean="0"/>
              <a:t>12</a:t>
            </a:fld>
            <a:endParaRPr lang="en-GB"/>
          </a:p>
        </p:txBody>
      </p:sp>
    </p:spTree>
    <p:extLst>
      <p:ext uri="{BB962C8B-B14F-4D97-AF65-F5344CB8AC3E}">
        <p14:creationId xmlns:p14="http://schemas.microsoft.com/office/powerpoint/2010/main" val="13168580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This presentation aimed to show Apple’s approach to Management and its Operational functions. It has shown the excellent example of Apple’s structure and the way in which it considers sustainability in everything it does.</a:t>
            </a:r>
          </a:p>
          <a:p>
            <a:endParaRPr lang="en-GB" dirty="0"/>
          </a:p>
        </p:txBody>
      </p:sp>
      <p:sp>
        <p:nvSpPr>
          <p:cNvPr id="4" name="Slide Number Placeholder 3"/>
          <p:cNvSpPr>
            <a:spLocks noGrp="1"/>
          </p:cNvSpPr>
          <p:nvPr>
            <p:ph type="sldNum" sz="quarter" idx="5"/>
          </p:nvPr>
        </p:nvSpPr>
        <p:spPr/>
        <p:txBody>
          <a:bodyPr/>
          <a:lstStyle/>
          <a:p>
            <a:fld id="{601DF143-E77F-4E0E-A083-9DE1C6E712C9}" type="slidenum">
              <a:rPr lang="en-GB" smtClean="0"/>
              <a:t>13</a:t>
            </a:fld>
            <a:endParaRPr lang="en-GB"/>
          </a:p>
        </p:txBody>
      </p:sp>
    </p:spTree>
    <p:extLst>
      <p:ext uri="{BB962C8B-B14F-4D97-AF65-F5344CB8AC3E}">
        <p14:creationId xmlns:p14="http://schemas.microsoft.com/office/powerpoint/2010/main" val="105898778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defTabSz="966612">
              <a:defRPr/>
            </a:pPr>
            <a:r>
              <a:rPr lang="en-US" dirty="0"/>
              <a:t>This is my list of references. Thank you.</a:t>
            </a:r>
          </a:p>
          <a:p>
            <a:endParaRPr lang="en-GB" dirty="0"/>
          </a:p>
        </p:txBody>
      </p:sp>
      <p:sp>
        <p:nvSpPr>
          <p:cNvPr id="4" name="Slide Number Placeholder 3"/>
          <p:cNvSpPr>
            <a:spLocks noGrp="1"/>
          </p:cNvSpPr>
          <p:nvPr>
            <p:ph type="sldNum" sz="quarter" idx="5"/>
          </p:nvPr>
        </p:nvSpPr>
        <p:spPr/>
        <p:txBody>
          <a:bodyPr/>
          <a:lstStyle/>
          <a:p>
            <a:fld id="{601DF143-E77F-4E0E-A083-9DE1C6E712C9}" type="slidenum">
              <a:rPr lang="en-GB" smtClean="0"/>
              <a:t>14</a:t>
            </a:fld>
            <a:endParaRPr lang="en-GB"/>
          </a:p>
        </p:txBody>
      </p:sp>
    </p:spTree>
    <p:extLst>
      <p:ext uri="{BB962C8B-B14F-4D97-AF65-F5344CB8AC3E}">
        <p14:creationId xmlns:p14="http://schemas.microsoft.com/office/powerpoint/2010/main" val="1445150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C1E01FE8-9642-4754-96D1-A93CD9953CBE}"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3119572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E01FE8-9642-4754-96D1-A93CD9953CBE}"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21042044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1E01FE8-9642-4754-96D1-A93CD9953CBE}"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6320068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C1E01FE8-9642-4754-96D1-A93CD9953CBE}" type="datetimeFigureOut">
              <a:rPr lang="en-GB" smtClean="0"/>
              <a:t>18/01/2023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32027269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C1E01FE8-9642-4754-96D1-A93CD9953CBE}" type="datetimeFigureOut">
              <a:rPr lang="en-GB" smtClean="0"/>
              <a:t>18/01/2023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37940846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C1E01FE8-9642-4754-96D1-A93CD9953CBE}" type="datetimeFigureOut">
              <a:rPr lang="en-GB" smtClean="0"/>
              <a:t>18/01/2023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187928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E01FE8-9642-4754-96D1-A93CD9953CBE}" type="datetimeFigureOut">
              <a:rPr lang="en-GB" smtClean="0"/>
              <a:t>18/01/2023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21290540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1E01FE8-9642-4754-96D1-A93CD9953CBE}" type="datetimeFigureOut">
              <a:rPr lang="en-GB" smtClean="0"/>
              <a:t>18/01/2023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12367671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C1E01FE8-9642-4754-96D1-A93CD9953CBE}" type="datetimeFigureOut">
              <a:rPr lang="en-GB" smtClean="0"/>
              <a:t>18/01/2023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32725791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E01FE8-9642-4754-96D1-A93CD9953CBE}"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383819294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C1E01FE8-9642-4754-96D1-A93CD9953CBE}" type="datetimeFigureOut">
              <a:rPr lang="en-GB" smtClean="0"/>
              <a:t>18/01/2023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EABFA24-1CA2-4E41-988C-D0682EDA6E92}" type="slidenum">
              <a:rPr lang="en-GB" smtClean="0"/>
              <a:t>‹#›</a:t>
            </a:fld>
            <a:endParaRPr lang="en-GB"/>
          </a:p>
        </p:txBody>
      </p:sp>
    </p:spTree>
    <p:extLst>
      <p:ext uri="{BB962C8B-B14F-4D97-AF65-F5344CB8AC3E}">
        <p14:creationId xmlns:p14="http://schemas.microsoft.com/office/powerpoint/2010/main" val="41095389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E01FE8-9642-4754-96D1-A93CD9953CBE}" type="datetimeFigureOut">
              <a:rPr lang="en-GB" smtClean="0"/>
              <a:t>18/01/2023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EABFA24-1CA2-4E41-988C-D0682EDA6E92}" type="slidenum">
              <a:rPr lang="en-GB" smtClean="0"/>
              <a:t>‹#›</a:t>
            </a:fld>
            <a:endParaRPr lang="en-GB"/>
          </a:p>
        </p:txBody>
      </p:sp>
    </p:spTree>
    <p:extLst>
      <p:ext uri="{BB962C8B-B14F-4D97-AF65-F5344CB8AC3E}">
        <p14:creationId xmlns:p14="http://schemas.microsoft.com/office/powerpoint/2010/main" val="31364425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media1.m4a"/><Relationship Id="rId7" Type="http://schemas.openxmlformats.org/officeDocument/2006/relationships/image" Target="../media/image2.png"/><Relationship Id="rId2" Type="http://schemas.microsoft.com/office/2007/relationships/media" Target="../media/media1.m4a"/><Relationship Id="rId1" Type="http://schemas.openxmlformats.org/officeDocument/2006/relationships/tags" Target="../tags/tag1.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3.m4a"/><Relationship Id="rId1" Type="http://schemas.microsoft.com/office/2007/relationships/media" Target="../media/media3.m4a"/><Relationship Id="rId6" Type="http://schemas.openxmlformats.org/officeDocument/2006/relationships/image" Target="../media/image5.jpeg"/><Relationship Id="rId5" Type="http://schemas.openxmlformats.org/officeDocument/2006/relationships/image" Target="../media/image4.tiff"/><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5.m4a"/><Relationship Id="rId1" Type="http://schemas.microsoft.com/office/2007/relationships/media" Target="../media/media5.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2.png"/><Relationship Id="rId5" Type="http://schemas.openxmlformats.org/officeDocument/2006/relationships/image" Target="../media/image3.jpeg"/><Relationship Id="rId4"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image" Target="../media/image9.jpe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8.jpeg"/><Relationship Id="rId5" Type="http://schemas.openxmlformats.org/officeDocument/2006/relationships/image" Target="../media/image7.tiff"/><Relationship Id="rId4"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2.png"/><Relationship Id="rId5" Type="http://schemas.openxmlformats.org/officeDocument/2006/relationships/image" Target="../media/image6.jpeg"/><Relationship Id="rId4"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2.png"/><Relationship Id="rId2" Type="http://schemas.openxmlformats.org/officeDocument/2006/relationships/audio" Target="../media/media10.m4a"/><Relationship Id="rId1" Type="http://schemas.microsoft.com/office/2007/relationships/media" Target="../media/media10.m4a"/><Relationship Id="rId6" Type="http://schemas.openxmlformats.org/officeDocument/2006/relationships/image" Target="../media/image1.jpeg"/><Relationship Id="rId5" Type="http://schemas.openxmlformats.org/officeDocument/2006/relationships/image" Target="../media/image10.jpeg"/><Relationship Id="rId4"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1.m4a"/><Relationship Id="rId1" Type="http://schemas.microsoft.com/office/2007/relationships/media" Target="../media/media11.m4a"/><Relationship Id="rId6" Type="http://schemas.openxmlformats.org/officeDocument/2006/relationships/image" Target="../media/image2.png"/><Relationship Id="rId5" Type="http://schemas.openxmlformats.org/officeDocument/2006/relationships/image" Target="../media/image11.jpeg"/><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2.xml"/><Relationship Id="rId7" Type="http://schemas.openxmlformats.org/officeDocument/2006/relationships/hyperlink" Target="https://creativecommons.org/licenses/by-nc-nd/3.0/" TargetMode="External"/><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hyperlink" Target="https://www.newgrounds.com/art/view/zachsmif/apple-of-my-earth" TargetMode="External"/><Relationship Id="rId5" Type="http://schemas.openxmlformats.org/officeDocument/2006/relationships/image" Target="../media/image12.jpg"/><Relationship Id="rId4"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2.png"/><Relationship Id="rId5" Type="http://schemas.openxmlformats.org/officeDocument/2006/relationships/image" Target="../media/image13.jpeg"/><Relationship Id="rId4"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8" Type="http://schemas.openxmlformats.org/officeDocument/2006/relationships/hyperlink" Target="https://www.nextgeneration.ie/blog/2018/03/the-difference-between-leadership-and-management" TargetMode="External"/><Relationship Id="rId3" Type="http://schemas.openxmlformats.org/officeDocument/2006/relationships/slideLayout" Target="../slideLayouts/slideLayout2.xml"/><Relationship Id="rId7" Type="http://schemas.openxmlformats.org/officeDocument/2006/relationships/hyperlink" Target="https://s2.q4cdn.com/470004039/files/doc_downloads/2022/08/2022_Apple_ESG_Report.pdf" TargetMode="External"/><Relationship Id="rId2" Type="http://schemas.openxmlformats.org/officeDocument/2006/relationships/audio" Target="../media/media14.m4a"/><Relationship Id="rId1" Type="http://schemas.microsoft.com/office/2007/relationships/media" Target="../media/media14.m4a"/><Relationship Id="rId6" Type="http://schemas.openxmlformats.org/officeDocument/2006/relationships/hyperlink" Target="https://www.ilearnlot.com/different-types-of-management-approaches-or-styles/65527/" TargetMode="External"/><Relationship Id="rId5" Type="http://schemas.openxmlformats.org/officeDocument/2006/relationships/hyperlink" Target="https://www.slideshare.net/AditShamanur/management-approach-used-by-apple" TargetMode="External"/><Relationship Id="rId10" Type="http://schemas.openxmlformats.org/officeDocument/2006/relationships/image" Target="../media/image2.png"/><Relationship Id="rId4" Type="http://schemas.openxmlformats.org/officeDocument/2006/relationships/notesSlide" Target="../notesSlides/notesSlide14.xml"/><Relationship Id="rId9" Type="http://schemas.openxmlformats.org/officeDocument/2006/relationships/image" Target="../media/image10.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9" name="Rectangle 3078">
            <a:extLst>
              <a:ext uri="{FF2B5EF4-FFF2-40B4-BE49-F238E27FC236}">
                <a16:creationId xmlns:a16="http://schemas.microsoft.com/office/drawing/2014/main" id="{0288C6B4-AFC3-407F-A595-EFFD38D4CCA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3081" name="Freeform: Shape 3080">
            <a:extLst>
              <a:ext uri="{FF2B5EF4-FFF2-40B4-BE49-F238E27FC236}">
                <a16:creationId xmlns:a16="http://schemas.microsoft.com/office/drawing/2014/main" id="{CF236821-17FE-429B-8D2C-08E13A64EA4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EFEFEF"/>
            </a:solidFill>
          </a:ln>
          <a:effectLst>
            <a:outerShdw blurRad="88900" dist="38100" algn="l" rotWithShape="0">
              <a:schemeClr val="bg1">
                <a:lumMod val="85000"/>
                <a:alpha val="5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3083" name="Freeform: Shape 3082">
            <a:extLst>
              <a:ext uri="{FF2B5EF4-FFF2-40B4-BE49-F238E27FC236}">
                <a16:creationId xmlns:a16="http://schemas.microsoft.com/office/drawing/2014/main" id="{C0BDBCD2-E081-43AB-9119-C55465E5975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FE48DB9D-2DBE-0911-5D8E-F4F908AC5881}"/>
              </a:ext>
            </a:extLst>
          </p:cNvPr>
          <p:cNvSpPr>
            <a:spLocks noGrp="1"/>
          </p:cNvSpPr>
          <p:nvPr>
            <p:ph type="title"/>
          </p:nvPr>
        </p:nvSpPr>
        <p:spPr>
          <a:xfrm>
            <a:off x="371094" y="1161288"/>
            <a:ext cx="3438144" cy="1239012"/>
          </a:xfrm>
        </p:spPr>
        <p:txBody>
          <a:bodyPr anchor="ctr">
            <a:normAutofit/>
          </a:bodyPr>
          <a:lstStyle/>
          <a:p>
            <a:r>
              <a:rPr lang="en-US" sz="2800" b="1" dirty="0">
                <a:solidFill>
                  <a:srgbClr val="FF0000"/>
                </a:solidFill>
                <a:latin typeface="Arial Black" panose="020B0A04020102020204" pitchFamily="34" charset="0"/>
              </a:rPr>
              <a:t>Leonard Betton</a:t>
            </a:r>
            <a:br>
              <a:rPr lang="en-US" sz="2800" b="1" dirty="0">
                <a:solidFill>
                  <a:srgbClr val="FF0000"/>
                </a:solidFill>
                <a:latin typeface="Arial Black" panose="020B0A04020102020204" pitchFamily="34" charset="0"/>
              </a:rPr>
            </a:br>
            <a:r>
              <a:rPr lang="en-US" sz="2800" b="1" dirty="0">
                <a:solidFill>
                  <a:srgbClr val="FF0000"/>
                </a:solidFill>
                <a:latin typeface="Arial Black" panose="020B0A04020102020204" pitchFamily="34" charset="0"/>
              </a:rPr>
              <a:t>1910735</a:t>
            </a:r>
            <a:endParaRPr lang="en-GB" sz="2800" b="1" dirty="0">
              <a:solidFill>
                <a:srgbClr val="FF0000"/>
              </a:solidFill>
              <a:latin typeface="Arial Black" panose="020B0A04020102020204" pitchFamily="34" charset="0"/>
            </a:endParaRPr>
          </a:p>
        </p:txBody>
      </p:sp>
      <p:sp>
        <p:nvSpPr>
          <p:cNvPr id="3085" name="Rectangle 3084">
            <a:extLst>
              <a:ext uri="{FF2B5EF4-FFF2-40B4-BE49-F238E27FC236}">
                <a16:creationId xmlns:a16="http://schemas.microsoft.com/office/drawing/2014/main" id="{98E79BE4-34FE-485A-98A5-92CE8F7C474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426546"/>
            <a:ext cx="128016" cy="653903"/>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087" name="Rectangle 308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95893" y="2443480"/>
            <a:ext cx="338328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id="{C2492951-BBAA-D442-784E-B7E340AE1B06}"/>
              </a:ext>
            </a:extLst>
          </p:cNvPr>
          <p:cNvSpPr>
            <a:spLocks noGrp="1"/>
          </p:cNvSpPr>
          <p:nvPr>
            <p:ph idx="1"/>
          </p:nvPr>
        </p:nvSpPr>
        <p:spPr>
          <a:xfrm>
            <a:off x="371094" y="2718054"/>
            <a:ext cx="3438906" cy="3207258"/>
          </a:xfrm>
        </p:spPr>
        <p:txBody>
          <a:bodyPr anchor="t">
            <a:normAutofit/>
          </a:bodyPr>
          <a:lstStyle/>
          <a:p>
            <a:r>
              <a:rPr lang="en-US" sz="1700" dirty="0">
                <a:latin typeface="Arial Black" panose="020B0A04020102020204" pitchFamily="34" charset="0"/>
              </a:rPr>
              <a:t>Contemporary</a:t>
            </a:r>
          </a:p>
          <a:p>
            <a:r>
              <a:rPr lang="en-US" sz="1700" dirty="0">
                <a:latin typeface="Arial Black" panose="020B0A04020102020204" pitchFamily="34" charset="0"/>
              </a:rPr>
              <a:t>    Management</a:t>
            </a:r>
          </a:p>
          <a:p>
            <a:r>
              <a:rPr lang="en-GB" sz="1700" dirty="0">
                <a:latin typeface="Arial Black" panose="020B0A04020102020204" pitchFamily="34" charset="0"/>
              </a:rPr>
              <a:t>          Approaches </a:t>
            </a:r>
          </a:p>
          <a:p>
            <a:r>
              <a:rPr lang="en-GB" sz="1700" dirty="0">
                <a:latin typeface="Arial Black" panose="020B0A04020102020204" pitchFamily="34" charset="0"/>
              </a:rPr>
              <a:t>             (BMSP4013)</a:t>
            </a:r>
            <a:endParaRPr lang="en-US" sz="1700" dirty="0">
              <a:latin typeface="Arial Black" panose="020B0A04020102020204" pitchFamily="34" charset="0"/>
            </a:endParaRPr>
          </a:p>
        </p:txBody>
      </p:sp>
      <p:pic>
        <p:nvPicPr>
          <p:cNvPr id="3074" name="Picture 2" descr="Image result for Apple Logo with Text">
            <a:extLst>
              <a:ext uri="{FF2B5EF4-FFF2-40B4-BE49-F238E27FC236}">
                <a16:creationId xmlns:a16="http://schemas.microsoft.com/office/drawing/2014/main" id="{DE162489-571D-3BE7-05FD-4B40A03A8D7D}"/>
              </a:ext>
            </a:extLst>
          </p:cNvPr>
          <p:cNvPicPr>
            <a:picLocks noChangeAspect="1" noChangeArrowheads="1"/>
          </p:cNvPicPr>
          <p:nvPr/>
        </p:nvPicPr>
        <p:blipFill>
          <a:blip r:embed="rId6">
            <a:extLst>
              <a:ext uri="{28A0092B-C50C-407E-A947-70E740481C1C}">
                <a14:useLocalDpi xmlns:a14="http://schemas.microsoft.com/office/drawing/2010/main" val="0"/>
              </a:ext>
            </a:extLst>
          </a:blip>
          <a:stretch>
            <a:fillRect/>
          </a:stretch>
        </p:blipFill>
        <p:spPr bwMode="auto">
          <a:xfrm>
            <a:off x="3820828" y="0"/>
            <a:ext cx="7849290" cy="6839712"/>
          </a:xfrm>
          <a:prstGeom prst="rect">
            <a:avLst/>
          </a:prstGeom>
          <a:solidFill>
            <a:schemeClr val="accent1"/>
          </a:solidFill>
        </p:spPr>
      </p:pic>
      <p:sp>
        <p:nvSpPr>
          <p:cNvPr id="4" name="Rectangle 3">
            <a:extLst>
              <a:ext uri="{FF2B5EF4-FFF2-40B4-BE49-F238E27FC236}">
                <a16:creationId xmlns:a16="http://schemas.microsoft.com/office/drawing/2014/main" id="{6F1A20D5-4566-3E48-9485-1D6C2A4B0EFA}"/>
              </a:ext>
            </a:extLst>
          </p:cNvPr>
          <p:cNvSpPr/>
          <p:nvPr/>
        </p:nvSpPr>
        <p:spPr>
          <a:xfrm>
            <a:off x="5181600" y="4891092"/>
            <a:ext cx="6228588" cy="646331"/>
          </a:xfrm>
          <a:prstGeom prst="rect">
            <a:avLst/>
          </a:prstGeom>
        </p:spPr>
        <p:txBody>
          <a:bodyPr wrap="square">
            <a:spAutoFit/>
          </a:bodyPr>
          <a:lstStyle/>
          <a:p>
            <a:r>
              <a:rPr lang="en-GB" i="1" dirty="0">
                <a:solidFill>
                  <a:srgbClr val="393E42"/>
                </a:solidFill>
                <a:latin typeface="Proxima Nova"/>
              </a:rPr>
              <a:t>‘To bring the best user experience to customers through innovative hardware, software, and services.'</a:t>
            </a:r>
            <a:endParaRPr lang="en-US" dirty="0"/>
          </a:p>
        </p:txBody>
      </p:sp>
      <p:sp>
        <p:nvSpPr>
          <p:cNvPr id="5" name="Rectangle 4">
            <a:extLst>
              <a:ext uri="{FF2B5EF4-FFF2-40B4-BE49-F238E27FC236}">
                <a16:creationId xmlns:a16="http://schemas.microsoft.com/office/drawing/2014/main" id="{0F81B2AE-20F7-2341-46F9-A90EDBBF3092}"/>
              </a:ext>
            </a:extLst>
          </p:cNvPr>
          <p:cNvSpPr/>
          <p:nvPr/>
        </p:nvSpPr>
        <p:spPr>
          <a:xfrm>
            <a:off x="2446" y="1426545"/>
            <a:ext cx="368647" cy="65390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 name="Recorded Sound">
            <a:hlinkClick r:id="" action="ppaction://media"/>
            <a:extLst>
              <a:ext uri="{FF2B5EF4-FFF2-40B4-BE49-F238E27FC236}">
                <a16:creationId xmlns:a16="http://schemas.microsoft.com/office/drawing/2014/main" id="{487383EA-2B42-C843-9FE9-2FBF8EDAEF7E}"/>
              </a:ext>
            </a:extLst>
          </p:cNvPr>
          <p:cNvPicPr>
            <a:picLocks noChangeAspect="1"/>
          </p:cNvPicPr>
          <p:nvPr>
            <a:audioFile r:link="rId3"/>
            <p:extLst>
              <p:ext uri="{DAA4B4D4-6D71-4841-9C94-3DE7FCFB9230}">
                <p14:media xmlns:p14="http://schemas.microsoft.com/office/powerpoint/2010/main" r:embed="rId2"/>
              </p:ext>
            </p:extLst>
          </p:nvPr>
        </p:nvPicPr>
        <p:blipFill>
          <a:blip r:embed="rId7"/>
          <a:stretch>
            <a:fillRect/>
          </a:stretch>
        </p:blipFill>
        <p:spPr>
          <a:xfrm>
            <a:off x="10438063" y="5782167"/>
            <a:ext cx="812800" cy="812800"/>
          </a:xfrm>
          <a:prstGeom prst="rect">
            <a:avLst/>
          </a:prstGeom>
        </p:spPr>
      </p:pic>
    </p:spTree>
    <p:custDataLst>
      <p:tags r:id="rId1"/>
    </p:custDataLst>
    <p:extLst>
      <p:ext uri="{BB962C8B-B14F-4D97-AF65-F5344CB8AC3E}">
        <p14:creationId xmlns:p14="http://schemas.microsoft.com/office/powerpoint/2010/main" val="1168280636"/>
      </p:ext>
    </p:extLst>
  </p:cSld>
  <p:clrMapOvr>
    <a:masterClrMapping/>
  </p:clrMapOvr>
  <mc:AlternateContent xmlns:mc="http://schemas.openxmlformats.org/markup-compatibility/2006" xmlns:p14="http://schemas.microsoft.com/office/powerpoint/2010/main">
    <mc:Choice Requires="p14">
      <p:transition spd="slow" p14:dur="2000" advTm="33370"/>
    </mc:Choice>
    <mc:Fallback xmlns="">
      <p:transition spd="slow" advTm="333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45232" fill="hold"/>
                                        <p:tgtEl>
                                          <p:spTgt spid="8"/>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8"/>
                </p:tgtEl>
              </p:cMediaNode>
            </p:audio>
          </p:childTnLst>
        </p:cTn>
      </p:par>
    </p:tnLst>
  </p:timing>
  <p:extLst>
    <p:ext uri="{E180D4A7-C9FB-4DFB-919C-405C955672EB}">
      <p14:showEvtLst xmlns:p14="http://schemas.microsoft.com/office/powerpoint/2010/main">
        <p14:playEvt time="3606" objId="6"/>
        <p14:stopEvt time="32176" objId="6"/>
      </p14:showEvtLst>
    </p:ext>
  </p:extLs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B499F6C5-E256-0A0D-24B7-1E3F7887F677}"/>
              </a:ext>
            </a:extLst>
          </p:cNvPr>
          <p:cNvSpPr/>
          <p:nvPr/>
        </p:nvSpPr>
        <p:spPr>
          <a:xfrm>
            <a:off x="256674" y="675143"/>
            <a:ext cx="962526" cy="2415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useBgFill="1">
        <p:nvSpPr>
          <p:cNvPr id="5134" name="Rectangle 5128">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Image result for apple logos">
            <a:extLst>
              <a:ext uri="{FF2B5EF4-FFF2-40B4-BE49-F238E27FC236}">
                <a16:creationId xmlns:a16="http://schemas.microsoft.com/office/drawing/2014/main" id="{DB576FEF-1010-492C-AC4C-55049CD3B92D}"/>
              </a:ext>
            </a:extLst>
          </p:cNvPr>
          <p:cNvPicPr>
            <a:picLocks noChangeAspect="1" noChangeArrowheads="1"/>
          </p:cNvPicPr>
          <p:nvPr/>
        </p:nvPicPr>
        <p:blipFill rotWithShape="1">
          <a:blip r:embed="rId5">
            <a:alphaModFix amt="56000"/>
            <a:extLst>
              <a:ext uri="{28A0092B-C50C-407E-A947-70E740481C1C}">
                <a14:useLocalDpi xmlns:a14="http://schemas.microsoft.com/office/drawing/2010/main" val="0"/>
              </a:ext>
            </a:extLst>
          </a:blip>
          <a:srcRect r="4906" b="-1"/>
          <a:stretch/>
        </p:blipFill>
        <p:spPr bwMode="auto">
          <a:xfrm>
            <a:off x="5371513" y="43380"/>
            <a:ext cx="6820487" cy="6857990"/>
          </a:xfrm>
          <a:prstGeom prst="rect">
            <a:avLst/>
          </a:prstGeom>
          <a:noFill/>
          <a:extLst>
            <a:ext uri="{909E8E84-426E-40DD-AFC4-6F175D3DCCD1}">
              <a14:hiddenFill xmlns:a14="http://schemas.microsoft.com/office/drawing/2010/main">
                <a:solidFill>
                  <a:srgbClr val="FFFFFF"/>
                </a:solidFill>
              </a14:hiddenFill>
            </a:ext>
          </a:extLst>
        </p:spPr>
      </p:pic>
      <p:sp>
        <p:nvSpPr>
          <p:cNvPr id="5136" name="Rectangle 5130">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5995E3F-CB52-7C2E-D295-85CE9F491B9C}"/>
              </a:ext>
            </a:extLst>
          </p:cNvPr>
          <p:cNvSpPr>
            <a:spLocks noGrp="1"/>
          </p:cNvSpPr>
          <p:nvPr>
            <p:ph type="title"/>
          </p:nvPr>
        </p:nvSpPr>
        <p:spPr>
          <a:xfrm>
            <a:off x="6421329" y="544067"/>
            <a:ext cx="3438144" cy="598933"/>
          </a:xfrm>
        </p:spPr>
        <p:txBody>
          <a:bodyPr anchor="b">
            <a:noAutofit/>
          </a:bodyPr>
          <a:lstStyle/>
          <a:p>
            <a:r>
              <a:rPr lang="en-GB" sz="4000" b="1" u="sng" dirty="0">
                <a:solidFill>
                  <a:srgbClr val="FF0000"/>
                </a:solidFill>
                <a:latin typeface="Arial" panose="020B0604020202020204" pitchFamily="34" charset="0"/>
                <a:cs typeface="Arial" panose="020B0604020202020204" pitchFamily="34" charset="0"/>
              </a:rPr>
              <a:t>Introduction</a:t>
            </a:r>
          </a:p>
        </p:txBody>
      </p:sp>
      <p:sp>
        <p:nvSpPr>
          <p:cNvPr id="5133" name="Rectangle 5132">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135" name="Rectangle 5134">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137" name="Content Placeholder 5125">
            <a:extLst>
              <a:ext uri="{FF2B5EF4-FFF2-40B4-BE49-F238E27FC236}">
                <a16:creationId xmlns:a16="http://schemas.microsoft.com/office/drawing/2014/main" id="{D3B277AB-6521-5E08-0BFB-833811A162B5}"/>
              </a:ext>
            </a:extLst>
          </p:cNvPr>
          <p:cNvSpPr>
            <a:spLocks noGrp="1"/>
          </p:cNvSpPr>
          <p:nvPr>
            <p:ph idx="1"/>
          </p:nvPr>
        </p:nvSpPr>
        <p:spPr>
          <a:xfrm>
            <a:off x="82542" y="359401"/>
            <a:ext cx="5120830" cy="6030122"/>
          </a:xfrm>
        </p:spPr>
        <p:txBody>
          <a:bodyPr anchor="t">
            <a:normAutofit fontScale="77500" lnSpcReduction="20000"/>
          </a:bodyPr>
          <a:lstStyle/>
          <a:p>
            <a:pPr>
              <a:lnSpc>
                <a:spcPct val="200000"/>
              </a:lnSpc>
            </a:pPr>
            <a:r>
              <a:rPr lang="en-US" b="1" dirty="0">
                <a:latin typeface="Arial Narrow" panose="020B0604020202020204" pitchFamily="34" charset="0"/>
                <a:cs typeface="Arial Narrow" panose="020B0604020202020204" pitchFamily="34" charset="0"/>
              </a:rPr>
              <a:t>Apple was founded by Stephen G Wozniak and Steve Jobs in 1976</a:t>
            </a:r>
          </a:p>
          <a:p>
            <a:pPr>
              <a:lnSpc>
                <a:spcPct val="200000"/>
              </a:lnSpc>
            </a:pPr>
            <a:r>
              <a:rPr lang="en-US" b="1" dirty="0">
                <a:latin typeface="Arial Narrow" panose="020B0604020202020204" pitchFamily="34" charset="0"/>
                <a:cs typeface="Arial Narrow" panose="020B0604020202020204" pitchFamily="34" charset="0"/>
              </a:rPr>
              <a:t>Known for the Macintosh computer</a:t>
            </a:r>
          </a:p>
          <a:p>
            <a:pPr>
              <a:lnSpc>
                <a:spcPct val="200000"/>
              </a:lnSpc>
            </a:pPr>
            <a:r>
              <a:rPr lang="en-US" b="1" dirty="0">
                <a:latin typeface="Arial Narrow" panose="020B0604020202020204" pitchFamily="34" charset="0"/>
                <a:cs typeface="Arial Narrow" panose="020B0604020202020204" pitchFamily="34" charset="0"/>
              </a:rPr>
              <a:t>Apple is a company that produces computers and consumer electronics</a:t>
            </a:r>
          </a:p>
          <a:p>
            <a:pPr>
              <a:lnSpc>
                <a:spcPct val="200000"/>
              </a:lnSpc>
            </a:pPr>
            <a:r>
              <a:rPr lang="en-US" b="1" dirty="0">
                <a:latin typeface="Arial Narrow" panose="020B0604020202020204" pitchFamily="34" charset="0"/>
                <a:cs typeface="Arial Narrow" panose="020B0604020202020204" pitchFamily="34" charset="0"/>
              </a:rPr>
              <a:t>Known for </a:t>
            </a:r>
            <a:r>
              <a:rPr lang="en-US" b="1" dirty="0" err="1">
                <a:latin typeface="Arial Narrow" panose="020B0604020202020204" pitchFamily="34" charset="0"/>
                <a:cs typeface="Arial Narrow" panose="020B0604020202020204" pitchFamily="34" charset="0"/>
              </a:rPr>
              <a:t>i</a:t>
            </a:r>
            <a:r>
              <a:rPr lang="en-US" b="1" dirty="0">
                <a:latin typeface="Arial Narrow" panose="020B0604020202020204" pitchFamily="34" charset="0"/>
                <a:cs typeface="Arial Narrow" panose="020B0604020202020204" pitchFamily="34" charset="0"/>
              </a:rPr>
              <a:t>-pad, </a:t>
            </a:r>
            <a:r>
              <a:rPr lang="en-US" b="1" dirty="0" err="1">
                <a:latin typeface="Arial Narrow" panose="020B0604020202020204" pitchFamily="34" charset="0"/>
                <a:cs typeface="Arial Narrow" panose="020B0604020202020204" pitchFamily="34" charset="0"/>
              </a:rPr>
              <a:t>i</a:t>
            </a:r>
            <a:r>
              <a:rPr lang="en-US" b="1" dirty="0">
                <a:latin typeface="Arial Narrow" panose="020B0604020202020204" pitchFamily="34" charset="0"/>
                <a:cs typeface="Arial Narrow" panose="020B0604020202020204" pitchFamily="34" charset="0"/>
              </a:rPr>
              <a:t>-phone and </a:t>
            </a:r>
            <a:r>
              <a:rPr lang="en-US" b="1" dirty="0" err="1">
                <a:latin typeface="Arial Narrow" panose="020B0604020202020204" pitchFamily="34" charset="0"/>
                <a:cs typeface="Arial Narrow" panose="020B0604020202020204" pitchFamily="34" charset="0"/>
              </a:rPr>
              <a:t>i</a:t>
            </a:r>
            <a:r>
              <a:rPr lang="en-US" b="1" dirty="0">
                <a:latin typeface="Arial Narrow" panose="020B0604020202020204" pitchFamily="34" charset="0"/>
                <a:cs typeface="Arial Narrow" panose="020B0604020202020204" pitchFamily="34" charset="0"/>
              </a:rPr>
              <a:t>-watch</a:t>
            </a:r>
          </a:p>
          <a:p>
            <a:pPr>
              <a:lnSpc>
                <a:spcPct val="200000"/>
              </a:lnSpc>
            </a:pPr>
            <a:r>
              <a:rPr lang="en-US" b="1" dirty="0">
                <a:latin typeface="Arial Narrow" panose="020B0604020202020204" pitchFamily="34" charset="0"/>
                <a:cs typeface="Arial Narrow" panose="020B0604020202020204" pitchFamily="34" charset="0"/>
              </a:rPr>
              <a:t>It manufactures its goods and services and does its own research and development</a:t>
            </a:r>
          </a:p>
          <a:p>
            <a:endParaRPr lang="en-US" sz="1700" dirty="0"/>
          </a:p>
          <a:p>
            <a:endParaRPr lang="en-US" sz="1700" dirty="0"/>
          </a:p>
        </p:txBody>
      </p:sp>
      <p:sp>
        <p:nvSpPr>
          <p:cNvPr id="9" name="TextBox 8">
            <a:extLst>
              <a:ext uri="{FF2B5EF4-FFF2-40B4-BE49-F238E27FC236}">
                <a16:creationId xmlns:a16="http://schemas.microsoft.com/office/drawing/2014/main" id="{C767F474-7704-F243-8356-A0F35BC39EF6}"/>
              </a:ext>
            </a:extLst>
          </p:cNvPr>
          <p:cNvSpPr txBox="1"/>
          <p:nvPr/>
        </p:nvSpPr>
        <p:spPr>
          <a:xfrm>
            <a:off x="769018" y="6020191"/>
            <a:ext cx="1309718" cy="369332"/>
          </a:xfrm>
          <a:prstGeom prst="rect">
            <a:avLst/>
          </a:prstGeom>
          <a:noFill/>
        </p:spPr>
        <p:txBody>
          <a:bodyPr wrap="none" rtlCol="0">
            <a:spAutoFit/>
          </a:bodyPr>
          <a:lstStyle/>
          <a:p>
            <a:r>
              <a:rPr lang="en-GB" dirty="0"/>
              <a:t>(Levy, 2022)</a:t>
            </a:r>
            <a:endParaRPr lang="en-US" dirty="0"/>
          </a:p>
        </p:txBody>
      </p:sp>
      <p:sp>
        <p:nvSpPr>
          <p:cNvPr id="4" name="Rectangle 3">
            <a:extLst>
              <a:ext uri="{FF2B5EF4-FFF2-40B4-BE49-F238E27FC236}">
                <a16:creationId xmlns:a16="http://schemas.microsoft.com/office/drawing/2014/main" id="{55AEBAEE-C95C-D44C-AAE5-F0393DE40FBE}"/>
              </a:ext>
            </a:extLst>
          </p:cNvPr>
          <p:cNvSpPr/>
          <p:nvPr/>
        </p:nvSpPr>
        <p:spPr>
          <a:xfrm>
            <a:off x="424815" y="2310063"/>
            <a:ext cx="3473417" cy="3048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Recorded Sound">
            <a:hlinkClick r:id="" action="ppaction://media"/>
            <a:extLst>
              <a:ext uri="{FF2B5EF4-FFF2-40B4-BE49-F238E27FC236}">
                <a16:creationId xmlns:a16="http://schemas.microsoft.com/office/drawing/2014/main" id="{3DEB9D5A-1490-9E4A-A941-2E03CB61EDC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85343" y="5983123"/>
            <a:ext cx="812800" cy="812800"/>
          </a:xfrm>
          <a:prstGeom prst="rect">
            <a:avLst/>
          </a:prstGeom>
        </p:spPr>
      </p:pic>
    </p:spTree>
    <p:extLst>
      <p:ext uri="{BB962C8B-B14F-4D97-AF65-F5344CB8AC3E}">
        <p14:creationId xmlns:p14="http://schemas.microsoft.com/office/powerpoint/2010/main" val="3595901089"/>
      </p:ext>
    </p:extLst>
  </p:cSld>
  <p:clrMapOvr>
    <a:masterClrMapping/>
  </p:clrMapOvr>
  <mc:AlternateContent xmlns:mc="http://schemas.openxmlformats.org/markup-compatibility/2006" xmlns:p14="http://schemas.microsoft.com/office/powerpoint/2010/main">
    <mc:Choice Requires="p14">
      <p:transition spd="slow" p14:dur="2000" advTm="29768"/>
    </mc:Choice>
    <mc:Fallback xmlns="">
      <p:transition spd="slow" advTm="2976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4822"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2850" objId="5"/>
        <p14:stopEvt time="27859" objId="5"/>
      </p14:showEvtLst>
    </p:ext>
  </p:extLs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73" name="Rectangle 2072">
            <a:extLst>
              <a:ext uri="{FF2B5EF4-FFF2-40B4-BE49-F238E27FC236}">
                <a16:creationId xmlns:a16="http://schemas.microsoft.com/office/drawing/2014/main" id="{68A4132F-DEC6-4332-A00C-A11AD4519B6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524" y="0"/>
            <a:ext cx="12190476" cy="685800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75" name="Freeform: Shape 2074">
            <a:extLst>
              <a:ext uri="{FF2B5EF4-FFF2-40B4-BE49-F238E27FC236}">
                <a16:creationId xmlns:a16="http://schemas.microsoft.com/office/drawing/2014/main" id="{9B38642C-62C4-4E31-A5D3-BB1DD8CA3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663583" cy="6858478"/>
          </a:xfrm>
          <a:custGeom>
            <a:avLst/>
            <a:gdLst>
              <a:gd name="connsiteX0" fmla="*/ 0 w 8663583"/>
              <a:gd name="connsiteY0" fmla="*/ 0 h 6858478"/>
              <a:gd name="connsiteX1" fmla="*/ 480486 w 8663583"/>
              <a:gd name="connsiteY1" fmla="*/ 0 h 6858478"/>
              <a:gd name="connsiteX2" fmla="*/ 4415403 w 8663583"/>
              <a:gd name="connsiteY2" fmla="*/ 0 h 6858478"/>
              <a:gd name="connsiteX3" fmla="*/ 5481631 w 8663583"/>
              <a:gd name="connsiteY3" fmla="*/ 0 h 6858478"/>
              <a:gd name="connsiteX4" fmla="*/ 5487208 w 8663583"/>
              <a:gd name="connsiteY4" fmla="*/ 0 h 6858478"/>
              <a:gd name="connsiteX5" fmla="*/ 8663583 w 8663583"/>
              <a:gd name="connsiteY5" fmla="*/ 6858478 h 6858478"/>
              <a:gd name="connsiteX6" fmla="*/ 1239028 w 8663583"/>
              <a:gd name="connsiteY6" fmla="*/ 6858478 h 6858478"/>
              <a:gd name="connsiteX7" fmla="*/ 1239288 w 8663583"/>
              <a:gd name="connsiteY7" fmla="*/ 6857916 h 6858478"/>
              <a:gd name="connsiteX8" fmla="*/ 480486 w 8663583"/>
              <a:gd name="connsiteY8" fmla="*/ 6857916 h 6858478"/>
              <a:gd name="connsiteX9" fmla="*/ 480486 w 8663583"/>
              <a:gd name="connsiteY9" fmla="*/ 6858000 h 6858478"/>
              <a:gd name="connsiteX10" fmla="*/ 0 w 8663583"/>
              <a:gd name="connsiteY10" fmla="*/ 6858000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8663583" h="6858478">
                <a:moveTo>
                  <a:pt x="0" y="0"/>
                </a:moveTo>
                <a:lnTo>
                  <a:pt x="480486" y="0"/>
                </a:lnTo>
                <a:lnTo>
                  <a:pt x="4415403" y="0"/>
                </a:lnTo>
                <a:lnTo>
                  <a:pt x="5481631" y="0"/>
                </a:lnTo>
                <a:lnTo>
                  <a:pt x="5487208" y="0"/>
                </a:lnTo>
                <a:lnTo>
                  <a:pt x="8663583" y="6858478"/>
                </a:lnTo>
                <a:lnTo>
                  <a:pt x="1239028" y="6858478"/>
                </a:lnTo>
                <a:lnTo>
                  <a:pt x="1239288" y="6857916"/>
                </a:lnTo>
                <a:lnTo>
                  <a:pt x="480486" y="6857916"/>
                </a:lnTo>
                <a:lnTo>
                  <a:pt x="480486" y="6858000"/>
                </a:lnTo>
                <a:lnTo>
                  <a:pt x="0" y="6858000"/>
                </a:lnTo>
                <a:close/>
              </a:path>
            </a:pathLst>
          </a:custGeom>
          <a:solidFill>
            <a:schemeClr val="bg1">
              <a:lumMod val="85000"/>
              <a:lumOff val="15000"/>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77" name="Freeform: Shape 2076">
            <a:extLst>
              <a:ext uri="{FF2B5EF4-FFF2-40B4-BE49-F238E27FC236}">
                <a16:creationId xmlns:a16="http://schemas.microsoft.com/office/drawing/2014/main" id="{A9F66240-8C38-4069-A5C9-2D3FCD97ED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234957" cy="6858478"/>
          </a:xfrm>
          <a:custGeom>
            <a:avLst/>
            <a:gdLst>
              <a:gd name="connsiteX0" fmla="*/ 156905 w 8234957"/>
              <a:gd name="connsiteY0" fmla="*/ 0 h 6858478"/>
              <a:gd name="connsiteX1" fmla="*/ 3986777 w 8234957"/>
              <a:gd name="connsiteY1" fmla="*/ 0 h 6858478"/>
              <a:gd name="connsiteX2" fmla="*/ 5053005 w 8234957"/>
              <a:gd name="connsiteY2" fmla="*/ 0 h 6858478"/>
              <a:gd name="connsiteX3" fmla="*/ 5058582 w 8234957"/>
              <a:gd name="connsiteY3" fmla="*/ 0 h 6858478"/>
              <a:gd name="connsiteX4" fmla="*/ 8234957 w 8234957"/>
              <a:gd name="connsiteY4" fmla="*/ 6858478 h 6858478"/>
              <a:gd name="connsiteX5" fmla="*/ 810402 w 8234957"/>
              <a:gd name="connsiteY5" fmla="*/ 6858478 h 6858478"/>
              <a:gd name="connsiteX6" fmla="*/ 810662 w 8234957"/>
              <a:gd name="connsiteY6" fmla="*/ 6857916 h 6858478"/>
              <a:gd name="connsiteX7" fmla="*/ 156905 w 8234957"/>
              <a:gd name="connsiteY7" fmla="*/ 6857916 h 6858478"/>
              <a:gd name="connsiteX8" fmla="*/ 156905 w 8234957"/>
              <a:gd name="connsiteY8" fmla="*/ 6858478 h 6858478"/>
              <a:gd name="connsiteX9" fmla="*/ 0 w 8234957"/>
              <a:gd name="connsiteY9" fmla="*/ 6858478 h 6858478"/>
              <a:gd name="connsiteX10" fmla="*/ 0 w 8234957"/>
              <a:gd name="connsiteY10" fmla="*/ 479 h 6858478"/>
              <a:gd name="connsiteX11" fmla="*/ 156905 w 8234957"/>
              <a:gd name="connsiteY11" fmla="*/ 479 h 68584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234957" h="6858478">
                <a:moveTo>
                  <a:pt x="156905" y="0"/>
                </a:moveTo>
                <a:lnTo>
                  <a:pt x="3986777" y="0"/>
                </a:lnTo>
                <a:lnTo>
                  <a:pt x="5053005" y="0"/>
                </a:lnTo>
                <a:lnTo>
                  <a:pt x="5058582" y="0"/>
                </a:lnTo>
                <a:lnTo>
                  <a:pt x="8234957" y="6858478"/>
                </a:lnTo>
                <a:lnTo>
                  <a:pt x="810402" y="6858478"/>
                </a:lnTo>
                <a:lnTo>
                  <a:pt x="810662" y="6857916"/>
                </a:lnTo>
                <a:lnTo>
                  <a:pt x="156905" y="6857916"/>
                </a:lnTo>
                <a:lnTo>
                  <a:pt x="156905" y="6858478"/>
                </a:lnTo>
                <a:lnTo>
                  <a:pt x="0" y="6858478"/>
                </a:lnTo>
                <a:lnTo>
                  <a:pt x="0" y="479"/>
                </a:lnTo>
                <a:lnTo>
                  <a:pt x="156905" y="479"/>
                </a:lnTo>
                <a:close/>
              </a:path>
            </a:pathLst>
          </a:cu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1C4E6AD4-CE1A-2CE3-D469-33AFBA65A06E}"/>
              </a:ext>
            </a:extLst>
          </p:cNvPr>
          <p:cNvSpPr>
            <a:spLocks noGrp="1"/>
          </p:cNvSpPr>
          <p:nvPr>
            <p:ph type="title"/>
          </p:nvPr>
        </p:nvSpPr>
        <p:spPr>
          <a:xfrm>
            <a:off x="804672" y="365125"/>
            <a:ext cx="4378881" cy="1325563"/>
          </a:xfrm>
        </p:spPr>
        <p:txBody>
          <a:bodyPr>
            <a:normAutofit/>
          </a:bodyPr>
          <a:lstStyle/>
          <a:p>
            <a:r>
              <a:rPr lang="en-US" dirty="0">
                <a:solidFill>
                  <a:srgbClr val="FF0000"/>
                </a:solidFill>
                <a:latin typeface="Arial Black" panose="020B0A04020102020204" pitchFamily="34" charset="0"/>
              </a:rPr>
              <a:t>Leadership &amp; Management</a:t>
            </a:r>
            <a:endParaRPr lang="en-GB"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D2D6784F-557D-DE90-28B8-523F164E796D}"/>
              </a:ext>
            </a:extLst>
          </p:cNvPr>
          <p:cNvSpPr>
            <a:spLocks noGrp="1"/>
          </p:cNvSpPr>
          <p:nvPr>
            <p:ph idx="1"/>
          </p:nvPr>
        </p:nvSpPr>
        <p:spPr>
          <a:xfrm>
            <a:off x="804672" y="2020824"/>
            <a:ext cx="5076090" cy="4151376"/>
          </a:xfrm>
        </p:spPr>
        <p:txBody>
          <a:bodyPr>
            <a:normAutofit/>
          </a:bodyPr>
          <a:lstStyle/>
          <a:p>
            <a:r>
              <a:rPr lang="en-US" sz="2000" dirty="0"/>
              <a:t>Leaders – People follow leaders.  Role is to motivate people to work for the same goals as the company.</a:t>
            </a:r>
          </a:p>
          <a:p>
            <a:endParaRPr lang="en-US" sz="2000" dirty="0"/>
          </a:p>
          <a:p>
            <a:r>
              <a:rPr lang="en-US" sz="2000" dirty="0"/>
              <a:t>Managers – People work for Managers. Role is to make sure the day-to-day work is done for the business to operate.</a:t>
            </a:r>
          </a:p>
          <a:p>
            <a:endParaRPr lang="en-US" sz="2000" dirty="0"/>
          </a:p>
          <a:p>
            <a:r>
              <a:rPr lang="en-GB" sz="1400" dirty="0">
                <a:latin typeface="Times New Roman" panose="02020603050405020304" pitchFamily="18" charset="0"/>
              </a:rPr>
              <a:t>(Next generation, 2016)</a:t>
            </a:r>
            <a:endParaRPr lang="en-US" sz="2000" dirty="0"/>
          </a:p>
          <a:p>
            <a:endParaRPr lang="en-US" sz="2000" dirty="0"/>
          </a:p>
          <a:p>
            <a:endParaRPr lang="en-GB" sz="2000" dirty="0"/>
          </a:p>
        </p:txBody>
      </p:sp>
      <p:pic>
        <p:nvPicPr>
          <p:cNvPr id="7" name="Picture 6">
            <a:extLst>
              <a:ext uri="{FF2B5EF4-FFF2-40B4-BE49-F238E27FC236}">
                <a16:creationId xmlns:a16="http://schemas.microsoft.com/office/drawing/2014/main" id="{F361AB05-BEAD-F314-5F6A-43249878A3E9}"/>
              </a:ext>
            </a:extLst>
          </p:cNvPr>
          <p:cNvPicPr>
            <a:picLocks noChangeAspect="1"/>
          </p:cNvPicPr>
          <p:nvPr/>
        </p:nvPicPr>
        <p:blipFill>
          <a:blip r:embed="rId5"/>
          <a:stretch>
            <a:fillRect/>
          </a:stretch>
        </p:blipFill>
        <p:spPr>
          <a:xfrm>
            <a:off x="7106802" y="1095245"/>
            <a:ext cx="4772455" cy="1360149"/>
          </a:xfrm>
          <a:prstGeom prst="rect">
            <a:avLst/>
          </a:prstGeom>
        </p:spPr>
      </p:pic>
      <p:pic>
        <p:nvPicPr>
          <p:cNvPr id="2050" name="Picture 2" descr="Image result for apple logo">
            <a:extLst>
              <a:ext uri="{FF2B5EF4-FFF2-40B4-BE49-F238E27FC236}">
                <a16:creationId xmlns:a16="http://schemas.microsoft.com/office/drawing/2014/main" id="{07503290-3EFB-0E79-79CC-C7AD5272EF80}"/>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r="1068" b="1"/>
          <a:stretch/>
        </p:blipFill>
        <p:spPr bwMode="auto">
          <a:xfrm>
            <a:off x="8827593" y="3429000"/>
            <a:ext cx="3051663" cy="2414016"/>
          </a:xfrm>
          <a:prstGeom prst="rect">
            <a:avLst/>
          </a:prstGeom>
          <a:noFill/>
          <a:extLst>
            <a:ext uri="{909E8E84-426E-40DD-AFC4-6F175D3DCCD1}">
              <a14:hiddenFill xmlns:a14="http://schemas.microsoft.com/office/drawing/2010/main">
                <a:solidFill>
                  <a:srgbClr val="FFFFFF"/>
                </a:solidFill>
              </a14:hiddenFill>
            </a:ext>
          </a:extLst>
        </p:spPr>
      </p:pic>
      <p:pic>
        <p:nvPicPr>
          <p:cNvPr id="4" name="Recorded Sound">
            <a:hlinkClick r:id="" action="ppaction://media"/>
            <a:extLst>
              <a:ext uri="{FF2B5EF4-FFF2-40B4-BE49-F238E27FC236}">
                <a16:creationId xmlns:a16="http://schemas.microsoft.com/office/drawing/2014/main" id="{252B76E8-4359-AD41-ADCB-3E26FA91BA62}"/>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995597" y="5843016"/>
            <a:ext cx="812800" cy="812800"/>
          </a:xfrm>
          <a:prstGeom prst="rect">
            <a:avLst/>
          </a:prstGeom>
        </p:spPr>
      </p:pic>
    </p:spTree>
    <p:extLst>
      <p:ext uri="{BB962C8B-B14F-4D97-AF65-F5344CB8AC3E}">
        <p14:creationId xmlns:p14="http://schemas.microsoft.com/office/powerpoint/2010/main" val="1998492223"/>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5429"/>
    </mc:Choice>
    <mc:Fallback xmlns="">
      <p:transition spd="slow" advTm="5542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0364"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2927" objId="4"/>
        <p14:stopEvt time="53478" objId="4"/>
      </p14:showEvtLst>
    </p:ext>
  </p:extLs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2" name="Rectangle 5141">
            <a:extLst>
              <a:ext uri="{FF2B5EF4-FFF2-40B4-BE49-F238E27FC236}">
                <a16:creationId xmlns:a16="http://schemas.microsoft.com/office/drawing/2014/main" id="{33CD251C-A887-4D2F-925B-FC09719853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144" name="Freeform: Shape 5143">
            <a:extLst>
              <a:ext uri="{FF2B5EF4-FFF2-40B4-BE49-F238E27FC236}">
                <a16:creationId xmlns:a16="http://schemas.microsoft.com/office/drawing/2014/main" id="{3B2069EE-A08E-44F0-B3F9-3CF8CC2DCA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6126740" cy="6857542"/>
          </a:xfrm>
          <a:custGeom>
            <a:avLst/>
            <a:gdLst>
              <a:gd name="connsiteX0" fmla="*/ 0 w 6126740"/>
              <a:gd name="connsiteY0" fmla="*/ 0 h 6857542"/>
              <a:gd name="connsiteX1" fmla="*/ 4980067 w 6126740"/>
              <a:gd name="connsiteY1" fmla="*/ 0 h 6857542"/>
              <a:gd name="connsiteX2" fmla="*/ 4992714 w 6126740"/>
              <a:gd name="connsiteY2" fmla="*/ 31774 h 6857542"/>
              <a:gd name="connsiteX3" fmla="*/ 6047722 w 6126740"/>
              <a:gd name="connsiteY3" fmla="*/ 2682457 h 6857542"/>
              <a:gd name="connsiteX4" fmla="*/ 6047722 w 6126740"/>
              <a:gd name="connsiteY4" fmla="*/ 3752208 h 6857542"/>
              <a:gd name="connsiteX5" fmla="*/ 4890218 w 6126740"/>
              <a:gd name="connsiteY5" fmla="*/ 6660411 h 6857542"/>
              <a:gd name="connsiteX6" fmla="*/ 4811756 w 6126740"/>
              <a:gd name="connsiteY6" fmla="*/ 6857542 h 6857542"/>
              <a:gd name="connsiteX7" fmla="*/ 0 w 6126740"/>
              <a:gd name="connsiteY7" fmla="*/ 6857542 h 6857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6126740" h="6857542">
                <a:moveTo>
                  <a:pt x="0" y="0"/>
                </a:moveTo>
                <a:lnTo>
                  <a:pt x="4980067" y="0"/>
                </a:lnTo>
                <a:lnTo>
                  <a:pt x="4992714" y="31774"/>
                </a:lnTo>
                <a:cubicBezTo>
                  <a:pt x="6047722" y="2682457"/>
                  <a:pt x="6047722" y="2682457"/>
                  <a:pt x="6047722" y="2682457"/>
                </a:cubicBezTo>
                <a:cubicBezTo>
                  <a:pt x="6153080" y="2988100"/>
                  <a:pt x="6153080" y="3446565"/>
                  <a:pt x="6047722" y="3752208"/>
                </a:cubicBezTo>
                <a:cubicBezTo>
                  <a:pt x="5563735" y="4968215"/>
                  <a:pt x="5185620" y="5918220"/>
                  <a:pt x="4890218" y="6660411"/>
                </a:cubicBezTo>
                <a:lnTo>
                  <a:pt x="4811756" y="6857542"/>
                </a:lnTo>
                <a:lnTo>
                  <a:pt x="0" y="6857542"/>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35995E3F-CB52-7C2E-D295-85CE9F491B9C}"/>
              </a:ext>
            </a:extLst>
          </p:cNvPr>
          <p:cNvSpPr>
            <a:spLocks noGrp="1"/>
          </p:cNvSpPr>
          <p:nvPr>
            <p:ph type="title"/>
          </p:nvPr>
        </p:nvSpPr>
        <p:spPr>
          <a:xfrm>
            <a:off x="1105270" y="1487286"/>
            <a:ext cx="4153626" cy="2174091"/>
          </a:xfrm>
        </p:spPr>
        <p:txBody>
          <a:bodyPr anchor="b">
            <a:normAutofit/>
          </a:bodyPr>
          <a:lstStyle/>
          <a:p>
            <a:r>
              <a:rPr lang="en-GB" sz="4800" dirty="0">
                <a:solidFill>
                  <a:srgbClr val="FF0000"/>
                </a:solidFill>
              </a:rPr>
              <a:t>Leadership</a:t>
            </a:r>
            <a:br>
              <a:rPr lang="en-GB" sz="4800" dirty="0">
                <a:solidFill>
                  <a:srgbClr val="FF0000"/>
                </a:solidFill>
              </a:rPr>
            </a:br>
            <a:r>
              <a:rPr lang="en-GB" sz="4800" dirty="0">
                <a:solidFill>
                  <a:srgbClr val="FF0000"/>
                </a:solidFill>
              </a:rPr>
              <a:t>Styles</a:t>
            </a:r>
          </a:p>
        </p:txBody>
      </p:sp>
      <p:grpSp>
        <p:nvGrpSpPr>
          <p:cNvPr id="5146" name="Group 5145">
            <a:extLst>
              <a:ext uri="{FF2B5EF4-FFF2-40B4-BE49-F238E27FC236}">
                <a16:creationId xmlns:a16="http://schemas.microsoft.com/office/drawing/2014/main" id="{C9888C69-11CC-40BA-BABF-F9B7E11C915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640080" y="640080"/>
            <a:ext cx="1128382" cy="847206"/>
            <a:chOff x="5307830" y="325570"/>
            <a:chExt cx="1128382" cy="847206"/>
          </a:xfrm>
        </p:grpSpPr>
        <p:sp>
          <p:nvSpPr>
            <p:cNvPr id="5147" name="Freeform 5">
              <a:extLst>
                <a:ext uri="{FF2B5EF4-FFF2-40B4-BE49-F238E27FC236}">
                  <a16:creationId xmlns:a16="http://schemas.microsoft.com/office/drawing/2014/main" id="{737D08C8-52AD-4B7E-A217-E28E1AF008C4}"/>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307830" y="577396"/>
              <a:ext cx="675351" cy="595380"/>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sp>
          <p:nvSpPr>
            <p:cNvPr id="5148" name="Freeform 5">
              <a:extLst>
                <a:ext uri="{FF2B5EF4-FFF2-40B4-BE49-F238E27FC236}">
                  <a16:creationId xmlns:a16="http://schemas.microsoft.com/office/drawing/2014/main" id="{0ED11528-93DA-433F-9B3C-21106EFDBB66}"/>
                </a:ext>
                <a:ext uri="{C183D7F6-B498-43B3-948B-1728B52AA6E4}">
                  <adec:decorative xmlns:adec="http://schemas.microsoft.com/office/drawing/2017/decorative" val="1"/>
                </a:ext>
              </a:extLst>
            </p:cNvPr>
            <p:cNvSpPr>
              <a:spLocks/>
            </p:cNvSpPr>
            <p:nvPr>
              <p:extLst>
                <p:ext uri="{386F3935-93C4-4BCD-93E2-E3B085C9AB24}">
                  <p16:designElem xmlns:p16="http://schemas.microsoft.com/office/powerpoint/2015/main" val="1"/>
                </p:ext>
              </p:extLst>
            </p:nvPr>
          </p:nvSpPr>
          <p:spPr bwMode="auto">
            <a:xfrm>
              <a:off x="5885720" y="325570"/>
              <a:ext cx="550492" cy="485306"/>
            </a:xfrm>
            <a:custGeom>
              <a:avLst/>
              <a:gdLst>
                <a:gd name="T0" fmla="*/ 225 w 785"/>
                <a:gd name="T1" fmla="*/ 692 h 692"/>
                <a:gd name="T2" fmla="*/ 177 w 785"/>
                <a:gd name="T3" fmla="*/ 665 h 692"/>
                <a:gd name="T4" fmla="*/ 9 w 785"/>
                <a:gd name="T5" fmla="*/ 374 h 692"/>
                <a:gd name="T6" fmla="*/ 9 w 785"/>
                <a:gd name="T7" fmla="*/ 318 h 692"/>
                <a:gd name="T8" fmla="*/ 177 w 785"/>
                <a:gd name="T9" fmla="*/ 27 h 692"/>
                <a:gd name="T10" fmla="*/ 225 w 785"/>
                <a:gd name="T11" fmla="*/ 0 h 692"/>
                <a:gd name="T12" fmla="*/ 561 w 785"/>
                <a:gd name="T13" fmla="*/ 0 h 692"/>
                <a:gd name="T14" fmla="*/ 609 w 785"/>
                <a:gd name="T15" fmla="*/ 27 h 692"/>
                <a:gd name="T16" fmla="*/ 777 w 785"/>
                <a:gd name="T17" fmla="*/ 318 h 692"/>
                <a:gd name="T18" fmla="*/ 777 w 785"/>
                <a:gd name="T19" fmla="*/ 374 h 692"/>
                <a:gd name="T20" fmla="*/ 609 w 785"/>
                <a:gd name="T21" fmla="*/ 665 h 692"/>
                <a:gd name="T22" fmla="*/ 561 w 785"/>
                <a:gd name="T23" fmla="*/ 692 h 692"/>
                <a:gd name="T24" fmla="*/ 225 w 785"/>
                <a:gd name="T25" fmla="*/ 692 h 6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785" h="692">
                  <a:moveTo>
                    <a:pt x="225" y="692"/>
                  </a:moveTo>
                  <a:cubicBezTo>
                    <a:pt x="207" y="692"/>
                    <a:pt x="185" y="680"/>
                    <a:pt x="177" y="665"/>
                  </a:cubicBezTo>
                  <a:cubicBezTo>
                    <a:pt x="9" y="374"/>
                    <a:pt x="9" y="374"/>
                    <a:pt x="9" y="374"/>
                  </a:cubicBezTo>
                  <a:cubicBezTo>
                    <a:pt x="0" y="358"/>
                    <a:pt x="0" y="334"/>
                    <a:pt x="9" y="318"/>
                  </a:cubicBezTo>
                  <a:cubicBezTo>
                    <a:pt x="177" y="27"/>
                    <a:pt x="177" y="27"/>
                    <a:pt x="177" y="27"/>
                  </a:cubicBezTo>
                  <a:cubicBezTo>
                    <a:pt x="185" y="12"/>
                    <a:pt x="207" y="0"/>
                    <a:pt x="225" y="0"/>
                  </a:cubicBezTo>
                  <a:cubicBezTo>
                    <a:pt x="561" y="0"/>
                    <a:pt x="561" y="0"/>
                    <a:pt x="561" y="0"/>
                  </a:cubicBezTo>
                  <a:cubicBezTo>
                    <a:pt x="578" y="0"/>
                    <a:pt x="600" y="12"/>
                    <a:pt x="609" y="27"/>
                  </a:cubicBezTo>
                  <a:cubicBezTo>
                    <a:pt x="777" y="318"/>
                    <a:pt x="777" y="318"/>
                    <a:pt x="777" y="318"/>
                  </a:cubicBezTo>
                  <a:cubicBezTo>
                    <a:pt x="785" y="334"/>
                    <a:pt x="785" y="358"/>
                    <a:pt x="777" y="374"/>
                  </a:cubicBezTo>
                  <a:cubicBezTo>
                    <a:pt x="609" y="665"/>
                    <a:pt x="609" y="665"/>
                    <a:pt x="609" y="665"/>
                  </a:cubicBezTo>
                  <a:cubicBezTo>
                    <a:pt x="600" y="680"/>
                    <a:pt x="578" y="692"/>
                    <a:pt x="561" y="692"/>
                  </a:cubicBezTo>
                  <a:lnTo>
                    <a:pt x="225" y="692"/>
                  </a:lnTo>
                  <a:close/>
                </a:path>
              </a:pathLst>
            </a:custGeom>
            <a:noFill/>
            <a:ln w="28575" cmpd="sng">
              <a:solidFill>
                <a:schemeClr val="bg1"/>
              </a:solidFill>
            </a:ln>
          </p:spPr>
          <p:txBody>
            <a:bodyPr vert="horz" wrap="square" lIns="91440" tIns="45720" rIns="91440" bIns="45720" numCol="1" anchor="t" anchorCtr="0" compatLnSpc="1">
              <a:prstTxWarp prst="textNoShape">
                <a:avLst/>
              </a:prstTxWarp>
            </a:bodyPr>
            <a:lstStyle/>
            <a:p>
              <a:endParaRPr lang="en-US"/>
            </a:p>
          </p:txBody>
        </p:sp>
      </p:grpSp>
      <p:sp>
        <p:nvSpPr>
          <p:cNvPr id="5137" name="Content Placeholder 5125">
            <a:extLst>
              <a:ext uri="{FF2B5EF4-FFF2-40B4-BE49-F238E27FC236}">
                <a16:creationId xmlns:a16="http://schemas.microsoft.com/office/drawing/2014/main" id="{D3B277AB-6521-5E08-0BFB-833811A162B5}"/>
              </a:ext>
            </a:extLst>
          </p:cNvPr>
          <p:cNvSpPr>
            <a:spLocks noGrp="1"/>
          </p:cNvSpPr>
          <p:nvPr>
            <p:ph idx="1"/>
          </p:nvPr>
        </p:nvSpPr>
        <p:spPr>
          <a:xfrm>
            <a:off x="767290" y="3428999"/>
            <a:ext cx="4075054" cy="2741213"/>
          </a:xfrm>
        </p:spPr>
        <p:txBody>
          <a:bodyPr anchor="t">
            <a:normAutofit/>
          </a:bodyPr>
          <a:lstStyle/>
          <a:p>
            <a:pPr marL="0" indent="0">
              <a:buNone/>
            </a:pPr>
            <a:r>
              <a:rPr lang="en-US" sz="2000" dirty="0">
                <a:latin typeface="Arial" panose="020B0604020202020204" pitchFamily="34" charset="0"/>
                <a:cs typeface="Arial" panose="020B0604020202020204" pitchFamily="34" charset="0"/>
              </a:rPr>
              <a:t>Executive Director, Tim Cook</a:t>
            </a:r>
          </a:p>
          <a:p>
            <a:pPr marL="0" indent="0">
              <a:buNone/>
            </a:pPr>
            <a:r>
              <a:rPr lang="en-US" sz="2000" dirty="0">
                <a:latin typeface="Arial" panose="020B0604020202020204" pitchFamily="34" charset="0"/>
                <a:cs typeface="Arial" panose="020B0604020202020204" pitchFamily="34" charset="0"/>
              </a:rPr>
              <a:t>Took over the management of the company in 2011.</a:t>
            </a:r>
          </a:p>
          <a:p>
            <a:r>
              <a:rPr lang="en-US" sz="2000" dirty="0">
                <a:latin typeface="Arial" panose="020B0604020202020204" pitchFamily="34" charset="0"/>
                <a:cs typeface="Arial" panose="020B0604020202020204" pitchFamily="34" charset="0"/>
              </a:rPr>
              <a:t>The Company Executive Director, Tim Cook</a:t>
            </a:r>
          </a:p>
          <a:p>
            <a:r>
              <a:rPr lang="en-US" sz="2000" dirty="0">
                <a:latin typeface="Arial" panose="020B0604020202020204" pitchFamily="34" charset="0"/>
                <a:cs typeface="Arial" panose="020B0604020202020204" pitchFamily="34" charset="0"/>
              </a:rPr>
              <a:t>Took over the management of the company in 2011.</a:t>
            </a:r>
          </a:p>
          <a:p>
            <a:endParaRPr lang="en-US" sz="2000" dirty="0">
              <a:solidFill>
                <a:schemeClr val="bg1"/>
              </a:solidFill>
            </a:endParaRPr>
          </a:p>
        </p:txBody>
      </p:sp>
      <p:pic>
        <p:nvPicPr>
          <p:cNvPr id="5122" name="Picture 2" descr="Image result for apple logos">
            <a:extLst>
              <a:ext uri="{FF2B5EF4-FFF2-40B4-BE49-F238E27FC236}">
                <a16:creationId xmlns:a16="http://schemas.microsoft.com/office/drawing/2014/main" id="{DB576FEF-1010-492C-AC4C-55049CD3B92D}"/>
              </a:ext>
            </a:extLst>
          </p:cNvPr>
          <p:cNvPicPr>
            <a:picLocks noChangeAspect="1" noChangeArrowheads="1"/>
          </p:cNvPicPr>
          <p:nvPr/>
        </p:nvPicPr>
        <p:blipFill rotWithShape="1">
          <a:blip r:embed="rId5">
            <a:alphaModFix amt="33000"/>
            <a:extLst>
              <a:ext uri="{28A0092B-C50C-407E-A947-70E740481C1C}">
                <a14:useLocalDpi xmlns:a14="http://schemas.microsoft.com/office/drawing/2010/main" val="0"/>
              </a:ext>
            </a:extLst>
          </a:blip>
          <a:srcRect r="4906" b="-1"/>
          <a:stretch/>
        </p:blipFill>
        <p:spPr bwMode="auto">
          <a:xfrm>
            <a:off x="4652211" y="83887"/>
            <a:ext cx="7539789" cy="66897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40F096C0-1CE1-7D4E-A3F6-099871FBF77F}"/>
              </a:ext>
            </a:extLst>
          </p:cNvPr>
          <p:cNvSpPr/>
          <p:nvPr/>
        </p:nvSpPr>
        <p:spPr>
          <a:xfrm>
            <a:off x="6080630" y="559567"/>
            <a:ext cx="6096000" cy="4955203"/>
          </a:xfrm>
          <a:prstGeom prst="rect">
            <a:avLst/>
          </a:prstGeom>
        </p:spPr>
        <p:txBody>
          <a:bodyPr>
            <a:spAutoFit/>
          </a:bodyPr>
          <a:lstStyle/>
          <a:p>
            <a:pPr marL="285750" indent="-285750">
              <a:buFont typeface="Arial" panose="020B0604020202020204" pitchFamily="34" charset="0"/>
              <a:buChar char="•"/>
            </a:pPr>
            <a:r>
              <a:rPr lang="en-US" sz="4000" dirty="0">
                <a:latin typeface="Arial" panose="020B0604020202020204" pitchFamily="34" charset="0"/>
                <a:cs typeface="Arial" panose="020B0604020202020204" pitchFamily="34" charset="0"/>
              </a:rPr>
              <a:t>Democratic Style</a:t>
            </a:r>
          </a:p>
          <a:p>
            <a:pPr marL="285750" indent="-285750">
              <a:buFont typeface="Arial" panose="020B0604020202020204" pitchFamily="34" charset="0"/>
              <a:buChar char="•"/>
            </a:pPr>
            <a:endParaRPr lang="en-US" sz="4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4000" dirty="0">
                <a:latin typeface="Arial" panose="020B0604020202020204" pitchFamily="34" charset="0"/>
                <a:cs typeface="Arial" panose="020B0604020202020204" pitchFamily="34" charset="0"/>
              </a:rPr>
              <a:t>Autocratic</a:t>
            </a:r>
          </a:p>
          <a:p>
            <a:pPr marL="285750" indent="-285750">
              <a:buFont typeface="Arial" panose="020B0604020202020204" pitchFamily="34" charset="0"/>
              <a:buChar char="•"/>
            </a:pPr>
            <a:endParaRPr lang="en-US" sz="4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4000" dirty="0">
                <a:latin typeface="Arial" panose="020B0604020202020204" pitchFamily="34" charset="0"/>
                <a:cs typeface="Arial" panose="020B0604020202020204" pitchFamily="34" charset="0"/>
              </a:rPr>
              <a:t>Laissez-Faire</a:t>
            </a:r>
          </a:p>
          <a:p>
            <a:pPr marL="285750" indent="-285750">
              <a:buFont typeface="Arial" panose="020B0604020202020204" pitchFamily="34" charset="0"/>
              <a:buChar char="•"/>
            </a:pPr>
            <a:endParaRPr lang="en-US" sz="40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US" sz="4000" dirty="0">
                <a:latin typeface="Arial" panose="020B0604020202020204" pitchFamily="34" charset="0"/>
                <a:cs typeface="Arial" panose="020B0604020202020204" pitchFamily="34" charset="0"/>
              </a:rPr>
              <a:t>Transformational</a:t>
            </a: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dirty="0">
              <a:latin typeface="Arial" panose="020B0604020202020204" pitchFamily="34" charset="0"/>
              <a:cs typeface="Arial" panose="020B0604020202020204" pitchFamily="34" charset="0"/>
            </a:endParaRPr>
          </a:p>
        </p:txBody>
      </p:sp>
      <p:sp>
        <p:nvSpPr>
          <p:cNvPr id="5" name="Rectangle 4">
            <a:extLst>
              <a:ext uri="{FF2B5EF4-FFF2-40B4-BE49-F238E27FC236}">
                <a16:creationId xmlns:a16="http://schemas.microsoft.com/office/drawing/2014/main" id="{4ACA25D1-295C-1341-8A92-852BBF16A42C}"/>
              </a:ext>
            </a:extLst>
          </p:cNvPr>
          <p:cNvSpPr/>
          <p:nvPr/>
        </p:nvSpPr>
        <p:spPr>
          <a:xfrm>
            <a:off x="9494555" y="5621118"/>
            <a:ext cx="1541832" cy="369332"/>
          </a:xfrm>
          <a:prstGeom prst="rect">
            <a:avLst/>
          </a:prstGeom>
        </p:spPr>
        <p:txBody>
          <a:bodyPr wrap="none">
            <a:spAutoFit/>
          </a:bodyPr>
          <a:lstStyle/>
          <a:p>
            <a:r>
              <a:rPr lang="en-GB" dirty="0">
                <a:solidFill>
                  <a:srgbClr val="000000"/>
                </a:solidFill>
                <a:latin typeface="Times New Roman" panose="02020603050405020304" pitchFamily="18" charset="0"/>
              </a:rPr>
              <a:t>(Cherry, 2022)</a:t>
            </a:r>
            <a:endParaRPr lang="en-US" dirty="0"/>
          </a:p>
        </p:txBody>
      </p:sp>
      <p:pic>
        <p:nvPicPr>
          <p:cNvPr id="4" name="Recorded Sound">
            <a:hlinkClick r:id="" action="ppaction://media"/>
            <a:extLst>
              <a:ext uri="{FF2B5EF4-FFF2-40B4-BE49-F238E27FC236}">
                <a16:creationId xmlns:a16="http://schemas.microsoft.com/office/drawing/2014/main" id="{3A4A1271-0740-4845-A94F-1C79E2560562}"/>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36387" y="5584050"/>
            <a:ext cx="812800" cy="812800"/>
          </a:xfrm>
          <a:prstGeom prst="rect">
            <a:avLst/>
          </a:prstGeom>
        </p:spPr>
      </p:pic>
    </p:spTree>
    <p:extLst>
      <p:ext uri="{BB962C8B-B14F-4D97-AF65-F5344CB8AC3E}">
        <p14:creationId xmlns:p14="http://schemas.microsoft.com/office/powerpoint/2010/main" val="3365009529"/>
      </p:ext>
    </p:extLst>
  </p:cSld>
  <p:clrMapOvr>
    <a:masterClrMapping/>
  </p:clrMapOvr>
  <mc:AlternateContent xmlns:mc="http://schemas.openxmlformats.org/markup-compatibility/2006" xmlns:p14="http://schemas.microsoft.com/office/powerpoint/2010/main">
    <mc:Choice Requires="p14">
      <p:transition spd="slow" p14:dur="2000" advTm="74972"/>
    </mc:Choice>
    <mc:Fallback xmlns="">
      <p:transition spd="slow" advTm="74972"/>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963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2558" objId="4"/>
        <p14:stopEvt time="72349" objId="4"/>
      </p14:showEvtLst>
    </p:ext>
  </p:extLs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9" name="Rectangle 5148">
            <a:extLst>
              <a:ext uri="{FF2B5EF4-FFF2-40B4-BE49-F238E27FC236}">
                <a16:creationId xmlns:a16="http://schemas.microsoft.com/office/drawing/2014/main" id="{6B5E2835-4E47-45B3-9CFE-732FF7B0547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Image result for apple logos">
            <a:extLst>
              <a:ext uri="{FF2B5EF4-FFF2-40B4-BE49-F238E27FC236}">
                <a16:creationId xmlns:a16="http://schemas.microsoft.com/office/drawing/2014/main" id="{DB576FEF-1010-492C-AC4C-55049CD3B92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826" r="-1" b="-1"/>
          <a:stretch/>
        </p:blipFill>
        <p:spPr bwMode="auto">
          <a:xfrm>
            <a:off x="3242693" y="0"/>
            <a:ext cx="8949307" cy="6857990"/>
          </a:xfrm>
          <a:custGeom>
            <a:avLst/>
            <a:gdLst/>
            <a:ahLst/>
            <a:cxnLst/>
            <a:rect l="l" t="t" r="r" b="b"/>
            <a:pathLst>
              <a:path w="8949307" h="6858000">
                <a:moveTo>
                  <a:pt x="0" y="0"/>
                </a:moveTo>
                <a:lnTo>
                  <a:pt x="8949307" y="0"/>
                </a:lnTo>
                <a:lnTo>
                  <a:pt x="8949307" y="6858000"/>
                </a:lnTo>
                <a:lnTo>
                  <a:pt x="0" y="6858000"/>
                </a:lnTo>
                <a:lnTo>
                  <a:pt x="62983" y="6788730"/>
                </a:lnTo>
                <a:cubicBezTo>
                  <a:pt x="773509" y="5928900"/>
                  <a:pt x="1212979" y="4741056"/>
                  <a:pt x="1212979" y="3429000"/>
                </a:cubicBezTo>
                <a:cubicBezTo>
                  <a:pt x="1212979" y="2116944"/>
                  <a:pt x="773509" y="929100"/>
                  <a:pt x="62983" y="69271"/>
                </a:cubicBezTo>
                <a:close/>
              </a:path>
            </a:pathLst>
          </a:custGeom>
          <a:noFill/>
          <a:extLst>
            <a:ext uri="{909E8E84-426E-40DD-AFC4-6F175D3DCCD1}">
              <a14:hiddenFill xmlns:a14="http://schemas.microsoft.com/office/drawing/2010/main">
                <a:solidFill>
                  <a:srgbClr val="FFFFFF"/>
                </a:solidFill>
              </a14:hiddenFill>
            </a:ext>
          </a:extLst>
        </p:spPr>
      </p:pic>
      <p:sp useBgFill="1">
        <p:nvSpPr>
          <p:cNvPr id="5151" name="Freeform: Shape 5150">
            <a:extLst>
              <a:ext uri="{FF2B5EF4-FFF2-40B4-BE49-F238E27FC236}">
                <a16:creationId xmlns:a16="http://schemas.microsoft.com/office/drawing/2014/main" id="{5B45AD5D-AA52-4F7B-9362-576A39AD9E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4455673" cy="6858000"/>
          </a:xfrm>
          <a:custGeom>
            <a:avLst/>
            <a:gdLst>
              <a:gd name="connsiteX0" fmla="*/ 0 w 4455673"/>
              <a:gd name="connsiteY0" fmla="*/ 0 h 6858000"/>
              <a:gd name="connsiteX1" fmla="*/ 3242695 w 4455673"/>
              <a:gd name="connsiteY1" fmla="*/ 0 h 6858000"/>
              <a:gd name="connsiteX2" fmla="*/ 3305678 w 4455673"/>
              <a:gd name="connsiteY2" fmla="*/ 69271 h 6858000"/>
              <a:gd name="connsiteX3" fmla="*/ 4455673 w 4455673"/>
              <a:gd name="connsiteY3" fmla="*/ 3429000 h 6858000"/>
              <a:gd name="connsiteX4" fmla="*/ 3305678 w 4455673"/>
              <a:gd name="connsiteY4" fmla="*/ 6788730 h 6858000"/>
              <a:gd name="connsiteX5" fmla="*/ 3242695 w 4455673"/>
              <a:gd name="connsiteY5" fmla="*/ 6858000 h 6858000"/>
              <a:gd name="connsiteX6" fmla="*/ 0 w 4455673"/>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55673" h="6858000">
                <a:moveTo>
                  <a:pt x="0" y="0"/>
                </a:moveTo>
                <a:lnTo>
                  <a:pt x="3242695" y="0"/>
                </a:lnTo>
                <a:lnTo>
                  <a:pt x="3305678" y="69271"/>
                </a:lnTo>
                <a:cubicBezTo>
                  <a:pt x="4016204" y="929100"/>
                  <a:pt x="4455673" y="2116944"/>
                  <a:pt x="4455673" y="3429000"/>
                </a:cubicBezTo>
                <a:cubicBezTo>
                  <a:pt x="4455673" y="4741056"/>
                  <a:pt x="4016204" y="5928900"/>
                  <a:pt x="3305678" y="6788730"/>
                </a:cubicBezTo>
                <a:lnTo>
                  <a:pt x="3242695" y="6858000"/>
                </a:lnTo>
                <a:lnTo>
                  <a:pt x="0" y="6858000"/>
                </a:lnTo>
                <a:close/>
              </a:path>
            </a:pathLst>
          </a:custGeom>
          <a:ln w="9525">
            <a:solidFill>
              <a:srgbClr val="D5D5D5"/>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5153" name="Freeform: Shape 5152">
            <a:extLst>
              <a:ext uri="{FF2B5EF4-FFF2-40B4-BE49-F238E27FC236}">
                <a16:creationId xmlns:a16="http://schemas.microsoft.com/office/drawing/2014/main" id="{AEDD7960-4866-4399-BEF6-DD1431AB4E3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446529" cy="6858000"/>
          </a:xfrm>
          <a:custGeom>
            <a:avLst/>
            <a:gdLst>
              <a:gd name="connsiteX0" fmla="*/ 0 w 4446529"/>
              <a:gd name="connsiteY0" fmla="*/ 0 h 6858000"/>
              <a:gd name="connsiteX1" fmla="*/ 3233551 w 4446529"/>
              <a:gd name="connsiteY1" fmla="*/ 0 h 6858000"/>
              <a:gd name="connsiteX2" fmla="*/ 3296534 w 4446529"/>
              <a:gd name="connsiteY2" fmla="*/ 69271 h 6858000"/>
              <a:gd name="connsiteX3" fmla="*/ 4446529 w 4446529"/>
              <a:gd name="connsiteY3" fmla="*/ 3429000 h 6858000"/>
              <a:gd name="connsiteX4" fmla="*/ 3296534 w 4446529"/>
              <a:gd name="connsiteY4" fmla="*/ 6788730 h 6858000"/>
              <a:gd name="connsiteX5" fmla="*/ 3233551 w 4446529"/>
              <a:gd name="connsiteY5" fmla="*/ 6858000 h 6858000"/>
              <a:gd name="connsiteX6" fmla="*/ 0 w 4446529"/>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6529" h="6858000">
                <a:moveTo>
                  <a:pt x="0" y="0"/>
                </a:moveTo>
                <a:lnTo>
                  <a:pt x="3233551" y="0"/>
                </a:lnTo>
                <a:lnTo>
                  <a:pt x="3296534" y="69271"/>
                </a:lnTo>
                <a:cubicBezTo>
                  <a:pt x="4007060" y="929100"/>
                  <a:pt x="4446529" y="2116944"/>
                  <a:pt x="4446529" y="3429000"/>
                </a:cubicBezTo>
                <a:cubicBezTo>
                  <a:pt x="4446529" y="4741056"/>
                  <a:pt x="4007060" y="5928900"/>
                  <a:pt x="3296534" y="6788730"/>
                </a:cubicBezTo>
                <a:lnTo>
                  <a:pt x="3233551"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35995E3F-CB52-7C2E-D295-85CE9F491B9C}"/>
              </a:ext>
            </a:extLst>
          </p:cNvPr>
          <p:cNvSpPr>
            <a:spLocks noGrp="1"/>
          </p:cNvSpPr>
          <p:nvPr>
            <p:ph type="title"/>
          </p:nvPr>
        </p:nvSpPr>
        <p:spPr>
          <a:xfrm>
            <a:off x="371094" y="1161288"/>
            <a:ext cx="3438144" cy="1125728"/>
          </a:xfrm>
        </p:spPr>
        <p:txBody>
          <a:bodyPr anchor="b">
            <a:normAutofit/>
          </a:bodyPr>
          <a:lstStyle/>
          <a:p>
            <a:r>
              <a:rPr lang="en-US" sz="2600" dirty="0">
                <a:solidFill>
                  <a:srgbClr val="FF0000"/>
                </a:solidFill>
                <a:latin typeface="Arial Black" panose="020B0A04020102020204" pitchFamily="34" charset="0"/>
              </a:rPr>
              <a:t>Apple Leadership Approach</a:t>
            </a:r>
            <a:endParaRPr lang="en-GB" sz="2600" dirty="0">
              <a:solidFill>
                <a:srgbClr val="FF0000"/>
              </a:solidFill>
              <a:latin typeface="Arial Black" panose="020B0A04020102020204" pitchFamily="34" charset="0"/>
            </a:endParaRPr>
          </a:p>
        </p:txBody>
      </p:sp>
      <p:sp>
        <p:nvSpPr>
          <p:cNvPr id="5155" name="Rectangle 5154">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157" name="Rectangle 5156">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3756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5137" name="Content Placeholder 5125">
            <a:extLst>
              <a:ext uri="{FF2B5EF4-FFF2-40B4-BE49-F238E27FC236}">
                <a16:creationId xmlns:a16="http://schemas.microsoft.com/office/drawing/2014/main" id="{D3B277AB-6521-5E08-0BFB-833811A162B5}"/>
              </a:ext>
            </a:extLst>
          </p:cNvPr>
          <p:cNvSpPr>
            <a:spLocks noGrp="1"/>
          </p:cNvSpPr>
          <p:nvPr>
            <p:ph idx="1"/>
          </p:nvPr>
        </p:nvSpPr>
        <p:spPr>
          <a:xfrm>
            <a:off x="371094" y="2718054"/>
            <a:ext cx="3438906" cy="3207258"/>
          </a:xfrm>
        </p:spPr>
        <p:txBody>
          <a:bodyPr anchor="t">
            <a:normAutofit/>
          </a:bodyPr>
          <a:lstStyle/>
          <a:p>
            <a:pPr marL="285750" indent="-285750"/>
            <a:r>
              <a:rPr lang="en-US" sz="1800" dirty="0">
                <a:latin typeface="Arial" panose="020B0604020202020204" pitchFamily="34" charset="0"/>
                <a:cs typeface="Arial" panose="020B0604020202020204" pitchFamily="34" charset="0"/>
              </a:rPr>
              <a:t>The Company Executive Director, Tim Cook took over the management of the company in 2011.</a:t>
            </a:r>
          </a:p>
          <a:p>
            <a:r>
              <a:rPr lang="en-US" sz="1700" dirty="0">
                <a:latin typeface="Arial" panose="020B0604020202020204" pitchFamily="34" charset="0"/>
                <a:cs typeface="Arial" panose="020B0604020202020204" pitchFamily="34" charset="0"/>
              </a:rPr>
              <a:t>Apple currently uses a democratic leadership approach. </a:t>
            </a:r>
          </a:p>
          <a:p>
            <a:pPr marL="285750" indent="-285750"/>
            <a:r>
              <a:rPr lang="en-US" sz="1700" dirty="0">
                <a:latin typeface="Arial" panose="020B0604020202020204" pitchFamily="34" charset="0"/>
                <a:cs typeface="Arial" panose="020B0604020202020204" pitchFamily="34" charset="0"/>
              </a:rPr>
              <a:t>This style of leadership relies on the expertise of the staff.</a:t>
            </a:r>
          </a:p>
          <a:p>
            <a:pPr marL="285750" indent="-285750"/>
            <a:r>
              <a:rPr lang="en-US" sz="1700" dirty="0">
                <a:latin typeface="Arial" panose="020B0604020202020204" pitchFamily="34" charset="0"/>
                <a:cs typeface="Arial" panose="020B0604020202020204" pitchFamily="34" charset="0"/>
              </a:rPr>
              <a:t>Encourages staff involvement.</a:t>
            </a:r>
          </a:p>
        </p:txBody>
      </p:sp>
      <p:sp>
        <p:nvSpPr>
          <p:cNvPr id="3" name="Rectangle 2">
            <a:extLst>
              <a:ext uri="{FF2B5EF4-FFF2-40B4-BE49-F238E27FC236}">
                <a16:creationId xmlns:a16="http://schemas.microsoft.com/office/drawing/2014/main" id="{AC817265-0CAE-1655-FA32-66F6B9BD5223}"/>
              </a:ext>
            </a:extLst>
          </p:cNvPr>
          <p:cNvSpPr/>
          <p:nvPr/>
        </p:nvSpPr>
        <p:spPr>
          <a:xfrm>
            <a:off x="160421" y="689811"/>
            <a:ext cx="1058779" cy="47147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Rectangle 3">
            <a:extLst>
              <a:ext uri="{FF2B5EF4-FFF2-40B4-BE49-F238E27FC236}">
                <a16:creationId xmlns:a16="http://schemas.microsoft.com/office/drawing/2014/main" id="{B1FCAE97-482F-EB29-8EFF-D9A37C306033}"/>
              </a:ext>
            </a:extLst>
          </p:cNvPr>
          <p:cNvSpPr/>
          <p:nvPr/>
        </p:nvSpPr>
        <p:spPr>
          <a:xfrm>
            <a:off x="1064553" y="5555980"/>
            <a:ext cx="1541832" cy="369332"/>
          </a:xfrm>
          <a:prstGeom prst="rect">
            <a:avLst/>
          </a:prstGeom>
        </p:spPr>
        <p:txBody>
          <a:bodyPr wrap="none">
            <a:spAutoFit/>
          </a:bodyPr>
          <a:lstStyle/>
          <a:p>
            <a:r>
              <a:rPr lang="en-GB" dirty="0">
                <a:solidFill>
                  <a:srgbClr val="000000"/>
                </a:solidFill>
                <a:latin typeface="Times New Roman" panose="02020603050405020304" pitchFamily="18" charset="0"/>
              </a:rPr>
              <a:t>(Cherry, 2022)</a:t>
            </a:r>
            <a:endParaRPr lang="en-US" dirty="0"/>
          </a:p>
        </p:txBody>
      </p:sp>
      <p:pic>
        <p:nvPicPr>
          <p:cNvPr id="5" name="Recorded Sound">
            <a:hlinkClick r:id="" action="ppaction://media"/>
            <a:extLst>
              <a:ext uri="{FF2B5EF4-FFF2-40B4-BE49-F238E27FC236}">
                <a16:creationId xmlns:a16="http://schemas.microsoft.com/office/drawing/2014/main" id="{88610FF8-66E6-774E-AAFD-3AE2C4F388A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839116" y="5638795"/>
            <a:ext cx="812800" cy="812800"/>
          </a:xfrm>
          <a:prstGeom prst="rect">
            <a:avLst/>
          </a:prstGeom>
        </p:spPr>
      </p:pic>
    </p:spTree>
    <p:extLst>
      <p:ext uri="{BB962C8B-B14F-4D97-AF65-F5344CB8AC3E}">
        <p14:creationId xmlns:p14="http://schemas.microsoft.com/office/powerpoint/2010/main" val="757515338"/>
      </p:ext>
    </p:extLst>
  </p:cSld>
  <p:clrMapOvr>
    <a:masterClrMapping/>
  </p:clrMapOvr>
  <mc:AlternateContent xmlns:mc="http://schemas.openxmlformats.org/markup-compatibility/2006" xmlns:p14="http://schemas.microsoft.com/office/powerpoint/2010/main">
    <mc:Choice Requires="p14">
      <p:transition spd="slow" p14:dur="2000" advTm="58170"/>
    </mc:Choice>
    <mc:Fallback xmlns="">
      <p:transition spd="slow" advTm="5817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496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2932" objId="5"/>
        <p14:stopEvt time="58083" objId="5"/>
      </p14:showEvtLst>
    </p:ext>
  </p:extLst>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5142" name="Rectangle 5141">
            <a:extLst>
              <a:ext uri="{FF2B5EF4-FFF2-40B4-BE49-F238E27FC236}">
                <a16:creationId xmlns:a16="http://schemas.microsoft.com/office/drawing/2014/main" id="{04812C46-200A-4DEB-A05E-3ED6C68C238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122" name="Picture 2" descr="Image result for apple logos">
            <a:extLst>
              <a:ext uri="{FF2B5EF4-FFF2-40B4-BE49-F238E27FC236}">
                <a16:creationId xmlns:a16="http://schemas.microsoft.com/office/drawing/2014/main" id="{DB576FEF-1010-492C-AC4C-55049CD3B92D}"/>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t="5728"/>
          <a:stretch/>
        </p:blipFill>
        <p:spPr bwMode="auto">
          <a:xfrm>
            <a:off x="1" y="10"/>
            <a:ext cx="9669642" cy="6857990"/>
          </a:xfrm>
          <a:prstGeom prst="rect">
            <a:avLst/>
          </a:prstGeom>
          <a:noFill/>
          <a:extLst>
            <a:ext uri="{909E8E84-426E-40DD-AFC4-6F175D3DCCD1}">
              <a14:hiddenFill xmlns:a14="http://schemas.microsoft.com/office/drawing/2010/main">
                <a:solidFill>
                  <a:srgbClr val="FFFFFF"/>
                </a:solidFill>
              </a14:hiddenFill>
            </a:ext>
          </a:extLst>
        </p:spPr>
      </p:pic>
      <p:sp>
        <p:nvSpPr>
          <p:cNvPr id="5144" name="Rectangle 5143">
            <a:extLst>
              <a:ext uri="{FF2B5EF4-FFF2-40B4-BE49-F238E27FC236}">
                <a16:creationId xmlns:a16="http://schemas.microsoft.com/office/drawing/2014/main" id="{D1EA859B-E555-4109-94F3-6700E046E00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5125019" y="0"/>
            <a:ext cx="7066978" cy="6858000"/>
          </a:xfrm>
          <a:prstGeom prst="rect">
            <a:avLst/>
          </a:prstGeom>
          <a:gradFill>
            <a:gsLst>
              <a:gs pos="48000">
                <a:schemeClr val="bg1"/>
              </a:gs>
              <a:gs pos="35000">
                <a:schemeClr val="bg1">
                  <a:alpha val="77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5995E3F-CB52-7C2E-D295-85CE9F491B9C}"/>
              </a:ext>
            </a:extLst>
          </p:cNvPr>
          <p:cNvSpPr>
            <a:spLocks noGrp="1"/>
          </p:cNvSpPr>
          <p:nvPr>
            <p:ph type="title"/>
          </p:nvPr>
        </p:nvSpPr>
        <p:spPr>
          <a:xfrm>
            <a:off x="1012633" y="974119"/>
            <a:ext cx="3822189" cy="1899912"/>
          </a:xfrm>
        </p:spPr>
        <p:txBody>
          <a:bodyPr>
            <a:normAutofit/>
          </a:bodyPr>
          <a:lstStyle/>
          <a:p>
            <a:r>
              <a:rPr lang="en-GB" sz="4000" dirty="0">
                <a:solidFill>
                  <a:srgbClr val="FF0000"/>
                </a:solidFill>
                <a:latin typeface="Arial Black" panose="020B0A04020102020204" pitchFamily="34" charset="0"/>
              </a:rPr>
              <a:t>Types of Management Approach</a:t>
            </a:r>
          </a:p>
        </p:txBody>
      </p:sp>
      <p:sp>
        <p:nvSpPr>
          <p:cNvPr id="5137" name="Content Placeholder 5125">
            <a:extLst>
              <a:ext uri="{FF2B5EF4-FFF2-40B4-BE49-F238E27FC236}">
                <a16:creationId xmlns:a16="http://schemas.microsoft.com/office/drawing/2014/main" id="{D3B277AB-6521-5E08-0BFB-833811A162B5}"/>
              </a:ext>
            </a:extLst>
          </p:cNvPr>
          <p:cNvSpPr>
            <a:spLocks noGrp="1"/>
          </p:cNvSpPr>
          <p:nvPr>
            <p:ph idx="1"/>
          </p:nvPr>
        </p:nvSpPr>
        <p:spPr>
          <a:xfrm>
            <a:off x="6901543" y="1481266"/>
            <a:ext cx="5274224" cy="4222848"/>
          </a:xfrm>
        </p:spPr>
        <p:txBody>
          <a:bodyPr>
            <a:noAutofit/>
          </a:bodyPr>
          <a:lstStyle/>
          <a:p>
            <a:r>
              <a:rPr lang="en-US" dirty="0">
                <a:latin typeface="Arial" panose="020B0604020202020204" pitchFamily="34" charset="0"/>
                <a:cs typeface="Arial" panose="020B0604020202020204" pitchFamily="34" charset="0"/>
              </a:rPr>
              <a:t>Classical Approach</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Human Relations Approach</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System Approach</a:t>
            </a:r>
          </a:p>
          <a:p>
            <a:endParaRPr lang="en-US" dirty="0">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Contingency Approach</a:t>
            </a:r>
          </a:p>
        </p:txBody>
      </p:sp>
      <p:sp>
        <p:nvSpPr>
          <p:cNvPr id="4" name="TextBox 3">
            <a:extLst>
              <a:ext uri="{FF2B5EF4-FFF2-40B4-BE49-F238E27FC236}">
                <a16:creationId xmlns:a16="http://schemas.microsoft.com/office/drawing/2014/main" id="{84E7FC52-A124-6F39-834F-03901EF28B94}"/>
              </a:ext>
            </a:extLst>
          </p:cNvPr>
          <p:cNvSpPr txBox="1"/>
          <p:nvPr/>
        </p:nvSpPr>
        <p:spPr>
          <a:xfrm>
            <a:off x="9333186" y="5763297"/>
            <a:ext cx="1718442" cy="369332"/>
          </a:xfrm>
          <a:prstGeom prst="rect">
            <a:avLst/>
          </a:prstGeom>
          <a:noFill/>
        </p:spPr>
        <p:txBody>
          <a:bodyPr wrap="square">
            <a:spAutoFit/>
          </a:bodyPr>
          <a:lstStyle/>
          <a:p>
            <a:r>
              <a:rPr lang="en-GB" dirty="0"/>
              <a:t>(Admin, 2022)</a:t>
            </a:r>
          </a:p>
        </p:txBody>
      </p:sp>
      <p:pic>
        <p:nvPicPr>
          <p:cNvPr id="3" name="Recorded Sound">
            <a:hlinkClick r:id="" action="ppaction://media"/>
            <a:extLst>
              <a:ext uri="{FF2B5EF4-FFF2-40B4-BE49-F238E27FC236}">
                <a16:creationId xmlns:a16="http://schemas.microsoft.com/office/drawing/2014/main" id="{E7636D6D-D7A1-0F40-86F9-117ACFDD5ED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51628" y="5668392"/>
            <a:ext cx="812800" cy="812800"/>
          </a:xfrm>
          <a:prstGeom prst="rect">
            <a:avLst/>
          </a:prstGeom>
        </p:spPr>
      </p:pic>
    </p:spTree>
    <p:extLst>
      <p:ext uri="{BB962C8B-B14F-4D97-AF65-F5344CB8AC3E}">
        <p14:creationId xmlns:p14="http://schemas.microsoft.com/office/powerpoint/2010/main" val="3813912630"/>
      </p:ext>
    </p:extLst>
  </p:cSld>
  <p:clrMapOvr>
    <a:masterClrMapping/>
  </p:clrMapOvr>
  <mc:AlternateContent xmlns:mc="http://schemas.openxmlformats.org/markup-compatibility/2006" xmlns:p14="http://schemas.microsoft.com/office/powerpoint/2010/main">
    <mc:Choice Requires="p14">
      <p:transition spd="slow" p14:dur="2000" advTm="62869"/>
    </mc:Choice>
    <mc:Fallback xmlns="">
      <p:transition spd="slow" advTm="62869"/>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60534"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3024" objId="3"/>
        <p14:pauseEvt time="62869" objId="3"/>
        <p14:stopEvt time="62869" objId="3"/>
      </p14:showEvtLst>
    </p:ext>
  </p:extLst>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36" name="Rectangle 1032">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Apple Logo Wallpapers HD | PixelsTalk.Net">
            <a:extLst>
              <a:ext uri="{FF2B5EF4-FFF2-40B4-BE49-F238E27FC236}">
                <a16:creationId xmlns:a16="http://schemas.microsoft.com/office/drawing/2014/main" id="{075DAD63-C5A8-BACE-0F0B-A026DF51670F}"/>
              </a:ext>
            </a:extLst>
          </p:cNvPr>
          <p:cNvPicPr>
            <a:picLocks noChangeAspect="1" noChangeArrowheads="1"/>
          </p:cNvPicPr>
          <p:nvPr/>
        </p:nvPicPr>
        <p:blipFill rotWithShape="1">
          <a:blip r:embed="rId5">
            <a:alphaModFix amt="72000"/>
            <a:extLst>
              <a:ext uri="{28A0092B-C50C-407E-A947-70E740481C1C}">
                <a14:useLocalDpi xmlns:a14="http://schemas.microsoft.com/office/drawing/2010/main" val="0"/>
              </a:ext>
            </a:extLst>
          </a:blip>
          <a:srcRect l="8805" t="9091" r="26558"/>
          <a:stretch/>
        </p:blipFill>
        <p:spPr bwMode="auto">
          <a:xfrm>
            <a:off x="5694946" y="0"/>
            <a:ext cx="6497053" cy="6857990"/>
          </a:xfrm>
          <a:prstGeom prst="rect">
            <a:avLst/>
          </a:prstGeom>
          <a:noFill/>
          <a:extLst>
            <a:ext uri="{909E8E84-426E-40DD-AFC4-6F175D3DCCD1}">
              <a14:hiddenFill xmlns:a14="http://schemas.microsoft.com/office/drawing/2010/main">
                <a:solidFill>
                  <a:srgbClr val="FFFFFF"/>
                </a:solidFill>
              </a14:hiddenFill>
            </a:ext>
          </a:extLst>
        </p:spPr>
      </p:pic>
      <p:sp>
        <p:nvSpPr>
          <p:cNvPr id="1035" name="Rectangle 1034">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5996096" y="1089793"/>
            <a:ext cx="5856514" cy="3068550"/>
          </a:xfrm>
        </p:spPr>
        <p:txBody>
          <a:bodyPr anchor="b">
            <a:normAutofit/>
          </a:bodyPr>
          <a:lstStyle/>
          <a:p>
            <a:r>
              <a:rPr lang="en-US" dirty="0">
                <a:solidFill>
                  <a:srgbClr val="FF0000"/>
                </a:solidFill>
                <a:latin typeface="Arial Rounded MT Bold" panose="020F0704030504030204" pitchFamily="34" charset="77"/>
              </a:rPr>
              <a:t>Apple</a:t>
            </a:r>
            <a:br>
              <a:rPr lang="en-US" dirty="0">
                <a:solidFill>
                  <a:srgbClr val="FF0000"/>
                </a:solidFill>
                <a:latin typeface="Arial Rounded MT Bold" panose="020F0704030504030204" pitchFamily="34" charset="77"/>
              </a:rPr>
            </a:br>
            <a:r>
              <a:rPr lang="en-US" dirty="0">
                <a:solidFill>
                  <a:srgbClr val="FF0000"/>
                </a:solidFill>
                <a:latin typeface="Arial Rounded MT Bold" panose="020F0704030504030204" pitchFamily="34" charset="77"/>
              </a:rPr>
              <a:t>Management Approach</a:t>
            </a:r>
            <a:endParaRPr lang="en-GB" dirty="0">
              <a:solidFill>
                <a:srgbClr val="FF0000"/>
              </a:solidFill>
              <a:latin typeface="Arial Rounded MT Bold" panose="020F0704030504030204" pitchFamily="34" charset="77"/>
            </a:endParaRPr>
          </a:p>
        </p:txBody>
      </p:sp>
      <p:sp>
        <p:nvSpPr>
          <p:cNvPr id="3" name="Subtitle 2"/>
          <p:cNvSpPr>
            <a:spLocks noGrp="1"/>
          </p:cNvSpPr>
          <p:nvPr>
            <p:ph type="subTitle" idx="1"/>
          </p:nvPr>
        </p:nvSpPr>
        <p:spPr>
          <a:xfrm>
            <a:off x="8878905" y="5768207"/>
            <a:ext cx="3155711" cy="548164"/>
          </a:xfrm>
        </p:spPr>
        <p:txBody>
          <a:bodyPr>
            <a:normAutofit/>
          </a:bodyPr>
          <a:lstStyle/>
          <a:p>
            <a:pPr algn="l"/>
            <a:r>
              <a:rPr lang="en-GB" sz="2000" dirty="0"/>
              <a:t>(</a:t>
            </a:r>
            <a:r>
              <a:rPr lang="en-GB" sz="2000" dirty="0" err="1"/>
              <a:t>Adit</a:t>
            </a:r>
            <a:r>
              <a:rPr lang="en-GB" sz="2000" dirty="0"/>
              <a:t> </a:t>
            </a:r>
            <a:r>
              <a:rPr lang="en-GB" sz="2000" dirty="0" err="1"/>
              <a:t>Shamanur</a:t>
            </a:r>
            <a:r>
              <a:rPr lang="en-GB" sz="2000" dirty="0"/>
              <a:t>, 2015)</a:t>
            </a:r>
          </a:p>
        </p:txBody>
      </p:sp>
      <p:sp>
        <p:nvSpPr>
          <p:cNvPr id="1037" name="Rectangle 1036">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39" name="Rectangle 1038">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5" name="TextBox 4">
            <a:extLst>
              <a:ext uri="{FF2B5EF4-FFF2-40B4-BE49-F238E27FC236}">
                <a16:creationId xmlns:a16="http://schemas.microsoft.com/office/drawing/2014/main" id="{7C2F8B52-FBEE-0E45-8D9D-A98DA4800BA7}"/>
              </a:ext>
            </a:extLst>
          </p:cNvPr>
          <p:cNvSpPr txBox="1"/>
          <p:nvPr/>
        </p:nvSpPr>
        <p:spPr>
          <a:xfrm>
            <a:off x="370438" y="1096797"/>
            <a:ext cx="4218037" cy="5539978"/>
          </a:xfrm>
          <a:prstGeom prst="rect">
            <a:avLst/>
          </a:prstGeom>
          <a:noFill/>
        </p:spPr>
        <p:txBody>
          <a:bodyPr wrap="square" rtlCol="0">
            <a:spAutoFit/>
          </a:bodyPr>
          <a:lstStyle/>
          <a:p>
            <a:pPr>
              <a:lnSpc>
                <a:spcPct val="150000"/>
              </a:lnSpc>
            </a:pPr>
            <a:r>
              <a:rPr lang="en-US" sz="1600" dirty="0">
                <a:latin typeface="Arial" panose="020B0604020202020204" pitchFamily="34" charset="0"/>
                <a:cs typeface="Arial" panose="020B0604020202020204" pitchFamily="34" charset="0"/>
              </a:rPr>
              <a:t>Apple operate in a Contingency Approach to management.</a:t>
            </a:r>
          </a:p>
          <a:p>
            <a:pPr>
              <a:lnSpc>
                <a:spcPct val="150000"/>
              </a:lnSpc>
            </a:pPr>
            <a:r>
              <a:rPr lang="en-US" sz="1600" dirty="0">
                <a:latin typeface="Arial" panose="020B0604020202020204" pitchFamily="34" charset="0"/>
                <a:cs typeface="Arial" panose="020B0604020202020204" pitchFamily="34" charset="0"/>
              </a:rPr>
              <a:t>Where the approach is ever changing in line with the situations.</a:t>
            </a:r>
          </a:p>
          <a:p>
            <a:pPr>
              <a:lnSpc>
                <a:spcPct val="150000"/>
              </a:lnSpc>
            </a:pPr>
            <a:endParaRPr lang="en-US" sz="1600" dirty="0">
              <a:latin typeface="Arial" panose="020B0604020202020204" pitchFamily="34" charset="0"/>
              <a:cs typeface="Arial" panose="020B0604020202020204" pitchFamily="34" charset="0"/>
            </a:endParaRPr>
          </a:p>
          <a:p>
            <a:pPr>
              <a:lnSpc>
                <a:spcPct val="150000"/>
              </a:lnSpc>
            </a:pPr>
            <a:r>
              <a:rPr lang="en-US" sz="1600" dirty="0">
                <a:latin typeface="Arial" panose="020B0604020202020204" pitchFamily="34" charset="0"/>
                <a:cs typeface="Arial" panose="020B0604020202020204" pitchFamily="34" charset="0"/>
              </a:rPr>
              <a:t>This approach is one that resembles a small business.</a:t>
            </a:r>
          </a:p>
          <a:p>
            <a:pPr>
              <a:lnSpc>
                <a:spcPct val="150000"/>
              </a:lnSpc>
            </a:pPr>
            <a:r>
              <a:rPr lang="en-US" sz="1600" dirty="0">
                <a:latin typeface="Arial" panose="020B0604020202020204" pitchFamily="34" charset="0"/>
                <a:cs typeface="Arial" panose="020B0604020202020204" pitchFamily="34" charset="0"/>
              </a:rPr>
              <a:t>People are in positions that enable them to show their expertise in that job.</a:t>
            </a:r>
          </a:p>
          <a:p>
            <a:pPr>
              <a:lnSpc>
                <a:spcPct val="150000"/>
              </a:lnSpc>
            </a:pPr>
            <a:endParaRPr lang="en-US" sz="1600" dirty="0">
              <a:latin typeface="Arial" panose="020B0604020202020204" pitchFamily="34" charset="0"/>
              <a:cs typeface="Arial" panose="020B0604020202020204" pitchFamily="34" charset="0"/>
            </a:endParaRPr>
          </a:p>
          <a:p>
            <a:pPr>
              <a:lnSpc>
                <a:spcPct val="150000"/>
              </a:lnSpc>
            </a:pPr>
            <a:r>
              <a:rPr lang="en-US" sz="1600" dirty="0">
                <a:latin typeface="Arial" panose="020B0604020202020204" pitchFamily="34" charset="0"/>
                <a:cs typeface="Arial" panose="020B0604020202020204" pitchFamily="34" charset="0"/>
              </a:rPr>
              <a:t>Apple's philosophy is that everyone is held accountable for their own work, this they call the  ‘Directly responsible person approach’ </a:t>
            </a:r>
          </a:p>
          <a:p>
            <a:endParaRPr lang="en-US"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US" dirty="0"/>
          </a:p>
        </p:txBody>
      </p:sp>
      <p:sp>
        <p:nvSpPr>
          <p:cNvPr id="4" name="Rectangle 3">
            <a:extLst>
              <a:ext uri="{FF2B5EF4-FFF2-40B4-BE49-F238E27FC236}">
                <a16:creationId xmlns:a16="http://schemas.microsoft.com/office/drawing/2014/main" id="{30789A53-C3A7-D9C6-65E0-1876F710E976}"/>
              </a:ext>
            </a:extLst>
          </p:cNvPr>
          <p:cNvSpPr/>
          <p:nvPr/>
        </p:nvSpPr>
        <p:spPr>
          <a:xfrm>
            <a:off x="370438" y="465221"/>
            <a:ext cx="1057041" cy="48346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ectangle 5">
            <a:extLst>
              <a:ext uri="{FF2B5EF4-FFF2-40B4-BE49-F238E27FC236}">
                <a16:creationId xmlns:a16="http://schemas.microsoft.com/office/drawing/2014/main" id="{41BC0B92-5A6F-C5E8-0237-7C952F28BB1C}"/>
              </a:ext>
            </a:extLst>
          </p:cNvPr>
          <p:cNvSpPr/>
          <p:nvPr/>
        </p:nvSpPr>
        <p:spPr>
          <a:xfrm>
            <a:off x="481029" y="4546920"/>
            <a:ext cx="4218037" cy="20154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 name="Recorded Sound">
            <a:hlinkClick r:id="" action="ppaction://media"/>
            <a:extLst>
              <a:ext uri="{FF2B5EF4-FFF2-40B4-BE49-F238E27FC236}">
                <a16:creationId xmlns:a16="http://schemas.microsoft.com/office/drawing/2014/main" id="{EDFD40C8-E3EF-2E4D-8FB1-2ED9173ED49A}"/>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282333" y="5823975"/>
            <a:ext cx="812800" cy="812800"/>
          </a:xfrm>
          <a:prstGeom prst="rect">
            <a:avLst/>
          </a:prstGeom>
        </p:spPr>
      </p:pic>
    </p:spTree>
    <p:extLst>
      <p:ext uri="{BB962C8B-B14F-4D97-AF65-F5344CB8AC3E}">
        <p14:creationId xmlns:p14="http://schemas.microsoft.com/office/powerpoint/2010/main" val="3366274329"/>
      </p:ext>
    </p:extLst>
  </p:cSld>
  <p:clrMapOvr>
    <a:masterClrMapping/>
  </p:clrMapOvr>
  <mc:AlternateContent xmlns:mc="http://schemas.openxmlformats.org/markup-compatibility/2006" xmlns:p14="http://schemas.microsoft.com/office/powerpoint/2010/main">
    <mc:Choice Requires="p14">
      <p:transition spd="slow" p14:dur="2000" advTm="51080"/>
    </mc:Choice>
    <mc:Fallback xmlns="">
      <p:transition spd="slow" advTm="5108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2012"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7"/>
                </p:tgtEl>
              </p:cMediaNode>
            </p:audio>
          </p:childTnLst>
        </p:cTn>
      </p:par>
    </p:tnLst>
  </p:timing>
  <p:extLst>
    <p:ext uri="{E180D4A7-C9FB-4DFB-919C-405C955672EB}">
      <p14:showEvtLst xmlns:p14="http://schemas.microsoft.com/office/powerpoint/2010/main">
        <p14:playEvt time="3467" objId="8"/>
        <p14:stopEvt time="51074" objId="8"/>
      </p14:showEvtLst>
    </p:ext>
  </p:extLst>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73" name="Rectangle 2072">
            <a:extLst>
              <a:ext uri="{FF2B5EF4-FFF2-40B4-BE49-F238E27FC236}">
                <a16:creationId xmlns:a16="http://schemas.microsoft.com/office/drawing/2014/main" id="{2DAA6C16-BF9B-4A3E-BC70-EE6015D4F96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EFF6735-5667-CD0A-2BDE-1C90F221783D}"/>
              </a:ext>
            </a:extLst>
          </p:cNvPr>
          <p:cNvSpPr>
            <a:spLocks noGrp="1"/>
          </p:cNvSpPr>
          <p:nvPr>
            <p:ph type="title"/>
          </p:nvPr>
        </p:nvSpPr>
        <p:spPr>
          <a:xfrm>
            <a:off x="838200" y="4669978"/>
            <a:ext cx="4391024" cy="1173700"/>
          </a:xfrm>
        </p:spPr>
        <p:txBody>
          <a:bodyPr vert="horz" lIns="91440" tIns="45720" rIns="91440" bIns="45720" rtlCol="0" anchor="t">
            <a:noAutofit/>
          </a:bodyPr>
          <a:lstStyle/>
          <a:p>
            <a:r>
              <a:rPr lang="en-US" sz="4000" kern="1200" dirty="0">
                <a:solidFill>
                  <a:srgbClr val="FF0000"/>
                </a:solidFill>
                <a:latin typeface="Arial Black" panose="020B0A04020102020204" pitchFamily="34" charset="0"/>
              </a:rPr>
              <a:t>Organizational   </a:t>
            </a:r>
          </a:p>
          <a:p>
            <a:r>
              <a:rPr lang="en-US" sz="4000" kern="1200" dirty="0">
                <a:solidFill>
                  <a:srgbClr val="FF0000"/>
                </a:solidFill>
                <a:latin typeface="Arial Black" panose="020B0A04020102020204" pitchFamily="34" charset="0"/>
              </a:rPr>
              <a:t>Functions </a:t>
            </a:r>
          </a:p>
        </p:txBody>
      </p:sp>
      <p:pic>
        <p:nvPicPr>
          <p:cNvPr id="7" name="Content Placeholder 6" descr="Diagram&#10;&#10;Description automatically generated">
            <a:extLst>
              <a:ext uri="{FF2B5EF4-FFF2-40B4-BE49-F238E27FC236}">
                <a16:creationId xmlns:a16="http://schemas.microsoft.com/office/drawing/2014/main" id="{87507A1C-ADE6-3541-A7C7-16B1BE730F42}"/>
              </a:ext>
            </a:extLst>
          </p:cNvPr>
          <p:cNvPicPr>
            <a:picLocks noGrp="1" noChangeAspect="1"/>
          </p:cNvPicPr>
          <p:nvPr>
            <p:ph idx="1"/>
          </p:nvPr>
        </p:nvPicPr>
        <p:blipFill rotWithShape="1">
          <a:blip r:embed="rId5"/>
          <a:srcRect r="7195" b="3"/>
          <a:stretch/>
        </p:blipFill>
        <p:spPr>
          <a:xfrm>
            <a:off x="6" y="-1"/>
            <a:ext cx="6000749" cy="3911828"/>
          </a:xfrm>
          <a:custGeom>
            <a:avLst/>
            <a:gdLst/>
            <a:ahLst/>
            <a:cxnLst/>
            <a:rect l="l" t="t" r="r" b="b"/>
            <a:pathLst>
              <a:path w="6000749" h="3911828">
                <a:moveTo>
                  <a:pt x="0" y="0"/>
                </a:moveTo>
                <a:lnTo>
                  <a:pt x="6000749" y="0"/>
                </a:lnTo>
                <a:lnTo>
                  <a:pt x="6000749" y="3767827"/>
                </a:lnTo>
                <a:lnTo>
                  <a:pt x="5572124" y="3740378"/>
                </a:lnTo>
                <a:lnTo>
                  <a:pt x="0" y="3911828"/>
                </a:lnTo>
                <a:close/>
              </a:path>
            </a:pathLst>
          </a:custGeom>
        </p:spPr>
      </p:pic>
      <p:pic>
        <p:nvPicPr>
          <p:cNvPr id="2050" name="Picture 2" descr="Image result for apple logos">
            <a:extLst>
              <a:ext uri="{FF2B5EF4-FFF2-40B4-BE49-F238E27FC236}">
                <a16:creationId xmlns:a16="http://schemas.microsoft.com/office/drawing/2014/main" id="{AA90B24E-7A73-4E7F-C231-18C773B26E6C}"/>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t="4354" b="8214"/>
          <a:stretch/>
        </p:blipFill>
        <p:spPr bwMode="auto">
          <a:xfrm>
            <a:off x="6191245" y="-1"/>
            <a:ext cx="6000750" cy="3988028"/>
          </a:xfrm>
          <a:custGeom>
            <a:avLst/>
            <a:gdLst/>
            <a:ahLst/>
            <a:cxnLst/>
            <a:rect l="l" t="t" r="r" b="b"/>
            <a:pathLst>
              <a:path w="6000750" h="3988028">
                <a:moveTo>
                  <a:pt x="0" y="0"/>
                </a:moveTo>
                <a:lnTo>
                  <a:pt x="6000750" y="0"/>
                </a:lnTo>
                <a:lnTo>
                  <a:pt x="6000750" y="797153"/>
                </a:lnTo>
                <a:lnTo>
                  <a:pt x="6000750" y="2634343"/>
                </a:lnTo>
                <a:lnTo>
                  <a:pt x="6000750" y="3911828"/>
                </a:lnTo>
                <a:lnTo>
                  <a:pt x="3248025" y="3988028"/>
                </a:lnTo>
                <a:lnTo>
                  <a:pt x="0" y="3780026"/>
                </a:lnTo>
                <a:close/>
              </a:path>
            </a:pathLst>
          </a:custGeom>
          <a:noFill/>
          <a:extLst>
            <a:ext uri="{909E8E84-426E-40DD-AFC4-6F175D3DCCD1}">
              <a14:hiddenFill xmlns:a14="http://schemas.microsoft.com/office/drawing/2010/main">
                <a:solidFill>
                  <a:srgbClr val="FFFFFF"/>
                </a:solidFill>
              </a14:hiddenFill>
            </a:ext>
          </a:extLst>
        </p:spPr>
      </p:pic>
      <p:grpSp>
        <p:nvGrpSpPr>
          <p:cNvPr id="2075" name="Group 2074">
            <a:extLst>
              <a:ext uri="{FF2B5EF4-FFF2-40B4-BE49-F238E27FC236}">
                <a16:creationId xmlns:a16="http://schemas.microsoft.com/office/drawing/2014/main" id="{A4AE1828-51FD-4AD7-BCF6-9AF5C696CE5D}"/>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3528992"/>
            <a:ext cx="12192000" cy="757168"/>
            <a:chOff x="0" y="2959818"/>
            <a:chExt cx="12192000" cy="757168"/>
          </a:xfrm>
        </p:grpSpPr>
        <p:sp>
          <p:nvSpPr>
            <p:cNvPr id="2076" name="Freeform: Shape 2075">
              <a:extLst>
                <a:ext uri="{FF2B5EF4-FFF2-40B4-BE49-F238E27FC236}">
                  <a16:creationId xmlns:a16="http://schemas.microsoft.com/office/drawing/2014/main" id="{8542C7CD-02BE-4ADE-8D2F-DFB759D71A3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077" name="Freeform: Shape 2076">
              <a:extLst>
                <a:ext uri="{FF2B5EF4-FFF2-40B4-BE49-F238E27FC236}">
                  <a16:creationId xmlns:a16="http://schemas.microsoft.com/office/drawing/2014/main" id="{840A04EE-8E37-4C28-B09B-A9593A4AAB0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7">
                <a:alphaModFix amt="57000"/>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8" name="Rectangle 7">
            <a:extLst>
              <a:ext uri="{FF2B5EF4-FFF2-40B4-BE49-F238E27FC236}">
                <a16:creationId xmlns:a16="http://schemas.microsoft.com/office/drawing/2014/main" id="{B52BC092-BEE5-F142-AD9A-FD1EA19B1F32}"/>
              </a:ext>
            </a:extLst>
          </p:cNvPr>
          <p:cNvSpPr/>
          <p:nvPr/>
        </p:nvSpPr>
        <p:spPr>
          <a:xfrm>
            <a:off x="6410090" y="5966217"/>
            <a:ext cx="2781530" cy="470751"/>
          </a:xfrm>
          <a:prstGeom prst="rect">
            <a:avLst/>
          </a:prstGeom>
        </p:spPr>
        <p:txBody>
          <a:bodyPr vert="horz" lIns="91440" tIns="45720" rIns="91440" bIns="45720" rtlCol="0">
            <a:normAutofit/>
          </a:bodyPr>
          <a:lstStyle/>
          <a:p>
            <a:pPr indent="-228600">
              <a:lnSpc>
                <a:spcPct val="90000"/>
              </a:lnSpc>
              <a:spcAft>
                <a:spcPts val="600"/>
              </a:spcAft>
              <a:buFont typeface="Arial" panose="020B0604020202020204" pitchFamily="34" charset="0"/>
              <a:buChar char="•"/>
            </a:pPr>
            <a:r>
              <a:rPr lang="en-US" sz="2400" dirty="0">
                <a:solidFill>
                  <a:schemeClr val="bg1">
                    <a:alpha val="80000"/>
                  </a:schemeClr>
                </a:solidFill>
              </a:rPr>
              <a:t>. (</a:t>
            </a:r>
            <a:r>
              <a:rPr lang="en-US" sz="2400" dirty="0" err="1">
                <a:solidFill>
                  <a:schemeClr val="bg1">
                    <a:alpha val="80000"/>
                  </a:schemeClr>
                </a:solidFill>
              </a:rPr>
              <a:t>Organimi</a:t>
            </a:r>
            <a:r>
              <a:rPr lang="en-US" sz="2400" dirty="0">
                <a:solidFill>
                  <a:schemeClr val="bg1">
                    <a:alpha val="80000"/>
                  </a:schemeClr>
                </a:solidFill>
              </a:rPr>
              <a:t>, 2022)</a:t>
            </a:r>
          </a:p>
        </p:txBody>
      </p:sp>
      <p:pic>
        <p:nvPicPr>
          <p:cNvPr id="3" name="Recorded Sound">
            <a:hlinkClick r:id="" action="ppaction://media"/>
            <a:extLst>
              <a:ext uri="{FF2B5EF4-FFF2-40B4-BE49-F238E27FC236}">
                <a16:creationId xmlns:a16="http://schemas.microsoft.com/office/drawing/2014/main" id="{A4217716-57A4-2048-B233-DE827F2C7856}"/>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83495" y="5795192"/>
            <a:ext cx="812800" cy="812800"/>
          </a:xfrm>
          <a:prstGeom prst="rect">
            <a:avLst/>
          </a:prstGeom>
        </p:spPr>
      </p:pic>
    </p:spTree>
    <p:extLst>
      <p:ext uri="{BB962C8B-B14F-4D97-AF65-F5344CB8AC3E}">
        <p14:creationId xmlns:p14="http://schemas.microsoft.com/office/powerpoint/2010/main" val="1019274901"/>
      </p:ext>
    </p:extLst>
  </p:cSld>
  <p:clrMapOvr>
    <a:masterClrMapping/>
  </p:clrMapOvr>
  <mc:AlternateContent xmlns:mc="http://schemas.openxmlformats.org/markup-compatibility/2006" xmlns:p14="http://schemas.microsoft.com/office/powerpoint/2010/main">
    <mc:Choice Requires="p14">
      <p:transition spd="slow" p14:dur="2000" advTm="33231"/>
    </mc:Choice>
    <mc:Fallback xmlns="">
      <p:transition spd="slow" advTm="3323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8235"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2604" objId="3"/>
        <p14:stopEvt time="31029" objId="3"/>
      </p14:showEvtLst>
    </p:ext>
  </p:extLst>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useBgFill="1">
        <p:nvSpPr>
          <p:cNvPr id="1044" name="Rectangle 1043">
            <a:extLst>
              <a:ext uri="{FF2B5EF4-FFF2-40B4-BE49-F238E27FC236}">
                <a16:creationId xmlns:a16="http://schemas.microsoft.com/office/drawing/2014/main" id="{5A59F003-E00A-43F9-91DC-CC54E3B874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8" name="Picture 4" descr="Apple Logo Wallpapers HD | PixelsTalk.Net">
            <a:extLst>
              <a:ext uri="{FF2B5EF4-FFF2-40B4-BE49-F238E27FC236}">
                <a16:creationId xmlns:a16="http://schemas.microsoft.com/office/drawing/2014/main" id="{075DAD63-C5A8-BACE-0F0B-A026DF51670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4067" t="9091" r="5024"/>
          <a:stretch/>
        </p:blipFill>
        <p:spPr bwMode="auto">
          <a:xfrm>
            <a:off x="19" y="0"/>
            <a:ext cx="12191981" cy="6858000"/>
          </a:xfrm>
          <a:prstGeom prst="rect">
            <a:avLst/>
          </a:prstGeom>
          <a:pattFill prst="pct20">
            <a:fgClr>
              <a:schemeClr val="accent1"/>
            </a:fgClr>
            <a:bgClr>
              <a:schemeClr val="bg1"/>
            </a:bgClr>
          </a:pattFill>
        </p:spPr>
      </p:pic>
      <p:sp>
        <p:nvSpPr>
          <p:cNvPr id="1046" name="Rectangle 1045">
            <a:extLst>
              <a:ext uri="{FF2B5EF4-FFF2-40B4-BE49-F238E27FC236}">
                <a16:creationId xmlns:a16="http://schemas.microsoft.com/office/drawing/2014/main" id="{D74A4382-E3AD-430A-9A1F-DFA3E0E77A7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3799868" y="-1534136"/>
            <a:ext cx="4592270" cy="12192001"/>
          </a:xfrm>
          <a:prstGeom prst="rect">
            <a:avLst/>
          </a:prstGeom>
          <a:gradFill>
            <a:gsLst>
              <a:gs pos="35000">
                <a:schemeClr val="bg1">
                  <a:alpha val="46000"/>
                </a:schemeClr>
              </a:gs>
              <a:gs pos="21000">
                <a:schemeClr val="bg1">
                  <a:alpha val="30000"/>
                </a:schemeClr>
              </a:gs>
              <a:gs pos="0">
                <a:schemeClr val="bg1">
                  <a:alpha val="0"/>
                </a:schemeClr>
              </a:gs>
              <a:gs pos="100000">
                <a:schemeClr val="bg1">
                  <a:alpha val="90000"/>
                </a:schemeClr>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ctrTitle"/>
          </p:nvPr>
        </p:nvSpPr>
        <p:spPr>
          <a:xfrm>
            <a:off x="350749" y="351572"/>
            <a:ext cx="9078562" cy="1251673"/>
          </a:xfrm>
        </p:spPr>
        <p:txBody>
          <a:bodyPr vert="horz" lIns="91440" tIns="45720" rIns="91440" bIns="45720" rtlCol="0" anchor="b">
            <a:normAutofit/>
          </a:bodyPr>
          <a:lstStyle/>
          <a:p>
            <a:pPr algn="l"/>
            <a:r>
              <a:rPr lang="en-US" sz="4000" dirty="0" err="1">
                <a:solidFill>
                  <a:srgbClr val="FF0000"/>
                </a:solidFill>
                <a:latin typeface="Arial Black" panose="020B0A04020102020204" pitchFamily="34" charset="0"/>
              </a:rPr>
              <a:t>Organisational</a:t>
            </a:r>
            <a:r>
              <a:rPr lang="en-US" sz="4000" dirty="0">
                <a:solidFill>
                  <a:srgbClr val="FF0000"/>
                </a:solidFill>
                <a:latin typeface="Arial Black" panose="020B0A04020102020204" pitchFamily="34" charset="0"/>
              </a:rPr>
              <a:t> Structure</a:t>
            </a:r>
          </a:p>
        </p:txBody>
      </p:sp>
      <p:sp>
        <p:nvSpPr>
          <p:cNvPr id="1048" name="Rectangle: Rounded Corners 1047">
            <a:extLst>
              <a:ext uri="{FF2B5EF4-FFF2-40B4-BE49-F238E27FC236}">
                <a16:creationId xmlns:a16="http://schemas.microsoft.com/office/drawing/2014/main" id="{79F40191-0F44-4FD1-82CC-ACB507C14BE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575039"/>
            <a:ext cx="9785897" cy="685800"/>
          </a:xfrm>
          <a:prstGeom prst="roundRect">
            <a:avLst>
              <a:gd name="adj" fmla="val 0"/>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5" name="TextBox 4">
            <a:extLst>
              <a:ext uri="{FF2B5EF4-FFF2-40B4-BE49-F238E27FC236}">
                <a16:creationId xmlns:a16="http://schemas.microsoft.com/office/drawing/2014/main" id="{7C2F8B52-FBEE-0E45-8D9D-A98DA4800BA7}"/>
              </a:ext>
            </a:extLst>
          </p:cNvPr>
          <p:cNvSpPr txBox="1"/>
          <p:nvPr/>
        </p:nvSpPr>
        <p:spPr>
          <a:xfrm>
            <a:off x="350749" y="2362503"/>
            <a:ext cx="10477672" cy="3293209"/>
          </a:xfrm>
          <a:prstGeom prst="rect">
            <a:avLst/>
          </a:prstGeom>
        </p:spPr>
        <p:txBody>
          <a:bodyPr wrap="square" rtlCol="0">
            <a:spAutoFit/>
          </a:bodyPr>
          <a:lstStyle/>
          <a:p>
            <a:pPr>
              <a:lnSpc>
                <a:spcPct val="150000"/>
              </a:lnSpc>
              <a:spcAft>
                <a:spcPts val="600"/>
              </a:spcAft>
            </a:pPr>
            <a:r>
              <a:rPr lang="en-GB" sz="2000" dirty="0"/>
              <a:t>The organisational structure used by Apple inc. is a ‘Functional Organisation’.</a:t>
            </a:r>
          </a:p>
          <a:p>
            <a:pPr>
              <a:lnSpc>
                <a:spcPct val="150000"/>
              </a:lnSpc>
              <a:spcAft>
                <a:spcPts val="600"/>
              </a:spcAft>
            </a:pPr>
            <a:r>
              <a:rPr lang="en-GB" sz="2000" dirty="0"/>
              <a:t>The company organises its staff by the expertise they can contribute rather than the products themselves.</a:t>
            </a:r>
          </a:p>
          <a:p>
            <a:pPr>
              <a:lnSpc>
                <a:spcPct val="150000"/>
              </a:lnSpc>
              <a:spcAft>
                <a:spcPts val="600"/>
              </a:spcAft>
            </a:pPr>
            <a:r>
              <a:rPr lang="en-GB" sz="2000" dirty="0"/>
              <a:t>The products are worked on by the expert worker to ensure the best person for that task. </a:t>
            </a:r>
          </a:p>
          <a:p>
            <a:pPr>
              <a:lnSpc>
                <a:spcPct val="150000"/>
              </a:lnSpc>
              <a:spcAft>
                <a:spcPts val="600"/>
              </a:spcAft>
            </a:pPr>
            <a:r>
              <a:rPr lang="en-GB" dirty="0"/>
              <a:t>(</a:t>
            </a:r>
            <a:r>
              <a:rPr lang="en-GB" dirty="0" err="1"/>
              <a:t>Organimi</a:t>
            </a:r>
            <a:r>
              <a:rPr lang="en-GB" dirty="0"/>
              <a:t>, 2022)</a:t>
            </a:r>
          </a:p>
          <a:p>
            <a:pPr>
              <a:spcAft>
                <a:spcPts val="600"/>
              </a:spcAft>
            </a:pPr>
            <a:endParaRPr lang="en-US" dirty="0">
              <a:latin typeface="Arial" panose="020B0604020202020204" pitchFamily="34" charset="0"/>
              <a:cs typeface="Arial" panose="020B0604020202020204" pitchFamily="34" charset="0"/>
            </a:endParaRPr>
          </a:p>
          <a:p>
            <a:pPr marL="285750" indent="-285750">
              <a:spcAft>
                <a:spcPts val="600"/>
              </a:spcAft>
              <a:buFont typeface="Arial" panose="020B0604020202020204" pitchFamily="34" charset="0"/>
              <a:buChar char="•"/>
            </a:pPr>
            <a:endParaRPr lang="en-US" dirty="0"/>
          </a:p>
        </p:txBody>
      </p:sp>
      <p:sp>
        <p:nvSpPr>
          <p:cNvPr id="3" name="Rectangle 2">
            <a:extLst>
              <a:ext uri="{FF2B5EF4-FFF2-40B4-BE49-F238E27FC236}">
                <a16:creationId xmlns:a16="http://schemas.microsoft.com/office/drawing/2014/main" id="{216353C2-1267-DAF6-6F80-0FF4496245D6}"/>
              </a:ext>
            </a:extLst>
          </p:cNvPr>
          <p:cNvSpPr/>
          <p:nvPr/>
        </p:nvSpPr>
        <p:spPr>
          <a:xfrm>
            <a:off x="19" y="5575039"/>
            <a:ext cx="12191981" cy="1282961"/>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pic>
        <p:nvPicPr>
          <p:cNvPr id="4" name="Recorded Sound">
            <a:hlinkClick r:id="" action="ppaction://media"/>
            <a:extLst>
              <a:ext uri="{FF2B5EF4-FFF2-40B4-BE49-F238E27FC236}">
                <a16:creationId xmlns:a16="http://schemas.microsoft.com/office/drawing/2014/main" id="{3E4BA403-95DF-7C4C-9881-F57ECCEAAF20}"/>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72802" y="5655712"/>
            <a:ext cx="812800" cy="812800"/>
          </a:xfrm>
          <a:prstGeom prst="rect">
            <a:avLst/>
          </a:prstGeom>
        </p:spPr>
      </p:pic>
    </p:spTree>
    <p:extLst>
      <p:ext uri="{BB962C8B-B14F-4D97-AF65-F5344CB8AC3E}">
        <p14:creationId xmlns:p14="http://schemas.microsoft.com/office/powerpoint/2010/main" val="278532579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22545"/>
    </mc:Choice>
    <mc:Fallback xmlns="">
      <p:transition spd="slow" advTm="22545"/>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8552"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2883" objId="4"/>
        <p14:stopEvt time="21625" objId="4"/>
      </p14:showEvtLst>
    </p:ext>
  </p:extLst>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105" name="Rectangle 4104">
            <a:extLst>
              <a:ext uri="{FF2B5EF4-FFF2-40B4-BE49-F238E27FC236}">
                <a16:creationId xmlns:a16="http://schemas.microsoft.com/office/drawing/2014/main" id="{AAB8EDC3-1C0D-4505-A2C7-839A5161FB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07" name="Rectangle 4106">
            <a:extLst>
              <a:ext uri="{FF2B5EF4-FFF2-40B4-BE49-F238E27FC236}">
                <a16:creationId xmlns:a16="http://schemas.microsoft.com/office/drawing/2014/main" id="{2069E294-3813-4588-9E9C-AEA08F9C4DA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100" name="Picture 4" descr="10 New Apple Logo High Resolution FULL HD 1080p For PC Background 2021">
            <a:extLst>
              <a:ext uri="{FF2B5EF4-FFF2-40B4-BE49-F238E27FC236}">
                <a16:creationId xmlns:a16="http://schemas.microsoft.com/office/drawing/2014/main" id="{289F4179-5815-3E6A-7980-3D39F2EE400B}"/>
              </a:ext>
            </a:extLst>
          </p:cNvPr>
          <p:cNvPicPr>
            <a:picLocks noChangeAspect="1" noChangeArrowheads="1"/>
          </p:cNvPicPr>
          <p:nvPr/>
        </p:nvPicPr>
        <p:blipFill rotWithShape="1">
          <a:blip r:embed="rId5">
            <a:alphaModFix amt="40000"/>
            <a:extLst>
              <a:ext uri="{28A0092B-C50C-407E-A947-70E740481C1C}">
                <a14:useLocalDpi xmlns:a14="http://schemas.microsoft.com/office/drawing/2010/main" val="0"/>
              </a:ext>
            </a:extLst>
          </a:blip>
          <a:srcRect t="9520" b="15480"/>
          <a:stretch/>
        </p:blipFill>
        <p:spPr bwMode="auto">
          <a:xfrm>
            <a:off x="20"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7BA5D5F7-E7FE-B423-7FF4-FF3748AA7260}"/>
              </a:ext>
            </a:extLst>
          </p:cNvPr>
          <p:cNvSpPr>
            <a:spLocks noGrp="1"/>
          </p:cNvSpPr>
          <p:nvPr>
            <p:ph type="title"/>
          </p:nvPr>
        </p:nvSpPr>
        <p:spPr>
          <a:xfrm>
            <a:off x="838343" y="365125"/>
            <a:ext cx="10515600" cy="1325563"/>
          </a:xfrm>
        </p:spPr>
        <p:txBody>
          <a:bodyPr>
            <a:normAutofit/>
          </a:bodyPr>
          <a:lstStyle/>
          <a:p>
            <a:r>
              <a:rPr lang="en-US" dirty="0">
                <a:solidFill>
                  <a:srgbClr val="FF0000"/>
                </a:solidFill>
              </a:rPr>
              <a:t>Sustainability Approach</a:t>
            </a:r>
            <a:endParaRPr lang="en-GB" dirty="0">
              <a:solidFill>
                <a:srgbClr val="FF0000"/>
              </a:solidFill>
            </a:endParaRPr>
          </a:p>
        </p:txBody>
      </p:sp>
      <p:sp>
        <p:nvSpPr>
          <p:cNvPr id="3" name="Content Placeholder 2">
            <a:extLst>
              <a:ext uri="{FF2B5EF4-FFF2-40B4-BE49-F238E27FC236}">
                <a16:creationId xmlns:a16="http://schemas.microsoft.com/office/drawing/2014/main" id="{B73FE994-1F36-8A45-BD17-BB2590D302DA}"/>
              </a:ext>
            </a:extLst>
          </p:cNvPr>
          <p:cNvSpPr>
            <a:spLocks noGrp="1"/>
          </p:cNvSpPr>
          <p:nvPr>
            <p:ph idx="1"/>
          </p:nvPr>
        </p:nvSpPr>
        <p:spPr>
          <a:xfrm>
            <a:off x="743300" y="1570500"/>
            <a:ext cx="4614759" cy="4394871"/>
          </a:xfrm>
          <a:solidFill>
            <a:schemeClr val="bg1"/>
          </a:solidFill>
        </p:spPr>
        <p:txBody>
          <a:bodyPr>
            <a:normAutofit/>
          </a:bodyPr>
          <a:lstStyle/>
          <a:p>
            <a:pPr marL="0" indent="0">
              <a:lnSpc>
                <a:spcPct val="150000"/>
              </a:lnSpc>
              <a:buNone/>
            </a:pPr>
            <a:r>
              <a:rPr lang="en-GB" sz="1800" dirty="0">
                <a:latin typeface="Arial" panose="020B0604020202020204" pitchFamily="34" charset="0"/>
                <a:cs typeface="Arial" panose="020B0604020202020204" pitchFamily="34" charset="0"/>
              </a:rPr>
              <a:t>Apple states that they don’t just serve a community – they are part of them.</a:t>
            </a:r>
          </a:p>
          <a:p>
            <a:pPr marL="0" indent="0">
              <a:lnSpc>
                <a:spcPct val="150000"/>
              </a:lnSpc>
              <a:buNone/>
            </a:pPr>
            <a:r>
              <a:rPr lang="en-GB" sz="1800" dirty="0">
                <a:latin typeface="Arial" panose="020B0604020202020204" pitchFamily="34" charset="0"/>
                <a:cs typeface="Arial" panose="020B0604020202020204" pitchFamily="34" charset="0"/>
              </a:rPr>
              <a:t>They are so committed to the people they serve they pledge commitment to protect the planet and help its service users gain the best possible experience from its products.</a:t>
            </a:r>
          </a:p>
          <a:p>
            <a:pPr marL="0" indent="0">
              <a:lnSpc>
                <a:spcPct val="150000"/>
              </a:lnSpc>
              <a:buNone/>
            </a:pPr>
            <a:r>
              <a:rPr lang="en-GB" sz="1800" dirty="0">
                <a:latin typeface="Arial" panose="020B0604020202020204" pitchFamily="34" charset="0"/>
                <a:cs typeface="Arial" panose="020B0604020202020204" pitchFamily="34" charset="0"/>
              </a:rPr>
              <a:t>They believe that working together we can build the best future for everyone</a:t>
            </a:r>
          </a:p>
        </p:txBody>
      </p:sp>
      <p:pic>
        <p:nvPicPr>
          <p:cNvPr id="4098" name="Picture 2" descr="Image result for Apple Logo with Text">
            <a:extLst>
              <a:ext uri="{FF2B5EF4-FFF2-40B4-BE49-F238E27FC236}">
                <a16:creationId xmlns:a16="http://schemas.microsoft.com/office/drawing/2014/main" id="{45B82677-8F0E-758F-EFF4-6BD60DCC8D5E}"/>
              </a:ext>
            </a:extLst>
          </p:cNvPr>
          <p:cNvPicPr>
            <a:picLocks noChangeAspect="1" noChangeArrowheads="1"/>
          </p:cNvPicPr>
          <p:nvPr/>
        </p:nvPicPr>
        <p:blipFill rotWithShape="1">
          <a:blip r:embed="rId6">
            <a:extLst>
              <a:ext uri="{28A0092B-C50C-407E-A947-70E740481C1C}">
                <a14:useLocalDpi xmlns:a14="http://schemas.microsoft.com/office/drawing/2010/main" val="0"/>
              </a:ext>
            </a:extLst>
          </a:blip>
          <a:srcRect l="5088" r="14236" b="-2"/>
          <a:stretch/>
        </p:blipFill>
        <p:spPr bwMode="auto">
          <a:xfrm>
            <a:off x="6101338" y="2015168"/>
            <a:ext cx="5283866" cy="4210442"/>
          </a:xfrm>
          <a:custGeom>
            <a:avLst/>
            <a:gdLst/>
            <a:ahLst/>
            <a:cxnLst/>
            <a:rect l="l" t="t" r="r" b="b"/>
            <a:pathLst>
              <a:path w="5283866" h="4210442">
                <a:moveTo>
                  <a:pt x="839883" y="18"/>
                </a:moveTo>
                <a:cubicBezTo>
                  <a:pt x="851945" y="328"/>
                  <a:pt x="864423" y="4671"/>
                  <a:pt x="875727" y="6050"/>
                </a:cubicBezTo>
                <a:cubicBezTo>
                  <a:pt x="1125267" y="36932"/>
                  <a:pt x="1374804" y="70296"/>
                  <a:pt x="1624617" y="99799"/>
                </a:cubicBezTo>
                <a:cubicBezTo>
                  <a:pt x="1858164" y="127373"/>
                  <a:pt x="2093363" y="133714"/>
                  <a:pt x="2328012" y="148051"/>
                </a:cubicBezTo>
                <a:cubicBezTo>
                  <a:pt x="2612016" y="165424"/>
                  <a:pt x="2895470" y="189965"/>
                  <a:pt x="3177820" y="228566"/>
                </a:cubicBezTo>
                <a:cubicBezTo>
                  <a:pt x="3373866" y="255590"/>
                  <a:pt x="3571843" y="274338"/>
                  <a:pt x="3770646" y="252831"/>
                </a:cubicBezTo>
                <a:cubicBezTo>
                  <a:pt x="3780572" y="251727"/>
                  <a:pt x="3791878" y="248144"/>
                  <a:pt x="3800149" y="251727"/>
                </a:cubicBezTo>
                <a:cubicBezTo>
                  <a:pt x="3896658" y="291986"/>
                  <a:pt x="4001986" y="263033"/>
                  <a:pt x="4102076" y="288400"/>
                </a:cubicBezTo>
                <a:cubicBezTo>
                  <a:pt x="4076434" y="386286"/>
                  <a:pt x="3966416" y="378289"/>
                  <a:pt x="3904377" y="446120"/>
                </a:cubicBezTo>
                <a:cubicBezTo>
                  <a:pt x="4005570" y="473141"/>
                  <a:pt x="4096562" y="500439"/>
                  <a:pt x="4188933" y="520843"/>
                </a:cubicBezTo>
                <a:cubicBezTo>
                  <a:pt x="4286818" y="542350"/>
                  <a:pt x="4369813" y="600531"/>
                  <a:pt x="4465492" y="626449"/>
                </a:cubicBezTo>
                <a:cubicBezTo>
                  <a:pt x="4485897" y="631964"/>
                  <a:pt x="4510437" y="651264"/>
                  <a:pt x="4517606" y="670015"/>
                </a:cubicBezTo>
                <a:cubicBezTo>
                  <a:pt x="4540768" y="730677"/>
                  <a:pt x="5003171" y="900804"/>
                  <a:pt x="4948576" y="954847"/>
                </a:cubicBezTo>
                <a:cubicBezTo>
                  <a:pt x="4925966" y="977182"/>
                  <a:pt x="4896738" y="993174"/>
                  <a:pt x="4866132" y="1015233"/>
                </a:cubicBezTo>
                <a:cubicBezTo>
                  <a:pt x="4912180" y="1056869"/>
                  <a:pt x="4964017" y="1075067"/>
                  <a:pt x="5019164" y="1087474"/>
                </a:cubicBezTo>
                <a:cubicBezTo>
                  <a:pt x="5035708" y="1091335"/>
                  <a:pt x="5051977" y="1099055"/>
                  <a:pt x="5053630" y="1117806"/>
                </a:cubicBezTo>
                <a:cubicBezTo>
                  <a:pt x="5055284" y="1137382"/>
                  <a:pt x="5038464" y="1145101"/>
                  <a:pt x="5024404" y="1154202"/>
                </a:cubicBezTo>
                <a:cubicBezTo>
                  <a:pt x="5004826" y="1166885"/>
                  <a:pt x="4985800" y="1177916"/>
                  <a:pt x="4960984" y="1179569"/>
                </a:cubicBezTo>
                <a:cubicBezTo>
                  <a:pt x="4920176" y="1182051"/>
                  <a:pt x="4900600" y="1217344"/>
                  <a:pt x="4876887" y="1243814"/>
                </a:cubicBezTo>
                <a:cubicBezTo>
                  <a:pt x="4863652" y="1258705"/>
                  <a:pt x="4857034" y="1288759"/>
                  <a:pt x="4880195" y="1293998"/>
                </a:cubicBezTo>
                <a:cubicBezTo>
                  <a:pt x="4935892" y="1306682"/>
                  <a:pt x="4931480" y="1343355"/>
                  <a:pt x="4930104" y="1384991"/>
                </a:cubicBezTo>
                <a:cubicBezTo>
                  <a:pt x="4928173" y="1436553"/>
                  <a:pt x="4895360" y="1460265"/>
                  <a:pt x="4855103" y="1480119"/>
                </a:cubicBezTo>
                <a:cubicBezTo>
                  <a:pt x="4841316" y="1487011"/>
                  <a:pt x="4821740" y="1486735"/>
                  <a:pt x="4816500" y="1508242"/>
                </a:cubicBezTo>
                <a:cubicBezTo>
                  <a:pt x="4839110" y="1528648"/>
                  <a:pt x="4866684" y="1512103"/>
                  <a:pt x="4890949" y="1517893"/>
                </a:cubicBezTo>
                <a:cubicBezTo>
                  <a:pt x="4911077" y="1522581"/>
                  <a:pt x="4944441" y="1520100"/>
                  <a:pt x="4916868" y="1557599"/>
                </a:cubicBezTo>
                <a:cubicBezTo>
                  <a:pt x="4908870" y="1568352"/>
                  <a:pt x="4918245" y="1576625"/>
                  <a:pt x="4928448" y="1577453"/>
                </a:cubicBezTo>
                <a:cubicBezTo>
                  <a:pt x="5010066" y="1586000"/>
                  <a:pt x="4972566" y="1661827"/>
                  <a:pt x="4998760" y="1701809"/>
                </a:cubicBezTo>
                <a:cubicBezTo>
                  <a:pt x="5005928" y="1712836"/>
                  <a:pt x="4998208" y="1731862"/>
                  <a:pt x="4986903" y="1736550"/>
                </a:cubicBezTo>
                <a:cubicBezTo>
                  <a:pt x="4914660" y="1767432"/>
                  <a:pt x="4904735" y="1841053"/>
                  <a:pt x="4869716" y="1904472"/>
                </a:cubicBezTo>
                <a:cubicBezTo>
                  <a:pt x="4907768" y="1929562"/>
                  <a:pt x="4953264" y="1935077"/>
                  <a:pt x="4994348" y="1951346"/>
                </a:cubicBezTo>
                <a:cubicBezTo>
                  <a:pt x="5037087" y="1968441"/>
                  <a:pt x="5037087" y="1981125"/>
                  <a:pt x="5001792" y="2030756"/>
                </a:cubicBezTo>
                <a:cubicBezTo>
                  <a:pt x="5093611" y="2041511"/>
                  <a:pt x="5093611" y="2041511"/>
                  <a:pt x="5065212" y="2119543"/>
                </a:cubicBezTo>
                <a:cubicBezTo>
                  <a:pt x="5142142" y="2126712"/>
                  <a:pt x="5192876" y="2163660"/>
                  <a:pt x="5204732" y="2244450"/>
                </a:cubicBezTo>
                <a:cubicBezTo>
                  <a:pt x="5210523" y="2283604"/>
                  <a:pt x="5245265" y="2302077"/>
                  <a:pt x="5283866" y="2328272"/>
                </a:cubicBezTo>
                <a:cubicBezTo>
                  <a:pt x="5235890" y="2353641"/>
                  <a:pt x="5203354" y="2406580"/>
                  <a:pt x="5147380" y="2350606"/>
                </a:cubicBezTo>
                <a:cubicBezTo>
                  <a:pt x="5126976" y="2330203"/>
                  <a:pt x="5128904" y="2356121"/>
                  <a:pt x="5126148" y="2363566"/>
                </a:cubicBezTo>
                <a:cubicBezTo>
                  <a:pt x="5119532" y="2381764"/>
                  <a:pt x="5133316" y="2393897"/>
                  <a:pt x="5142417" y="2407682"/>
                </a:cubicBezTo>
                <a:cubicBezTo>
                  <a:pt x="5151240" y="2421470"/>
                  <a:pt x="5161718" y="2436083"/>
                  <a:pt x="5164200" y="2451526"/>
                </a:cubicBezTo>
                <a:cubicBezTo>
                  <a:pt x="5165852" y="2462279"/>
                  <a:pt x="5157858" y="2477994"/>
                  <a:pt x="5149034" y="2485992"/>
                </a:cubicBezTo>
                <a:cubicBezTo>
                  <a:pt x="5102710" y="2528178"/>
                  <a:pt x="5130284" y="2623031"/>
                  <a:pt x="5042601" y="2635164"/>
                </a:cubicBezTo>
                <a:cubicBezTo>
                  <a:pt x="5003171" y="2640677"/>
                  <a:pt x="4984146" y="2675420"/>
                  <a:pt x="4955194" y="2694445"/>
                </a:cubicBezTo>
                <a:cubicBezTo>
                  <a:pt x="4854552" y="2760897"/>
                  <a:pt x="4787272" y="2846375"/>
                  <a:pt x="4756116" y="2963836"/>
                </a:cubicBezTo>
                <a:cubicBezTo>
                  <a:pt x="4747568" y="2996372"/>
                  <a:pt x="4714754" y="3022569"/>
                  <a:pt x="4693523" y="3051244"/>
                </a:cubicBezTo>
                <a:cubicBezTo>
                  <a:pt x="4703726" y="3072199"/>
                  <a:pt x="4759424" y="3026979"/>
                  <a:pt x="4739848" y="3082125"/>
                </a:cubicBezTo>
                <a:cubicBezTo>
                  <a:pt x="4724958" y="3123486"/>
                  <a:pt x="4686906" y="3149129"/>
                  <a:pt x="4651060" y="3173670"/>
                </a:cubicBezTo>
                <a:cubicBezTo>
                  <a:pt x="4610252" y="3201518"/>
                  <a:pt x="4565032" y="3223852"/>
                  <a:pt x="4546556" y="3275413"/>
                </a:cubicBezTo>
                <a:cubicBezTo>
                  <a:pt x="4542697" y="3286444"/>
                  <a:pt x="4530288" y="3298024"/>
                  <a:pt x="4519261" y="3302437"/>
                </a:cubicBezTo>
                <a:cubicBezTo>
                  <a:pt x="3944081" y="4209875"/>
                  <a:pt x="2528194" y="4215939"/>
                  <a:pt x="2364961" y="4209597"/>
                </a:cubicBezTo>
                <a:cubicBezTo>
                  <a:pt x="2167260" y="4201602"/>
                  <a:pt x="1980313" y="4145627"/>
                  <a:pt x="1796951" y="4075867"/>
                </a:cubicBezTo>
                <a:cubicBezTo>
                  <a:pt x="1719469" y="4046365"/>
                  <a:pt x="1647505" y="4004453"/>
                  <a:pt x="1572227" y="3971917"/>
                </a:cubicBezTo>
                <a:cubicBezTo>
                  <a:pt x="1468277" y="3926971"/>
                  <a:pt x="1388040" y="3841219"/>
                  <a:pt x="1284364" y="3805097"/>
                </a:cubicBezTo>
                <a:cubicBezTo>
                  <a:pt x="1177655" y="3767873"/>
                  <a:pt x="1086388" y="3699767"/>
                  <a:pt x="976645" y="3670815"/>
                </a:cubicBezTo>
                <a:cubicBezTo>
                  <a:pt x="918742" y="3655375"/>
                  <a:pt x="862768" y="3627527"/>
                  <a:pt x="871866" y="3547839"/>
                </a:cubicBezTo>
                <a:cubicBezTo>
                  <a:pt x="874349" y="3525228"/>
                  <a:pt x="859184" y="3506755"/>
                  <a:pt x="835195" y="3513373"/>
                </a:cubicBezTo>
                <a:cubicBezTo>
                  <a:pt x="789424" y="3525780"/>
                  <a:pt x="768744" y="3492967"/>
                  <a:pt x="743375" y="3468427"/>
                </a:cubicBezTo>
                <a:cubicBezTo>
                  <a:pt x="698156" y="3424863"/>
                  <a:pt x="655142" y="3378540"/>
                  <a:pt x="583175" y="3371370"/>
                </a:cubicBezTo>
                <a:cubicBezTo>
                  <a:pt x="596961" y="3337178"/>
                  <a:pt x="620399" y="3342142"/>
                  <a:pt x="641906" y="3349311"/>
                </a:cubicBezTo>
                <a:cubicBezTo>
                  <a:pt x="698432" y="3368062"/>
                  <a:pt x="754405" y="3389293"/>
                  <a:pt x="810930" y="3408042"/>
                </a:cubicBezTo>
                <a:cubicBezTo>
                  <a:pt x="847878" y="3420175"/>
                  <a:pt x="884551" y="3437271"/>
                  <a:pt x="933908" y="3423758"/>
                </a:cubicBezTo>
                <a:cubicBezTo>
                  <a:pt x="891445" y="3354826"/>
                  <a:pt x="819202" y="3342418"/>
                  <a:pt x="760747" y="3321187"/>
                </a:cubicBezTo>
                <a:cubicBezTo>
                  <a:pt x="687678" y="3294441"/>
                  <a:pt x="644664" y="3243980"/>
                  <a:pt x="593101" y="3187731"/>
                </a:cubicBezTo>
                <a:cubicBezTo>
                  <a:pt x="646869" y="3174220"/>
                  <a:pt x="680233" y="3215581"/>
                  <a:pt x="722419" y="3213374"/>
                </a:cubicBezTo>
                <a:cubicBezTo>
                  <a:pt x="724627" y="3206207"/>
                  <a:pt x="728486" y="3195729"/>
                  <a:pt x="727934" y="3195451"/>
                </a:cubicBezTo>
                <a:cubicBezTo>
                  <a:pt x="659002" y="3164570"/>
                  <a:pt x="626741" y="3106666"/>
                  <a:pt x="615987" y="3036630"/>
                </a:cubicBezTo>
                <a:cubicBezTo>
                  <a:pt x="610473" y="3000510"/>
                  <a:pt x="585381" y="2989205"/>
                  <a:pt x="560564" y="2972660"/>
                </a:cubicBezTo>
                <a:cubicBezTo>
                  <a:pt x="473984" y="2913930"/>
                  <a:pt x="382441" y="2860713"/>
                  <a:pt x="311302" y="2779924"/>
                </a:cubicBezTo>
                <a:cubicBezTo>
                  <a:pt x="393471" y="2790677"/>
                  <a:pt x="459371" y="2843341"/>
                  <a:pt x="547882" y="2865952"/>
                </a:cubicBezTo>
                <a:cubicBezTo>
                  <a:pt x="477570" y="2777166"/>
                  <a:pt x="386577" y="2732222"/>
                  <a:pt x="303582" y="2678453"/>
                </a:cubicBezTo>
                <a:cubicBezTo>
                  <a:pt x="265806" y="2653913"/>
                  <a:pt x="230790" y="2622479"/>
                  <a:pt x="185016" y="2609244"/>
                </a:cubicBezTo>
                <a:cubicBezTo>
                  <a:pt x="168748" y="2604556"/>
                  <a:pt x="142002" y="2594630"/>
                  <a:pt x="154963" y="2568435"/>
                </a:cubicBezTo>
                <a:cubicBezTo>
                  <a:pt x="165990" y="2546654"/>
                  <a:pt x="187773" y="2553269"/>
                  <a:pt x="207627" y="2559612"/>
                </a:cubicBezTo>
                <a:cubicBezTo>
                  <a:pt x="255328" y="2575330"/>
                  <a:pt x="304685" y="2575604"/>
                  <a:pt x="369207" y="2575330"/>
                </a:cubicBezTo>
                <a:cubicBezTo>
                  <a:pt x="315163" y="2503363"/>
                  <a:pt x="216174" y="2524871"/>
                  <a:pt x="169852" y="2449319"/>
                </a:cubicBezTo>
                <a:cubicBezTo>
                  <a:pt x="227755" y="2436083"/>
                  <a:pt x="272424" y="2463381"/>
                  <a:pt x="319299" y="2468619"/>
                </a:cubicBezTo>
                <a:cubicBezTo>
                  <a:pt x="361761" y="2473307"/>
                  <a:pt x="372239" y="2460624"/>
                  <a:pt x="362313" y="2418988"/>
                </a:cubicBezTo>
                <a:cubicBezTo>
                  <a:pt x="346873" y="2354190"/>
                  <a:pt x="370034" y="2321102"/>
                  <a:pt x="431798" y="2338750"/>
                </a:cubicBezTo>
                <a:cubicBezTo>
                  <a:pt x="489149" y="2355293"/>
                  <a:pt x="495215" y="2331030"/>
                  <a:pt x="479775" y="2294082"/>
                </a:cubicBezTo>
                <a:cubicBezTo>
                  <a:pt x="457716" y="2240315"/>
                  <a:pt x="482807" y="2198678"/>
                  <a:pt x="499903" y="2153458"/>
                </a:cubicBezTo>
                <a:cubicBezTo>
                  <a:pt x="526099" y="2084525"/>
                  <a:pt x="515069" y="2050885"/>
                  <a:pt x="458544" y="1999599"/>
                </a:cubicBezTo>
                <a:cubicBezTo>
                  <a:pt x="426835" y="1970921"/>
                  <a:pt x="392645" y="1946658"/>
                  <a:pt x="346596" y="1921843"/>
                </a:cubicBezTo>
                <a:cubicBezTo>
                  <a:pt x="452753" y="1908331"/>
                  <a:pt x="341358" y="1862836"/>
                  <a:pt x="378857" y="1834435"/>
                </a:cubicBezTo>
                <a:cubicBezTo>
                  <a:pt x="453856" y="1822854"/>
                  <a:pt x="515069" y="1913294"/>
                  <a:pt x="617091" y="1887376"/>
                </a:cubicBezTo>
                <a:cubicBezTo>
                  <a:pt x="491080" y="1809066"/>
                  <a:pt x="351835" y="1783423"/>
                  <a:pt x="260568" y="1679198"/>
                </a:cubicBezTo>
                <a:cubicBezTo>
                  <a:pt x="281523" y="1655484"/>
                  <a:pt x="302479" y="1677543"/>
                  <a:pt x="320402" y="1668720"/>
                </a:cubicBezTo>
                <a:cubicBezTo>
                  <a:pt x="319850" y="1663205"/>
                  <a:pt x="321230" y="1654932"/>
                  <a:pt x="317920" y="1652452"/>
                </a:cubicBezTo>
                <a:cubicBezTo>
                  <a:pt x="249815" y="1595650"/>
                  <a:pt x="248711" y="1594273"/>
                  <a:pt x="321779" y="1552359"/>
                </a:cubicBezTo>
                <a:cubicBezTo>
                  <a:pt x="347424" y="1537746"/>
                  <a:pt x="345218" y="1524786"/>
                  <a:pt x="331707" y="1506313"/>
                </a:cubicBezTo>
                <a:cubicBezTo>
                  <a:pt x="322055" y="1493353"/>
                  <a:pt x="310475" y="1481772"/>
                  <a:pt x="315990" y="1453371"/>
                </a:cubicBezTo>
                <a:cubicBezTo>
                  <a:pt x="355971" y="1489769"/>
                  <a:pt x="549259" y="1477912"/>
                  <a:pt x="583450" y="1474052"/>
                </a:cubicBezTo>
                <a:cubicBezTo>
                  <a:pt x="621777" y="1469917"/>
                  <a:pt x="659553" y="1452269"/>
                  <a:pt x="699809" y="1461919"/>
                </a:cubicBezTo>
                <a:cubicBezTo>
                  <a:pt x="732070" y="1469641"/>
                  <a:pt x="881516" y="1544364"/>
                  <a:pt x="902750" y="1458612"/>
                </a:cubicBezTo>
                <a:cubicBezTo>
                  <a:pt x="903853" y="1454475"/>
                  <a:pt x="964237" y="1464127"/>
                  <a:pt x="996774" y="1468814"/>
                </a:cubicBezTo>
                <a:cubicBezTo>
                  <a:pt x="1025451" y="1472674"/>
                  <a:pt x="1057712" y="1489769"/>
                  <a:pt x="1077012" y="1455578"/>
                </a:cubicBezTo>
                <a:cubicBezTo>
                  <a:pt x="1088317" y="1435450"/>
                  <a:pt x="1041719" y="1396571"/>
                  <a:pt x="1000083" y="1393262"/>
                </a:cubicBezTo>
                <a:cubicBezTo>
                  <a:pt x="963961" y="1390229"/>
                  <a:pt x="926186" y="1385817"/>
                  <a:pt x="891720" y="1394089"/>
                </a:cubicBezTo>
                <a:cubicBezTo>
                  <a:pt x="849258" y="1404017"/>
                  <a:pt x="826372" y="1388024"/>
                  <a:pt x="814515" y="1353557"/>
                </a:cubicBezTo>
                <a:cubicBezTo>
                  <a:pt x="801280" y="1315506"/>
                  <a:pt x="775911" y="1297858"/>
                  <a:pt x="740895" y="1280211"/>
                </a:cubicBezTo>
                <a:cubicBezTo>
                  <a:pt x="655967" y="1237474"/>
                  <a:pt x="574352" y="1188118"/>
                  <a:pt x="481154" y="1163301"/>
                </a:cubicBezTo>
                <a:cubicBezTo>
                  <a:pt x="462679" y="1158337"/>
                  <a:pt x="442276" y="1151719"/>
                  <a:pt x="433728" y="1118909"/>
                </a:cubicBezTo>
                <a:cubicBezTo>
                  <a:pt x="686023" y="1167987"/>
                  <a:pt x="915984" y="1295929"/>
                  <a:pt x="1176276" y="1288484"/>
                </a:cubicBezTo>
                <a:cubicBezTo>
                  <a:pt x="1105137" y="1247950"/>
                  <a:pt x="1022694" y="1245745"/>
                  <a:pt x="946867" y="1217344"/>
                </a:cubicBezTo>
                <a:cubicBezTo>
                  <a:pt x="1000635" y="1196113"/>
                  <a:pt x="1051094" y="1218172"/>
                  <a:pt x="1102104" y="1230304"/>
                </a:cubicBezTo>
                <a:cubicBezTo>
                  <a:pt x="1144843" y="1240230"/>
                  <a:pt x="1183446" y="1241885"/>
                  <a:pt x="1188133" y="1182603"/>
                </a:cubicBezTo>
                <a:cubicBezTo>
                  <a:pt x="1186478" y="1178742"/>
                  <a:pt x="1186754" y="1173780"/>
                  <a:pt x="1187030" y="1169092"/>
                </a:cubicBezTo>
                <a:cubicBezTo>
                  <a:pt x="1172690" y="1144552"/>
                  <a:pt x="1150358" y="1131868"/>
                  <a:pt x="1123887" y="1124698"/>
                </a:cubicBezTo>
                <a:cubicBezTo>
                  <a:pt x="1107894" y="1120286"/>
                  <a:pt x="1086663" y="1113668"/>
                  <a:pt x="1086938" y="1096023"/>
                </a:cubicBezTo>
                <a:cubicBezTo>
                  <a:pt x="1087765" y="1030674"/>
                  <a:pt x="1036756" y="1011647"/>
                  <a:pt x="985744" y="992622"/>
                </a:cubicBezTo>
                <a:cubicBezTo>
                  <a:pt x="1014145" y="960086"/>
                  <a:pt x="1036479" y="984074"/>
                  <a:pt x="1057987" y="981594"/>
                </a:cubicBezTo>
                <a:cubicBezTo>
                  <a:pt x="1072049" y="979939"/>
                  <a:pt x="1084733" y="976906"/>
                  <a:pt x="1084733" y="960086"/>
                </a:cubicBezTo>
                <a:cubicBezTo>
                  <a:pt x="1085008" y="946023"/>
                  <a:pt x="1078390" y="930030"/>
                  <a:pt x="1064605" y="929756"/>
                </a:cubicBezTo>
                <a:cubicBezTo>
                  <a:pt x="978300" y="927273"/>
                  <a:pt x="930599" y="836833"/>
                  <a:pt x="840985" y="836558"/>
                </a:cubicBezTo>
                <a:cubicBezTo>
                  <a:pt x="787493" y="836558"/>
                  <a:pt x="868834" y="785547"/>
                  <a:pt x="823615" y="764315"/>
                </a:cubicBezTo>
                <a:cubicBezTo>
                  <a:pt x="813687" y="759628"/>
                  <a:pt x="849533" y="752460"/>
                  <a:pt x="865526" y="753562"/>
                </a:cubicBezTo>
                <a:cubicBezTo>
                  <a:pt x="881242" y="754665"/>
                  <a:pt x="895304" y="768175"/>
                  <a:pt x="914331" y="758525"/>
                </a:cubicBezTo>
                <a:cubicBezTo>
                  <a:pt x="924808" y="724059"/>
                  <a:pt x="897787" y="711375"/>
                  <a:pt x="875452" y="701724"/>
                </a:cubicBezTo>
                <a:cubicBezTo>
                  <a:pt x="823889" y="679390"/>
                  <a:pt x="773706" y="652369"/>
                  <a:pt x="717181" y="644371"/>
                </a:cubicBezTo>
                <a:cubicBezTo>
                  <a:pt x="697053" y="641614"/>
                  <a:pt x="746133" y="604666"/>
                  <a:pt x="755783" y="591707"/>
                </a:cubicBezTo>
                <a:cubicBezTo>
                  <a:pt x="528304" y="455496"/>
                  <a:pt x="254778" y="462388"/>
                  <a:pt x="0" y="352370"/>
                </a:cubicBezTo>
                <a:cubicBezTo>
                  <a:pt x="56250" y="330864"/>
                  <a:pt x="97610" y="346580"/>
                  <a:pt x="135937" y="349889"/>
                </a:cubicBezTo>
                <a:cubicBezTo>
                  <a:pt x="231615" y="358160"/>
                  <a:pt x="326193" y="375256"/>
                  <a:pt x="421595" y="385458"/>
                </a:cubicBezTo>
                <a:cubicBezTo>
                  <a:pt x="468469" y="390421"/>
                  <a:pt x="512035" y="409172"/>
                  <a:pt x="564424" y="379393"/>
                </a:cubicBezTo>
                <a:cubicBezTo>
                  <a:pt x="599443" y="359540"/>
                  <a:pt x="655418" y="381046"/>
                  <a:pt x="698432" y="398694"/>
                </a:cubicBezTo>
                <a:cubicBezTo>
                  <a:pt x="734000" y="413307"/>
                  <a:pt x="767916" y="417167"/>
                  <a:pt x="815067" y="398694"/>
                </a:cubicBezTo>
                <a:cubicBezTo>
                  <a:pt x="772328" y="387389"/>
                  <a:pt x="739515" y="377463"/>
                  <a:pt x="705876" y="370568"/>
                </a:cubicBezTo>
                <a:cubicBezTo>
                  <a:pt x="679130" y="365055"/>
                  <a:pt x="742825" y="342719"/>
                  <a:pt x="775360" y="345477"/>
                </a:cubicBezTo>
                <a:cubicBezTo>
                  <a:pt x="820857" y="349337"/>
                  <a:pt x="795214" y="335000"/>
                  <a:pt x="787493" y="315146"/>
                </a:cubicBezTo>
                <a:cubicBezTo>
                  <a:pt x="779221" y="293915"/>
                  <a:pt x="803761" y="287298"/>
                  <a:pt x="819202" y="291709"/>
                </a:cubicBezTo>
                <a:cubicBezTo>
                  <a:pt x="878484" y="309081"/>
                  <a:pt x="937491" y="278474"/>
                  <a:pt x="998705" y="303291"/>
                </a:cubicBezTo>
                <a:cubicBezTo>
                  <a:pt x="983263" y="242077"/>
                  <a:pt x="949899" y="215331"/>
                  <a:pt x="880139" y="206783"/>
                </a:cubicBezTo>
                <a:cubicBezTo>
                  <a:pt x="853944" y="203475"/>
                  <a:pt x="826647" y="208438"/>
                  <a:pt x="804037" y="190790"/>
                </a:cubicBezTo>
                <a:cubicBezTo>
                  <a:pt x="791076" y="180590"/>
                  <a:pt x="776463" y="168457"/>
                  <a:pt x="786666" y="149707"/>
                </a:cubicBezTo>
                <a:cubicBezTo>
                  <a:pt x="793834" y="136471"/>
                  <a:pt x="809276" y="136471"/>
                  <a:pt x="821960" y="140884"/>
                </a:cubicBezTo>
                <a:cubicBezTo>
                  <a:pt x="878761" y="160461"/>
                  <a:pt x="938043" y="167630"/>
                  <a:pt x="997325" y="174800"/>
                </a:cubicBezTo>
                <a:cubicBezTo>
                  <a:pt x="1006426" y="175902"/>
                  <a:pt x="1016626" y="179487"/>
                  <a:pt x="1026829" y="161287"/>
                </a:cubicBezTo>
                <a:cubicBezTo>
                  <a:pt x="915984" y="131783"/>
                  <a:pt x="810655" y="89872"/>
                  <a:pt x="696777" y="73604"/>
                </a:cubicBezTo>
                <a:cubicBezTo>
                  <a:pt x="698432" y="65884"/>
                  <a:pt x="700086" y="58164"/>
                  <a:pt x="701741" y="50444"/>
                </a:cubicBezTo>
                <a:cubicBezTo>
                  <a:pt x="790801" y="61471"/>
                  <a:pt x="879864" y="72501"/>
                  <a:pt x="992362" y="86289"/>
                </a:cubicBezTo>
                <a:cubicBezTo>
                  <a:pt x="923153" y="42446"/>
                  <a:pt x="857805" y="57060"/>
                  <a:pt x="806519" y="18183"/>
                </a:cubicBezTo>
                <a:cubicBezTo>
                  <a:pt x="816170" y="3431"/>
                  <a:pt x="827820" y="-292"/>
                  <a:pt x="839883" y="18"/>
                </a:cubicBezTo>
                <a:close/>
              </a:path>
            </a:pathLst>
          </a:cu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7E71403-FF7C-EE40-A01A-B80571A6DB5B}"/>
              </a:ext>
            </a:extLst>
          </p:cNvPr>
          <p:cNvSpPr/>
          <p:nvPr/>
        </p:nvSpPr>
        <p:spPr>
          <a:xfrm>
            <a:off x="3476499" y="5596039"/>
            <a:ext cx="2253200" cy="369332"/>
          </a:xfrm>
          <a:prstGeom prst="rect">
            <a:avLst/>
          </a:prstGeom>
        </p:spPr>
        <p:txBody>
          <a:bodyPr wrap="square">
            <a:spAutoFit/>
          </a:bodyPr>
          <a:lstStyle/>
          <a:p>
            <a:r>
              <a:rPr lang="en-GB" dirty="0"/>
              <a:t>(Apple, 2022a)</a:t>
            </a:r>
            <a:r>
              <a:rPr lang="en-GB" dirty="0">
                <a:solidFill>
                  <a:srgbClr val="1C1C19"/>
                </a:solidFill>
                <a:latin typeface="SFHello"/>
              </a:rPr>
              <a:t> </a:t>
            </a:r>
            <a:endParaRPr lang="en-GB" dirty="0"/>
          </a:p>
        </p:txBody>
      </p:sp>
      <p:pic>
        <p:nvPicPr>
          <p:cNvPr id="5" name="Recorded Sound">
            <a:hlinkClick r:id="" action="ppaction://media"/>
            <a:extLst>
              <a:ext uri="{FF2B5EF4-FFF2-40B4-BE49-F238E27FC236}">
                <a16:creationId xmlns:a16="http://schemas.microsoft.com/office/drawing/2014/main" id="{EEA11B5A-9F6D-0B40-A225-EC0DFBCB901B}"/>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0823073" y="5558971"/>
            <a:ext cx="812800" cy="812800"/>
          </a:xfrm>
          <a:prstGeom prst="rect">
            <a:avLst/>
          </a:prstGeom>
        </p:spPr>
      </p:pic>
    </p:spTree>
    <p:extLst>
      <p:ext uri="{BB962C8B-B14F-4D97-AF65-F5344CB8AC3E}">
        <p14:creationId xmlns:p14="http://schemas.microsoft.com/office/powerpoint/2010/main" val="4120773594"/>
      </p:ext>
    </p:extLst>
  </p:cSld>
  <p:clrMapOvr>
    <a:masterClrMapping/>
  </p:clrMapOvr>
  <mc:AlternateContent xmlns:mc="http://schemas.openxmlformats.org/markup-compatibility/2006" xmlns:p14="http://schemas.microsoft.com/office/powerpoint/2010/main">
    <mc:Choice Requires="p14">
      <p:transition spd="slow" p14:dur="2000" advTm="37188"/>
    </mc:Choice>
    <mc:Fallback xmlns="">
      <p:transition spd="slow" advTm="3718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3506"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2787" objId="5"/>
        <p14:stopEvt time="36481" objId="5"/>
      </p14:showEvtLst>
    </p:ext>
  </p:extLst>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6151" name="Rectangle 6150">
            <a:extLst>
              <a:ext uri="{FF2B5EF4-FFF2-40B4-BE49-F238E27FC236}">
                <a16:creationId xmlns:a16="http://schemas.microsoft.com/office/drawing/2014/main" id="{1557A916-FDD1-44A1-A7A1-70009FD6BE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153" name="Freeform: Shape 6152">
            <a:extLst>
              <a:ext uri="{FF2B5EF4-FFF2-40B4-BE49-F238E27FC236}">
                <a16:creationId xmlns:a16="http://schemas.microsoft.com/office/drawing/2014/main" id="{4B874C19-9B23-4B12-823E-D67615A9B3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7743949" cy="6858000"/>
          </a:xfrm>
          <a:custGeom>
            <a:avLst/>
            <a:gdLst>
              <a:gd name="connsiteX0" fmla="*/ 956085 w 7743949"/>
              <a:gd name="connsiteY0" fmla="*/ 2071857 h 6858000"/>
              <a:gd name="connsiteX1" fmla="*/ 4999548 w 7743949"/>
              <a:gd name="connsiteY1" fmla="*/ 2071857 h 6858000"/>
              <a:gd name="connsiteX2" fmla="*/ 5619604 w 7743949"/>
              <a:gd name="connsiteY2" fmla="*/ 2437296 h 6858000"/>
              <a:gd name="connsiteX3" fmla="*/ 7645701 w 7743949"/>
              <a:gd name="connsiteY3" fmla="*/ 5926372 h 6858000"/>
              <a:gd name="connsiteX4" fmla="*/ 7645701 w 7743949"/>
              <a:gd name="connsiteY4" fmla="*/ 6639850 h 6858000"/>
              <a:gd name="connsiteX5" fmla="*/ 7538856 w 7743949"/>
              <a:gd name="connsiteY5" fmla="*/ 6823844 h 6858000"/>
              <a:gd name="connsiteX6" fmla="*/ 7519022 w 7743949"/>
              <a:gd name="connsiteY6" fmla="*/ 6858000 h 6858000"/>
              <a:gd name="connsiteX7" fmla="*/ 0 w 7743949"/>
              <a:gd name="connsiteY7" fmla="*/ 6858000 h 6858000"/>
              <a:gd name="connsiteX8" fmla="*/ 0 w 7743949"/>
              <a:gd name="connsiteY8" fmla="*/ 3003362 h 6858000"/>
              <a:gd name="connsiteX9" fmla="*/ 144017 w 7743949"/>
              <a:gd name="connsiteY9" fmla="*/ 2754282 h 6858000"/>
              <a:gd name="connsiteX10" fmla="*/ 327296 w 7743949"/>
              <a:gd name="connsiteY10" fmla="*/ 2437296 h 6858000"/>
              <a:gd name="connsiteX11" fmla="*/ 956085 w 7743949"/>
              <a:gd name="connsiteY11" fmla="*/ 2071857 h 6858000"/>
              <a:gd name="connsiteX12" fmla="*/ 6281397 w 7743949"/>
              <a:gd name="connsiteY12" fmla="*/ 1163923 h 6858000"/>
              <a:gd name="connsiteX13" fmla="*/ 7148441 w 7743949"/>
              <a:gd name="connsiteY13" fmla="*/ 1163923 h 6858000"/>
              <a:gd name="connsiteX14" fmla="*/ 7281401 w 7743949"/>
              <a:gd name="connsiteY14" fmla="*/ 1242285 h 6858000"/>
              <a:gd name="connsiteX15" fmla="*/ 7715859 w 7743949"/>
              <a:gd name="connsiteY15" fmla="*/ 1990451 h 6858000"/>
              <a:gd name="connsiteX16" fmla="*/ 7715859 w 7743949"/>
              <a:gd name="connsiteY16" fmla="*/ 2143443 h 6858000"/>
              <a:gd name="connsiteX17" fmla="*/ 7281401 w 7743949"/>
              <a:gd name="connsiteY17" fmla="*/ 2891610 h 6858000"/>
              <a:gd name="connsiteX18" fmla="*/ 7148441 w 7743949"/>
              <a:gd name="connsiteY18" fmla="*/ 2969971 h 6858000"/>
              <a:gd name="connsiteX19" fmla="*/ 6281397 w 7743949"/>
              <a:gd name="connsiteY19" fmla="*/ 2969971 h 6858000"/>
              <a:gd name="connsiteX20" fmla="*/ 6146565 w 7743949"/>
              <a:gd name="connsiteY20" fmla="*/ 2891610 h 6858000"/>
              <a:gd name="connsiteX21" fmla="*/ 5713979 w 7743949"/>
              <a:gd name="connsiteY21" fmla="*/ 2143443 h 6858000"/>
              <a:gd name="connsiteX22" fmla="*/ 5713979 w 7743949"/>
              <a:gd name="connsiteY22" fmla="*/ 1990451 h 6858000"/>
              <a:gd name="connsiteX23" fmla="*/ 6146565 w 7743949"/>
              <a:gd name="connsiteY23" fmla="*/ 1242285 h 6858000"/>
              <a:gd name="connsiteX24" fmla="*/ 6281397 w 7743949"/>
              <a:gd name="connsiteY24" fmla="*/ 1163923 h 6858000"/>
              <a:gd name="connsiteX25" fmla="*/ 0 w 7743949"/>
              <a:gd name="connsiteY25" fmla="*/ 0 h 6858000"/>
              <a:gd name="connsiteX26" fmla="*/ 6600525 w 7743949"/>
              <a:gd name="connsiteY26" fmla="*/ 0 h 6858000"/>
              <a:gd name="connsiteX27" fmla="*/ 6486618 w 7743949"/>
              <a:gd name="connsiteY27" fmla="*/ 196155 h 6858000"/>
              <a:gd name="connsiteX28" fmla="*/ 5677553 w 7743949"/>
              <a:gd name="connsiteY28" fmla="*/ 1589421 h 6858000"/>
              <a:gd name="connsiteX29" fmla="*/ 5057496 w 7743949"/>
              <a:gd name="connsiteY29" fmla="*/ 1954861 h 6858000"/>
              <a:gd name="connsiteX30" fmla="*/ 1014033 w 7743949"/>
              <a:gd name="connsiteY30" fmla="*/ 1954861 h 6858000"/>
              <a:gd name="connsiteX31" fmla="*/ 385244 w 7743949"/>
              <a:gd name="connsiteY31" fmla="*/ 1589421 h 6858000"/>
              <a:gd name="connsiteX32" fmla="*/ 69234 w 7743949"/>
              <a:gd name="connsiteY32" fmla="*/ 1042874 h 6858000"/>
              <a:gd name="connsiteX33" fmla="*/ 0 w 7743949"/>
              <a:gd name="connsiteY33" fmla="*/ 923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7743949" h="6858000">
                <a:moveTo>
                  <a:pt x="956085" y="2071857"/>
                </a:moveTo>
                <a:cubicBezTo>
                  <a:pt x="956085" y="2071857"/>
                  <a:pt x="956085" y="2071857"/>
                  <a:pt x="4999548" y="2071857"/>
                </a:cubicBezTo>
                <a:cubicBezTo>
                  <a:pt x="5252811" y="2071857"/>
                  <a:pt x="5497339" y="2211072"/>
                  <a:pt x="5619604" y="2437296"/>
                </a:cubicBezTo>
                <a:cubicBezTo>
                  <a:pt x="5619604" y="2437296"/>
                  <a:pt x="5619604" y="2437296"/>
                  <a:pt x="7645701" y="5926372"/>
                </a:cubicBezTo>
                <a:cubicBezTo>
                  <a:pt x="7776699" y="6143896"/>
                  <a:pt x="7776699" y="6422327"/>
                  <a:pt x="7645701" y="6639850"/>
                </a:cubicBezTo>
                <a:cubicBezTo>
                  <a:pt x="7645701" y="6639850"/>
                  <a:pt x="7645701" y="6639850"/>
                  <a:pt x="7538856" y="6823844"/>
                </a:cubicBezTo>
                <a:lnTo>
                  <a:pt x="7519022" y="6858000"/>
                </a:lnTo>
                <a:lnTo>
                  <a:pt x="0" y="6858000"/>
                </a:lnTo>
                <a:lnTo>
                  <a:pt x="0" y="3003362"/>
                </a:lnTo>
                <a:lnTo>
                  <a:pt x="144017" y="2754282"/>
                </a:lnTo>
                <a:cubicBezTo>
                  <a:pt x="203181" y="2651956"/>
                  <a:pt x="264254" y="2546330"/>
                  <a:pt x="327296" y="2437296"/>
                </a:cubicBezTo>
                <a:cubicBezTo>
                  <a:pt x="458294" y="2211072"/>
                  <a:pt x="694090" y="2071857"/>
                  <a:pt x="956085" y="2071857"/>
                </a:cubicBezTo>
                <a:close/>
                <a:moveTo>
                  <a:pt x="6281397" y="1163923"/>
                </a:moveTo>
                <a:cubicBezTo>
                  <a:pt x="6281397" y="1163923"/>
                  <a:pt x="6281397" y="1163923"/>
                  <a:pt x="7148441" y="1163923"/>
                </a:cubicBezTo>
                <a:cubicBezTo>
                  <a:pt x="7202749" y="1163923"/>
                  <a:pt x="7255183" y="1193775"/>
                  <a:pt x="7281401" y="1242285"/>
                </a:cubicBezTo>
                <a:cubicBezTo>
                  <a:pt x="7281401" y="1242285"/>
                  <a:pt x="7281401" y="1242285"/>
                  <a:pt x="7715859" y="1990451"/>
                </a:cubicBezTo>
                <a:cubicBezTo>
                  <a:pt x="7743949" y="2037095"/>
                  <a:pt x="7743949" y="2096799"/>
                  <a:pt x="7715859" y="2143443"/>
                </a:cubicBezTo>
                <a:cubicBezTo>
                  <a:pt x="7715859" y="2143443"/>
                  <a:pt x="7715859" y="2143443"/>
                  <a:pt x="7281401" y="2891610"/>
                </a:cubicBezTo>
                <a:cubicBezTo>
                  <a:pt x="7255183" y="2940119"/>
                  <a:pt x="7202749" y="2969971"/>
                  <a:pt x="7148441" y="2969971"/>
                </a:cubicBezTo>
                <a:cubicBezTo>
                  <a:pt x="7148441" y="2969971"/>
                  <a:pt x="7148441" y="2969971"/>
                  <a:pt x="6281397" y="2969971"/>
                </a:cubicBezTo>
                <a:cubicBezTo>
                  <a:pt x="6225217" y="2969971"/>
                  <a:pt x="6174655" y="2940119"/>
                  <a:pt x="6146565" y="2891610"/>
                </a:cubicBezTo>
                <a:cubicBezTo>
                  <a:pt x="6146565" y="2891610"/>
                  <a:pt x="6146565" y="2891610"/>
                  <a:pt x="5713979" y="2143443"/>
                </a:cubicBezTo>
                <a:cubicBezTo>
                  <a:pt x="5685889" y="2096799"/>
                  <a:pt x="5685889" y="2037095"/>
                  <a:pt x="5713979" y="1990451"/>
                </a:cubicBezTo>
                <a:cubicBezTo>
                  <a:pt x="5713979" y="1990451"/>
                  <a:pt x="5713979" y="1990451"/>
                  <a:pt x="6146565" y="1242285"/>
                </a:cubicBezTo>
                <a:cubicBezTo>
                  <a:pt x="6174655" y="1193775"/>
                  <a:pt x="6225217" y="1163923"/>
                  <a:pt x="6281397" y="1163923"/>
                </a:cubicBezTo>
                <a:close/>
                <a:moveTo>
                  <a:pt x="0" y="0"/>
                </a:moveTo>
                <a:lnTo>
                  <a:pt x="6600525" y="0"/>
                </a:lnTo>
                <a:lnTo>
                  <a:pt x="6486618" y="196155"/>
                </a:lnTo>
                <a:cubicBezTo>
                  <a:pt x="6261242" y="584267"/>
                  <a:pt x="5994130" y="1044253"/>
                  <a:pt x="5677553" y="1589421"/>
                </a:cubicBezTo>
                <a:cubicBezTo>
                  <a:pt x="5555288" y="1815646"/>
                  <a:pt x="5310759" y="1954861"/>
                  <a:pt x="5057496" y="1954861"/>
                </a:cubicBezTo>
                <a:cubicBezTo>
                  <a:pt x="5057496" y="1954861"/>
                  <a:pt x="5057496" y="1954861"/>
                  <a:pt x="1014033" y="1954861"/>
                </a:cubicBezTo>
                <a:cubicBezTo>
                  <a:pt x="752038" y="1954861"/>
                  <a:pt x="516243" y="1815646"/>
                  <a:pt x="385244" y="1589421"/>
                </a:cubicBezTo>
                <a:cubicBezTo>
                  <a:pt x="385244" y="1589421"/>
                  <a:pt x="385244" y="1589421"/>
                  <a:pt x="69234" y="1042874"/>
                </a:cubicBezTo>
                <a:lnTo>
                  <a:pt x="0" y="923133"/>
                </a:lnTo>
                <a:close/>
              </a:path>
            </a:pathLst>
          </a:cu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1">
            <a:extLst>
              <a:ext uri="{FF2B5EF4-FFF2-40B4-BE49-F238E27FC236}">
                <a16:creationId xmlns:a16="http://schemas.microsoft.com/office/drawing/2014/main" id="{035CA301-3723-C407-F9DD-6FB36DC94293}"/>
              </a:ext>
            </a:extLst>
          </p:cNvPr>
          <p:cNvSpPr>
            <a:spLocks noGrp="1"/>
          </p:cNvSpPr>
          <p:nvPr>
            <p:ph type="title"/>
          </p:nvPr>
        </p:nvSpPr>
        <p:spPr>
          <a:xfrm>
            <a:off x="756744" y="349857"/>
            <a:ext cx="4761461" cy="1435399"/>
          </a:xfrm>
        </p:spPr>
        <p:txBody>
          <a:bodyPr anchor="ctr">
            <a:normAutofit fontScale="90000"/>
          </a:bodyPr>
          <a:lstStyle/>
          <a:p>
            <a:r>
              <a:rPr lang="en-GB" dirty="0">
                <a:solidFill>
                  <a:srgbClr val="FF0000"/>
                </a:solidFill>
              </a:rPr>
              <a:t>Apple’s</a:t>
            </a:r>
            <a:br>
              <a:rPr lang="en-GB" dirty="0">
                <a:solidFill>
                  <a:srgbClr val="FF0000"/>
                </a:solidFill>
              </a:rPr>
            </a:br>
            <a:r>
              <a:rPr lang="en-GB" dirty="0">
                <a:solidFill>
                  <a:srgbClr val="FF0000"/>
                </a:solidFill>
              </a:rPr>
              <a:t>Sustainability</a:t>
            </a:r>
            <a:br>
              <a:rPr lang="en-GB" dirty="0">
                <a:solidFill>
                  <a:srgbClr val="FF0000"/>
                </a:solidFill>
              </a:rPr>
            </a:br>
            <a:r>
              <a:rPr lang="en-GB" dirty="0">
                <a:solidFill>
                  <a:srgbClr val="FF0000"/>
                </a:solidFill>
              </a:rPr>
              <a:t>Initiatives</a:t>
            </a:r>
          </a:p>
        </p:txBody>
      </p:sp>
      <p:sp>
        <p:nvSpPr>
          <p:cNvPr id="3" name="Content Placeholder 2">
            <a:extLst>
              <a:ext uri="{FF2B5EF4-FFF2-40B4-BE49-F238E27FC236}">
                <a16:creationId xmlns:a16="http://schemas.microsoft.com/office/drawing/2014/main" id="{8BA616D4-7288-9DA8-D438-A6EB95EA2CE0}"/>
              </a:ext>
            </a:extLst>
          </p:cNvPr>
          <p:cNvSpPr>
            <a:spLocks noGrp="1"/>
          </p:cNvSpPr>
          <p:nvPr>
            <p:ph idx="1"/>
          </p:nvPr>
        </p:nvSpPr>
        <p:spPr>
          <a:xfrm>
            <a:off x="756746" y="2863018"/>
            <a:ext cx="4666592" cy="3304451"/>
          </a:xfrm>
        </p:spPr>
        <p:txBody>
          <a:bodyPr>
            <a:normAutofit lnSpcReduction="10000"/>
          </a:bodyPr>
          <a:lstStyle/>
          <a:p>
            <a:r>
              <a:rPr lang="en-GB" sz="2400" dirty="0">
                <a:solidFill>
                  <a:schemeClr val="bg1"/>
                </a:solidFill>
              </a:rPr>
              <a:t>Using Renewable Energy</a:t>
            </a:r>
          </a:p>
          <a:p>
            <a:r>
              <a:rPr lang="en-GB" sz="2400" dirty="0">
                <a:solidFill>
                  <a:schemeClr val="bg1"/>
                </a:solidFill>
              </a:rPr>
              <a:t>Lowering the carbon materials</a:t>
            </a:r>
          </a:p>
          <a:p>
            <a:r>
              <a:rPr lang="en-GB" sz="2400" dirty="0">
                <a:solidFill>
                  <a:schemeClr val="bg1"/>
                </a:solidFill>
              </a:rPr>
              <a:t>Reducing waste</a:t>
            </a:r>
          </a:p>
          <a:p>
            <a:r>
              <a:rPr lang="en-GB" sz="2400" dirty="0">
                <a:solidFill>
                  <a:schemeClr val="bg1"/>
                </a:solidFill>
              </a:rPr>
              <a:t>Providing recycling options to customers</a:t>
            </a:r>
          </a:p>
          <a:p>
            <a:r>
              <a:rPr lang="en-GB" sz="2400" dirty="0">
                <a:solidFill>
                  <a:schemeClr val="bg1"/>
                </a:solidFill>
              </a:rPr>
              <a:t>No outer plastic wrapping on new </a:t>
            </a:r>
            <a:r>
              <a:rPr lang="en-GB" sz="2400" dirty="0" err="1">
                <a:solidFill>
                  <a:schemeClr val="bg1"/>
                </a:solidFill>
              </a:rPr>
              <a:t>i</a:t>
            </a:r>
            <a:r>
              <a:rPr lang="en-GB" sz="2400" dirty="0">
                <a:solidFill>
                  <a:schemeClr val="bg1"/>
                </a:solidFill>
              </a:rPr>
              <a:t>-phones</a:t>
            </a:r>
          </a:p>
          <a:p>
            <a:r>
              <a:rPr lang="en-GB" sz="2400" dirty="0">
                <a:solidFill>
                  <a:schemeClr val="bg1"/>
                </a:solidFill>
              </a:rPr>
              <a:t>Promoting a circular economy</a:t>
            </a:r>
          </a:p>
          <a:p>
            <a:endParaRPr lang="en-GB" sz="2400" dirty="0">
              <a:solidFill>
                <a:schemeClr val="bg1"/>
              </a:solidFill>
            </a:endParaRPr>
          </a:p>
          <a:p>
            <a:pPr marL="0" indent="0">
              <a:buNone/>
            </a:pPr>
            <a:endParaRPr lang="en-GB" sz="2400" dirty="0">
              <a:solidFill>
                <a:schemeClr val="bg1"/>
              </a:solidFill>
            </a:endParaRPr>
          </a:p>
          <a:p>
            <a:endParaRPr lang="en-GB" sz="2400" dirty="0">
              <a:solidFill>
                <a:schemeClr val="bg1"/>
              </a:solidFill>
            </a:endParaRPr>
          </a:p>
        </p:txBody>
      </p:sp>
      <p:pic>
        <p:nvPicPr>
          <p:cNvPr id="6146" name="Picture 2" descr="Apple Logo Wallpaper iPhone 7">
            <a:extLst>
              <a:ext uri="{FF2B5EF4-FFF2-40B4-BE49-F238E27FC236}">
                <a16:creationId xmlns:a16="http://schemas.microsoft.com/office/drawing/2014/main" id="{F049691E-D7B2-5E18-94C9-63DE92114462}"/>
              </a:ext>
            </a:extLst>
          </p:cNvPr>
          <p:cNvPicPr>
            <a:picLocks noChangeAspect="1" noChangeArrowheads="1"/>
          </p:cNvPicPr>
          <p:nvPr/>
        </p:nvPicPr>
        <p:blipFill>
          <a:blip r:embed="rId5">
            <a:extLst>
              <a:ext uri="{28A0092B-C50C-407E-A947-70E740481C1C}">
                <a14:useLocalDpi xmlns:a14="http://schemas.microsoft.com/office/drawing/2010/main" val="0"/>
              </a:ext>
            </a:extLst>
          </a:blip>
          <a:stretch>
            <a:fillRect/>
          </a:stretch>
        </p:blipFill>
        <p:spPr bwMode="auto">
          <a:xfrm>
            <a:off x="8038674" y="2863018"/>
            <a:ext cx="3858600" cy="3858600"/>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647E6D7B-35BE-C846-8B4D-C5EB0DACC91C}"/>
              </a:ext>
            </a:extLst>
          </p:cNvPr>
          <p:cNvSpPr txBox="1"/>
          <p:nvPr/>
        </p:nvSpPr>
        <p:spPr>
          <a:xfrm>
            <a:off x="7743949" y="349857"/>
            <a:ext cx="4186989" cy="1477328"/>
          </a:xfrm>
          <a:prstGeom prst="rect">
            <a:avLst/>
          </a:prstGeom>
          <a:noFill/>
        </p:spPr>
        <p:txBody>
          <a:bodyPr wrap="square" rtlCol="0">
            <a:spAutoFit/>
          </a:bodyPr>
          <a:lstStyle/>
          <a:p>
            <a:r>
              <a:rPr lang="en-US" dirty="0">
                <a:latin typeface="Arial" panose="020B0604020202020204" pitchFamily="34" charset="0"/>
                <a:cs typeface="Arial" panose="020B0604020202020204" pitchFamily="34" charset="0"/>
              </a:rPr>
              <a:t>Businesses have a profound opportunity to help build a more sustainable future, one born of our common concern for the planet we share’                   (Apple 2020)</a:t>
            </a:r>
          </a:p>
        </p:txBody>
      </p:sp>
      <p:pic>
        <p:nvPicPr>
          <p:cNvPr id="5" name="Recorded Sound">
            <a:hlinkClick r:id="" action="ppaction://media"/>
            <a:extLst>
              <a:ext uri="{FF2B5EF4-FFF2-40B4-BE49-F238E27FC236}">
                <a16:creationId xmlns:a16="http://schemas.microsoft.com/office/drawing/2014/main" id="{7DB9164A-14EC-8E43-B82B-56913B80B0A5}"/>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084474" y="5761069"/>
            <a:ext cx="812800" cy="812800"/>
          </a:xfrm>
          <a:prstGeom prst="rect">
            <a:avLst/>
          </a:prstGeom>
        </p:spPr>
      </p:pic>
    </p:spTree>
    <p:extLst>
      <p:ext uri="{BB962C8B-B14F-4D97-AF65-F5344CB8AC3E}">
        <p14:creationId xmlns:p14="http://schemas.microsoft.com/office/powerpoint/2010/main" val="3807380624"/>
      </p:ext>
    </p:extLst>
  </p:cSld>
  <p:clrMapOvr>
    <a:masterClrMapping/>
  </p:clrMapOvr>
  <mc:AlternateContent xmlns:mc="http://schemas.openxmlformats.org/markup-compatibility/2006" xmlns:p14="http://schemas.microsoft.com/office/powerpoint/2010/main">
    <mc:Choice Requires="p14">
      <p:transition spd="slow" p14:dur="2000" advTm="40047"/>
    </mc:Choice>
    <mc:Fallback xmlns="">
      <p:transition spd="slow" advTm="40047"/>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6548"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5"/>
                </p:tgtEl>
              </p:cMediaNode>
            </p:audio>
          </p:childTnLst>
        </p:cTn>
      </p:par>
    </p:tnLst>
  </p:timing>
  <p:extLst>
    <p:ext uri="{E180D4A7-C9FB-4DFB-919C-405C955672EB}">
      <p14:showEvtLst xmlns:p14="http://schemas.microsoft.com/office/powerpoint/2010/main">
        <p14:playEvt time="3143" objId="5"/>
        <p14:stopEvt time="39879" objId="5"/>
      </p14:showEvtLst>
    </p:ext>
  </p:extLs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7BCD42-B30A-46C5-C112-DD5F882293AF}"/>
              </a:ext>
            </a:extLst>
          </p:cNvPr>
          <p:cNvSpPr>
            <a:spLocks noGrp="1"/>
          </p:cNvSpPr>
          <p:nvPr>
            <p:ph type="title"/>
          </p:nvPr>
        </p:nvSpPr>
        <p:spPr/>
        <p:txBody>
          <a:bodyPr/>
          <a:lstStyle/>
          <a:p>
            <a:endParaRPr lang="en-GB"/>
          </a:p>
        </p:txBody>
      </p:sp>
      <p:pic>
        <p:nvPicPr>
          <p:cNvPr id="5" name="Content Placeholder 4" descr="A picture containing dark, close, night sky">
            <a:extLst>
              <a:ext uri="{FF2B5EF4-FFF2-40B4-BE49-F238E27FC236}">
                <a16:creationId xmlns:a16="http://schemas.microsoft.com/office/drawing/2014/main" id="{C254D834-FC68-EA34-18DE-026F624A01F7}"/>
              </a:ext>
            </a:extLst>
          </p:cNvPr>
          <p:cNvPicPr>
            <a:picLocks noGrp="1" noChangeAspect="1"/>
          </p:cNvPicPr>
          <p:nvPr>
            <p:ph idx="1"/>
          </p:nvPr>
        </p:nvPicPr>
        <p:blipFill>
          <a:blip r:embed="rId5">
            <a:extLst>
              <a:ext uri="{28A0092B-C50C-407E-A947-70E740481C1C}">
                <a14:useLocalDpi xmlns:a14="http://schemas.microsoft.com/office/drawing/2010/main" val="0"/>
              </a:ext>
              <a:ext uri="{837473B0-CC2E-450A-ABE3-18F120FF3D39}">
                <a1611:picAttrSrcUrl xmlns:a1611="http://schemas.microsoft.com/office/drawing/2016/11/main" r:id="rId6"/>
              </a:ext>
            </a:extLst>
          </a:blip>
          <a:stretch>
            <a:fillRect/>
          </a:stretch>
        </p:blipFill>
        <p:spPr>
          <a:xfrm>
            <a:off x="1" y="0"/>
            <a:ext cx="12191999" cy="6858000"/>
          </a:xfr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lin ang="8100000" scaled="1"/>
            <a:tileRect/>
          </a:gradFill>
        </p:spPr>
      </p:pic>
      <p:sp>
        <p:nvSpPr>
          <p:cNvPr id="6" name="TextBox 5">
            <a:extLst>
              <a:ext uri="{FF2B5EF4-FFF2-40B4-BE49-F238E27FC236}">
                <a16:creationId xmlns:a16="http://schemas.microsoft.com/office/drawing/2014/main" id="{18E51810-7C68-1414-C9EC-9137E1B30E74}"/>
              </a:ext>
            </a:extLst>
          </p:cNvPr>
          <p:cNvSpPr txBox="1"/>
          <p:nvPr/>
        </p:nvSpPr>
        <p:spPr>
          <a:xfrm>
            <a:off x="1" y="6176963"/>
            <a:ext cx="8534040" cy="230832"/>
          </a:xfrm>
          <a:prstGeom prst="rect">
            <a:avLst/>
          </a:prstGeom>
          <a:noFill/>
        </p:spPr>
        <p:txBody>
          <a:bodyPr wrap="square" rtlCol="0">
            <a:spAutoFit/>
          </a:bodyPr>
          <a:lstStyle/>
          <a:p>
            <a:r>
              <a:rPr lang="en-GB" sz="900">
                <a:hlinkClick r:id="rId6" tooltip="https://www.newgrounds.com/art/view/zachsmif/apple-of-my-earth"/>
              </a:rPr>
              <a:t>This Photo</a:t>
            </a:r>
            <a:r>
              <a:rPr lang="en-GB" sz="900"/>
              <a:t> by Unknown Author is licensed under </a:t>
            </a:r>
            <a:r>
              <a:rPr lang="en-GB" sz="900">
                <a:hlinkClick r:id="rId7" tooltip="https://creativecommons.org/licenses/by-nc-nd/3.0/"/>
              </a:rPr>
              <a:t>CC BY-NC-ND</a:t>
            </a:r>
            <a:endParaRPr lang="en-GB" sz="900"/>
          </a:p>
        </p:txBody>
      </p:sp>
      <p:sp>
        <p:nvSpPr>
          <p:cNvPr id="7" name="TextBox 6">
            <a:extLst>
              <a:ext uri="{FF2B5EF4-FFF2-40B4-BE49-F238E27FC236}">
                <a16:creationId xmlns:a16="http://schemas.microsoft.com/office/drawing/2014/main" id="{5E55EFF1-338D-4D70-0681-709CB7E60A3C}"/>
              </a:ext>
            </a:extLst>
          </p:cNvPr>
          <p:cNvSpPr txBox="1"/>
          <p:nvPr/>
        </p:nvSpPr>
        <p:spPr>
          <a:xfrm>
            <a:off x="0" y="2374122"/>
            <a:ext cx="3818022" cy="4247317"/>
          </a:xfrm>
          <a:prstGeom prst="rect">
            <a:avLst/>
          </a:prstGeom>
          <a:noFill/>
        </p:spPr>
        <p:txBody>
          <a:bodyPr wrap="square" rtlCol="0">
            <a:spAutoFit/>
          </a:bodyPr>
          <a:lstStyle/>
          <a:p>
            <a:pPr marL="285750" indent="-285750">
              <a:buFont typeface="Arial" panose="020B0604020202020204" pitchFamily="34" charset="0"/>
              <a:buChar char="•"/>
            </a:pPr>
            <a:r>
              <a:rPr lang="en-GB" dirty="0">
                <a:solidFill>
                  <a:srgbClr val="FF0000"/>
                </a:solidFill>
              </a:rPr>
              <a:t>Apple aims to be carbon neutral by 2030</a:t>
            </a:r>
          </a:p>
          <a:p>
            <a:pPr marL="285750" indent="-285750">
              <a:buFont typeface="Arial" panose="020B0604020202020204" pitchFamily="34" charset="0"/>
              <a:buChar char="•"/>
            </a:pPr>
            <a:r>
              <a:rPr lang="en-GB" dirty="0">
                <a:solidFill>
                  <a:srgbClr val="FF0000"/>
                </a:solidFill>
              </a:rPr>
              <a:t>Aims to increase the lifespan of products</a:t>
            </a:r>
          </a:p>
          <a:p>
            <a:pPr marL="285750" indent="-285750">
              <a:buFont typeface="Arial" panose="020B0604020202020204" pitchFamily="34" charset="0"/>
              <a:buChar char="•"/>
            </a:pPr>
            <a:r>
              <a:rPr lang="en-GB" dirty="0">
                <a:solidFill>
                  <a:srgbClr val="FF0000"/>
                </a:solidFill>
              </a:rPr>
              <a:t>Worked with the ‘Responsible Mining Initiative’ to source  sustainable materials for manufacture.</a:t>
            </a:r>
          </a:p>
          <a:p>
            <a:pPr marL="285750" indent="-285750">
              <a:buFont typeface="Arial" panose="020B0604020202020204" pitchFamily="34" charset="0"/>
              <a:buChar char="•"/>
            </a:pPr>
            <a:r>
              <a:rPr lang="en-GB" dirty="0">
                <a:solidFill>
                  <a:srgbClr val="FF0000"/>
                </a:solidFill>
              </a:rPr>
              <a:t>Does not supply earphones and charges with new phones.</a:t>
            </a:r>
          </a:p>
          <a:p>
            <a:pPr marL="285750" indent="-285750">
              <a:buFont typeface="Arial" panose="020B0604020202020204" pitchFamily="34" charset="0"/>
              <a:buChar char="•"/>
            </a:pPr>
            <a:r>
              <a:rPr lang="en-GB" dirty="0">
                <a:solidFill>
                  <a:srgbClr val="FF0000"/>
                </a:solidFill>
              </a:rPr>
              <a:t>Through Chemistry innovation provides products that are safe to use or recycle.</a:t>
            </a:r>
          </a:p>
          <a:p>
            <a:pPr marL="285750" indent="-285750">
              <a:buFont typeface="Arial" panose="020B0604020202020204" pitchFamily="34" charset="0"/>
              <a:buChar char="•"/>
            </a:pPr>
            <a:endParaRPr lang="en-GB" dirty="0">
              <a:solidFill>
                <a:srgbClr val="FF0000"/>
              </a:solidFill>
            </a:endParaRPr>
          </a:p>
          <a:p>
            <a:pPr marL="285750" indent="-285750">
              <a:buFont typeface="Arial" panose="020B0604020202020204" pitchFamily="34" charset="0"/>
              <a:buChar char="•"/>
            </a:pPr>
            <a:endParaRPr lang="en-GB" dirty="0">
              <a:solidFill>
                <a:srgbClr val="FF0000"/>
              </a:solidFill>
            </a:endParaRPr>
          </a:p>
        </p:txBody>
      </p:sp>
      <p:sp>
        <p:nvSpPr>
          <p:cNvPr id="8" name="TextBox 7">
            <a:extLst>
              <a:ext uri="{FF2B5EF4-FFF2-40B4-BE49-F238E27FC236}">
                <a16:creationId xmlns:a16="http://schemas.microsoft.com/office/drawing/2014/main" id="{62983ABA-7412-9C81-E8E9-934534FC00BC}"/>
              </a:ext>
            </a:extLst>
          </p:cNvPr>
          <p:cNvSpPr txBox="1"/>
          <p:nvPr/>
        </p:nvSpPr>
        <p:spPr>
          <a:xfrm>
            <a:off x="762330" y="6234207"/>
            <a:ext cx="1700463" cy="369332"/>
          </a:xfrm>
          <a:prstGeom prst="rect">
            <a:avLst/>
          </a:prstGeom>
          <a:noFill/>
        </p:spPr>
        <p:txBody>
          <a:bodyPr wrap="square" rtlCol="0">
            <a:spAutoFit/>
          </a:bodyPr>
          <a:lstStyle/>
          <a:p>
            <a:r>
              <a:rPr lang="en-GB" dirty="0">
                <a:solidFill>
                  <a:srgbClr val="FF0000"/>
                </a:solidFill>
              </a:rPr>
              <a:t>(Pineda, 2021)</a:t>
            </a:r>
          </a:p>
        </p:txBody>
      </p:sp>
      <p:sp>
        <p:nvSpPr>
          <p:cNvPr id="9" name="TextBox 8">
            <a:extLst>
              <a:ext uri="{FF2B5EF4-FFF2-40B4-BE49-F238E27FC236}">
                <a16:creationId xmlns:a16="http://schemas.microsoft.com/office/drawing/2014/main" id="{2370013E-DED7-CBC5-9904-A7F15AF8C94A}"/>
              </a:ext>
            </a:extLst>
          </p:cNvPr>
          <p:cNvSpPr txBox="1"/>
          <p:nvPr/>
        </p:nvSpPr>
        <p:spPr>
          <a:xfrm>
            <a:off x="785885" y="837039"/>
            <a:ext cx="3481136" cy="1323439"/>
          </a:xfrm>
          <a:prstGeom prst="rect">
            <a:avLst/>
          </a:prstGeom>
          <a:noFill/>
        </p:spPr>
        <p:txBody>
          <a:bodyPr wrap="square" rtlCol="0">
            <a:spAutoFit/>
          </a:bodyPr>
          <a:lstStyle/>
          <a:p>
            <a:pPr algn="ctr"/>
            <a:r>
              <a:rPr lang="en-GB" sz="4000" dirty="0">
                <a:solidFill>
                  <a:srgbClr val="FF0000"/>
                </a:solidFill>
              </a:rPr>
              <a:t>Sustainability</a:t>
            </a:r>
          </a:p>
          <a:p>
            <a:pPr algn="ctr"/>
            <a:r>
              <a:rPr lang="en-GB" sz="4000" dirty="0">
                <a:solidFill>
                  <a:srgbClr val="FF0000"/>
                </a:solidFill>
              </a:rPr>
              <a:t>Aims</a:t>
            </a:r>
          </a:p>
        </p:txBody>
      </p:sp>
      <p:sp>
        <p:nvSpPr>
          <p:cNvPr id="10" name="Oval 9">
            <a:extLst>
              <a:ext uri="{FF2B5EF4-FFF2-40B4-BE49-F238E27FC236}">
                <a16:creationId xmlns:a16="http://schemas.microsoft.com/office/drawing/2014/main" id="{FB0AAD71-CB93-EE13-8CD9-63C94733559D}"/>
              </a:ext>
            </a:extLst>
          </p:cNvPr>
          <p:cNvSpPr/>
          <p:nvPr/>
        </p:nvSpPr>
        <p:spPr>
          <a:xfrm>
            <a:off x="2334896" y="6135485"/>
            <a:ext cx="864296" cy="313788"/>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sp>
        <p:nvSpPr>
          <p:cNvPr id="11" name="Oval 10">
            <a:extLst>
              <a:ext uri="{FF2B5EF4-FFF2-40B4-BE49-F238E27FC236}">
                <a16:creationId xmlns:a16="http://schemas.microsoft.com/office/drawing/2014/main" id="{A2E07868-D498-82BD-7F3A-FA012C7F556B}"/>
              </a:ext>
            </a:extLst>
          </p:cNvPr>
          <p:cNvSpPr/>
          <p:nvPr/>
        </p:nvSpPr>
        <p:spPr>
          <a:xfrm>
            <a:off x="25931" y="6127868"/>
            <a:ext cx="864296" cy="357390"/>
          </a:xfrm>
          <a:prstGeom prst="ellipse">
            <a:avLst/>
          </a:prstGeom>
          <a:ln>
            <a:noFill/>
          </a:ln>
        </p:spPr>
        <p:style>
          <a:lnRef idx="2">
            <a:schemeClr val="dk1">
              <a:shade val="50000"/>
            </a:schemeClr>
          </a:lnRef>
          <a:fillRef idx="1">
            <a:schemeClr val="dk1"/>
          </a:fillRef>
          <a:effectRef idx="0">
            <a:schemeClr val="dk1"/>
          </a:effectRef>
          <a:fontRef idx="minor">
            <a:schemeClr val="lt1"/>
          </a:fontRef>
        </p:style>
        <p:txBody>
          <a:bodyPr rtlCol="0" anchor="ctr"/>
          <a:lstStyle/>
          <a:p>
            <a:pPr algn="ctr"/>
            <a:endParaRPr lang="en-GB"/>
          </a:p>
        </p:txBody>
      </p:sp>
      <p:pic>
        <p:nvPicPr>
          <p:cNvPr id="3" name="Recorded Sound">
            <a:hlinkClick r:id="" action="ppaction://media"/>
            <a:extLst>
              <a:ext uri="{FF2B5EF4-FFF2-40B4-BE49-F238E27FC236}">
                <a16:creationId xmlns:a16="http://schemas.microsoft.com/office/drawing/2014/main" id="{03A5CB4B-C4A4-7D45-A5C8-4A1D899A1D5D}"/>
              </a:ext>
            </a:extLst>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10947400" y="5790739"/>
            <a:ext cx="812800" cy="812800"/>
          </a:xfrm>
          <a:prstGeom prst="rect">
            <a:avLst/>
          </a:prstGeom>
        </p:spPr>
      </p:pic>
    </p:spTree>
    <p:extLst>
      <p:ext uri="{BB962C8B-B14F-4D97-AF65-F5344CB8AC3E}">
        <p14:creationId xmlns:p14="http://schemas.microsoft.com/office/powerpoint/2010/main" val="3862957044"/>
      </p:ext>
    </p:extLst>
  </p:cSld>
  <p:clrMapOvr>
    <a:masterClrMapping/>
  </p:clrMapOvr>
  <mc:AlternateContent xmlns:mc="http://schemas.openxmlformats.org/markup-compatibility/2006" xmlns:p14="http://schemas.microsoft.com/office/powerpoint/2010/main">
    <mc:Choice Requires="p14">
      <p:transition spd="slow" p14:dur="2000" advTm="54448"/>
    </mc:Choice>
    <mc:Fallback xmlns="">
      <p:transition spd="slow" advTm="54448"/>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5150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3"/>
                </p:tgtEl>
              </p:cMediaNode>
            </p:audio>
          </p:childTnLst>
        </p:cTn>
      </p:par>
    </p:tnLst>
  </p:timing>
  <p:extLst>
    <p:ext uri="{E180D4A7-C9FB-4DFB-919C-405C955672EB}">
      <p14:showEvtLst xmlns:p14="http://schemas.microsoft.com/office/powerpoint/2010/main">
        <p14:playEvt time="2699" objId="3"/>
        <p14:stopEvt time="54389" objId="3"/>
      </p14:showEvtLst>
    </p:ext>
  </p:extLst>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50BB3C-7158-D394-5952-350FFFD6A800}"/>
              </a:ext>
            </a:extLst>
          </p:cNvPr>
          <p:cNvSpPr>
            <a:spLocks noGrp="1"/>
          </p:cNvSpPr>
          <p:nvPr>
            <p:ph type="title"/>
          </p:nvPr>
        </p:nvSpPr>
        <p:spPr>
          <a:xfrm>
            <a:off x="4965430" y="629268"/>
            <a:ext cx="6586491" cy="1286160"/>
          </a:xfrm>
        </p:spPr>
        <p:txBody>
          <a:bodyPr anchor="b">
            <a:normAutofit/>
          </a:bodyPr>
          <a:lstStyle/>
          <a:p>
            <a:r>
              <a:rPr lang="en-US" dirty="0">
                <a:solidFill>
                  <a:srgbClr val="FF0000"/>
                </a:solidFill>
                <a:latin typeface="Arial Black" panose="020B0A04020102020204" pitchFamily="34" charset="0"/>
              </a:rPr>
              <a:t>Conclusion</a:t>
            </a:r>
            <a:endParaRPr lang="en-GB" dirty="0">
              <a:solidFill>
                <a:srgbClr val="FF0000"/>
              </a:solidFill>
              <a:latin typeface="Arial Black" panose="020B0A04020102020204" pitchFamily="34" charset="0"/>
            </a:endParaRPr>
          </a:p>
        </p:txBody>
      </p:sp>
      <p:sp>
        <p:nvSpPr>
          <p:cNvPr id="3" name="Content Placeholder 2">
            <a:extLst>
              <a:ext uri="{FF2B5EF4-FFF2-40B4-BE49-F238E27FC236}">
                <a16:creationId xmlns:a16="http://schemas.microsoft.com/office/drawing/2014/main" id="{1BA12347-AB11-755D-DDAB-7AA3470897C6}"/>
              </a:ext>
            </a:extLst>
          </p:cNvPr>
          <p:cNvSpPr>
            <a:spLocks noGrp="1"/>
          </p:cNvSpPr>
          <p:nvPr>
            <p:ph idx="1"/>
          </p:nvPr>
        </p:nvSpPr>
        <p:spPr>
          <a:xfrm>
            <a:off x="4965431" y="2314808"/>
            <a:ext cx="6586489" cy="3909012"/>
          </a:xfrm>
        </p:spPr>
        <p:txBody>
          <a:bodyPr>
            <a:normAutofit fontScale="92500"/>
          </a:bodyPr>
          <a:lstStyle/>
          <a:p>
            <a:r>
              <a:rPr lang="en-GB" sz="2400" dirty="0"/>
              <a:t>This presentation aimed to show Apple </a:t>
            </a:r>
            <a:r>
              <a:rPr lang="en-GB" sz="2400" dirty="0" err="1"/>
              <a:t>inc.</a:t>
            </a:r>
            <a:r>
              <a:rPr lang="en-GB" sz="2400" dirty="0"/>
              <a:t> approach to management and its operational functions. It also explored the business sustainable views.</a:t>
            </a:r>
          </a:p>
          <a:p>
            <a:r>
              <a:rPr lang="en-GB" sz="2400" dirty="0"/>
              <a:t>Apple is a large business and works with an emphasis on looking after its staff and the people it serves.</a:t>
            </a:r>
          </a:p>
          <a:p>
            <a:r>
              <a:rPr lang="en-GB" sz="2400" dirty="0"/>
              <a:t>From the CEO management to the consumer this business operates in a sustainable way.</a:t>
            </a:r>
          </a:p>
          <a:p>
            <a:r>
              <a:rPr lang="en-GB" sz="2400" dirty="0"/>
              <a:t>From its foundation to the business it is today it has always worked for the benefit of its customers, producing exceptional products whilst protecting the world we live in.</a:t>
            </a:r>
            <a:r>
              <a:rPr lang="en-GB" sz="2000" dirty="0"/>
              <a:t> </a:t>
            </a:r>
          </a:p>
        </p:txBody>
      </p:sp>
      <p:pic>
        <p:nvPicPr>
          <p:cNvPr id="9218" name="Picture 2" descr="Image result for Newest Apple Logo">
            <a:extLst>
              <a:ext uri="{FF2B5EF4-FFF2-40B4-BE49-F238E27FC236}">
                <a16:creationId xmlns:a16="http://schemas.microsoft.com/office/drawing/2014/main" id="{8278E2D0-76CD-0980-6BDD-035E0BD722F3}"/>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l="17038" r="15368" b="-1"/>
          <a:stretch/>
        </p:blipFill>
        <p:spPr bwMode="auto">
          <a:xfrm>
            <a:off x="20" y="10"/>
            <a:ext cx="4635571" cy="6857990"/>
          </a:xfrm>
          <a:prstGeom prst="rect">
            <a:avLst/>
          </a:prstGeom>
          <a:noFill/>
          <a:effectLst/>
          <a:extLst>
            <a:ext uri="{909E8E84-426E-40DD-AFC4-6F175D3DCCD1}">
              <a14:hiddenFill xmlns:a14="http://schemas.microsoft.com/office/drawing/2010/main">
                <a:solidFill>
                  <a:srgbClr val="FFFFFF"/>
                </a:solidFill>
              </a14:hiddenFill>
            </a:ext>
          </a:extLst>
        </p:spPr>
      </p:pic>
      <p:cxnSp>
        <p:nvCxnSpPr>
          <p:cNvPr id="9223" name="Straight Connector 9222">
            <a:extLst>
              <a:ext uri="{FF2B5EF4-FFF2-40B4-BE49-F238E27FC236}">
                <a16:creationId xmlns:a16="http://schemas.microsoft.com/office/drawing/2014/main" id="{A7F400EE-A8A5-48AF-B4D6-291B52C6F0B0}"/>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5080934" y="2115117"/>
            <a:ext cx="6309360" cy="0"/>
          </a:xfrm>
          <a:prstGeom prst="line">
            <a:avLst/>
          </a:prstGeom>
          <a:ln w="19050">
            <a:solidFill>
              <a:srgbClr val="199CA8"/>
            </a:solidFill>
          </a:ln>
        </p:spPr>
        <p:style>
          <a:lnRef idx="1">
            <a:schemeClr val="accent1"/>
          </a:lnRef>
          <a:fillRef idx="0">
            <a:schemeClr val="accent1"/>
          </a:fillRef>
          <a:effectRef idx="0">
            <a:schemeClr val="accent1"/>
          </a:effectRef>
          <a:fontRef idx="minor">
            <a:schemeClr val="tx1"/>
          </a:fontRef>
        </p:style>
      </p:cxnSp>
      <p:pic>
        <p:nvPicPr>
          <p:cNvPr id="4" name="Recorded Sound">
            <a:hlinkClick r:id="" action="ppaction://media"/>
            <a:extLst>
              <a:ext uri="{FF2B5EF4-FFF2-40B4-BE49-F238E27FC236}">
                <a16:creationId xmlns:a16="http://schemas.microsoft.com/office/drawing/2014/main" id="{15FCA0DF-9287-D44C-8B11-8E9E2DA38101}"/>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0983894" y="5817420"/>
            <a:ext cx="812800" cy="812800"/>
          </a:xfrm>
          <a:prstGeom prst="rect">
            <a:avLst/>
          </a:prstGeom>
        </p:spPr>
      </p:pic>
    </p:spTree>
    <p:extLst>
      <p:ext uri="{BB962C8B-B14F-4D97-AF65-F5344CB8AC3E}">
        <p14:creationId xmlns:p14="http://schemas.microsoft.com/office/powerpoint/2010/main" val="1471996596"/>
      </p:ext>
    </p:extLst>
  </p:cSld>
  <p:clrMapOvr>
    <a:masterClrMapping/>
  </p:clrMapOvr>
  <mc:AlternateContent xmlns:mc="http://schemas.openxmlformats.org/markup-compatibility/2006" xmlns:p14="http://schemas.microsoft.com/office/powerpoint/2010/main">
    <mc:Choice Requires="p14">
      <p:transition spd="slow" p14:dur="2000" advTm="31406"/>
    </mc:Choice>
    <mc:Fallback xmlns="">
      <p:transition spd="slow" advTm="3140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27956"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4"/>
                </p:tgtEl>
              </p:cMediaNode>
            </p:audio>
          </p:childTnLst>
        </p:cTn>
      </p:par>
    </p:tnLst>
  </p:timing>
  <p:extLst>
    <p:ext uri="{E180D4A7-C9FB-4DFB-919C-405C955672EB}">
      <p14:showEvtLst xmlns:p14="http://schemas.microsoft.com/office/powerpoint/2010/main">
        <p14:playEvt time="3512" objId="4"/>
        <p14:pauseEvt time="31406" objId="4"/>
        <p14:stopEvt time="31406" objId="4"/>
      </p14:showEvtLst>
    </p:ext>
  </p:extLst>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47" name="Rectangle 10246">
            <a:extLst>
              <a:ext uri="{FF2B5EF4-FFF2-40B4-BE49-F238E27FC236}">
                <a16:creationId xmlns:a16="http://schemas.microsoft.com/office/drawing/2014/main" id="{8FC9BE17-9A7B-462D-AE50-3D87773873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249" name="Rectangle 10248">
            <a:extLst>
              <a:ext uri="{FF2B5EF4-FFF2-40B4-BE49-F238E27FC236}">
                <a16:creationId xmlns:a16="http://schemas.microsoft.com/office/drawing/2014/main" id="{3EBE8569-6AEC-4B8C-8D53-2DE337CDBA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EE7F6FD-35AB-8372-B129-3CEA1EF1EAFF}"/>
              </a:ext>
            </a:extLst>
          </p:cNvPr>
          <p:cNvSpPr>
            <a:spLocks noGrp="1"/>
          </p:cNvSpPr>
          <p:nvPr>
            <p:ph type="title"/>
          </p:nvPr>
        </p:nvSpPr>
        <p:spPr>
          <a:xfrm>
            <a:off x="903736" y="604647"/>
            <a:ext cx="3438144" cy="624078"/>
          </a:xfrm>
        </p:spPr>
        <p:txBody>
          <a:bodyPr anchor="b">
            <a:normAutofit/>
          </a:bodyPr>
          <a:lstStyle/>
          <a:p>
            <a:r>
              <a:rPr lang="en-US" sz="3600" dirty="0">
                <a:solidFill>
                  <a:srgbClr val="FF0000"/>
                </a:solidFill>
                <a:latin typeface="Arial Black" panose="020B0A04020102020204" pitchFamily="34" charset="0"/>
              </a:rPr>
              <a:t>References</a:t>
            </a:r>
            <a:endParaRPr lang="en-GB" sz="3600" dirty="0">
              <a:solidFill>
                <a:srgbClr val="FF0000"/>
              </a:solidFill>
              <a:latin typeface="Arial Black" panose="020B0A04020102020204" pitchFamily="34" charset="0"/>
            </a:endParaRPr>
          </a:p>
        </p:txBody>
      </p:sp>
      <p:sp>
        <p:nvSpPr>
          <p:cNvPr id="10251" name="Rectangle 10250">
            <a:extLst>
              <a:ext uri="{FF2B5EF4-FFF2-40B4-BE49-F238E27FC236}">
                <a16:creationId xmlns:a16="http://schemas.microsoft.com/office/drawing/2014/main" id="{55D4142C-5077-457F-A6AD-3FECFDB396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0253" name="Rectangle 10252">
            <a:extLst>
              <a:ext uri="{FF2B5EF4-FFF2-40B4-BE49-F238E27FC236}">
                <a16:creationId xmlns:a16="http://schemas.microsoft.com/office/drawing/2014/main" id="{7A5F0580-5EE9-419F-96EE-B6529EF6E7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28244" y="2443480"/>
            <a:ext cx="3300984" cy="9144"/>
          </a:xfrm>
          <a:prstGeom prst="rect">
            <a:avLst/>
          </a:prstGeom>
          <a:solidFill>
            <a:srgbClr val="D5D5D5"/>
          </a:solidFill>
          <a:ln w="3175">
            <a:solidFill>
              <a:srgbClr val="D5D5D5"/>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Rectangle 3">
            <a:extLst>
              <a:ext uri="{FF2B5EF4-FFF2-40B4-BE49-F238E27FC236}">
                <a16:creationId xmlns:a16="http://schemas.microsoft.com/office/drawing/2014/main" id="{DD29BA0D-EC32-0F1F-8134-F038ACC9EA31}"/>
              </a:ext>
            </a:extLst>
          </p:cNvPr>
          <p:cNvSpPr/>
          <p:nvPr/>
        </p:nvSpPr>
        <p:spPr>
          <a:xfrm>
            <a:off x="424815" y="843532"/>
            <a:ext cx="548640" cy="73154"/>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GB"/>
          </a:p>
        </p:txBody>
      </p:sp>
      <p:sp>
        <p:nvSpPr>
          <p:cNvPr id="3" name="Content Placeholder 2">
            <a:extLst>
              <a:ext uri="{FF2B5EF4-FFF2-40B4-BE49-F238E27FC236}">
                <a16:creationId xmlns:a16="http://schemas.microsoft.com/office/drawing/2014/main" id="{620B650C-693D-A9FF-5A8F-090613316A7B}"/>
              </a:ext>
            </a:extLst>
          </p:cNvPr>
          <p:cNvSpPr>
            <a:spLocks noGrp="1"/>
          </p:cNvSpPr>
          <p:nvPr>
            <p:ph idx="1"/>
          </p:nvPr>
        </p:nvSpPr>
        <p:spPr>
          <a:xfrm>
            <a:off x="5879963" y="164426"/>
            <a:ext cx="6179485" cy="6529137"/>
          </a:xfrm>
          <a:ln>
            <a:noFill/>
          </a:ln>
        </p:spPr>
        <p:txBody>
          <a:bodyPr anchor="t">
            <a:noAutofit/>
          </a:bodyPr>
          <a:lstStyle/>
          <a:p>
            <a:pPr>
              <a:lnSpc>
                <a:spcPct val="170000"/>
              </a:lnSpc>
            </a:pPr>
            <a:r>
              <a:rPr lang="en-GB" sz="900" dirty="0" err="1">
                <a:effectLst/>
                <a:latin typeface="Arial" panose="020B0604020202020204" pitchFamily="34" charset="0"/>
                <a:cs typeface="Arial" panose="020B0604020202020204" pitchFamily="34" charset="0"/>
              </a:rPr>
              <a:t>Adit</a:t>
            </a:r>
            <a:r>
              <a:rPr lang="en-GB" sz="900" dirty="0">
                <a:effectLst/>
                <a:latin typeface="Arial" panose="020B0604020202020204" pitchFamily="34" charset="0"/>
                <a:cs typeface="Arial" panose="020B0604020202020204" pitchFamily="34" charset="0"/>
              </a:rPr>
              <a:t> </a:t>
            </a:r>
            <a:r>
              <a:rPr lang="en-GB" sz="900" dirty="0" err="1">
                <a:effectLst/>
                <a:latin typeface="Arial" panose="020B0604020202020204" pitchFamily="34" charset="0"/>
                <a:cs typeface="Arial" panose="020B0604020202020204" pitchFamily="34" charset="0"/>
              </a:rPr>
              <a:t>Shamanur</a:t>
            </a:r>
            <a:r>
              <a:rPr lang="en-GB" sz="900" dirty="0">
                <a:effectLst/>
                <a:latin typeface="Arial" panose="020B0604020202020204" pitchFamily="34" charset="0"/>
                <a:cs typeface="Arial" panose="020B0604020202020204" pitchFamily="34" charset="0"/>
              </a:rPr>
              <a:t> (2015). </a:t>
            </a:r>
            <a:r>
              <a:rPr lang="en-GB" sz="900" i="1" dirty="0">
                <a:effectLst/>
                <a:latin typeface="Arial" panose="020B0604020202020204" pitchFamily="34" charset="0"/>
                <a:cs typeface="Arial" panose="020B0604020202020204" pitchFamily="34" charset="0"/>
              </a:rPr>
              <a:t>Management approach used by apple</a:t>
            </a:r>
            <a:r>
              <a:rPr lang="en-GB" sz="900" dirty="0">
                <a:effectLst/>
                <a:latin typeface="Arial" panose="020B0604020202020204" pitchFamily="34" charset="0"/>
                <a:cs typeface="Arial" panose="020B0604020202020204" pitchFamily="34" charset="0"/>
              </a:rPr>
              <a:t>. [online] Available at: </a:t>
            </a:r>
            <a:r>
              <a:rPr lang="en-GB" sz="900" dirty="0">
                <a:effectLst/>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https://www.slideshare.net/AditShamanur/management-approach-used-by-apple</a:t>
            </a:r>
            <a:r>
              <a:rPr lang="en-GB" sz="900" dirty="0">
                <a:effectLst/>
                <a:latin typeface="Arial" panose="020B0604020202020204" pitchFamily="34" charset="0"/>
                <a:cs typeface="Arial" panose="020B0604020202020204" pitchFamily="34" charset="0"/>
              </a:rPr>
              <a:t>.</a:t>
            </a:r>
          </a:p>
          <a:p>
            <a:pPr>
              <a:lnSpc>
                <a:spcPct val="170000"/>
              </a:lnSpc>
            </a:pPr>
            <a:r>
              <a:rPr lang="en-GB" sz="900" dirty="0">
                <a:effectLst/>
                <a:latin typeface="Arial" panose="020B0604020202020204" pitchFamily="34" charset="0"/>
                <a:cs typeface="Arial" panose="020B0604020202020204" pitchFamily="34" charset="0"/>
              </a:rPr>
              <a:t>Admin (2022). </a:t>
            </a:r>
            <a:r>
              <a:rPr lang="en-GB" sz="900" i="1" dirty="0">
                <a:effectLst/>
                <a:latin typeface="Arial" panose="020B0604020202020204" pitchFamily="34" charset="0"/>
                <a:cs typeface="Arial" panose="020B0604020202020204" pitchFamily="34" charset="0"/>
              </a:rPr>
              <a:t>Different Types of Management Approaches or Styles</a:t>
            </a:r>
            <a:r>
              <a:rPr lang="en-GB" sz="900" dirty="0">
                <a:effectLst/>
                <a:latin typeface="Arial" panose="020B0604020202020204" pitchFamily="34" charset="0"/>
                <a:cs typeface="Arial" panose="020B0604020202020204" pitchFamily="34" charset="0"/>
              </a:rPr>
              <a:t>. [online] </a:t>
            </a:r>
            <a:r>
              <a:rPr lang="en-GB" sz="900" dirty="0" err="1">
                <a:effectLst/>
                <a:latin typeface="Arial" panose="020B0604020202020204" pitchFamily="34" charset="0"/>
                <a:cs typeface="Arial" panose="020B0604020202020204" pitchFamily="34" charset="0"/>
              </a:rPr>
              <a:t>ilearnlot</a:t>
            </a:r>
            <a:r>
              <a:rPr lang="en-GB" sz="900" dirty="0">
                <a:effectLst/>
                <a:latin typeface="Arial" panose="020B0604020202020204" pitchFamily="34" charset="0"/>
                <a:cs typeface="Arial" panose="020B0604020202020204" pitchFamily="34" charset="0"/>
              </a:rPr>
              <a:t>. Available at: </a:t>
            </a:r>
            <a:r>
              <a:rPr lang="en-GB" sz="900" dirty="0">
                <a:effectLst/>
                <a:latin typeface="Arial" panose="020B0604020202020204" pitchFamily="34" charset="0"/>
                <a:cs typeface="Arial" panose="020B0604020202020204" pitchFamily="34" charset="0"/>
                <a:hlinkClick r:id="rId6"/>
              </a:rPr>
              <a:t>https://www.ilearnlot.com/different-types-of-management-approaches-or-styles/65527/</a:t>
            </a:r>
            <a:r>
              <a:rPr lang="en-GB" sz="900" dirty="0">
                <a:effectLst/>
                <a:latin typeface="Arial" panose="020B0604020202020204" pitchFamily="34" charset="0"/>
                <a:cs typeface="Arial" panose="020B0604020202020204" pitchFamily="34" charset="0"/>
              </a:rPr>
              <a:t>.</a:t>
            </a:r>
          </a:p>
          <a:p>
            <a:pPr>
              <a:lnSpc>
                <a:spcPct val="170000"/>
              </a:lnSpc>
            </a:pPr>
            <a:r>
              <a:rPr lang="en-GB" sz="900" dirty="0">
                <a:latin typeface="Arial" panose="020B0604020202020204" pitchFamily="34" charset="0"/>
                <a:cs typeface="Arial" panose="020B0604020202020204" pitchFamily="34" charset="0"/>
              </a:rPr>
              <a:t>Apple. (2020, July 21). </a:t>
            </a:r>
            <a:r>
              <a:rPr lang="en-GB" sz="900" i="1" dirty="0">
                <a:latin typeface="Arial" panose="020B0604020202020204" pitchFamily="34" charset="0"/>
                <a:cs typeface="Arial" panose="020B0604020202020204" pitchFamily="34" charset="0"/>
              </a:rPr>
              <a:t>Apple Commits to Be 100 Percent Carbon Neutral for Its Supply Chain and Products by 2030</a:t>
            </a:r>
            <a:r>
              <a:rPr lang="en-GB" sz="900" dirty="0">
                <a:latin typeface="Arial" panose="020B0604020202020204" pitchFamily="34" charset="0"/>
                <a:cs typeface="Arial" panose="020B0604020202020204" pitchFamily="34" charset="0"/>
              </a:rPr>
              <a:t>. Apple Newsroom. https://www.apple.com/uk/newsroom/2020/07/apple-commits-to-be-100-percent-carbon-neutral-for-its-supply-chain-and-products-by-2030/</a:t>
            </a:r>
          </a:p>
          <a:p>
            <a:pPr>
              <a:lnSpc>
                <a:spcPct val="170000"/>
              </a:lnSpc>
            </a:pPr>
            <a:r>
              <a:rPr lang="en-GB" sz="900" dirty="0">
                <a:latin typeface="Arial" panose="020B0604020202020204" pitchFamily="34" charset="0"/>
                <a:cs typeface="Arial" panose="020B0604020202020204" pitchFamily="34" charset="0"/>
              </a:rPr>
              <a:t>‌Apple. (2022a). </a:t>
            </a:r>
            <a:r>
              <a:rPr lang="en-GB" sz="900" i="1" dirty="0">
                <a:latin typeface="Arial" panose="020B0604020202020204" pitchFamily="34" charset="0"/>
                <a:cs typeface="Arial" panose="020B0604020202020204" pitchFamily="34" charset="0"/>
              </a:rPr>
              <a:t>Environmental Social Governance Report</a:t>
            </a:r>
            <a:r>
              <a:rPr lang="en-GB" sz="900" dirty="0">
                <a:latin typeface="Arial" panose="020B0604020202020204" pitchFamily="34" charset="0"/>
                <a:cs typeface="Arial" panose="020B0604020202020204" pitchFamily="34" charset="0"/>
              </a:rPr>
              <a:t>. </a:t>
            </a:r>
            <a:r>
              <a:rPr lang="en-GB" sz="900" dirty="0">
                <a:latin typeface="Arial" panose="020B0604020202020204" pitchFamily="34" charset="0"/>
                <a:cs typeface="Arial" panose="020B0604020202020204" pitchFamily="34" charset="0"/>
                <a:hlinkClick r:id="rId7">
                  <a:extLst>
                    <a:ext uri="{A12FA001-AC4F-418D-AE19-62706E023703}">
                      <ahyp:hlinkClr xmlns:ahyp="http://schemas.microsoft.com/office/drawing/2018/hyperlinkcolor" val="tx"/>
                    </a:ext>
                  </a:extLst>
                </a:hlinkClick>
              </a:rPr>
              <a:t>https://s2.q4cdn.com/470004039/files/doc_downloads/2022/08/2022_Apple_ESG_Report.pdf</a:t>
            </a:r>
            <a:endParaRPr lang="en-GB" sz="900" dirty="0">
              <a:latin typeface="Arial" panose="020B0604020202020204" pitchFamily="34" charset="0"/>
              <a:cs typeface="Arial" panose="020B0604020202020204" pitchFamily="34" charset="0"/>
            </a:endParaRPr>
          </a:p>
          <a:p>
            <a:pPr>
              <a:lnSpc>
                <a:spcPct val="170000"/>
              </a:lnSpc>
            </a:pPr>
            <a:r>
              <a:rPr lang="en-GB" sz="900" i="1" dirty="0">
                <a:latin typeface="Arial" panose="020B0604020202020204" pitchFamily="34" charset="0"/>
                <a:cs typeface="Arial" panose="020B0604020202020204" pitchFamily="34" charset="0"/>
              </a:rPr>
              <a:t>Business Case Study: Apple’s Management Style - Video &amp; Lesson Transcript | Study.com</a:t>
            </a:r>
            <a:r>
              <a:rPr lang="en-GB" sz="900" dirty="0">
                <a:latin typeface="Arial" panose="020B0604020202020204" pitchFamily="34" charset="0"/>
                <a:cs typeface="Arial" panose="020B0604020202020204" pitchFamily="34" charset="0"/>
              </a:rPr>
              <a:t>. (2014). Study.com. https://study.com/academy/lesson/business-case-study-apples-management-style.html</a:t>
            </a:r>
          </a:p>
          <a:p>
            <a:pPr>
              <a:lnSpc>
                <a:spcPct val="170000"/>
              </a:lnSpc>
            </a:pPr>
            <a:r>
              <a:rPr lang="en-GB" sz="900" dirty="0">
                <a:latin typeface="Arial" panose="020B0604020202020204" pitchFamily="34" charset="0"/>
                <a:cs typeface="Arial" panose="020B0604020202020204" pitchFamily="34" charset="0"/>
              </a:rPr>
              <a:t>‌Cherry, K. (2022). </a:t>
            </a:r>
            <a:r>
              <a:rPr lang="en-GB" sz="900" i="1" dirty="0">
                <a:latin typeface="Arial" panose="020B0604020202020204" pitchFamily="34" charset="0"/>
                <a:cs typeface="Arial" panose="020B0604020202020204" pitchFamily="34" charset="0"/>
              </a:rPr>
              <a:t>Leadership Styles and Frameworks You Should Know</a:t>
            </a:r>
            <a:r>
              <a:rPr lang="en-GB" sz="900" dirty="0">
                <a:latin typeface="Arial" panose="020B0604020202020204" pitchFamily="34" charset="0"/>
                <a:cs typeface="Arial" panose="020B0604020202020204" pitchFamily="34" charset="0"/>
              </a:rPr>
              <a:t>. </a:t>
            </a:r>
            <a:r>
              <a:rPr lang="en-GB" sz="900" dirty="0" err="1">
                <a:latin typeface="Arial" panose="020B0604020202020204" pitchFamily="34" charset="0"/>
                <a:cs typeface="Arial" panose="020B0604020202020204" pitchFamily="34" charset="0"/>
              </a:rPr>
              <a:t>Verywell</a:t>
            </a:r>
            <a:r>
              <a:rPr lang="en-GB" sz="900" dirty="0">
                <a:latin typeface="Arial" panose="020B0604020202020204" pitchFamily="34" charset="0"/>
                <a:cs typeface="Arial" panose="020B0604020202020204" pitchFamily="34" charset="0"/>
              </a:rPr>
              <a:t> Mind. https://www.verywellmind.com/leadership-styles-2795312</a:t>
            </a:r>
          </a:p>
          <a:p>
            <a:pPr>
              <a:lnSpc>
                <a:spcPct val="170000"/>
              </a:lnSpc>
            </a:pPr>
            <a:r>
              <a:rPr lang="en-GB" sz="900" dirty="0">
                <a:latin typeface="Arial" panose="020B0604020202020204" pitchFamily="34" charset="0"/>
                <a:cs typeface="Arial" panose="020B0604020202020204" pitchFamily="34" charset="0"/>
              </a:rPr>
              <a:t>‌Levy, S. (2022). Apple Inc. | American company. In </a:t>
            </a:r>
            <a:r>
              <a:rPr lang="en-GB" sz="900" i="1" dirty="0" err="1">
                <a:latin typeface="Arial" panose="020B0604020202020204" pitchFamily="34" charset="0"/>
                <a:cs typeface="Arial" panose="020B0604020202020204" pitchFamily="34" charset="0"/>
              </a:rPr>
              <a:t>Encyclopedia</a:t>
            </a:r>
            <a:r>
              <a:rPr lang="en-GB" sz="900" i="1" dirty="0">
                <a:latin typeface="Arial" panose="020B0604020202020204" pitchFamily="34" charset="0"/>
                <a:cs typeface="Arial" panose="020B0604020202020204" pitchFamily="34" charset="0"/>
              </a:rPr>
              <a:t> Britannica</a:t>
            </a:r>
            <a:r>
              <a:rPr lang="en-GB" sz="900" dirty="0">
                <a:latin typeface="Arial" panose="020B0604020202020204" pitchFamily="34" charset="0"/>
                <a:cs typeface="Arial" panose="020B0604020202020204" pitchFamily="34" charset="0"/>
              </a:rPr>
              <a:t>. https://www.britannica.com/topic/Apple-Inc</a:t>
            </a:r>
          </a:p>
          <a:p>
            <a:pPr>
              <a:lnSpc>
                <a:spcPct val="170000"/>
              </a:lnSpc>
            </a:pPr>
            <a:r>
              <a:rPr lang="en-GB" sz="900" dirty="0">
                <a:latin typeface="Arial" panose="020B0604020202020204" pitchFamily="34" charset="0"/>
                <a:cs typeface="Arial" panose="020B0604020202020204" pitchFamily="34" charset="0"/>
              </a:rPr>
              <a:t>‌Next generation. (2016). </a:t>
            </a:r>
            <a:r>
              <a:rPr lang="en-GB" sz="900" i="1" dirty="0">
                <a:latin typeface="Arial" panose="020B0604020202020204" pitchFamily="34" charset="0"/>
                <a:cs typeface="Arial" panose="020B0604020202020204" pitchFamily="34" charset="0"/>
              </a:rPr>
              <a:t>The Difference Between Leadership and Management</a:t>
            </a:r>
            <a:r>
              <a:rPr lang="en-GB" sz="900" dirty="0">
                <a:latin typeface="Arial" panose="020B0604020202020204" pitchFamily="34" charset="0"/>
                <a:cs typeface="Arial" panose="020B0604020202020204" pitchFamily="34" charset="0"/>
              </a:rPr>
              <a:t>. Nextgeneration.ie. </a:t>
            </a:r>
            <a:r>
              <a:rPr lang="en-GB" sz="900" dirty="0">
                <a:latin typeface="Arial" panose="020B0604020202020204" pitchFamily="34" charset="0"/>
                <a:cs typeface="Arial" panose="020B0604020202020204" pitchFamily="34" charset="0"/>
                <a:hlinkClick r:id="rId8">
                  <a:extLst>
                    <a:ext uri="{A12FA001-AC4F-418D-AE19-62706E023703}">
                      <ahyp:hlinkClr xmlns:ahyp="http://schemas.microsoft.com/office/drawing/2018/hyperlinkcolor" val="tx"/>
                    </a:ext>
                  </a:extLst>
                </a:hlinkClick>
              </a:rPr>
              <a:t>https://www.nextgeneration.ie/blog/2018/03/the-difference-between-leadership-and-management</a:t>
            </a:r>
            <a:endParaRPr lang="en-GB" sz="900" dirty="0">
              <a:latin typeface="Arial" panose="020B0604020202020204" pitchFamily="34" charset="0"/>
              <a:cs typeface="Arial" panose="020B0604020202020204" pitchFamily="34" charset="0"/>
            </a:endParaRPr>
          </a:p>
          <a:p>
            <a:pPr>
              <a:lnSpc>
                <a:spcPct val="170000"/>
              </a:lnSpc>
            </a:pPr>
            <a:r>
              <a:rPr lang="en-GB" sz="900" dirty="0" err="1">
                <a:latin typeface="Arial" panose="020B0604020202020204" pitchFamily="34" charset="0"/>
                <a:cs typeface="Arial" panose="020B0604020202020204" pitchFamily="34" charset="0"/>
              </a:rPr>
              <a:t>Organimi</a:t>
            </a:r>
            <a:r>
              <a:rPr lang="en-GB" sz="900" dirty="0">
                <a:latin typeface="Arial" panose="020B0604020202020204" pitchFamily="34" charset="0"/>
                <a:cs typeface="Arial" panose="020B0604020202020204" pitchFamily="34" charset="0"/>
              </a:rPr>
              <a:t>. (2022). </a:t>
            </a:r>
            <a:r>
              <a:rPr lang="en-GB" sz="900" i="1" dirty="0">
                <a:latin typeface="Arial" panose="020B0604020202020204" pitchFamily="34" charset="0"/>
                <a:cs typeface="Arial" panose="020B0604020202020204" pitchFamily="34" charset="0"/>
              </a:rPr>
              <a:t>Apple’s Corporate Structure [Interactive Chart]</a:t>
            </a:r>
            <a:r>
              <a:rPr lang="en-GB" sz="900" dirty="0">
                <a:latin typeface="Arial" panose="020B0604020202020204" pitchFamily="34" charset="0"/>
                <a:cs typeface="Arial" panose="020B0604020202020204" pitchFamily="34" charset="0"/>
              </a:rPr>
              <a:t>. </a:t>
            </a:r>
            <a:r>
              <a:rPr lang="en-GB" sz="900" dirty="0" err="1">
                <a:latin typeface="Arial" panose="020B0604020202020204" pitchFamily="34" charset="0"/>
                <a:cs typeface="Arial" panose="020B0604020202020204" pitchFamily="34" charset="0"/>
              </a:rPr>
              <a:t>Organimi</a:t>
            </a:r>
            <a:r>
              <a:rPr lang="en-GB" sz="900" dirty="0">
                <a:latin typeface="Arial" panose="020B0604020202020204" pitchFamily="34" charset="0"/>
                <a:cs typeface="Arial" panose="020B0604020202020204" pitchFamily="34" charset="0"/>
              </a:rPr>
              <a:t>. https://www.organimi.com/organizational-structures/apple/‌</a:t>
            </a:r>
          </a:p>
          <a:p>
            <a:pPr>
              <a:lnSpc>
                <a:spcPct val="170000"/>
              </a:lnSpc>
            </a:pPr>
            <a:r>
              <a:rPr lang="en-GB" sz="900" dirty="0">
                <a:effectLst/>
                <a:latin typeface="Arial" panose="020B0604020202020204" pitchFamily="34" charset="0"/>
                <a:cs typeface="Arial" panose="020B0604020202020204" pitchFamily="34" charset="0"/>
              </a:rPr>
              <a:t>Pineda, M.E. (2021). </a:t>
            </a:r>
            <a:r>
              <a:rPr lang="en-GB" sz="900" i="1" dirty="0">
                <a:effectLst/>
                <a:latin typeface="Arial" panose="020B0604020202020204" pitchFamily="34" charset="0"/>
                <a:cs typeface="Arial" panose="020B0604020202020204" pitchFamily="34" charset="0"/>
              </a:rPr>
              <a:t>Environmental Strategy of Apple: Key Sustainability Initiatives</a:t>
            </a:r>
            <a:r>
              <a:rPr lang="en-GB" sz="900" dirty="0">
                <a:effectLst/>
                <a:latin typeface="Arial" panose="020B0604020202020204" pitchFamily="34" charset="0"/>
                <a:cs typeface="Arial" panose="020B0604020202020204" pitchFamily="34" charset="0"/>
              </a:rPr>
              <a:t>. [online] </a:t>
            </a:r>
            <a:r>
              <a:rPr lang="en-GB" sz="900" dirty="0" err="1">
                <a:effectLst/>
                <a:latin typeface="Arial" panose="020B0604020202020204" pitchFamily="34" charset="0"/>
                <a:cs typeface="Arial" panose="020B0604020202020204" pitchFamily="34" charset="0"/>
              </a:rPr>
              <a:t>Profolus</a:t>
            </a:r>
            <a:r>
              <a:rPr lang="en-GB" sz="900" dirty="0">
                <a:effectLst/>
                <a:latin typeface="Arial" panose="020B0604020202020204" pitchFamily="34" charset="0"/>
                <a:cs typeface="Arial" panose="020B0604020202020204" pitchFamily="34" charset="0"/>
              </a:rPr>
              <a:t>. Available at: https://www.profolus.com/topics/environmental-strategy-of-apple-key-sustainability-initiatives/.</a:t>
            </a:r>
          </a:p>
          <a:p>
            <a:pPr>
              <a:lnSpc>
                <a:spcPct val="170000"/>
              </a:lnSpc>
            </a:pPr>
            <a:endParaRPr lang="en-GB" sz="1000" dirty="0">
              <a:latin typeface="Arial" panose="020B0604020202020204" pitchFamily="34" charset="0"/>
              <a:cs typeface="Arial" panose="020B0604020202020204" pitchFamily="34" charset="0"/>
            </a:endParaRPr>
          </a:p>
          <a:p>
            <a:endParaRPr lang="en-GB" sz="900" dirty="0">
              <a:latin typeface="Arial Black" panose="020B0A04020102020204" pitchFamily="34" charset="0"/>
              <a:cs typeface="Arial" panose="020B0604020202020204" pitchFamily="34" charset="0"/>
            </a:endParaRPr>
          </a:p>
          <a:p>
            <a:pPr marL="0" indent="0">
              <a:buNone/>
            </a:pPr>
            <a:r>
              <a:rPr lang="en-GB" sz="900" dirty="0">
                <a:latin typeface="Arial Black" panose="020B0A04020102020204" pitchFamily="34" charset="0"/>
                <a:cs typeface="Arial" panose="020B0604020202020204" pitchFamily="34" charset="0"/>
              </a:rPr>
              <a:t>‌</a:t>
            </a:r>
          </a:p>
        </p:txBody>
      </p:sp>
      <p:pic>
        <p:nvPicPr>
          <p:cNvPr id="10242" name="Picture 2" descr="New Apple logo -Logo Brands For Free HD 3D">
            <a:extLst>
              <a:ext uri="{FF2B5EF4-FFF2-40B4-BE49-F238E27FC236}">
                <a16:creationId xmlns:a16="http://schemas.microsoft.com/office/drawing/2014/main" id="{B01ED939-F491-5600-7630-BEAB929DF172}"/>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4717" r="13818" b="4374"/>
          <a:stretch/>
        </p:blipFill>
        <p:spPr bwMode="auto">
          <a:xfrm>
            <a:off x="0" y="10"/>
            <a:ext cx="5578769" cy="685799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8F6A8742-DD73-9650-6AAD-9FE36AE2AA28}"/>
              </a:ext>
            </a:extLst>
          </p:cNvPr>
          <p:cNvSpPr txBox="1"/>
          <p:nvPr/>
        </p:nvSpPr>
        <p:spPr>
          <a:xfrm>
            <a:off x="1378159" y="422247"/>
            <a:ext cx="3368425" cy="769441"/>
          </a:xfrm>
          <a:prstGeom prst="rect">
            <a:avLst/>
          </a:prstGeom>
          <a:noFill/>
        </p:spPr>
        <p:txBody>
          <a:bodyPr wrap="square" rtlCol="0">
            <a:spAutoFit/>
          </a:bodyPr>
          <a:lstStyle/>
          <a:p>
            <a:r>
              <a:rPr lang="en-GB" sz="4400" dirty="0">
                <a:solidFill>
                  <a:srgbClr val="FF0000"/>
                </a:solidFill>
              </a:rPr>
              <a:t>References</a:t>
            </a:r>
          </a:p>
        </p:txBody>
      </p:sp>
      <p:pic>
        <p:nvPicPr>
          <p:cNvPr id="6" name="Recorded Sound">
            <a:hlinkClick r:id="" action="ppaction://media"/>
            <a:extLst>
              <a:ext uri="{FF2B5EF4-FFF2-40B4-BE49-F238E27FC236}">
                <a16:creationId xmlns:a16="http://schemas.microsoft.com/office/drawing/2014/main" id="{3DE0B7AB-E6D3-4343-9759-9B1ADBBFA93B}"/>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424815" y="5794819"/>
            <a:ext cx="812800" cy="812800"/>
          </a:xfrm>
          <a:prstGeom prst="rect">
            <a:avLst/>
          </a:prstGeom>
        </p:spPr>
      </p:pic>
    </p:spTree>
    <p:extLst>
      <p:ext uri="{BB962C8B-B14F-4D97-AF65-F5344CB8AC3E}">
        <p14:creationId xmlns:p14="http://schemas.microsoft.com/office/powerpoint/2010/main" val="882868968"/>
      </p:ext>
    </p:extLst>
  </p:cSld>
  <p:clrMapOvr>
    <a:masterClrMapping/>
  </p:clrMapOvr>
  <mc:AlternateContent xmlns:mc="http://schemas.openxmlformats.org/markup-compatibility/2006" xmlns:p14="http://schemas.microsoft.com/office/powerpoint/2010/main">
    <mc:Choice Requires="p14">
      <p:transition spd="slow" p14:dur="2000" advTm="15871"/>
    </mc:Choice>
    <mc:Fallback xmlns="">
      <p:transition spd="slow" advTm="15871"/>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9032"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p:cTn id="7" fill="hold" display="0">
                  <p:stCondLst>
                    <p:cond delay="indefinite"/>
                  </p:stCondLst>
                  <p:endCondLst>
                    <p:cond evt="onStopAudio" delay="0">
                      <p:tgtEl>
                        <p:sldTgt/>
                      </p:tgtEl>
                    </p:cond>
                  </p:endCondLst>
                </p:cTn>
                <p:tgtEl>
                  <p:spTgt spid="6"/>
                </p:tgtEl>
              </p:cMediaNode>
            </p:audio>
          </p:childTnLst>
        </p:cTn>
      </p:par>
    </p:tnLst>
  </p:timing>
  <p:extLst>
    <p:ext uri="{E180D4A7-C9FB-4DFB-919C-405C955672EB}">
      <p14:showEvtLst xmlns:p14="http://schemas.microsoft.com/office/powerpoint/2010/main">
        <p14:playEvt time="2525" objId="5"/>
        <p14:stopEvt time="9376" objId="5"/>
      </p14:showEvtLst>
    </p:ext>
  </p:extLst>
</p:sld>
</file>

<file path=ppt/tags/tag1.xml><?xml version="1.0" encoding="utf-8"?>
<p:tagLst xmlns:a="http://schemas.openxmlformats.org/drawingml/2006/main" xmlns:r="http://schemas.openxmlformats.org/officeDocument/2006/relationships" xmlns:p="http://schemas.openxmlformats.org/presentationml/2006/main">
  <p:tag name="TIMING" val="|34"/>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3329</TotalTime>
  <Words>1784</Words>
  <Application>Microsoft Macintosh PowerPoint</Application>
  <PresentationFormat>Widescreen</PresentationFormat>
  <Paragraphs>151</Paragraphs>
  <Slides>14</Slides>
  <Notes>14</Notes>
  <HiddenSlides>0</HiddenSlides>
  <MMClips>14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14</vt:i4>
      </vt:variant>
    </vt:vector>
  </HeadingPairs>
  <TitlesOfParts>
    <vt:vector size="24" baseType="lpstr">
      <vt:lpstr>Arial</vt:lpstr>
      <vt:lpstr>Arial Black</vt:lpstr>
      <vt:lpstr>Arial Narrow</vt:lpstr>
      <vt:lpstr>Arial Rounded MT Bold</vt:lpstr>
      <vt:lpstr>Calibri</vt:lpstr>
      <vt:lpstr>Calibri Light</vt:lpstr>
      <vt:lpstr>Proxima Nova</vt:lpstr>
      <vt:lpstr>SFHello</vt:lpstr>
      <vt:lpstr>Times New Roman</vt:lpstr>
      <vt:lpstr>Office Theme</vt:lpstr>
      <vt:lpstr>Leonard Betton 1910735</vt:lpstr>
      <vt:lpstr>Introduction</vt:lpstr>
      <vt:lpstr>Leadership &amp; Management</vt:lpstr>
      <vt:lpstr>Leadership Styles</vt:lpstr>
      <vt:lpstr>Apple Leadership Approach</vt:lpstr>
      <vt:lpstr>Types of Management Approach</vt:lpstr>
      <vt:lpstr>Apple Management Approach</vt:lpstr>
      <vt:lpstr>Organizational    Functions </vt:lpstr>
      <vt:lpstr>Organisational Structure</vt:lpstr>
      <vt:lpstr>Sustainability Approach</vt:lpstr>
      <vt:lpstr>Apple’s Sustainability Initiatives</vt:lpstr>
      <vt:lpstr>PowerPoint Presentation</vt:lpstr>
      <vt:lpstr>Conclusion</vt:lpstr>
      <vt:lpstr>References</vt:lpstr>
    </vt:vector>
  </TitlesOfParts>
  <Company>University of Wales Trinity Saint David</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Circular Economy</dc:title>
  <dc:creator>Anthony Burns</dc:creator>
  <cp:lastModifiedBy>Microsoft Office User</cp:lastModifiedBy>
  <cp:revision>102</cp:revision>
  <cp:lastPrinted>2023-01-18T18:25:51Z</cp:lastPrinted>
  <dcterms:created xsi:type="dcterms:W3CDTF">2018-07-23T12:07:02Z</dcterms:created>
  <dcterms:modified xsi:type="dcterms:W3CDTF">2023-01-18T22:03:52Z</dcterms:modified>
</cp:coreProperties>
</file>