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40"/>
  </p:notesMasterIdLst>
  <p:sldIdLst>
    <p:sldId id="258" r:id="rId6"/>
    <p:sldId id="272" r:id="rId7"/>
    <p:sldId id="260" r:id="rId8"/>
    <p:sldId id="476" r:id="rId9"/>
    <p:sldId id="477" r:id="rId10"/>
    <p:sldId id="470" r:id="rId11"/>
    <p:sldId id="340" r:id="rId12"/>
    <p:sldId id="261" r:id="rId13"/>
    <p:sldId id="262" r:id="rId14"/>
    <p:sldId id="341" r:id="rId15"/>
    <p:sldId id="469" r:id="rId16"/>
    <p:sldId id="478" r:id="rId17"/>
    <p:sldId id="479" r:id="rId18"/>
    <p:sldId id="493" r:id="rId19"/>
    <p:sldId id="494" r:id="rId20"/>
    <p:sldId id="257" r:id="rId21"/>
    <p:sldId id="495" r:id="rId22"/>
    <p:sldId id="489" r:id="rId23"/>
    <p:sldId id="496" r:id="rId24"/>
    <p:sldId id="259" r:id="rId25"/>
    <p:sldId id="497" r:id="rId26"/>
    <p:sldId id="490" r:id="rId27"/>
    <p:sldId id="498" r:id="rId28"/>
    <p:sldId id="491" r:id="rId29"/>
    <p:sldId id="492" r:id="rId30"/>
    <p:sldId id="466" r:id="rId31"/>
    <p:sldId id="480" r:id="rId32"/>
    <p:sldId id="481" r:id="rId33"/>
    <p:sldId id="482" r:id="rId34"/>
    <p:sldId id="485" r:id="rId35"/>
    <p:sldId id="484" r:id="rId36"/>
    <p:sldId id="487" r:id="rId37"/>
    <p:sldId id="486" r:id="rId38"/>
    <p:sldId id="48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0FED9F-39D3-3364-DF2E-CEFA829A17C3}" v="26" dt="2026-09-27T13:37:41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736"/>
    <p:restoredTop sz="96327"/>
  </p:normalViewPr>
  <p:slideViewPr>
    <p:cSldViewPr snapToGrid="0" snapToObjects="1">
      <p:cViewPr varScale="1">
        <p:scale>
          <a:sx n="90" d="100"/>
          <a:sy n="90" d="100"/>
        </p:scale>
        <p:origin x="76" y="3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5" d="100"/>
          <a:sy n="85" d="100"/>
        </p:scale>
        <p:origin x="388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BAD76E-7764-4164-98A5-5753DF59FDA5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9E5863-BBCB-45C6-84EC-3BB8C5E25B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384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04FA5F-330A-86EC-AD21-EB1C7849D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343CAF-8C8D-32C7-44FC-55FC6379D8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C45F1A-05CF-F849-8782-33D93DCD16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CA444-291F-60EC-A1EC-64C51A5C6E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677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8C5EE-7A67-2D34-0EE9-2976E687A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111E5E-89B7-D31B-9600-ECD7C6270D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6990BC-AC59-23FE-FC4B-A7D689A20F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36C55D-323E-E883-52FE-D93BB37BAEA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8350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4DB49-C64A-9A1D-C682-DE69E80C8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FB7D97-029C-EB0E-A6AA-5669DC8ACF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916902-2E38-048C-0251-919E2E57FE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FD601F-5596-5082-9FD3-A89B02678F1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4243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3B64E-4C57-12DB-B31C-12B5F8ECBA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694781-A748-64D8-3A3B-DA1F308F8F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BF7A31-52D7-7C4E-BD61-86AE858232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CCC0-7BFA-2D1B-D9B7-5360AF00D8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542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GB" dirty="0"/>
              <a:t>Students move around the room.  Each table represents case studies/profiles linked to </a:t>
            </a:r>
          </a:p>
          <a:p>
            <a:pPr fontAlgn="base"/>
            <a:r>
              <a:rPr lang="en-GB" dirty="0"/>
              <a:t>: </a:t>
            </a:r>
          </a:p>
          <a:p>
            <a:pPr lvl="0" fontAlgn="base"/>
            <a:r>
              <a:rPr lang="en-GB" dirty="0"/>
              <a:t>Clinical Psychology </a:t>
            </a:r>
          </a:p>
          <a:p>
            <a:pPr lvl="0" fontAlgn="base"/>
            <a:r>
              <a:rPr lang="en-GB" dirty="0"/>
              <a:t>Health Psychology </a:t>
            </a:r>
          </a:p>
          <a:p>
            <a:pPr lvl="0" fontAlgn="base"/>
            <a:r>
              <a:rPr lang="en-GB" dirty="0"/>
              <a:t>Educational Psychology </a:t>
            </a:r>
          </a:p>
          <a:p>
            <a:pPr lvl="0" fontAlgn="base"/>
            <a:r>
              <a:rPr lang="en-GB" dirty="0"/>
              <a:t>Occupational Psychology </a:t>
            </a:r>
          </a:p>
          <a:p>
            <a:pPr lvl="0" fontAlgn="base"/>
            <a:r>
              <a:rPr lang="en-GB" dirty="0"/>
              <a:t>Forensic Psychology </a:t>
            </a:r>
          </a:p>
          <a:p>
            <a:pPr lvl="0" fontAlgn="base"/>
            <a:r>
              <a:rPr lang="en-GB" dirty="0"/>
              <a:t>Sport Psychology </a:t>
            </a:r>
          </a:p>
          <a:p>
            <a:pPr lvl="0" fontAlgn="base"/>
            <a:endParaRPr lang="en-GB" dirty="0"/>
          </a:p>
          <a:p>
            <a:pPr fontAlgn="base"/>
            <a:r>
              <a:rPr lang="en-GB" dirty="0"/>
              <a:t>Students spend 3 minutes at each table discussing: </a:t>
            </a:r>
          </a:p>
          <a:p>
            <a:pPr fontAlgn="base"/>
            <a:endParaRPr lang="en-GB" dirty="0"/>
          </a:p>
          <a:p>
            <a:pPr lvl="0" fontAlgn="base"/>
            <a:r>
              <a:rPr lang="en-GB" dirty="0"/>
              <a:t>What do they think this psychologist does? 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dirty="0"/>
              <a:t>Who might they work with?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E5863-BBCB-45C6-84EC-3BB8C5E25B2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781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78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4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496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4149" y="1676400"/>
            <a:ext cx="4701240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3651" y="1676401"/>
            <a:ext cx="4701240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44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6948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6" r:id="rId5"/>
    <p:sldLayoutId id="2147483707" r:id="rId6"/>
    <p:sldLayoutId id="2147483708" r:id="rId7"/>
    <p:sldLayoutId id="214748370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ps.org.uk/career-options-in-psychology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2D424-00E1-6BFE-76FB-AA87EDA4C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482" y="1796110"/>
            <a:ext cx="11594969" cy="263061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PSYCHOLOGY IN PRACTICE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ECPS4024 </a:t>
            </a:r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003505" y="193398"/>
            <a:ext cx="10913279" cy="638944"/>
          </a:xfrm>
        </p:spPr>
        <p:txBody>
          <a:bodyPr>
            <a:normAutofit/>
          </a:bodyPr>
          <a:lstStyle/>
          <a:p>
            <a:r>
              <a:rPr lang="en-US" sz="3200" b="1" dirty="0"/>
              <a:t>Week One Session Plan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52030" y="1109092"/>
            <a:ext cx="10733518" cy="46398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9am – 10am: Module overview and getting to know each other</a:t>
            </a: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/>
              <a:t> 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10 – 10.45:  An introduction to Applied Psychology 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/>
              <a:t>10.45- 11am:  Break 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/>
              <a:t>11- 11.45: Scenarios &amp; Skills 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/>
              <a:t>11.45 – 12: Q&amp;A </a:t>
            </a:r>
            <a:endParaRPr lang="en-US"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66992-6D32-6236-1795-36899ED67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90" y="2848074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Module Welcome &amp; Introductions</a:t>
            </a:r>
          </a:p>
        </p:txBody>
      </p:sp>
    </p:spTree>
    <p:extLst>
      <p:ext uri="{BB962C8B-B14F-4D97-AF65-F5344CB8AC3E}">
        <p14:creationId xmlns:p14="http://schemas.microsoft.com/office/powerpoint/2010/main" val="688036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B0684-FC5A-4FEE-55D0-842CA0771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5841" y="1844824"/>
            <a:ext cx="2712367" cy="1143000"/>
          </a:xfrm>
        </p:spPr>
        <p:txBody>
          <a:bodyPr/>
          <a:lstStyle/>
          <a:p>
            <a:r>
              <a:rPr lang="en-GB" dirty="0"/>
              <a:t>Register!!</a:t>
            </a:r>
          </a:p>
        </p:txBody>
      </p:sp>
    </p:spTree>
    <p:extLst>
      <p:ext uri="{BB962C8B-B14F-4D97-AF65-F5344CB8AC3E}">
        <p14:creationId xmlns:p14="http://schemas.microsoft.com/office/powerpoint/2010/main" val="413844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3962" y="-418708"/>
            <a:ext cx="6621456" cy="2419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A little bit about me…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269502" y="1061815"/>
            <a:ext cx="6904692" cy="473437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sz="1800" dirty="0"/>
              <a:t>BPS Chartered Health Psychologist</a:t>
            </a:r>
          </a:p>
          <a:p>
            <a:r>
              <a:rPr lang="en-GB" sz="1800" dirty="0"/>
              <a:t>Health Care Professions Council Registered Health Psychology Practitioner </a:t>
            </a:r>
          </a:p>
          <a:p>
            <a:r>
              <a:rPr lang="en-GB" sz="1800" dirty="0"/>
              <a:t>Research experience in applied and educational settings (government, NHS and University)</a:t>
            </a:r>
          </a:p>
          <a:p>
            <a:r>
              <a:rPr lang="en-GB" sz="1800" dirty="0"/>
              <a:t>Expertise in psycho-oncology, genetics, dementia, wellbeing at work and intervention and service evaluation </a:t>
            </a:r>
          </a:p>
          <a:p>
            <a:r>
              <a:rPr lang="en-GB" sz="1800" dirty="0"/>
              <a:t>Over 20 years experience in successful NHS ethics applications including large multicentre RCTs of complex interventions </a:t>
            </a:r>
          </a:p>
          <a:p>
            <a:r>
              <a:rPr lang="en-GB" sz="1800" dirty="0"/>
              <a:t>Vice Chair of NHS Research Ethics Committee </a:t>
            </a:r>
          </a:p>
          <a:p>
            <a:r>
              <a:rPr lang="en-GB" sz="2000" dirty="0"/>
              <a:t>Board member of </a:t>
            </a:r>
            <a:r>
              <a:rPr lang="en-GB" sz="1800" dirty="0"/>
              <a:t>Welsh Govt Health and Care Research Wales,  Research for Public &amp; Patient Benefit Board. </a:t>
            </a:r>
          </a:p>
          <a:p>
            <a:r>
              <a:rPr lang="en-GB" sz="1800" dirty="0"/>
              <a:t>Trained in motivational interviewing and supervision and mentoring skills </a:t>
            </a:r>
          </a:p>
        </p:txBody>
      </p:sp>
      <p:pic>
        <p:nvPicPr>
          <p:cNvPr id="5" name="Picture 4" descr="A person in a pink sweater&#10;&#10;Description automatically generated">
            <a:extLst>
              <a:ext uri="{FF2B5EF4-FFF2-40B4-BE49-F238E27FC236}">
                <a16:creationId xmlns:a16="http://schemas.microsoft.com/office/drawing/2014/main" id="{520F8345-FD3A-EB64-3BA9-13F8BEC3A8A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034" y="265522"/>
            <a:ext cx="2216152" cy="29497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69F575-0226-3DE8-0E27-28AC91A195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146" y="3740683"/>
            <a:ext cx="2375040" cy="169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044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928" y="565644"/>
            <a:ext cx="3199567" cy="44600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A little bit more about me…</a:t>
            </a:r>
          </a:p>
        </p:txBody>
      </p:sp>
      <p:pic>
        <p:nvPicPr>
          <p:cNvPr id="5" name="Picture 4" descr="A person in a pink sweater&#10;&#10;Description automatically generated">
            <a:extLst>
              <a:ext uri="{FF2B5EF4-FFF2-40B4-BE49-F238E27FC236}">
                <a16:creationId xmlns:a16="http://schemas.microsoft.com/office/drawing/2014/main" id="{520F8345-FD3A-EB64-3BA9-13F8BEC3A8A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6521" y="1108721"/>
            <a:ext cx="2216152" cy="29497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F30C08-AF8D-EC09-040E-7B63BBAF9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4700" y="726392"/>
            <a:ext cx="2906588" cy="38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964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295400" y="381000"/>
            <a:ext cx="9601200" cy="1143000"/>
          </a:xfrm>
        </p:spPr>
        <p:txBody>
          <a:bodyPr/>
          <a:lstStyle/>
          <a:p>
            <a:r>
              <a:rPr lang="en-US" dirty="0"/>
              <a:t>Module Overview:  Psychology in Practice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7FC76B-5C65-1C0B-2C52-B21458893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340" y="1387608"/>
            <a:ext cx="3197567" cy="4082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42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73CAB-FF1F-6ED7-801C-21C171676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99F66-B942-159D-2A48-B131A9891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198735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Module 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6D17-D9DD-F5C9-3F99-5E83F2B2A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024" y="2437045"/>
            <a:ext cx="11594969" cy="3651349"/>
          </a:xfrm>
        </p:spPr>
        <p:txBody>
          <a:bodyPr>
            <a:normAutofit/>
          </a:bodyPr>
          <a:lstStyle/>
          <a:p>
            <a:r>
              <a:rPr lang="en-GB" sz="2000" dirty="0"/>
              <a:t>AIMS:  To develop an understanding of the application of psychology to professional practice and the cognitive, emotional, and professional skills and competencies required to work as a professional psychologist. </a:t>
            </a:r>
          </a:p>
          <a:p>
            <a:endParaRPr lang="en-GB" sz="2000" dirty="0"/>
          </a:p>
          <a:p>
            <a:r>
              <a:rPr lang="en-GB" sz="2000" b="1" dirty="0"/>
              <a:t>LEARNING OUTCOMES </a:t>
            </a:r>
          </a:p>
          <a:p>
            <a:pPr marL="0" indent="0">
              <a:buNone/>
            </a:pPr>
            <a:r>
              <a:rPr lang="en-GB" sz="2000" dirty="0"/>
              <a:t>Upon the successful completion of this module, the student should be able to: </a:t>
            </a:r>
          </a:p>
          <a:p>
            <a:r>
              <a:rPr lang="en-GB" sz="2000" dirty="0"/>
              <a:t> demonstrate the ability to apply different ideas and perspectives in Psychology to the real world and recognise associated ethical considerations; </a:t>
            </a:r>
          </a:p>
          <a:p>
            <a:r>
              <a:rPr lang="en-GB" sz="2000" dirty="0"/>
              <a:t>demonstrate awareness of appropriate personal and professional skills and professional and ethical frameworks required for a range of career pathways in Psychology.</a:t>
            </a:r>
          </a:p>
        </p:txBody>
      </p:sp>
    </p:spTree>
    <p:extLst>
      <p:ext uri="{BB962C8B-B14F-4D97-AF65-F5344CB8AC3E}">
        <p14:creationId xmlns:p14="http://schemas.microsoft.com/office/powerpoint/2010/main" val="1648890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5D5D-4BE5-4929-ECC1-2A4F8AE0D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Module Assessment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F81643-20BC-5F8E-A7C0-306DFB5C84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9895" y="2675108"/>
            <a:ext cx="7918352" cy="3566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131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7A010-1A61-E3EB-7022-D72B1BF98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824" y="260648"/>
            <a:ext cx="9601200" cy="1143000"/>
          </a:xfrm>
        </p:spPr>
        <p:txBody>
          <a:bodyPr anchor="b">
            <a:normAutofit/>
          </a:bodyPr>
          <a:lstStyle/>
          <a:p>
            <a:r>
              <a:rPr lang="en-GB" dirty="0"/>
              <a:t>Moodle Tour</a:t>
            </a:r>
          </a:p>
        </p:txBody>
      </p:sp>
      <p:pic>
        <p:nvPicPr>
          <p:cNvPr id="4" name="Picture 3" descr="Person walking up a stairs">
            <a:extLst>
              <a:ext uri="{FF2B5EF4-FFF2-40B4-BE49-F238E27FC236}">
                <a16:creationId xmlns:a16="http://schemas.microsoft.com/office/drawing/2014/main" id="{CC95C1CA-09EE-D0CA-913F-FDC61E60AB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425" b="18425"/>
          <a:stretch/>
        </p:blipFill>
        <p:spPr>
          <a:xfrm>
            <a:off x="2045676" y="1625460"/>
            <a:ext cx="8100647" cy="3793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7809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52306-2D77-967A-E704-39CD5FF18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88640"/>
            <a:ext cx="9601200" cy="1143000"/>
          </a:xfrm>
        </p:spPr>
        <p:txBody>
          <a:bodyPr anchor="b">
            <a:normAutofit/>
          </a:bodyPr>
          <a:lstStyle/>
          <a:p>
            <a:r>
              <a:rPr lang="en-GB" dirty="0"/>
              <a:t>Getting to know each other…..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F81FE-E162-3835-03C7-6045793EB3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562DFC-75A1-F84D-8D6A-3DEA184C40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2529" y="1844824"/>
            <a:ext cx="4700016" cy="4495800"/>
          </a:xfrm>
        </p:spPr>
        <p:txBody>
          <a:bodyPr/>
          <a:lstStyle/>
          <a:p>
            <a:r>
              <a:rPr lang="en-GB" dirty="0"/>
              <a:t> Introduce the person next to you</a:t>
            </a:r>
          </a:p>
          <a:p>
            <a:endParaRPr lang="en-GB" dirty="0"/>
          </a:p>
          <a:p>
            <a:r>
              <a:rPr lang="en-GB" dirty="0"/>
              <a:t> What do they want to get out of this journey? </a:t>
            </a:r>
          </a:p>
          <a:p>
            <a:endParaRPr lang="en-GB" dirty="0"/>
          </a:p>
          <a:p>
            <a:r>
              <a:rPr lang="en-GB" dirty="0"/>
              <a:t> Something about their personality and/or interests…</a:t>
            </a:r>
          </a:p>
        </p:txBody>
      </p:sp>
      <p:pic>
        <p:nvPicPr>
          <p:cNvPr id="5" name="Picture 4" descr="Group of people relaxing on cliffside">
            <a:extLst>
              <a:ext uri="{FF2B5EF4-FFF2-40B4-BE49-F238E27FC236}">
                <a16:creationId xmlns:a16="http://schemas.microsoft.com/office/drawing/2014/main" id="{CD26B4C6-AD87-A9CD-6A03-0F1091DAFAF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82" r="8567" b="-1"/>
          <a:stretch/>
        </p:blipFill>
        <p:spPr>
          <a:xfrm>
            <a:off x="1532741" y="1676400"/>
            <a:ext cx="3248619" cy="3748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418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0041D-97D9-A650-FF9C-2B982724E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8548" y="1817910"/>
            <a:ext cx="3555755" cy="1325563"/>
          </a:xfrm>
        </p:spPr>
        <p:txBody>
          <a:bodyPr/>
          <a:lstStyle/>
          <a:p>
            <a:r>
              <a:rPr lang="en-GB" dirty="0"/>
              <a:t>Short Break</a:t>
            </a:r>
          </a:p>
        </p:txBody>
      </p:sp>
    </p:spTree>
    <p:extLst>
      <p:ext uri="{BB962C8B-B14F-4D97-AF65-F5344CB8AC3E}">
        <p14:creationId xmlns:p14="http://schemas.microsoft.com/office/powerpoint/2010/main" val="211951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DB19E-1E26-BB00-6782-2CF883386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Applied Psychology?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786284-D7E7-5787-4351-8DE3216931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948" y="2348880"/>
            <a:ext cx="7717495" cy="187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05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7EB99-550D-C6C8-14BF-CC517BE0E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30462-C4D3-F7E7-A5E9-39A891851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Applied Psychology?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98C6C5-77D5-4AF8-566C-E1FCD3CA568B}"/>
              </a:ext>
            </a:extLst>
          </p:cNvPr>
          <p:cNvSpPr txBox="1"/>
          <p:nvPr/>
        </p:nvSpPr>
        <p:spPr>
          <a:xfrm>
            <a:off x="1401509" y="1904492"/>
            <a:ext cx="879362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Applied psychology uses psychological theories, methods, and research to address practical issues in workplaces, schools, healthcare, criminal justice, sport, and other settings.</a:t>
            </a:r>
          </a:p>
          <a:p>
            <a:endParaRPr lang="en-GB" sz="2400" dirty="0"/>
          </a:p>
          <a:p>
            <a:r>
              <a:rPr lang="en-GB" sz="2400" dirty="0"/>
              <a:t>Non-applied psychology (sometimes called basic, theoretical, or pure psychology) focuses on understanding behaviour and mental processes without an immediate practical application.</a:t>
            </a:r>
          </a:p>
        </p:txBody>
      </p:sp>
    </p:spTree>
    <p:extLst>
      <p:ext uri="{BB962C8B-B14F-4D97-AF65-F5344CB8AC3E}">
        <p14:creationId xmlns:p14="http://schemas.microsoft.com/office/powerpoint/2010/main" val="3360822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D90C1-CE34-67FE-E9C4-4EC18D26F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DAED4-36E3-859F-4D0E-7949F47FF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Quiz: What is Applied Psychology?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574BD5-2537-36A7-349A-6C84550BC814}"/>
              </a:ext>
            </a:extLst>
          </p:cNvPr>
          <p:cNvSpPr txBox="1"/>
          <p:nvPr/>
        </p:nvSpPr>
        <p:spPr>
          <a:xfrm>
            <a:off x="820397" y="2020600"/>
            <a:ext cx="915254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Investigating how sleep affects memory in a university laboratory?</a:t>
            </a:r>
          </a:p>
          <a:p>
            <a:endParaRPr lang="en-GB" dirty="0"/>
          </a:p>
          <a:p>
            <a:r>
              <a:rPr lang="en-GB" dirty="0"/>
              <a:t>Developing a programme to help GCSE students manage exam anxiety?</a:t>
            </a:r>
          </a:p>
          <a:p>
            <a:endParaRPr lang="en-GB" dirty="0"/>
          </a:p>
          <a:p>
            <a:r>
              <a:rPr lang="en-GB" dirty="0"/>
              <a:t>Studying visual perception using computer-based experiments?</a:t>
            </a:r>
          </a:p>
          <a:p>
            <a:endParaRPr lang="en-GB" dirty="0"/>
          </a:p>
          <a:p>
            <a:r>
              <a:rPr lang="en-GB" dirty="0"/>
              <a:t>Working with a local council to reduce antisocial behaviour among young people?</a:t>
            </a:r>
          </a:p>
          <a:p>
            <a:endParaRPr lang="en-GB" dirty="0"/>
          </a:p>
          <a:p>
            <a:r>
              <a:rPr lang="en-GB" dirty="0"/>
              <a:t>Testing a theory about how emotions are processed in the brain?</a:t>
            </a:r>
          </a:p>
        </p:txBody>
      </p:sp>
    </p:spTree>
    <p:extLst>
      <p:ext uri="{BB962C8B-B14F-4D97-AF65-F5344CB8AC3E}">
        <p14:creationId xmlns:p14="http://schemas.microsoft.com/office/powerpoint/2010/main" val="87967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Memory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Study working memory capacity in a lab.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4C458-3A5C-F0AF-461E-BA78F2EC3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9642E92E-AADB-33CC-1F8A-3B736DC63D2A}"/>
              </a:ext>
            </a:extLst>
          </p:cNvPr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Memory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66B4D8B8-3109-3215-646E-74CD56351521}"/>
              </a:ext>
            </a:extLst>
          </p:cNvPr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Study working memory capacity in a lab.</a:t>
            </a:r>
            <a:endParaRPr lang="en-US" sz="2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D102D742-48C4-0196-B2C7-A5A7A04EC3DB}"/>
              </a:ext>
            </a:extLst>
          </p:cNvPr>
          <p:cNvSpPr/>
          <p:nvPr/>
        </p:nvSpPr>
        <p:spPr>
          <a:xfrm>
            <a:off x="6217920" y="1097280"/>
            <a:ext cx="5303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6100"/>
                </a:solidFill>
              </a:rPr>
              <a:t>Applied: Improve police eyewitness interviewing.</a:t>
            </a:r>
            <a:endParaRPr lang="en-US" sz="20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8946C811-1F44-48F7-DE8A-19CBE6751520}"/>
              </a:ext>
            </a:extLst>
          </p:cNvPr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9E6009C4-7FDF-52AA-F9C5-5406B346D889}"/>
              </a:ext>
            </a:extLst>
          </p:cNvPr>
          <p:cNvSpPr/>
          <p:nvPr/>
        </p:nvSpPr>
        <p:spPr>
          <a:xfrm>
            <a:off x="6126480" y="914400"/>
            <a:ext cx="5394960" cy="2011680"/>
          </a:xfrm>
          <a:prstGeom prst="rect">
            <a:avLst/>
          </a:prstGeom>
          <a:noFill/>
          <a:ln w="12700">
            <a:solidFill>
              <a:srgbClr val="70AD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7843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Learning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Test theories of reinforcement and learning.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2E2C6-4F84-EE8F-6C05-F16370338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9D99FED8-2FA2-CB78-E33D-C9B5E2177EEB}"/>
              </a:ext>
            </a:extLst>
          </p:cNvPr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Learning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B51DEB8-92DD-2763-365F-5AD673A38531}"/>
              </a:ext>
            </a:extLst>
          </p:cNvPr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Test theories of reinforcement and learning.</a:t>
            </a:r>
            <a:endParaRPr lang="en-US" sz="2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E00C2EC-F2E3-BBA7-1698-49831BF442CF}"/>
              </a:ext>
            </a:extLst>
          </p:cNvPr>
          <p:cNvSpPr/>
          <p:nvPr/>
        </p:nvSpPr>
        <p:spPr>
          <a:xfrm>
            <a:off x="6217920" y="1097280"/>
            <a:ext cx="5303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6100"/>
                </a:solidFill>
              </a:rPr>
              <a:t>Applied: Educational psychologist supports pupils with learning difficulties.</a:t>
            </a:r>
            <a:endParaRPr lang="en-US" sz="20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C7440062-8025-F81A-B113-7EF9B788D734}"/>
              </a:ext>
            </a:extLst>
          </p:cNvPr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7D546D36-4121-49B2-C196-A834716DEED5}"/>
              </a:ext>
            </a:extLst>
          </p:cNvPr>
          <p:cNvSpPr/>
          <p:nvPr/>
        </p:nvSpPr>
        <p:spPr>
          <a:xfrm>
            <a:off x="6126480" y="914400"/>
            <a:ext cx="5394960" cy="2011680"/>
          </a:xfrm>
          <a:prstGeom prst="rect">
            <a:avLst/>
          </a:prstGeom>
          <a:noFill/>
          <a:ln w="12700">
            <a:solidFill>
              <a:srgbClr val="70AD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706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Stress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Investigate biological stress responses.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94A7B-E7B4-69AF-72BE-FA1E94F398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DA8839F-BCB1-6F97-A334-E5FEB06C9975}"/>
              </a:ext>
            </a:extLst>
          </p:cNvPr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Stress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BB5133A-0B42-1390-9085-A4D4F77080C1}"/>
              </a:ext>
            </a:extLst>
          </p:cNvPr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Investigate biological stress responses.</a:t>
            </a:r>
            <a:endParaRPr lang="en-US" sz="2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944E4743-8A2E-4AB5-C357-72C2EA96D44D}"/>
              </a:ext>
            </a:extLst>
          </p:cNvPr>
          <p:cNvSpPr/>
          <p:nvPr/>
        </p:nvSpPr>
        <p:spPr>
          <a:xfrm>
            <a:off x="6217920" y="1097280"/>
            <a:ext cx="5303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6100"/>
                </a:solidFill>
              </a:rPr>
              <a:t>Applied: Occupational psychologist reduces NHS staff burnout.</a:t>
            </a:r>
            <a:endParaRPr lang="en-US" sz="20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DA2608AD-6703-E436-C935-FB072C0CD7A0}"/>
              </a:ext>
            </a:extLst>
          </p:cNvPr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E027C9C4-4A5A-F470-DE8A-56986AEAFDD8}"/>
              </a:ext>
            </a:extLst>
          </p:cNvPr>
          <p:cNvSpPr/>
          <p:nvPr/>
        </p:nvSpPr>
        <p:spPr>
          <a:xfrm>
            <a:off x="6126480" y="914400"/>
            <a:ext cx="5394960" cy="2011680"/>
          </a:xfrm>
          <a:prstGeom prst="rect">
            <a:avLst/>
          </a:prstGeom>
          <a:noFill/>
          <a:ln w="12700">
            <a:solidFill>
              <a:srgbClr val="70AD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829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Social Influence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Research conformity and obedience.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217920" y="1097280"/>
            <a:ext cx="5303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6100"/>
                </a:solidFill>
              </a:rPr>
              <a:t>Applied: Health campaigns encourage vaccination or smoking cessation.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126480" y="914400"/>
            <a:ext cx="5394960" cy="2011680"/>
          </a:xfrm>
          <a:prstGeom prst="rect">
            <a:avLst/>
          </a:prstGeom>
          <a:noFill/>
          <a:ln w="12700">
            <a:solidFill>
              <a:srgbClr val="70AD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C487F9-1C87-0396-B08A-E47BBB1DA2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A800A9B-F9F0-EC70-046F-04DE580BB580}"/>
              </a:ext>
            </a:extLst>
          </p:cNvPr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Social Influence</a:t>
            </a:r>
            <a:endParaRPr lang="en-US" sz="24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9665095-AFED-0FC0-892C-5EFD95CD04C4}"/>
              </a:ext>
            </a:extLst>
          </p:cNvPr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Research conformity and obedience.</a:t>
            </a:r>
            <a:endParaRPr lang="en-US" sz="20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D226A74C-E699-D848-032C-D687EE919282}"/>
              </a:ext>
            </a:extLst>
          </p:cNvPr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4591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Attention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53035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333333"/>
                </a:solidFill>
              </a:rPr>
              <a:t>Non-applied: Study visual attention in experiments.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217920" y="1097280"/>
            <a:ext cx="5303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6100"/>
                </a:solidFill>
              </a:rPr>
              <a:t>Applied: Human factors psychologists improve transport safety.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394960" cy="2011680"/>
          </a:xfrm>
          <a:prstGeom prst="rect">
            <a:avLst/>
          </a:prstGeom>
          <a:noFill/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126480" y="914400"/>
            <a:ext cx="5394960" cy="2011680"/>
          </a:xfrm>
          <a:prstGeom prst="rect">
            <a:avLst/>
          </a:prstGeom>
          <a:noFill/>
          <a:ln w="12700">
            <a:solidFill>
              <a:srgbClr val="70AD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4E79"/>
                </a:solidFill>
              </a:rPr>
              <a:t>Quick Rule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05840"/>
            <a:ext cx="100584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Non-applied psychology asks:</a:t>
            </a:r>
            <a:endParaRPr lang="en-US" sz="2400" dirty="0"/>
          </a:p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“How does this behaviour or mental process work?”</a:t>
            </a:r>
            <a:endParaRPr lang="en-US" sz="2400" dirty="0"/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Applied psychology asks:</a:t>
            </a:r>
            <a:endParaRPr lang="en-US" sz="2400" dirty="0"/>
          </a:p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“How can we use psychological knowledge to solve a real-world problem?”</a:t>
            </a:r>
            <a:endParaRPr lang="en-US" sz="2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3B75BE35-E63B-81FD-42E4-3A0CAE529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481" y="0"/>
            <a:ext cx="10273207" cy="114300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Areas of Applied Psychology recognised within the UK. </a:t>
            </a:r>
            <a:endParaRPr lang="en-GB" sz="5400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B6F5E8F1-25CF-C16C-CDBE-EB8406B14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Clinical Psychology</a:t>
            </a:r>
          </a:p>
          <a:p>
            <a:r>
              <a:rPr lang="en-GB" dirty="0"/>
              <a:t>        Health Psychology</a:t>
            </a:r>
          </a:p>
          <a:p>
            <a:r>
              <a:rPr lang="en-GB" dirty="0"/>
              <a:t>	Educational Psychology</a:t>
            </a:r>
          </a:p>
          <a:p>
            <a:r>
              <a:rPr lang="en-GB" dirty="0"/>
              <a:t>	Occupational Psychology</a:t>
            </a:r>
          </a:p>
          <a:p>
            <a:r>
              <a:rPr lang="en-GB" dirty="0"/>
              <a:t>	Forensic Psychology</a:t>
            </a:r>
          </a:p>
          <a:p>
            <a:r>
              <a:rPr lang="en-GB" dirty="0"/>
              <a:t>	Sports &amp; Exercise Psychology</a:t>
            </a:r>
          </a:p>
          <a:p>
            <a:r>
              <a:rPr lang="en-GB" dirty="0"/>
              <a:t>	Counselling Psychology 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73B668-7093-64C8-BEBD-D528AB07D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32712"/>
            <a:ext cx="5267750" cy="319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17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E7A7C-DE14-F3F7-5B7D-6BBBED375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3038" y="1885700"/>
            <a:ext cx="8210428" cy="1325563"/>
          </a:xfrm>
        </p:spPr>
        <p:txBody>
          <a:bodyPr/>
          <a:lstStyle/>
          <a:p>
            <a:r>
              <a:rPr lang="en-GB" dirty="0"/>
              <a:t>Psychology Career Speed Dating </a:t>
            </a:r>
          </a:p>
        </p:txBody>
      </p:sp>
    </p:spTree>
    <p:extLst>
      <p:ext uri="{BB962C8B-B14F-4D97-AF65-F5344CB8AC3E}">
        <p14:creationId xmlns:p14="http://schemas.microsoft.com/office/powerpoint/2010/main" val="28910386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1D8-A1E2-FA02-7BEB-373B1C164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Careers in Psychology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CC408-BFEF-DAF9-7065-EC74C738A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227" y="1996541"/>
            <a:ext cx="11481847" cy="3575934"/>
          </a:xfrm>
        </p:spPr>
        <p:txBody>
          <a:bodyPr/>
          <a:lstStyle/>
          <a:p>
            <a:pPr lvl="0" fontAlgn="base"/>
            <a:r>
              <a:rPr lang="en-GB" dirty="0"/>
              <a:t>BPS accreditation </a:t>
            </a:r>
          </a:p>
          <a:p>
            <a:pPr lvl="0" fontAlgn="base"/>
            <a:r>
              <a:rPr lang="en-GB" dirty="0"/>
              <a:t>MSc routes </a:t>
            </a:r>
          </a:p>
          <a:p>
            <a:pPr lvl="0" fontAlgn="base"/>
            <a:r>
              <a:rPr lang="en-GB" dirty="0"/>
              <a:t>Doctoral training </a:t>
            </a:r>
          </a:p>
          <a:p>
            <a:pPr lvl="0" fontAlgn="base"/>
            <a:r>
              <a:rPr lang="en-GB" dirty="0"/>
              <a:t>HCPC routes </a:t>
            </a:r>
          </a:p>
          <a:p>
            <a:pPr lvl="0" fontAlgn="base"/>
            <a:r>
              <a:rPr lang="en-GB" dirty="0"/>
              <a:t>Alternative careers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1929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EAAD1-1458-5583-D44D-1718C38170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9F262-AC0E-3628-CA37-35C4F69F2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Careers in Psychology: Group 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990224-6DEA-27F4-99A4-EA5C6157D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06" y="1996541"/>
            <a:ext cx="11481847" cy="3575934"/>
          </a:xfrm>
        </p:spPr>
        <p:txBody>
          <a:bodyPr/>
          <a:lstStyle/>
          <a:p>
            <a:pPr marL="0" indent="0" fontAlgn="base">
              <a:buNone/>
            </a:pPr>
            <a:r>
              <a:rPr lang="en-GB" dirty="0"/>
              <a:t>Explore BPS career profiles.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What qualifications are required? </a:t>
            </a:r>
          </a:p>
          <a:p>
            <a:pPr lvl="0" fontAlgn="base"/>
            <a:r>
              <a:rPr lang="en-GB" dirty="0"/>
              <a:t>Who is the psychologist helping? </a:t>
            </a:r>
          </a:p>
          <a:p>
            <a:pPr lvl="0" fontAlgn="base"/>
            <a:r>
              <a:rPr lang="en-GB" dirty="0"/>
              <a:t>What does a typical day look like? </a:t>
            </a:r>
          </a:p>
          <a:p>
            <a:pPr lvl="0" fontAlgn="base"/>
            <a:r>
              <a:rPr lang="en-GB" dirty="0"/>
              <a:t>One surprising fact?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5AA44A-E728-099F-6C7B-A4155384EEA7}"/>
              </a:ext>
            </a:extLst>
          </p:cNvPr>
          <p:cNvSpPr txBox="1"/>
          <p:nvPr/>
        </p:nvSpPr>
        <p:spPr>
          <a:xfrm>
            <a:off x="7142148" y="2707290"/>
            <a:ext cx="359137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hlinkClick r:id="rId2"/>
              </a:rPr>
              <a:t>Career options in psychology | BPS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451153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C02D4-0AEA-176A-2941-7B30AB82C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78D34-1F23-5105-D797-CD670845C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8548" y="1817910"/>
            <a:ext cx="3555755" cy="1325563"/>
          </a:xfrm>
        </p:spPr>
        <p:txBody>
          <a:bodyPr/>
          <a:lstStyle/>
          <a:p>
            <a:r>
              <a:rPr lang="en-GB" dirty="0"/>
              <a:t>Short Break</a:t>
            </a:r>
          </a:p>
        </p:txBody>
      </p:sp>
    </p:spTree>
    <p:extLst>
      <p:ext uri="{BB962C8B-B14F-4D97-AF65-F5344CB8AC3E}">
        <p14:creationId xmlns:p14="http://schemas.microsoft.com/office/powerpoint/2010/main" val="162551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6DFC5-2915-3890-5D9A-BFE85291B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502" y="1766636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Becoming a Psychologist… session wrap up and reflections..</a:t>
            </a:r>
          </a:p>
        </p:txBody>
      </p:sp>
    </p:spTree>
    <p:extLst>
      <p:ext uri="{BB962C8B-B14F-4D97-AF65-F5344CB8AC3E}">
        <p14:creationId xmlns:p14="http://schemas.microsoft.com/office/powerpoint/2010/main" val="14508413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332BB2-82BA-51AB-2044-2731BD468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3746-83C3-F30E-D737-00F94E2EB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Becoming a Psychologist…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9FE83-E255-9C30-4ACD-B449804ED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Find a current job description for a Psychologist…</a:t>
            </a:r>
          </a:p>
          <a:p>
            <a:endParaRPr lang="en-GB" dirty="0"/>
          </a:p>
          <a:p>
            <a:r>
              <a:rPr lang="en-GB" dirty="0"/>
              <a:t>Skills required?</a:t>
            </a:r>
          </a:p>
          <a:p>
            <a:endParaRPr lang="en-GB" dirty="0"/>
          </a:p>
          <a:p>
            <a:r>
              <a:rPr lang="en-GB" dirty="0"/>
              <a:t>Training?</a:t>
            </a:r>
          </a:p>
          <a:p>
            <a:endParaRPr lang="en-GB" dirty="0"/>
          </a:p>
          <a:p>
            <a:r>
              <a:rPr lang="en-GB" dirty="0"/>
              <a:t>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1875656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2EA1BC-AE77-102F-B12D-86519F480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9EBC6-3EFC-744D-8ABD-0825F3175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Becoming a Psychologist…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645FF-D8C3-A769-0021-A2918E4B5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GB" b="1" dirty="0"/>
              <a:t>Psychology Identity Map 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Why did I choose psychology? 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dirty="0"/>
              <a:t>What strengths do I bring? 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dirty="0"/>
              <a:t>Which areas interest me? 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9490A7-C53D-E987-C2FB-745A29EDC9D9}"/>
              </a:ext>
            </a:extLst>
          </p:cNvPr>
          <p:cNvSpPr txBox="1"/>
          <p:nvPr/>
        </p:nvSpPr>
        <p:spPr>
          <a:xfrm>
            <a:off x="6768267" y="2002222"/>
            <a:ext cx="3377725" cy="255454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b="0" i="0" dirty="0">
                <a:solidFill>
                  <a:srgbClr val="000000"/>
                </a:solidFill>
                <a:effectLst/>
                <a:latin typeface="WordVisi_MSFontService"/>
              </a:rPr>
              <a:t>What type of psychologist am I most interested in becoming and why?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0553080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E245-6623-C057-3F6D-89CBA1238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EA5FE-FE4C-32FF-8FE1-9F3E737CF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An introduction to Health Psychology</a:t>
            </a:r>
          </a:p>
          <a:p>
            <a:endParaRPr lang="en-GB" dirty="0"/>
          </a:p>
          <a:p>
            <a:r>
              <a:rPr lang="en-GB" dirty="0"/>
              <a:t>Stress, Health &amp; Wellbeing </a:t>
            </a:r>
          </a:p>
        </p:txBody>
      </p:sp>
    </p:spTree>
    <p:extLst>
      <p:ext uri="{BB962C8B-B14F-4D97-AF65-F5344CB8AC3E}">
        <p14:creationId xmlns:p14="http://schemas.microsoft.com/office/powerpoint/2010/main" val="2011362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a63f3a6f-16eb-4ca4-beb2-4f87f0c91b55" xsi:nil="true"/>
    <lcf76f155ced4ddcb4097134ff3c332f xmlns="5e4a8a2b-071a-43f3-ba94-c7426236c764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4A2AAC6175794380721E2EDD335AA4" ma:contentTypeVersion="16" ma:contentTypeDescription="Create a new document." ma:contentTypeScope="" ma:versionID="e65abad5fd8ac9d36829a7eb55bf3c5a">
  <xsd:schema xmlns:xsd="http://www.w3.org/2001/XMLSchema" xmlns:xs="http://www.w3.org/2001/XMLSchema" xmlns:p="http://schemas.microsoft.com/office/2006/metadata/properties" xmlns:ns2="5e4a8a2b-071a-43f3-ba94-c7426236c764" xmlns:ns3="a63f3a6f-16eb-4ca4-beb2-4f87f0c91b55" targetNamespace="http://schemas.microsoft.com/office/2006/metadata/properties" ma:root="true" ma:fieldsID="68b2d94620b269db46ec7966c03d026b" ns2:_="" ns3:_="">
    <xsd:import namespace="5e4a8a2b-071a-43f3-ba94-c7426236c764"/>
    <xsd:import namespace="a63f3a6f-16eb-4ca4-beb2-4f87f0c91b5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a8a2b-071a-43f3-ba94-c7426236c7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3f3a6f-16eb-4ca4-beb2-4f87f0c91b55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d44cc8fb-8599-462b-a272-dbf4b6e35c80}" ma:internalName="TaxCatchAll" ma:showField="CatchAllData" ma:web="a63f3a6f-16eb-4ca4-beb2-4f87f0c91b5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  <ds:schemaRef ds:uri="a63f3a6f-16eb-4ca4-beb2-4f87f0c91b55"/>
    <ds:schemaRef ds:uri="5e4a8a2b-071a-43f3-ba94-c7426236c764"/>
  </ds:schemaRefs>
</ds:datastoreItem>
</file>

<file path=customXml/itemProps2.xml><?xml version="1.0" encoding="utf-8"?>
<ds:datastoreItem xmlns:ds="http://schemas.openxmlformats.org/officeDocument/2006/customXml" ds:itemID="{A6DF68BC-7F94-4411-8018-F8D5481DE0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a8a2b-071a-43f3-ba94-c7426236c764"/>
    <ds:schemaRef ds:uri="a63f3a6f-16eb-4ca4-beb2-4f87f0c91b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829</Words>
  <Application>Microsoft Office PowerPoint</Application>
  <PresentationFormat>Widescreen</PresentationFormat>
  <Paragraphs>159</Paragraphs>
  <Slides>34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WordVisi_MSFontService</vt:lpstr>
      <vt:lpstr>Aptos</vt:lpstr>
      <vt:lpstr>Arial</vt:lpstr>
      <vt:lpstr>Calibri</vt:lpstr>
      <vt:lpstr>Calibri Light</vt:lpstr>
      <vt:lpstr>UWTSD Text 2</vt:lpstr>
      <vt:lpstr>UWTSD Logo Variations place image in Background</vt:lpstr>
      <vt:lpstr>PowerPoint Presentation</vt:lpstr>
      <vt:lpstr>Week One Session Plan </vt:lpstr>
      <vt:lpstr>Module Welcome &amp; Introductions</vt:lpstr>
      <vt:lpstr>Register!!</vt:lpstr>
      <vt:lpstr>A little bit about me…</vt:lpstr>
      <vt:lpstr>A little bit more about me…</vt:lpstr>
      <vt:lpstr>Module Overview:  Psychology in Practice</vt:lpstr>
      <vt:lpstr>Module Aims and Learning Outcomes</vt:lpstr>
      <vt:lpstr>Module Assessment</vt:lpstr>
      <vt:lpstr>Moodle Tour</vt:lpstr>
      <vt:lpstr>Getting to know each other…..</vt:lpstr>
      <vt:lpstr>Short Break</vt:lpstr>
      <vt:lpstr>What is Applied Psychology?</vt:lpstr>
      <vt:lpstr>What is Applied Psychology?</vt:lpstr>
      <vt:lpstr>Quiz: What is Applied Psychology?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Areas of Applied Psychology recognised within the UK. </vt:lpstr>
      <vt:lpstr>Psychology Career Speed Dating </vt:lpstr>
      <vt:lpstr>Careers in Psychology</vt:lpstr>
      <vt:lpstr>Careers in Psychology: Group Work</vt:lpstr>
      <vt:lpstr>Short Break</vt:lpstr>
      <vt:lpstr>Becoming a Psychologist… session wrap up and reflections..</vt:lpstr>
      <vt:lpstr>Becoming a Psychologist…</vt:lpstr>
      <vt:lpstr>Becoming a Psychologist…</vt:lpstr>
      <vt:lpstr>Next Week…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Ceri Phelps</cp:lastModifiedBy>
  <cp:revision>32</cp:revision>
  <dcterms:created xsi:type="dcterms:W3CDTF">2021-03-09T15:35:42Z</dcterms:created>
  <dcterms:modified xsi:type="dcterms:W3CDTF">2026-09-28T07:06:41Z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0x010100244A2AAC6175794380721E2EDD335AA4</vt:lpwstr>
  </property>
  <property fmtid="{D5CDD505-2E9C-101B-9397-08002B2CF9AE}" pid="3" name="MediaServiceImageTags">
    <vt:lpwstr/>
  </property>
</Properties>
</file>