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6"/>
  </p:notesMasterIdLst>
  <p:sldIdLst>
    <p:sldId id="256" r:id="rId2"/>
    <p:sldId id="269" r:id="rId3"/>
    <p:sldId id="270" r:id="rId4"/>
    <p:sldId id="271" r:id="rId5"/>
    <p:sldId id="277" r:id="rId6"/>
    <p:sldId id="257" r:id="rId7"/>
    <p:sldId id="272" r:id="rId8"/>
    <p:sldId id="258" r:id="rId9"/>
    <p:sldId id="259" r:id="rId10"/>
    <p:sldId id="260" r:id="rId11"/>
    <p:sldId id="261" r:id="rId12"/>
    <p:sldId id="263" r:id="rId13"/>
    <p:sldId id="267" r:id="rId14"/>
    <p:sldId id="262" r:id="rId15"/>
    <p:sldId id="264" r:id="rId16"/>
    <p:sldId id="265" r:id="rId17"/>
    <p:sldId id="266" r:id="rId18"/>
    <p:sldId id="275" r:id="rId19"/>
    <p:sldId id="276" r:id="rId20"/>
    <p:sldId id="268" r:id="rId21"/>
    <p:sldId id="273" r:id="rId22"/>
    <p:sldId id="279" r:id="rId23"/>
    <p:sldId id="280" r:id="rId24"/>
    <p:sldId id="281" r:id="rId25"/>
    <p:sldId id="278" r:id="rId26"/>
    <p:sldId id="282" r:id="rId27"/>
    <p:sldId id="283" r:id="rId28"/>
    <p:sldId id="297" r:id="rId29"/>
    <p:sldId id="296" r:id="rId30"/>
    <p:sldId id="302" r:id="rId31"/>
    <p:sldId id="299" r:id="rId32"/>
    <p:sldId id="298" r:id="rId33"/>
    <p:sldId id="300" r:id="rId34"/>
    <p:sldId id="301" r:id="rId35"/>
    <p:sldId id="293" r:id="rId36"/>
    <p:sldId id="295" r:id="rId37"/>
    <p:sldId id="284" r:id="rId38"/>
    <p:sldId id="285" r:id="rId39"/>
    <p:sldId id="286" r:id="rId40"/>
    <p:sldId id="287" r:id="rId41"/>
    <p:sldId id="288" r:id="rId42"/>
    <p:sldId id="289" r:id="rId43"/>
    <p:sldId id="290" r:id="rId44"/>
    <p:sldId id="292" r:id="rId45"/>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922"/>
    <p:restoredTop sz="94207"/>
  </p:normalViewPr>
  <p:slideViewPr>
    <p:cSldViewPr snapToGrid="0" snapToObjects="1">
      <p:cViewPr varScale="1">
        <p:scale>
          <a:sx n="74" d="100"/>
          <a:sy n="74" d="100"/>
        </p:scale>
        <p:origin x="808"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650" cy="4905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8413" y="0"/>
            <a:ext cx="2914650" cy="490538"/>
          </a:xfrm>
          <a:prstGeom prst="rect">
            <a:avLst/>
          </a:prstGeom>
        </p:spPr>
        <p:txBody>
          <a:bodyPr vert="horz" lIns="91440" tIns="45720" rIns="91440" bIns="45720" rtlCol="0"/>
          <a:lstStyle>
            <a:lvl1pPr algn="r">
              <a:defRPr sz="1200"/>
            </a:lvl1pPr>
          </a:lstStyle>
          <a:p>
            <a:fld id="{8F433513-C210-3845-B3CE-8A0C6F5740F5}" type="datetimeFigureOut">
              <a:rPr lang="en-US" smtClean="0"/>
              <a:t>2/16/22</a:t>
            </a:fld>
            <a:endParaRPr lang="en-US"/>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3100" y="4703763"/>
            <a:ext cx="5378450" cy="38481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83700"/>
            <a:ext cx="2914650" cy="49053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8413" y="9283700"/>
            <a:ext cx="2914650" cy="490538"/>
          </a:xfrm>
          <a:prstGeom prst="rect">
            <a:avLst/>
          </a:prstGeom>
        </p:spPr>
        <p:txBody>
          <a:bodyPr vert="horz" lIns="91440" tIns="45720" rIns="91440" bIns="45720" rtlCol="0" anchor="b"/>
          <a:lstStyle>
            <a:lvl1pPr algn="r">
              <a:defRPr sz="1200"/>
            </a:lvl1pPr>
          </a:lstStyle>
          <a:p>
            <a:fld id="{2C20ED30-55D2-CC4C-9F38-ADCCD025183C}" type="slidenum">
              <a:rPr lang="en-US" smtClean="0"/>
              <a:t>‹#›</a:t>
            </a:fld>
            <a:endParaRPr lang="en-US"/>
          </a:p>
        </p:txBody>
      </p:sp>
    </p:spTree>
    <p:extLst>
      <p:ext uri="{BB962C8B-B14F-4D97-AF65-F5344CB8AC3E}">
        <p14:creationId xmlns:p14="http://schemas.microsoft.com/office/powerpoint/2010/main" val="3167718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edu.digitaltheatreplus.com/content/lesson-plans/making-postdramatic-theatre-a-handbook-of-devising-exercises"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du.digitaltheatreplus.com/content/lesson-plans/making-postdramatic-theatre-a-handbook-of-devising-exercises"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du.digitaltheatreplus.com/content/lesson-plans/making-postdramatic-theatre-a-handbook-of-devising-exercises"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edu.digitaltheatreplus.com/content/lesson-plans/making-postdramatic-theatre-a-handbook-of-devising-exercises"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edu.digitaltheatreplus.com/content/lesson-plans/making-postdramatic-theatre-a-handbook-of-devising-exercises"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edu.digitaltheatreplus.com/content/lesson-plans/making-postdramatic-theatre-a-handbook-of-devising-exercises"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hlinkClick r:id="rId3"/>
              </a:rPr>
              <a:t>https://edu.digitaltheatreplus.com/content/lesson-plans/making-postdramatic-theatre-a-handbook-of-devising-exercises</a:t>
            </a:r>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2C20ED30-55D2-CC4C-9F38-ADCCD025183C}" type="slidenum">
              <a:rPr lang="en-US" smtClean="0"/>
              <a:t>28</a:t>
            </a:fld>
            <a:endParaRPr lang="en-US"/>
          </a:p>
        </p:txBody>
      </p:sp>
    </p:spTree>
    <p:extLst>
      <p:ext uri="{BB962C8B-B14F-4D97-AF65-F5344CB8AC3E}">
        <p14:creationId xmlns:p14="http://schemas.microsoft.com/office/powerpoint/2010/main" val="3789273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hlinkClick r:id="rId3"/>
              </a:rPr>
              <a:t>https://edu.digitaltheatreplus.com/content/lesson-plans/making-postdramatic-theatre-a-handbook-of-devising-exercises</a:t>
            </a:r>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2C20ED30-55D2-CC4C-9F38-ADCCD025183C}" type="slidenum">
              <a:rPr lang="en-US" smtClean="0"/>
              <a:t>29</a:t>
            </a:fld>
            <a:endParaRPr lang="en-US"/>
          </a:p>
        </p:txBody>
      </p:sp>
    </p:spTree>
    <p:extLst>
      <p:ext uri="{BB962C8B-B14F-4D97-AF65-F5344CB8AC3E}">
        <p14:creationId xmlns:p14="http://schemas.microsoft.com/office/powerpoint/2010/main" val="1197783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20ED30-55D2-CC4C-9F38-ADCCD025183C}" type="slidenum">
              <a:rPr lang="en-US" smtClean="0"/>
              <a:t>30</a:t>
            </a:fld>
            <a:endParaRPr lang="en-US"/>
          </a:p>
        </p:txBody>
      </p:sp>
    </p:spTree>
    <p:extLst>
      <p:ext uri="{BB962C8B-B14F-4D97-AF65-F5344CB8AC3E}">
        <p14:creationId xmlns:p14="http://schemas.microsoft.com/office/powerpoint/2010/main" val="15853336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hlinkClick r:id="rId3"/>
              </a:rPr>
              <a:t>https://edu.digitaltheatreplus.com/content/lesson-plans/making-postdramatic-theatre-a-handbook-of-devising-exercises</a:t>
            </a:r>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2C20ED30-55D2-CC4C-9F38-ADCCD025183C}" type="slidenum">
              <a:rPr lang="en-US" smtClean="0"/>
              <a:t>31</a:t>
            </a:fld>
            <a:endParaRPr lang="en-US"/>
          </a:p>
        </p:txBody>
      </p:sp>
    </p:spTree>
    <p:extLst>
      <p:ext uri="{BB962C8B-B14F-4D97-AF65-F5344CB8AC3E}">
        <p14:creationId xmlns:p14="http://schemas.microsoft.com/office/powerpoint/2010/main" val="12192153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hlinkClick r:id="rId3"/>
              </a:rPr>
              <a:t>https://edu.digitaltheatreplus.com/content/lesson-plans/making-postdramatic-theatre-a-handbook-of-devising-exercises</a:t>
            </a:r>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2C20ED30-55D2-CC4C-9F38-ADCCD025183C}" type="slidenum">
              <a:rPr lang="en-US" smtClean="0"/>
              <a:t>32</a:t>
            </a:fld>
            <a:endParaRPr lang="en-US"/>
          </a:p>
        </p:txBody>
      </p:sp>
    </p:spTree>
    <p:extLst>
      <p:ext uri="{BB962C8B-B14F-4D97-AF65-F5344CB8AC3E}">
        <p14:creationId xmlns:p14="http://schemas.microsoft.com/office/powerpoint/2010/main" val="22523027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hlinkClick r:id="rId3"/>
              </a:rPr>
              <a:t>https://edu.digitaltheatreplus.com/content/lesson-plans/making-postdramatic-theatre-a-handbook-of-devising-exercises</a:t>
            </a:r>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2C20ED30-55D2-CC4C-9F38-ADCCD025183C}" type="slidenum">
              <a:rPr lang="en-US" smtClean="0"/>
              <a:t>33</a:t>
            </a:fld>
            <a:endParaRPr lang="en-US"/>
          </a:p>
        </p:txBody>
      </p:sp>
    </p:spTree>
    <p:extLst>
      <p:ext uri="{BB962C8B-B14F-4D97-AF65-F5344CB8AC3E}">
        <p14:creationId xmlns:p14="http://schemas.microsoft.com/office/powerpoint/2010/main" val="17678405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hlinkClick r:id="rId3"/>
              </a:rPr>
              <a:t>https://edu.digitaltheatreplus.com/content/lesson-plans/making-postdramatic-theatre-a-handbook-of-devising-exercises</a:t>
            </a:r>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2C20ED30-55D2-CC4C-9F38-ADCCD025183C}" type="slidenum">
              <a:rPr lang="en-US" smtClean="0"/>
              <a:t>34</a:t>
            </a:fld>
            <a:endParaRPr lang="en-US"/>
          </a:p>
        </p:txBody>
      </p:sp>
    </p:spTree>
    <p:extLst>
      <p:ext uri="{BB962C8B-B14F-4D97-AF65-F5344CB8AC3E}">
        <p14:creationId xmlns:p14="http://schemas.microsoft.com/office/powerpoint/2010/main" val="25741079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www.reckless-sleepers.eu</a:t>
            </a:r>
            <a:r>
              <a:rPr lang="en-US" dirty="0"/>
              <a:t>/statement </a:t>
            </a:r>
          </a:p>
        </p:txBody>
      </p:sp>
      <p:sp>
        <p:nvSpPr>
          <p:cNvPr id="4" name="Slide Number Placeholder 3"/>
          <p:cNvSpPr>
            <a:spLocks noGrp="1"/>
          </p:cNvSpPr>
          <p:nvPr>
            <p:ph type="sldNum" sz="quarter" idx="5"/>
          </p:nvPr>
        </p:nvSpPr>
        <p:spPr/>
        <p:txBody>
          <a:bodyPr/>
          <a:lstStyle/>
          <a:p>
            <a:fld id="{2C20ED30-55D2-CC4C-9F38-ADCCD025183C}" type="slidenum">
              <a:rPr lang="en-US" smtClean="0"/>
              <a:t>35</a:t>
            </a:fld>
            <a:endParaRPr lang="en-US"/>
          </a:p>
        </p:txBody>
      </p:sp>
    </p:spTree>
    <p:extLst>
      <p:ext uri="{BB962C8B-B14F-4D97-AF65-F5344CB8AC3E}">
        <p14:creationId xmlns:p14="http://schemas.microsoft.com/office/powerpoint/2010/main" val="25117574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AC5E8E6-3680-7D42-A260-6C69E1C47257}" type="datetimeFigureOut">
              <a:rPr lang="en-US" smtClean="0"/>
              <a:pPr/>
              <a:t>2/16/22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AC5E8E6-3680-7D42-A260-6C69E1C47257}" type="datetimeFigureOut">
              <a:rPr lang="en-US" smtClean="0"/>
              <a:pPr/>
              <a:t>2/16/22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AC5E8E6-3680-7D42-A260-6C69E1C47257}" type="datetimeFigureOut">
              <a:rPr lang="en-US" smtClean="0"/>
              <a:pPr/>
              <a:t>2/16/22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AC5E8E6-3680-7D42-A260-6C69E1C47257}" type="datetimeFigureOut">
              <a:rPr lang="en-US" smtClean="0"/>
              <a:pPr/>
              <a:t>2/16/22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AC5E8E6-3680-7D42-A260-6C69E1C47257}" type="datetimeFigureOut">
              <a:rPr lang="en-US" smtClean="0"/>
              <a:pPr/>
              <a:t>2/16/22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CAC5E8E6-3680-7D42-A260-6C69E1C47257}" type="datetimeFigureOut">
              <a:rPr lang="en-US" smtClean="0"/>
              <a:pPr/>
              <a:t>2/16/22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C5E8E6-3680-7D42-A260-6C69E1C47257}" type="datetimeFigureOut">
              <a:rPr lang="en-US" smtClean="0"/>
              <a:pPr/>
              <a:t>2/16/22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AC5E8E6-3680-7D42-A260-6C69E1C47257}" type="datetimeFigureOut">
              <a:rPr lang="en-US" smtClean="0"/>
              <a:pPr/>
              <a:t>2/16/22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AC5E8E6-3680-7D42-A260-6C69E1C47257}" type="datetimeFigureOut">
              <a:rPr lang="en-US" smtClean="0"/>
              <a:pPr/>
              <a:t>2/16/22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AC5E8E6-3680-7D42-A260-6C69E1C47257}" type="datetimeFigureOut">
              <a:rPr lang="en-US" smtClean="0"/>
              <a:pPr/>
              <a:t>2/16/22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AC5E8E6-3680-7D42-A260-6C69E1C47257}" type="datetimeFigureOut">
              <a:rPr lang="en-US" smtClean="0"/>
              <a:pPr/>
              <a:t>2/16/22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C5E8E6-3680-7D42-A260-6C69E1C47257}" type="datetimeFigureOut">
              <a:rPr lang="en-US" smtClean="0"/>
              <a:pPr/>
              <a:t>2/16/22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5FAE3F-89DE-F343-9D0B-751EB29C5FE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edvardmunch.org/the-scream.jsp"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pQJFWhn1R_w" TargetMode="External"/><Relationship Id="rId2" Type="http://schemas.openxmlformats.org/officeDocument/2006/relationships/hyperlink" Target="https://www.youtube.com/watch?v=4KycFC3Xjx4"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l-828KqtTkA&amp;t=2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books.google.co.uk/books?hl=en&amp;lr=&amp;id=ck2EBAAAQBAJ&amp;oi=fnd&amp;pg=PP1&amp;dq=brecht&amp;ots=n_RHAL2eil&amp;sig=Lup3N81MRi582S0B4p0R0qHMfVQ%23v=onepage&amp;q=brecht&amp;f=fals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reckless-sleepers.eu/statement"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reckless-sleepers.eu/its-hot-video"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zS8hEj37CrA" TargetMode="External"/><Relationship Id="rId2" Type="http://schemas.openxmlformats.org/officeDocument/2006/relationships/hyperlink" Target="https://www.youtube.com/watch?v=CNuQVS7q7-A" TargetMode="External"/><Relationship Id="rId1" Type="http://schemas.openxmlformats.org/officeDocument/2006/relationships/slideLayout" Target="../slideLayouts/slideLayout2.xml"/><Relationship Id="rId4" Type="http://schemas.openxmlformats.org/officeDocument/2006/relationships/hyperlink" Target="https://www.youtube.com/watch?v=QCp4I1Vf8Yg"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books.google.co.uk/books?hl=en&amp;lr=&amp;id=ck2EBAAAQBAJ&amp;oi=fnd&amp;pg=PP1&amp;dq=brecht&amp;ots=n_RHAL2eil&amp;sig=Lup3N81MRi582S0B4p0R0qHMfVQ#v=onepage&amp;q=brecht&amp;f=fals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Brecht</a:t>
            </a:r>
          </a:p>
        </p:txBody>
      </p:sp>
      <p:sp>
        <p:nvSpPr>
          <p:cNvPr id="3" name="Subtitle 2"/>
          <p:cNvSpPr>
            <a:spLocks noGrp="1"/>
          </p:cNvSpPr>
          <p:nvPr>
            <p:ph type="subTitle" idx="1"/>
          </p:nvPr>
        </p:nvSpPr>
        <p:spPr/>
        <p:txBody>
          <a:bodyPr/>
          <a:lstStyle/>
          <a:p>
            <a:r>
              <a:rPr lang="en-US" dirty="0"/>
              <a:t>Expressionism and theatre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expressionism?</a:t>
            </a:r>
          </a:p>
        </p:txBody>
      </p:sp>
      <p:sp>
        <p:nvSpPr>
          <p:cNvPr id="3" name="Content Placeholder 2"/>
          <p:cNvSpPr>
            <a:spLocks noGrp="1"/>
          </p:cNvSpPr>
          <p:nvPr>
            <p:ph idx="1"/>
          </p:nvPr>
        </p:nvSpPr>
        <p:spPr/>
        <p:txBody>
          <a:bodyPr>
            <a:normAutofit/>
          </a:bodyPr>
          <a:lstStyle/>
          <a:p>
            <a:endParaRPr lang="en-US" sz="1800" dirty="0"/>
          </a:p>
        </p:txBody>
      </p:sp>
      <p:pic>
        <p:nvPicPr>
          <p:cNvPr id="4" name="Picture 3"/>
          <p:cNvPicPr>
            <a:picLocks noChangeAspect="1"/>
          </p:cNvPicPr>
          <p:nvPr/>
        </p:nvPicPr>
        <p:blipFill>
          <a:blip r:embed="rId2"/>
          <a:stretch>
            <a:fillRect/>
          </a:stretch>
        </p:blipFill>
        <p:spPr>
          <a:xfrm>
            <a:off x="4807325" y="1382400"/>
            <a:ext cx="4336675" cy="5475600"/>
          </a:xfrm>
          <a:prstGeom prst="rect">
            <a:avLst/>
          </a:prstGeom>
        </p:spPr>
      </p:pic>
      <p:sp>
        <p:nvSpPr>
          <p:cNvPr id="5" name="TextBox 4"/>
          <p:cNvSpPr txBox="1"/>
          <p:nvPr/>
        </p:nvSpPr>
        <p:spPr>
          <a:xfrm>
            <a:off x="457200" y="2442729"/>
            <a:ext cx="3605499" cy="1969770"/>
          </a:xfrm>
          <a:prstGeom prst="rect">
            <a:avLst/>
          </a:prstGeom>
          <a:noFill/>
        </p:spPr>
        <p:txBody>
          <a:bodyPr wrap="none" rtlCol="0">
            <a:spAutoFit/>
          </a:bodyPr>
          <a:lstStyle/>
          <a:p>
            <a:r>
              <a:rPr lang="en-US" dirty="0"/>
              <a:t>This is a copy of The Scream by </a:t>
            </a:r>
          </a:p>
          <a:p>
            <a:r>
              <a:rPr lang="en-US" dirty="0" err="1"/>
              <a:t>Edvard</a:t>
            </a:r>
            <a:r>
              <a:rPr lang="en-US" dirty="0"/>
              <a:t> Munch painted in 1893.</a:t>
            </a:r>
          </a:p>
          <a:p>
            <a:endParaRPr lang="en-US" dirty="0"/>
          </a:p>
          <a:p>
            <a:endParaRPr lang="en-US" dirty="0"/>
          </a:p>
          <a:p>
            <a:r>
              <a:rPr lang="en-US" dirty="0"/>
              <a:t>More info if you’re interested:</a:t>
            </a:r>
          </a:p>
          <a:p>
            <a:endParaRPr lang="en-US" dirty="0"/>
          </a:p>
          <a:p>
            <a:r>
              <a:rPr lang="en-US" sz="1400" dirty="0">
                <a:hlinkClick r:id="rId3"/>
              </a:rPr>
              <a:t>https://www.edvardmunch.org/the-scream.jsp</a:t>
            </a:r>
            <a:r>
              <a:rPr lang="en-US" sz="1400" dirty="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expressionism?</a:t>
            </a:r>
          </a:p>
        </p:txBody>
      </p:sp>
      <p:sp>
        <p:nvSpPr>
          <p:cNvPr id="3" name="Content Placeholder 2"/>
          <p:cNvSpPr>
            <a:spLocks noGrp="1"/>
          </p:cNvSpPr>
          <p:nvPr>
            <p:ph idx="1"/>
          </p:nvPr>
        </p:nvSpPr>
        <p:spPr/>
        <p:txBody>
          <a:bodyPr>
            <a:normAutofit/>
          </a:bodyPr>
          <a:lstStyle/>
          <a:p>
            <a:r>
              <a:rPr lang="en-US" sz="1800" dirty="0" err="1"/>
              <a:t>Exxx</a:t>
            </a:r>
            <a:endParaRPr lang="en-US" sz="1800" dirty="0"/>
          </a:p>
        </p:txBody>
      </p:sp>
      <p:pic>
        <p:nvPicPr>
          <p:cNvPr id="4" name="Picture 3"/>
          <p:cNvPicPr>
            <a:picLocks noChangeAspect="1"/>
          </p:cNvPicPr>
          <p:nvPr/>
        </p:nvPicPr>
        <p:blipFill>
          <a:blip r:embed="rId2"/>
          <a:stretch>
            <a:fillRect/>
          </a:stretch>
        </p:blipFill>
        <p:spPr>
          <a:xfrm>
            <a:off x="0" y="1382400"/>
            <a:ext cx="4336675" cy="5475600"/>
          </a:xfrm>
          <a:prstGeom prst="rect">
            <a:avLst/>
          </a:prstGeom>
        </p:spPr>
      </p:pic>
      <p:sp>
        <p:nvSpPr>
          <p:cNvPr id="5" name="TextBox 4"/>
          <p:cNvSpPr txBox="1"/>
          <p:nvPr/>
        </p:nvSpPr>
        <p:spPr>
          <a:xfrm>
            <a:off x="4793875" y="1417638"/>
            <a:ext cx="4350125" cy="4985980"/>
          </a:xfrm>
          <a:prstGeom prst="rect">
            <a:avLst/>
          </a:prstGeom>
          <a:noFill/>
        </p:spPr>
        <p:txBody>
          <a:bodyPr wrap="square" rtlCol="0">
            <a:spAutoFit/>
          </a:bodyPr>
          <a:lstStyle/>
          <a:p>
            <a:r>
              <a:rPr lang="en-US" sz="2400" dirty="0"/>
              <a:t>Expressionism in art – a reaction to impressionism (Think about work by Van Gough or Monet)</a:t>
            </a:r>
          </a:p>
          <a:p>
            <a:endParaRPr lang="en-US" sz="2400" dirty="0"/>
          </a:p>
          <a:p>
            <a:r>
              <a:rPr lang="en-US" dirty="0"/>
              <a:t>‘a style of painting in which the artist seeks to express emotional experience rather than impressions of the physical world; hence a similar style or movement in literature, drama, music, etc’ </a:t>
            </a:r>
          </a:p>
          <a:p>
            <a:endParaRPr lang="en-US" sz="2400" dirty="0"/>
          </a:p>
          <a:p>
            <a:r>
              <a:rPr lang="en-US" sz="2400" dirty="0"/>
              <a:t>Expressionism ‘aimed…at the spiritual regeneration of mankind’</a:t>
            </a:r>
          </a:p>
          <a:p>
            <a:endParaRPr lang="en-US" dirty="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did expressionism look like?</a:t>
            </a:r>
          </a:p>
        </p:txBody>
      </p:sp>
      <p:sp>
        <p:nvSpPr>
          <p:cNvPr id="3" name="Content Placeholder 2"/>
          <p:cNvSpPr>
            <a:spLocks noGrp="1"/>
          </p:cNvSpPr>
          <p:nvPr>
            <p:ph idx="1"/>
          </p:nvPr>
        </p:nvSpPr>
        <p:spPr/>
        <p:txBody>
          <a:bodyPr>
            <a:normAutofit fontScale="85000" lnSpcReduction="10000"/>
          </a:bodyPr>
          <a:lstStyle/>
          <a:p>
            <a:r>
              <a:rPr lang="en-US" dirty="0"/>
              <a:t>In the theatre, expressionism tackled taboo subjects head on, and issues such as sex, conflict, power and class all were used to tell real stories about real people. </a:t>
            </a:r>
          </a:p>
          <a:p>
            <a:endParaRPr lang="en-US" dirty="0"/>
          </a:p>
          <a:p>
            <a:r>
              <a:rPr lang="en-US" dirty="0"/>
              <a:t>The main character or protagonist may be the only character with a name, with other characters reduced to functional roles (a ‘banker’ would be called ‘Banker’).</a:t>
            </a:r>
          </a:p>
          <a:p>
            <a:endParaRPr lang="en-US" dirty="0"/>
          </a:p>
          <a:p>
            <a:r>
              <a:rPr lang="en-US" dirty="0"/>
              <a:t>Often disjointed scenes play out a quest rather than a plot or story – but there is much variation in style. </a:t>
            </a:r>
          </a:p>
          <a:p>
            <a:endParaRPr lang="en-US" dirty="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did expressionism look like?</a:t>
            </a:r>
          </a:p>
        </p:txBody>
      </p:sp>
      <p:sp>
        <p:nvSpPr>
          <p:cNvPr id="3" name="Content Placeholder 2"/>
          <p:cNvSpPr>
            <a:spLocks noGrp="1"/>
          </p:cNvSpPr>
          <p:nvPr>
            <p:ph idx="1"/>
          </p:nvPr>
        </p:nvSpPr>
        <p:spPr/>
        <p:txBody>
          <a:bodyPr>
            <a:normAutofit fontScale="92500"/>
          </a:bodyPr>
          <a:lstStyle/>
          <a:p>
            <a:r>
              <a:rPr lang="en-US" dirty="0"/>
              <a:t>‘A strong directional hand would light for atmosphere, stage crowd scenes, block for jagged lines, </a:t>
            </a:r>
            <a:r>
              <a:rPr lang="en-US" dirty="0" err="1"/>
              <a:t>colour</a:t>
            </a:r>
            <a:r>
              <a:rPr lang="en-US" dirty="0"/>
              <a:t> garishly, and distort the architecture. Staircases, revolves, treadmills, traps and bridges extended the domain of the stage.’ </a:t>
            </a:r>
            <a:r>
              <a:rPr lang="en-US" sz="1800" dirty="0"/>
              <a:t>(</a:t>
            </a:r>
            <a:r>
              <a:rPr lang="en-US" sz="1800" dirty="0" err="1"/>
              <a:t>Banham</a:t>
            </a:r>
            <a:r>
              <a:rPr lang="en-US" sz="1800" dirty="0"/>
              <a:t>, 1992:333)</a:t>
            </a:r>
          </a:p>
          <a:p>
            <a:endParaRPr lang="en-US" sz="1800" dirty="0"/>
          </a:p>
          <a:p>
            <a:r>
              <a:rPr lang="en-US" sz="3000" dirty="0"/>
              <a:t>Actors would not try to convince an audience that they were true characters but would often wear unnatural makeup and speak in overly impassioned, strident  voices.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Who is </a:t>
            </a:r>
            <a:r>
              <a:rPr lang="en-US" dirty="0" err="1"/>
              <a:t>Bertolt</a:t>
            </a:r>
            <a:r>
              <a:rPr lang="en-US" dirty="0"/>
              <a:t> Brecht?</a:t>
            </a:r>
          </a:p>
        </p:txBody>
      </p:sp>
      <p:sp>
        <p:nvSpPr>
          <p:cNvPr id="3" name="Content Placeholder 2"/>
          <p:cNvSpPr>
            <a:spLocks noGrp="1"/>
          </p:cNvSpPr>
          <p:nvPr>
            <p:ph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0" y="1144800"/>
            <a:ext cx="3917636" cy="5713200"/>
          </a:xfrm>
          <a:prstGeom prst="rect">
            <a:avLst/>
          </a:prstGeom>
        </p:spPr>
      </p:pic>
      <p:pic>
        <p:nvPicPr>
          <p:cNvPr id="5" name="Picture 4"/>
          <p:cNvPicPr preferRelativeResize="0">
            <a:picLocks/>
          </p:cNvPicPr>
          <p:nvPr/>
        </p:nvPicPr>
        <p:blipFill>
          <a:blip r:embed="rId3"/>
          <a:srcRect l="5669" r="15118"/>
          <a:stretch>
            <a:fillRect/>
          </a:stretch>
        </p:blipFill>
        <p:spPr>
          <a:xfrm>
            <a:off x="3917637" y="1417639"/>
            <a:ext cx="5226364" cy="544036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Who is </a:t>
            </a:r>
            <a:r>
              <a:rPr lang="en-US" dirty="0" err="1"/>
              <a:t>Bertolt</a:t>
            </a:r>
            <a:r>
              <a:rPr lang="en-US" dirty="0"/>
              <a:t> Brecht?</a:t>
            </a:r>
          </a:p>
        </p:txBody>
      </p:sp>
      <p:sp>
        <p:nvSpPr>
          <p:cNvPr id="3" name="Content Placeholder 2"/>
          <p:cNvSpPr>
            <a:spLocks noGrp="1"/>
          </p:cNvSpPr>
          <p:nvPr>
            <p:ph idx="1"/>
          </p:nvPr>
        </p:nvSpPr>
        <p:spPr/>
        <p:txBody>
          <a:bodyPr/>
          <a:lstStyle/>
          <a:p>
            <a:r>
              <a:rPr lang="en-US" dirty="0"/>
              <a:t>Brecht was a dramatist, director, dramaturge, political thinker and poet from Germany.</a:t>
            </a:r>
          </a:p>
          <a:p>
            <a:endParaRPr lang="en-US" dirty="0"/>
          </a:p>
          <a:p>
            <a:r>
              <a:rPr lang="en-US" dirty="0"/>
              <a:t>He lived to be 58, passing away in 1956.</a:t>
            </a:r>
          </a:p>
          <a:p>
            <a:endParaRPr lang="en-US" dirty="0"/>
          </a:p>
          <a:p>
            <a:r>
              <a:rPr lang="en-US" dirty="0"/>
              <a:t>His work and influence on the theatre have been wide reaching and significant.</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Who is </a:t>
            </a:r>
            <a:r>
              <a:rPr lang="en-US" dirty="0" err="1"/>
              <a:t>Bertolt</a:t>
            </a:r>
            <a:r>
              <a:rPr lang="en-US" dirty="0"/>
              <a:t> Brecht?</a:t>
            </a:r>
          </a:p>
        </p:txBody>
      </p:sp>
      <p:sp>
        <p:nvSpPr>
          <p:cNvPr id="3" name="Content Placeholder 2"/>
          <p:cNvSpPr>
            <a:spLocks noGrp="1"/>
          </p:cNvSpPr>
          <p:nvPr>
            <p:ph idx="1"/>
          </p:nvPr>
        </p:nvSpPr>
        <p:spPr/>
        <p:txBody>
          <a:bodyPr>
            <a:normAutofit lnSpcReduction="10000"/>
          </a:bodyPr>
          <a:lstStyle/>
          <a:p>
            <a:r>
              <a:rPr lang="en-US" dirty="0"/>
              <a:t>His work spans many topics but shares similar themes.</a:t>
            </a:r>
          </a:p>
          <a:p>
            <a:endParaRPr lang="en-US" dirty="0"/>
          </a:p>
          <a:p>
            <a:r>
              <a:rPr lang="en-US" dirty="0"/>
              <a:t>Key styles related to Brecht are:</a:t>
            </a:r>
          </a:p>
          <a:p>
            <a:r>
              <a:rPr lang="en-US" dirty="0"/>
              <a:t>Expressionism</a:t>
            </a:r>
          </a:p>
          <a:p>
            <a:r>
              <a:rPr lang="en-US" dirty="0"/>
              <a:t>Epic Theatre</a:t>
            </a:r>
          </a:p>
          <a:p>
            <a:r>
              <a:rPr lang="en-US" dirty="0"/>
              <a:t>Political theatre, and (for the time)</a:t>
            </a:r>
          </a:p>
          <a:p>
            <a:r>
              <a:rPr lang="en-US" dirty="0"/>
              <a:t>Unconventional staging methods.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Musical Works</a:t>
            </a:r>
          </a:p>
        </p:txBody>
      </p:sp>
      <p:sp>
        <p:nvSpPr>
          <p:cNvPr id="3" name="Content Placeholder 2"/>
          <p:cNvSpPr>
            <a:spLocks noGrp="1"/>
          </p:cNvSpPr>
          <p:nvPr>
            <p:ph idx="1"/>
          </p:nvPr>
        </p:nvSpPr>
        <p:spPr/>
        <p:txBody>
          <a:bodyPr>
            <a:normAutofit lnSpcReduction="10000"/>
          </a:bodyPr>
          <a:lstStyle/>
          <a:p>
            <a:r>
              <a:rPr lang="en-US" dirty="0"/>
              <a:t>Brecht wrote, created and adapted works which used music to entertain, but which didn’t allow the audience to be succumbed by the tricks of theatre (think of </a:t>
            </a:r>
            <a:r>
              <a:rPr lang="en-US" dirty="0" err="1"/>
              <a:t>Artaud</a:t>
            </a:r>
            <a:r>
              <a:rPr lang="en-US" dirty="0"/>
              <a:t> trying to do the same thing but with a different manifesto).</a:t>
            </a:r>
          </a:p>
          <a:p>
            <a:endParaRPr lang="en-US" dirty="0"/>
          </a:p>
          <a:p>
            <a:r>
              <a:rPr lang="en-US" dirty="0"/>
              <a:t>Do you know any Brecht songs…?</a:t>
            </a:r>
          </a:p>
          <a:p>
            <a:r>
              <a:rPr lang="en-US" sz="1730" dirty="0">
                <a:hlinkClick r:id="rId2"/>
              </a:rPr>
              <a:t>https://www.youtube.com/watch?v=4KycFC3Xjx4</a:t>
            </a:r>
            <a:endParaRPr lang="en-US" sz="1730" dirty="0"/>
          </a:p>
          <a:p>
            <a:r>
              <a:rPr lang="en-US" sz="1730" dirty="0">
                <a:hlinkClick r:id="rId3"/>
              </a:rPr>
              <a:t>https://www.youtube.com/watch?v=pQJFWhn1R_w</a:t>
            </a:r>
            <a:r>
              <a:rPr lang="en-US" sz="1730" dirty="0"/>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Alienation	</a:t>
            </a:r>
          </a:p>
        </p:txBody>
      </p:sp>
      <p:sp>
        <p:nvSpPr>
          <p:cNvPr id="3" name="Content Placeholder 2"/>
          <p:cNvSpPr>
            <a:spLocks noGrp="1"/>
          </p:cNvSpPr>
          <p:nvPr>
            <p:ph idx="1"/>
          </p:nvPr>
        </p:nvSpPr>
        <p:spPr/>
        <p:txBody>
          <a:bodyPr/>
          <a:lstStyle/>
          <a:p>
            <a:r>
              <a:rPr lang="en-US" dirty="0"/>
              <a:t>‘With musicians on stage, the use of placards to give spectators an objective perspective on the action, the separation of dialog from song and a harshly cynical presentation of the material to prevent emotional empathy, these operas were designed as the antithesis to Wagner.’122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Distancing</a:t>
            </a:r>
          </a:p>
        </p:txBody>
      </p:sp>
      <p:sp>
        <p:nvSpPr>
          <p:cNvPr id="3" name="Content Placeholder 2"/>
          <p:cNvSpPr>
            <a:spLocks noGrp="1"/>
          </p:cNvSpPr>
          <p:nvPr>
            <p:ph idx="1"/>
          </p:nvPr>
        </p:nvSpPr>
        <p:spPr/>
        <p:txBody>
          <a:bodyPr/>
          <a:lstStyle/>
          <a:p>
            <a:r>
              <a:rPr lang="en-US" dirty="0"/>
              <a:t>Many of Brecht’s staging techniques retain their German nouns in theatrical conversation and writing.</a:t>
            </a:r>
          </a:p>
          <a:p>
            <a:r>
              <a:rPr lang="en-US" dirty="0"/>
              <a:t>‘</a:t>
            </a:r>
            <a:r>
              <a:rPr lang="en-US" dirty="0" err="1"/>
              <a:t>Verfremdungseffekt</a:t>
            </a:r>
            <a:r>
              <a:rPr lang="en-US" dirty="0"/>
              <a:t>’ or ‘distancing’ is the method of performance where actors ‘demonstrate the actions of a character instead of identifying with their roles.’ 122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does distancing do?</a:t>
            </a:r>
          </a:p>
        </p:txBody>
      </p:sp>
      <p:sp>
        <p:nvSpPr>
          <p:cNvPr id="3" name="Content Placeholder 2"/>
          <p:cNvSpPr>
            <a:spLocks noGrp="1"/>
          </p:cNvSpPr>
          <p:nvPr>
            <p:ph idx="1"/>
          </p:nvPr>
        </p:nvSpPr>
        <p:spPr/>
        <p:txBody>
          <a:bodyPr/>
          <a:lstStyle/>
          <a:p>
            <a:r>
              <a:rPr lang="en-US" dirty="0"/>
              <a:t>As a reaction to mainstream theatre which ‘depended on middle class interest and capitalist support’ </a:t>
            </a:r>
            <a:r>
              <a:rPr lang="en-US" sz="1800" dirty="0"/>
              <a:t>(Willet,1959 :148)</a:t>
            </a:r>
            <a:r>
              <a:rPr lang="en-US" dirty="0"/>
              <a:t>, Brecht developed a staging system in which ‘it became impossible for the actors to do more than demonstrate and illustrate; the audience could no longer be ‘carried away’.’ </a:t>
            </a:r>
            <a:r>
              <a:rPr lang="en-US" sz="1800" dirty="0"/>
              <a:t>(ibid)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‘Forget about settings’</a:t>
            </a:r>
          </a:p>
        </p:txBody>
      </p:sp>
      <p:sp>
        <p:nvSpPr>
          <p:cNvPr id="3" name="Content Placeholder 2"/>
          <p:cNvSpPr>
            <a:spLocks noGrp="1"/>
          </p:cNvSpPr>
          <p:nvPr>
            <p:ph idx="1"/>
          </p:nvPr>
        </p:nvSpPr>
        <p:spPr/>
        <p:txBody>
          <a:bodyPr>
            <a:normAutofit fontScale="92500" lnSpcReduction="20000"/>
          </a:bodyPr>
          <a:lstStyle/>
          <a:p>
            <a:r>
              <a:rPr lang="en-US" dirty="0"/>
              <a:t>‘Let’s have a platform, and on this platform we’ll put chairs, tables, partitions – whatever the actors need. For hanging a curtain give me a wooden pole or a metal bar; for hanging a picture a piece of wood. And I’ll want a large projection screen… let’s be aware of the natural textures of wood and metal… We’ll place two grand pianos visibly at one side of the stage; the play must have the quality of a concert as well as that of a drama… And we’ll show the lighting units as they dim on and off, playing over the scene.’ </a:t>
            </a:r>
            <a:r>
              <a:rPr lang="en-US" sz="1946" dirty="0"/>
              <a:t>(Willet, 1959:149)</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More nouns</a:t>
            </a:r>
          </a:p>
        </p:txBody>
      </p:sp>
      <p:sp>
        <p:nvSpPr>
          <p:cNvPr id="3" name="Content Placeholder 2"/>
          <p:cNvSpPr>
            <a:spLocks noGrp="1"/>
          </p:cNvSpPr>
          <p:nvPr>
            <p:ph idx="1"/>
          </p:nvPr>
        </p:nvSpPr>
        <p:spPr/>
        <p:txBody>
          <a:bodyPr>
            <a:normAutofit fontScale="85000" lnSpcReduction="10000"/>
          </a:bodyPr>
          <a:lstStyle/>
          <a:p>
            <a:r>
              <a:rPr lang="en-US" dirty="0"/>
              <a:t>Although we shouldn’t reduce Brecht’s influence to a collection of staging gimmicks or traits – we cannot deny that his ‘traits’ are highly influential in modern theatre. Here are some more that you will come across when reading about – or watching – theatre influenced by expressionism and Brecht:</a:t>
            </a:r>
          </a:p>
          <a:p>
            <a:r>
              <a:rPr lang="en-US" dirty="0" err="1"/>
              <a:t>Spass</a:t>
            </a:r>
            <a:endParaRPr lang="en-US" dirty="0"/>
          </a:p>
          <a:p>
            <a:r>
              <a:rPr lang="en-US" dirty="0" err="1"/>
              <a:t>Gestus</a:t>
            </a:r>
            <a:r>
              <a:rPr lang="en-US" dirty="0"/>
              <a:t> </a:t>
            </a:r>
            <a:r>
              <a:rPr lang="en-US" sz="2400" dirty="0"/>
              <a:t>(a physical act that is imbued </a:t>
            </a:r>
            <a:r>
              <a:rPr lang="en-US" sz="2400"/>
              <a:t>with additional meaning </a:t>
            </a:r>
            <a:r>
              <a:rPr lang="en-US" sz="2400" dirty="0"/>
              <a:t>through context)</a:t>
            </a:r>
          </a:p>
          <a:p>
            <a:r>
              <a:rPr lang="en-US" dirty="0"/>
              <a:t>V-effect (Another term for </a:t>
            </a:r>
            <a:r>
              <a:rPr lang="en-US" dirty="0" err="1"/>
              <a:t>Verfremdungseffeckt</a:t>
            </a:r>
            <a:r>
              <a:rPr lang="en-US" dirty="0"/>
              <a:t>)</a:t>
            </a:r>
          </a:p>
          <a:p>
            <a:r>
              <a:rPr lang="en-US" dirty="0"/>
              <a:t>Alienation</a:t>
            </a:r>
          </a:p>
          <a:p>
            <a:endParaRPr lang="en-US" dirty="0"/>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Brecht’s more famous dramatic works:</a:t>
            </a:r>
          </a:p>
        </p:txBody>
      </p:sp>
      <p:sp>
        <p:nvSpPr>
          <p:cNvPr id="3" name="Content Placeholder 2"/>
          <p:cNvSpPr>
            <a:spLocks noGrp="1"/>
          </p:cNvSpPr>
          <p:nvPr>
            <p:ph idx="1"/>
          </p:nvPr>
        </p:nvSpPr>
        <p:spPr/>
        <p:txBody>
          <a:bodyPr>
            <a:normAutofit/>
          </a:bodyPr>
          <a:lstStyle/>
          <a:p>
            <a:r>
              <a:rPr lang="en-US" dirty="0"/>
              <a:t>The Caucasian Chalk Circle</a:t>
            </a:r>
          </a:p>
          <a:p>
            <a:r>
              <a:rPr lang="en-US" dirty="0"/>
              <a:t>Mother Courage</a:t>
            </a:r>
          </a:p>
          <a:p>
            <a:r>
              <a:rPr lang="en-US" dirty="0"/>
              <a:t>The </a:t>
            </a:r>
            <a:r>
              <a:rPr lang="en-US" dirty="0" err="1"/>
              <a:t>Threepenny</a:t>
            </a:r>
            <a:r>
              <a:rPr lang="en-US" dirty="0"/>
              <a:t> Opera</a:t>
            </a:r>
          </a:p>
          <a:p>
            <a:r>
              <a:rPr lang="en-US" dirty="0"/>
              <a:t>The Rise and Fall of the City of </a:t>
            </a:r>
            <a:r>
              <a:rPr lang="en-US" dirty="0" err="1"/>
              <a:t>Mahagonnay</a:t>
            </a:r>
            <a:r>
              <a:rPr lang="en-US" dirty="0"/>
              <a:t> </a:t>
            </a:r>
          </a:p>
          <a:p>
            <a:r>
              <a:rPr lang="en-US" dirty="0"/>
              <a:t>Baal</a:t>
            </a:r>
          </a:p>
          <a:p>
            <a:r>
              <a:rPr lang="en-US" dirty="0"/>
              <a:t>Galileo </a:t>
            </a:r>
          </a:p>
          <a:p>
            <a:r>
              <a:rPr lang="en-US" dirty="0"/>
              <a:t>The Good Person of Szechwan </a:t>
            </a:r>
            <a:r>
              <a:rPr lang="en-US" sz="2000" dirty="0"/>
              <a:t>(also know as the ‘good woman…’ in some translations)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Basics</a:t>
            </a:r>
          </a:p>
        </p:txBody>
      </p:sp>
      <p:sp>
        <p:nvSpPr>
          <p:cNvPr id="3" name="Content Placeholder 2"/>
          <p:cNvSpPr>
            <a:spLocks noGrp="1"/>
          </p:cNvSpPr>
          <p:nvPr>
            <p:ph idx="1"/>
          </p:nvPr>
        </p:nvSpPr>
        <p:spPr/>
        <p:txBody>
          <a:bodyPr>
            <a:normAutofit fontScale="92500"/>
          </a:bodyPr>
          <a:lstStyle/>
          <a:p>
            <a:r>
              <a:rPr lang="en-US" dirty="0"/>
              <a:t>Willet writes that we should not reduce Brecht’s dramatic style to a series of buzz words, and that we should go further to understand why he veered away from traditional or conventional production and dramatic styles. </a:t>
            </a:r>
            <a:r>
              <a:rPr lang="en-US" sz="1946" dirty="0"/>
              <a:t>(Willet,1959:165)</a:t>
            </a:r>
          </a:p>
          <a:p>
            <a:endParaRPr lang="en-US" dirty="0"/>
          </a:p>
          <a:p>
            <a:r>
              <a:rPr lang="en-US" dirty="0"/>
              <a:t>We (in 2018) must also be aware that nearly all theatrical work that we view has been influenced by Brecht in some way or another.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did he want to change things?</a:t>
            </a:r>
          </a:p>
        </p:txBody>
      </p:sp>
      <p:sp>
        <p:nvSpPr>
          <p:cNvPr id="3" name="Content Placeholder 2"/>
          <p:cNvSpPr>
            <a:spLocks noGrp="1"/>
          </p:cNvSpPr>
          <p:nvPr>
            <p:ph idx="1"/>
          </p:nvPr>
        </p:nvSpPr>
        <p:spPr/>
        <p:txBody>
          <a:bodyPr>
            <a:normAutofit lnSpcReduction="10000"/>
          </a:bodyPr>
          <a:lstStyle/>
          <a:p>
            <a:r>
              <a:rPr lang="en-US" dirty="0"/>
              <a:t>‘The basis of Brecht’s theoretical writings is his strong dislike of the orthodox theatre, and especially of the ranting and pretentious German classical stage’</a:t>
            </a:r>
          </a:p>
          <a:p>
            <a:r>
              <a:rPr lang="en-US" dirty="0"/>
              <a:t>..where:</a:t>
            </a:r>
          </a:p>
          <a:p>
            <a:r>
              <a:rPr lang="en-US" dirty="0"/>
              <a:t>‘..the delights of art </a:t>
            </a:r>
            <a:r>
              <a:rPr lang="en-US" dirty="0" err="1"/>
              <a:t>subserve</a:t>
            </a:r>
            <a:r>
              <a:rPr lang="en-US" dirty="0"/>
              <a:t> education, and by learning we understand not an enjoyable process of finding out but the forcible shoving of one’s nose into things’ </a:t>
            </a:r>
            <a:r>
              <a:rPr lang="en-US" sz="1800" dirty="0"/>
              <a:t>(Willet, 1959: 165)</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does this mean?</a:t>
            </a:r>
          </a:p>
        </p:txBody>
      </p:sp>
      <p:sp>
        <p:nvSpPr>
          <p:cNvPr id="3" name="Content Placeholder 2"/>
          <p:cNvSpPr>
            <a:spLocks noGrp="1"/>
          </p:cNvSpPr>
          <p:nvPr>
            <p:ph idx="1"/>
          </p:nvPr>
        </p:nvSpPr>
        <p:spPr/>
        <p:txBody>
          <a:bodyPr>
            <a:normAutofit fontScale="92500" lnSpcReduction="20000"/>
          </a:bodyPr>
          <a:lstStyle/>
          <a:p>
            <a:r>
              <a:rPr lang="en-US" dirty="0"/>
              <a:t>Brecht challenged the ‘status quo’ by not accepting the normal expectations of the theatre of his time.</a:t>
            </a:r>
          </a:p>
          <a:p>
            <a:endParaRPr lang="en-US" dirty="0"/>
          </a:p>
          <a:p>
            <a:r>
              <a:rPr lang="en-US" dirty="0"/>
              <a:t>He wanted his audiences to notice inequality which led to power abuse, political difference and injustice. Rather than passively viewing </a:t>
            </a:r>
            <a:r>
              <a:rPr lang="en-US" dirty="0" err="1"/>
              <a:t>idealised</a:t>
            </a:r>
            <a:r>
              <a:rPr lang="en-US" dirty="0"/>
              <a:t> stories from higher class perspectives, he wanted the audience to feel that they should be responsible for and be able to change their social and political world.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this called?</a:t>
            </a:r>
          </a:p>
        </p:txBody>
      </p:sp>
      <p:sp>
        <p:nvSpPr>
          <p:cNvPr id="3" name="Content Placeholder 2"/>
          <p:cNvSpPr>
            <a:spLocks noGrp="1"/>
          </p:cNvSpPr>
          <p:nvPr>
            <p:ph idx="1"/>
          </p:nvPr>
        </p:nvSpPr>
        <p:spPr/>
        <p:txBody>
          <a:bodyPr/>
          <a:lstStyle/>
          <a:p>
            <a:r>
              <a:rPr lang="en-US" dirty="0"/>
              <a:t>Emancipation is a good word to cover the freeing of the mind to the potentials of an improved existence.</a:t>
            </a:r>
          </a:p>
          <a:p>
            <a:endParaRPr lang="en-US" dirty="0"/>
          </a:p>
          <a:p>
            <a:r>
              <a:rPr lang="en-US" dirty="0"/>
              <a:t>Marxism also influences Brecht.</a:t>
            </a:r>
          </a:p>
          <a:p>
            <a:endParaRPr lang="en-US" dirty="0"/>
          </a:p>
          <a:p>
            <a:r>
              <a:rPr lang="en-US" dirty="0"/>
              <a:t>Look for traits of these factors when watching and reading the next sources: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Short video</a:t>
            </a:r>
          </a:p>
        </p:txBody>
      </p:sp>
      <p:sp>
        <p:nvSpPr>
          <p:cNvPr id="3" name="Content Placeholder 2"/>
          <p:cNvSpPr>
            <a:spLocks noGrp="1"/>
          </p:cNvSpPr>
          <p:nvPr>
            <p:ph idx="1"/>
          </p:nvPr>
        </p:nvSpPr>
        <p:spPr/>
        <p:txBody>
          <a:bodyPr/>
          <a:lstStyle/>
          <a:p>
            <a:endParaRPr lang="en-US" dirty="0">
              <a:hlinkClick r:id="rId2"/>
            </a:endParaRPr>
          </a:p>
          <a:p>
            <a:r>
              <a:rPr lang="en-US" dirty="0"/>
              <a:t>Really good brief introduction from the National Theatre:</a:t>
            </a:r>
            <a:endParaRPr lang="en-US" dirty="0">
              <a:hlinkClick r:id="rId2"/>
            </a:endParaRPr>
          </a:p>
          <a:p>
            <a:endParaRPr lang="en-US" dirty="0">
              <a:hlinkClick r:id="rId2"/>
            </a:endParaRPr>
          </a:p>
          <a:p>
            <a:r>
              <a:rPr lang="en-US" dirty="0">
                <a:hlinkClick r:id="rId2"/>
              </a:rPr>
              <a:t>https://www.youtube.com/watch?v=l-828KqtTkA&amp;t=2s</a:t>
            </a:r>
            <a:r>
              <a:rPr lang="en-US" dirty="0"/>
              <a: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little reading</a:t>
            </a:r>
          </a:p>
        </p:txBody>
      </p:sp>
      <p:sp>
        <p:nvSpPr>
          <p:cNvPr id="3" name="Content Placeholder 2"/>
          <p:cNvSpPr>
            <a:spLocks noGrp="1"/>
          </p:cNvSpPr>
          <p:nvPr>
            <p:ph idx="1"/>
          </p:nvPr>
        </p:nvSpPr>
        <p:spPr/>
        <p:txBody>
          <a:bodyPr>
            <a:normAutofit lnSpcReduction="10000"/>
          </a:bodyPr>
          <a:lstStyle/>
          <a:p>
            <a:r>
              <a:rPr lang="en-US" dirty="0"/>
              <a:t>On the handout /to the Google Scholar link below, please read pages 16- 18, the ‘Theatrical Practice’ section by Steve Giles and note what conventions you consider to be ‘normal’ practice by today’s standards.</a:t>
            </a:r>
            <a:endParaRPr lang="en-US" dirty="0">
              <a:hlinkClick r:id="rId2"/>
            </a:endParaRPr>
          </a:p>
          <a:p>
            <a:endParaRPr lang="en-US" dirty="0">
              <a:hlinkClick r:id="rId2"/>
            </a:endParaRPr>
          </a:p>
          <a:p>
            <a:endParaRPr lang="en-US" dirty="0">
              <a:hlinkClick r:id="rId2"/>
            </a:endParaRPr>
          </a:p>
          <a:p>
            <a:r>
              <a:rPr lang="en-US" sz="2118" dirty="0">
                <a:hlinkClick r:id="rId2"/>
              </a:rPr>
              <a:t>https://books.google.co.uk/books?hl=en&amp;lr=&amp;id=ck2EBAAAQBAJ&amp;oi=fnd&amp;pg=PP1&amp;dq=brecht&amp;ots=n_RHAL2eil&amp;sig=Lup3N81MRi582S0B4p0R0qHMfVQ#v=onepage&amp;q=brecht&amp;f=false</a:t>
            </a:r>
            <a:endParaRPr lang="en-US" sz="2118" dirty="0"/>
          </a:p>
          <a:p>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rotWithShape="1">
          <a:blip r:embed="rId2"/>
          <a:srcRect l="28839" t="44064" r="39289" b="22319"/>
          <a:stretch/>
        </p:blipFill>
        <p:spPr>
          <a:xfrm>
            <a:off x="457200" y="1417638"/>
            <a:ext cx="7977351" cy="4732791"/>
          </a:xfrm>
          <a:prstGeom prst="rect">
            <a:avLst/>
          </a:prstGeom>
        </p:spPr>
      </p:pic>
    </p:spTree>
    <p:extLst>
      <p:ext uri="{BB962C8B-B14F-4D97-AF65-F5344CB8AC3E}">
        <p14:creationId xmlns:p14="http://schemas.microsoft.com/office/powerpoint/2010/main" val="34414074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rotWithShape="1">
          <a:blip r:embed="rId2"/>
          <a:srcRect l="31059" t="37098" r="38636" b="17387"/>
          <a:stretch/>
        </p:blipFill>
        <p:spPr>
          <a:xfrm>
            <a:off x="667407" y="0"/>
            <a:ext cx="8019393" cy="6775003"/>
          </a:xfrm>
          <a:prstGeom prst="rect">
            <a:avLst/>
          </a:prstGeom>
        </p:spPr>
      </p:pic>
    </p:spTree>
    <p:extLst>
      <p:ext uri="{BB962C8B-B14F-4D97-AF65-F5344CB8AC3E}">
        <p14:creationId xmlns:p14="http://schemas.microsoft.com/office/powerpoint/2010/main" val="32060841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rotWithShape="1">
          <a:blip r:embed="rId2"/>
          <a:srcRect l="30798" t="40116" r="39158" b="15297"/>
          <a:stretch/>
        </p:blipFill>
        <p:spPr>
          <a:xfrm>
            <a:off x="641130" y="584195"/>
            <a:ext cx="7861739" cy="6562840"/>
          </a:xfrm>
          <a:prstGeom prst="rect">
            <a:avLst/>
          </a:prstGeom>
        </p:spPr>
      </p:pic>
    </p:spTree>
    <p:extLst>
      <p:ext uri="{BB962C8B-B14F-4D97-AF65-F5344CB8AC3E}">
        <p14:creationId xmlns:p14="http://schemas.microsoft.com/office/powerpoint/2010/main" val="9081428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rotWithShape="1">
          <a:blip r:embed="rId2"/>
          <a:srcRect l="29361" t="31525" r="38243" b="16458"/>
          <a:stretch/>
        </p:blipFill>
        <p:spPr>
          <a:xfrm>
            <a:off x="898071" y="39918"/>
            <a:ext cx="7548585" cy="6818081"/>
          </a:xfrm>
          <a:prstGeom prst="rect">
            <a:avLst/>
          </a:prstGeom>
        </p:spPr>
      </p:pic>
    </p:spTree>
    <p:extLst>
      <p:ext uri="{BB962C8B-B14F-4D97-AF65-F5344CB8AC3E}">
        <p14:creationId xmlns:p14="http://schemas.microsoft.com/office/powerpoint/2010/main" val="949344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Hans-</a:t>
            </a:r>
            <a:r>
              <a:rPr lang="en-GB" dirty="0" err="1"/>
              <a:t>Thies</a:t>
            </a:r>
            <a:r>
              <a:rPr lang="en-GB" dirty="0"/>
              <a:t> Lehmann</a:t>
            </a:r>
          </a:p>
        </p:txBody>
      </p:sp>
      <p:sp>
        <p:nvSpPr>
          <p:cNvPr id="3" name="Content Placeholder 2"/>
          <p:cNvSpPr>
            <a:spLocks noGrp="1"/>
          </p:cNvSpPr>
          <p:nvPr>
            <p:ph idx="1"/>
          </p:nvPr>
        </p:nvSpPr>
        <p:spPr/>
        <p:txBody>
          <a:bodyPr>
            <a:normAutofit fontScale="70000" lnSpcReduction="20000"/>
          </a:bodyPr>
          <a:lstStyle/>
          <a:p>
            <a:r>
              <a:rPr lang="en-GB" dirty="0" err="1"/>
              <a:t>Postdramatic</a:t>
            </a:r>
            <a:r>
              <a:rPr lang="en-GB" dirty="0"/>
              <a:t> theatre shifts focus from the drama as text in itself, and evolves a ‘performative aesthetic’ where the text of the performance is positioned in a special relationship to the physical situation of performance and stage.</a:t>
            </a:r>
          </a:p>
          <a:p>
            <a:endParaRPr lang="en-GB" dirty="0"/>
          </a:p>
          <a:p>
            <a:r>
              <a:rPr lang="en-GB" dirty="0"/>
              <a:t>What does that mean? It is a reaction to an over-reliance on text. </a:t>
            </a:r>
          </a:p>
          <a:p>
            <a:endParaRPr lang="en-GB" dirty="0"/>
          </a:p>
          <a:p>
            <a:r>
              <a:rPr lang="en-GB" dirty="0" err="1"/>
              <a:t>Postdramatic</a:t>
            </a:r>
            <a:r>
              <a:rPr lang="en-GB" dirty="0"/>
              <a:t> theatre is an attempt to produce an effect amongst the spectators rather than remain true to a specific text. </a:t>
            </a:r>
          </a:p>
          <a:p>
            <a:r>
              <a:rPr lang="en-GB" dirty="0"/>
              <a:t>This is Lehmann’s ‘new theatre' which he considers to be part of 'a simultaneous and multi-perspectival form of perceiving’. </a:t>
            </a:r>
          </a:p>
        </p:txBody>
      </p:sp>
    </p:spTree>
    <p:extLst>
      <p:ext uri="{BB962C8B-B14F-4D97-AF65-F5344CB8AC3E}">
        <p14:creationId xmlns:p14="http://schemas.microsoft.com/office/powerpoint/2010/main" val="15469965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Post dramatic theatre </a:t>
            </a:r>
          </a:p>
        </p:txBody>
      </p:sp>
      <p:sp>
        <p:nvSpPr>
          <p:cNvPr id="3" name="Content Placeholder 2"/>
          <p:cNvSpPr>
            <a:spLocks noGrp="1"/>
          </p:cNvSpPr>
          <p:nvPr>
            <p:ph idx="1"/>
          </p:nvPr>
        </p:nvSpPr>
        <p:spPr/>
        <p:txBody>
          <a:bodyPr/>
          <a:lstStyle/>
          <a:p>
            <a:r>
              <a:rPr lang="en-GB" dirty="0"/>
              <a:t>How might this idea impact your reading of drama that you have watched?</a:t>
            </a:r>
          </a:p>
          <a:p>
            <a:endParaRPr lang="en-GB" dirty="0"/>
          </a:p>
          <a:p>
            <a:r>
              <a:rPr lang="en-GB" dirty="0"/>
              <a:t>And does it change the framing of the Movement Practices production and Intro to Applied work that you created?</a:t>
            </a:r>
          </a:p>
        </p:txBody>
      </p:sp>
    </p:spTree>
    <p:extLst>
      <p:ext uri="{BB962C8B-B14F-4D97-AF65-F5344CB8AC3E}">
        <p14:creationId xmlns:p14="http://schemas.microsoft.com/office/powerpoint/2010/main" val="3107201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30BA0-C65F-CF4E-A69E-8C757190ED7D}"/>
              </a:ext>
            </a:extLst>
          </p:cNvPr>
          <p:cNvSpPr>
            <a:spLocks noGrp="1"/>
          </p:cNvSpPr>
          <p:nvPr>
            <p:ph type="title"/>
          </p:nvPr>
        </p:nvSpPr>
        <p:spPr/>
        <p:txBody>
          <a:bodyPr/>
          <a:lstStyle/>
          <a:p>
            <a:r>
              <a:rPr lang="en-GB" dirty="0"/>
              <a:t>Post dramatic theatre </a:t>
            </a:r>
            <a:endParaRPr lang="en-US" dirty="0"/>
          </a:p>
        </p:txBody>
      </p:sp>
      <p:sp>
        <p:nvSpPr>
          <p:cNvPr id="3" name="Content Placeholder 2">
            <a:extLst>
              <a:ext uri="{FF2B5EF4-FFF2-40B4-BE49-F238E27FC236}">
                <a16:creationId xmlns:a16="http://schemas.microsoft.com/office/drawing/2014/main" id="{B26BC815-EF46-2041-90CA-3472BD673DB1}"/>
              </a:ext>
            </a:extLst>
          </p:cNvPr>
          <p:cNvSpPr>
            <a:spLocks noGrp="1"/>
          </p:cNvSpPr>
          <p:nvPr>
            <p:ph idx="1"/>
          </p:nvPr>
        </p:nvSpPr>
        <p:spPr/>
        <p:txBody>
          <a:bodyPr/>
          <a:lstStyle/>
          <a:p>
            <a:endParaRPr lang="en-GB" dirty="0"/>
          </a:p>
          <a:p>
            <a:r>
              <a:rPr lang="en-GB" dirty="0"/>
              <a:t>‘(PDT)..performance practice that is marked by a shift away from mimesis (the fictional imitation of the real world) and from the written play as the dominant element of a theatrical production.’ (P8)</a:t>
            </a:r>
          </a:p>
          <a:p>
            <a:endParaRPr lang="en-US" dirty="0"/>
          </a:p>
        </p:txBody>
      </p:sp>
    </p:spTree>
    <p:extLst>
      <p:ext uri="{BB962C8B-B14F-4D97-AF65-F5344CB8AC3E}">
        <p14:creationId xmlns:p14="http://schemas.microsoft.com/office/powerpoint/2010/main" val="41201045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F1376-C7F0-2C4A-AC86-EB38E14602B6}"/>
              </a:ext>
            </a:extLst>
          </p:cNvPr>
          <p:cNvSpPr>
            <a:spLocks noGrp="1"/>
          </p:cNvSpPr>
          <p:nvPr>
            <p:ph type="title"/>
          </p:nvPr>
        </p:nvSpPr>
        <p:spPr/>
        <p:txBody>
          <a:bodyPr/>
          <a:lstStyle/>
          <a:p>
            <a:r>
              <a:rPr lang="en-GB" dirty="0"/>
              <a:t>Post dramatic theatre </a:t>
            </a:r>
            <a:endParaRPr lang="en-US" dirty="0"/>
          </a:p>
        </p:txBody>
      </p:sp>
      <p:sp>
        <p:nvSpPr>
          <p:cNvPr id="3" name="Content Placeholder 2">
            <a:extLst>
              <a:ext uri="{FF2B5EF4-FFF2-40B4-BE49-F238E27FC236}">
                <a16:creationId xmlns:a16="http://schemas.microsoft.com/office/drawing/2014/main" id="{7A2E41AB-1DB3-6241-AC0D-C94C66AEC736}"/>
              </a:ext>
            </a:extLst>
          </p:cNvPr>
          <p:cNvSpPr>
            <a:spLocks noGrp="1"/>
          </p:cNvSpPr>
          <p:nvPr>
            <p:ph idx="1"/>
          </p:nvPr>
        </p:nvSpPr>
        <p:spPr/>
        <p:txBody>
          <a:bodyPr>
            <a:normAutofit fontScale="92500" lnSpcReduction="20000"/>
          </a:bodyPr>
          <a:lstStyle/>
          <a:p>
            <a:r>
              <a:rPr lang="en-GB" dirty="0"/>
              <a:t>‘One key element that Lehmann described as </a:t>
            </a:r>
            <a:r>
              <a:rPr lang="en-GB" dirty="0" err="1"/>
              <a:t>postdramatic</a:t>
            </a:r>
            <a:r>
              <a:rPr lang="en-GB" dirty="0"/>
              <a:t> is either an explicit acknowledgement of the live presence of spectators as part of the content of the work, or a direct exploration of this relationship through forms that invite their participation.’ </a:t>
            </a:r>
          </a:p>
          <a:p>
            <a:r>
              <a:rPr lang="en-GB" dirty="0"/>
              <a:t>‘In other words, the </a:t>
            </a:r>
            <a:r>
              <a:rPr lang="en-GB" dirty="0" err="1"/>
              <a:t>postdramatic</a:t>
            </a:r>
            <a:r>
              <a:rPr lang="en-GB" dirty="0"/>
              <a:t> is concerned with theatre as a live event rather than represented fiction, which Lehmann (2006) refers to as an encounter of “shared energies instead of transmitted signs” (p.150).’ (p8)</a:t>
            </a:r>
          </a:p>
          <a:p>
            <a:endParaRPr lang="en-US" dirty="0"/>
          </a:p>
        </p:txBody>
      </p:sp>
    </p:spTree>
    <p:extLst>
      <p:ext uri="{BB962C8B-B14F-4D97-AF65-F5344CB8AC3E}">
        <p14:creationId xmlns:p14="http://schemas.microsoft.com/office/powerpoint/2010/main" val="13835542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9949E-1A7B-9A47-973F-036A37BB1D04}"/>
              </a:ext>
            </a:extLst>
          </p:cNvPr>
          <p:cNvSpPr>
            <a:spLocks noGrp="1"/>
          </p:cNvSpPr>
          <p:nvPr>
            <p:ph type="title"/>
          </p:nvPr>
        </p:nvSpPr>
        <p:spPr/>
        <p:txBody>
          <a:bodyPr/>
          <a:lstStyle/>
          <a:p>
            <a:r>
              <a:rPr lang="en-GB" dirty="0"/>
              <a:t>Post dramatic theatre </a:t>
            </a:r>
            <a:endParaRPr lang="en-US" dirty="0"/>
          </a:p>
        </p:txBody>
      </p:sp>
      <p:sp>
        <p:nvSpPr>
          <p:cNvPr id="3" name="Content Placeholder 2">
            <a:extLst>
              <a:ext uri="{FF2B5EF4-FFF2-40B4-BE49-F238E27FC236}">
                <a16:creationId xmlns:a16="http://schemas.microsoft.com/office/drawing/2014/main" id="{7C0FCD5D-680A-1940-83E3-89F6CBEBE346}"/>
              </a:ext>
            </a:extLst>
          </p:cNvPr>
          <p:cNvSpPr>
            <a:spLocks noGrp="1"/>
          </p:cNvSpPr>
          <p:nvPr>
            <p:ph idx="1"/>
          </p:nvPr>
        </p:nvSpPr>
        <p:spPr/>
        <p:txBody>
          <a:bodyPr/>
          <a:lstStyle/>
          <a:p>
            <a:r>
              <a:rPr lang="en-US" dirty="0"/>
              <a:t>Are there examples of </a:t>
            </a:r>
            <a:r>
              <a:rPr lang="en-GB" dirty="0"/>
              <a:t>Post dramatic theatre that you can reflect upon?</a:t>
            </a:r>
          </a:p>
          <a:p>
            <a:endParaRPr lang="en-GB" dirty="0"/>
          </a:p>
          <a:p>
            <a:r>
              <a:rPr lang="en-GB" dirty="0"/>
              <a:t>Have you had experiences of Post dramatic theatre that you can compare to experiences of traditional ‘dramatic’ theatre?</a:t>
            </a:r>
            <a:endParaRPr lang="en-US" dirty="0"/>
          </a:p>
        </p:txBody>
      </p:sp>
    </p:spTree>
    <p:extLst>
      <p:ext uri="{BB962C8B-B14F-4D97-AF65-F5344CB8AC3E}">
        <p14:creationId xmlns:p14="http://schemas.microsoft.com/office/powerpoint/2010/main" val="41817588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02AE8-AA55-454C-9891-FFDE8EC17C32}"/>
              </a:ext>
            </a:extLst>
          </p:cNvPr>
          <p:cNvSpPr>
            <a:spLocks noGrp="1"/>
          </p:cNvSpPr>
          <p:nvPr>
            <p:ph type="title"/>
          </p:nvPr>
        </p:nvSpPr>
        <p:spPr/>
        <p:txBody>
          <a:bodyPr/>
          <a:lstStyle/>
          <a:p>
            <a:r>
              <a:rPr lang="en-GB" dirty="0"/>
              <a:t>Post dramatic theatre </a:t>
            </a:r>
            <a:endParaRPr lang="en-US" dirty="0"/>
          </a:p>
        </p:txBody>
      </p:sp>
      <p:sp>
        <p:nvSpPr>
          <p:cNvPr id="3" name="Content Placeholder 2">
            <a:extLst>
              <a:ext uri="{FF2B5EF4-FFF2-40B4-BE49-F238E27FC236}">
                <a16:creationId xmlns:a16="http://schemas.microsoft.com/office/drawing/2014/main" id="{949B798C-D027-1A4E-9FAB-DC56375D27D8}"/>
              </a:ext>
            </a:extLst>
          </p:cNvPr>
          <p:cNvSpPr>
            <a:spLocks noGrp="1"/>
          </p:cNvSpPr>
          <p:nvPr>
            <p:ph idx="1"/>
          </p:nvPr>
        </p:nvSpPr>
        <p:spPr/>
        <p:txBody>
          <a:bodyPr>
            <a:normAutofit lnSpcReduction="10000"/>
          </a:bodyPr>
          <a:lstStyle/>
          <a:p>
            <a:r>
              <a:rPr lang="en-GB" dirty="0"/>
              <a:t>‘…practitioners who want to engage more directly with theatre as a live event and with the explicit co-presence of both spectators and performers.’ (p9)</a:t>
            </a:r>
          </a:p>
          <a:p>
            <a:endParaRPr lang="en-GB" dirty="0"/>
          </a:p>
          <a:p>
            <a:r>
              <a:rPr lang="en-GB" dirty="0" err="1"/>
              <a:t>Postdramatic</a:t>
            </a:r>
            <a:r>
              <a:rPr lang="en-GB" dirty="0"/>
              <a:t> theatre, then, can be described as having a multi-textual landscape which can be structured in different ways and take many different forms. (p11)</a:t>
            </a:r>
          </a:p>
          <a:p>
            <a:endParaRPr lang="en-US" dirty="0"/>
          </a:p>
        </p:txBody>
      </p:sp>
    </p:spTree>
    <p:extLst>
      <p:ext uri="{BB962C8B-B14F-4D97-AF65-F5344CB8AC3E}">
        <p14:creationId xmlns:p14="http://schemas.microsoft.com/office/powerpoint/2010/main" val="41158154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DAFD5-1563-AE4E-8DD8-782BB2166565}"/>
              </a:ext>
            </a:extLst>
          </p:cNvPr>
          <p:cNvSpPr>
            <a:spLocks noGrp="1"/>
          </p:cNvSpPr>
          <p:nvPr>
            <p:ph type="title"/>
          </p:nvPr>
        </p:nvSpPr>
        <p:spPr/>
        <p:txBody>
          <a:bodyPr/>
          <a:lstStyle/>
          <a:p>
            <a:r>
              <a:rPr lang="en-GB" dirty="0"/>
              <a:t>Post dramatic theatre </a:t>
            </a:r>
            <a:endParaRPr lang="en-US" dirty="0"/>
          </a:p>
        </p:txBody>
      </p:sp>
      <p:sp>
        <p:nvSpPr>
          <p:cNvPr id="3" name="Content Placeholder 2">
            <a:extLst>
              <a:ext uri="{FF2B5EF4-FFF2-40B4-BE49-F238E27FC236}">
                <a16:creationId xmlns:a16="http://schemas.microsoft.com/office/drawing/2014/main" id="{B47B7AE5-CF7F-8D4E-9B3E-0DDD9D0A977D}"/>
              </a:ext>
            </a:extLst>
          </p:cNvPr>
          <p:cNvSpPr>
            <a:spLocks noGrp="1"/>
          </p:cNvSpPr>
          <p:nvPr>
            <p:ph idx="1"/>
          </p:nvPr>
        </p:nvSpPr>
        <p:spPr/>
        <p:txBody>
          <a:bodyPr/>
          <a:lstStyle/>
          <a:p>
            <a:r>
              <a:rPr lang="en-GB" dirty="0"/>
              <a:t>‘In </a:t>
            </a:r>
            <a:r>
              <a:rPr lang="en-GB" dirty="0" err="1"/>
              <a:t>postdramatic</a:t>
            </a:r>
            <a:r>
              <a:rPr lang="en-GB" dirty="0"/>
              <a:t> theatre, the different performance components are typically blended so that they function as associated threads or layers that are woven together in a montage – “a way of constructing new meanings from numerous disparate sources or bits” (</a:t>
            </a:r>
            <a:r>
              <a:rPr lang="en-GB" dirty="0" err="1"/>
              <a:t>Schechner</a:t>
            </a:r>
            <a:r>
              <a:rPr lang="en-GB" dirty="0"/>
              <a:t>, 2013, p.255) – or a collage that explores an idea or theme from multiple, sometimes contradictory, perspectives.’ (p11)</a:t>
            </a:r>
          </a:p>
          <a:p>
            <a:endParaRPr lang="en-US" dirty="0"/>
          </a:p>
        </p:txBody>
      </p:sp>
    </p:spTree>
    <p:extLst>
      <p:ext uri="{BB962C8B-B14F-4D97-AF65-F5344CB8AC3E}">
        <p14:creationId xmlns:p14="http://schemas.microsoft.com/office/powerpoint/2010/main" val="35143211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08649-BC1D-DA43-832B-0B679A56767C}"/>
              </a:ext>
            </a:extLst>
          </p:cNvPr>
          <p:cNvSpPr>
            <a:spLocks noGrp="1"/>
          </p:cNvSpPr>
          <p:nvPr>
            <p:ph type="title"/>
          </p:nvPr>
        </p:nvSpPr>
        <p:spPr/>
        <p:txBody>
          <a:bodyPr/>
          <a:lstStyle/>
          <a:p>
            <a:r>
              <a:rPr lang="en-GB" dirty="0"/>
              <a:t>Post dramatic theatre </a:t>
            </a:r>
            <a:endParaRPr lang="en-US" dirty="0"/>
          </a:p>
        </p:txBody>
      </p:sp>
      <p:sp>
        <p:nvSpPr>
          <p:cNvPr id="3" name="Content Placeholder 2">
            <a:extLst>
              <a:ext uri="{FF2B5EF4-FFF2-40B4-BE49-F238E27FC236}">
                <a16:creationId xmlns:a16="http://schemas.microsoft.com/office/drawing/2014/main" id="{C9007B7D-7732-304B-B095-CC4A19B8DFE8}"/>
              </a:ext>
            </a:extLst>
          </p:cNvPr>
          <p:cNvSpPr>
            <a:spLocks noGrp="1"/>
          </p:cNvSpPr>
          <p:nvPr>
            <p:ph idx="1"/>
          </p:nvPr>
        </p:nvSpPr>
        <p:spPr/>
        <p:txBody>
          <a:bodyPr>
            <a:normAutofit fontScale="92500" lnSpcReduction="20000"/>
          </a:bodyPr>
          <a:lstStyle/>
          <a:p>
            <a:r>
              <a:rPr lang="en-GB" dirty="0"/>
              <a:t>‘Some </a:t>
            </a:r>
            <a:r>
              <a:rPr lang="en-GB" dirty="0" err="1"/>
              <a:t>postdramatic</a:t>
            </a:r>
            <a:r>
              <a:rPr lang="en-GB" dirty="0"/>
              <a:t> works create multiple layers of potential meaning so that spectators are forced to actively connect strands or signs together (as in the examples above), or create a multitude of partial – unfinished – narratives. Others construct events in which spectators are invited to physically participate such that the work is incomplete without that participation. Therefore, a more personal reflection is encouraged as the spectators will not necessarily all experience or respond to a performance piece in the same way.’ (p13) </a:t>
            </a:r>
          </a:p>
          <a:p>
            <a:endParaRPr lang="en-US" dirty="0"/>
          </a:p>
        </p:txBody>
      </p:sp>
    </p:spTree>
    <p:extLst>
      <p:ext uri="{BB962C8B-B14F-4D97-AF65-F5344CB8AC3E}">
        <p14:creationId xmlns:p14="http://schemas.microsoft.com/office/powerpoint/2010/main" val="83621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D3D95-0EAB-EE40-99B1-7263A600D1B3}"/>
              </a:ext>
            </a:extLst>
          </p:cNvPr>
          <p:cNvSpPr>
            <a:spLocks noGrp="1"/>
          </p:cNvSpPr>
          <p:nvPr>
            <p:ph type="title"/>
          </p:nvPr>
        </p:nvSpPr>
        <p:spPr/>
        <p:txBody>
          <a:bodyPr/>
          <a:lstStyle/>
          <a:p>
            <a:r>
              <a:rPr lang="en-GB" dirty="0"/>
              <a:t>Post dramatic theatre </a:t>
            </a:r>
            <a:endParaRPr lang="en-US" dirty="0"/>
          </a:p>
        </p:txBody>
      </p:sp>
      <p:sp>
        <p:nvSpPr>
          <p:cNvPr id="3" name="Content Placeholder 2">
            <a:extLst>
              <a:ext uri="{FF2B5EF4-FFF2-40B4-BE49-F238E27FC236}">
                <a16:creationId xmlns:a16="http://schemas.microsoft.com/office/drawing/2014/main" id="{563F540F-3DF2-FB4E-8DA1-827662E09114}"/>
              </a:ext>
            </a:extLst>
          </p:cNvPr>
          <p:cNvSpPr>
            <a:spLocks noGrp="1"/>
          </p:cNvSpPr>
          <p:nvPr>
            <p:ph idx="1"/>
          </p:nvPr>
        </p:nvSpPr>
        <p:spPr/>
        <p:txBody>
          <a:bodyPr/>
          <a:lstStyle/>
          <a:p>
            <a:r>
              <a:rPr lang="en-GB" dirty="0"/>
              <a:t>‘In other words, the spectator is invited to consider how it makes him or her feel and what it makes him or her think in relation to the emerging themes and through the specific nature of their engagement with – or active participation in – the performance event.’ </a:t>
            </a:r>
            <a:r>
              <a:rPr lang="en-GB" sz="2000" dirty="0"/>
              <a:t>(p13)</a:t>
            </a:r>
          </a:p>
          <a:p>
            <a:endParaRPr lang="en-US" dirty="0"/>
          </a:p>
        </p:txBody>
      </p:sp>
    </p:spTree>
    <p:extLst>
      <p:ext uri="{BB962C8B-B14F-4D97-AF65-F5344CB8AC3E}">
        <p14:creationId xmlns:p14="http://schemas.microsoft.com/office/powerpoint/2010/main" val="35139148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8A9F6-1A58-6849-9A4F-AA775093D2E2}"/>
              </a:ext>
            </a:extLst>
          </p:cNvPr>
          <p:cNvSpPr>
            <a:spLocks noGrp="1"/>
          </p:cNvSpPr>
          <p:nvPr>
            <p:ph type="title"/>
          </p:nvPr>
        </p:nvSpPr>
        <p:spPr/>
        <p:txBody>
          <a:bodyPr/>
          <a:lstStyle/>
          <a:p>
            <a:r>
              <a:rPr lang="en-US" dirty="0"/>
              <a:t>Mole Weatherall Reckless Sleepers</a:t>
            </a:r>
          </a:p>
        </p:txBody>
      </p:sp>
      <p:sp>
        <p:nvSpPr>
          <p:cNvPr id="3" name="Content Placeholder 2">
            <a:extLst>
              <a:ext uri="{FF2B5EF4-FFF2-40B4-BE49-F238E27FC236}">
                <a16:creationId xmlns:a16="http://schemas.microsoft.com/office/drawing/2014/main" id="{FB72AD0B-9078-3D44-9830-7F80BEE023B0}"/>
              </a:ext>
            </a:extLst>
          </p:cNvPr>
          <p:cNvSpPr>
            <a:spLocks noGrp="1"/>
          </p:cNvSpPr>
          <p:nvPr>
            <p:ph idx="1"/>
          </p:nvPr>
        </p:nvSpPr>
        <p:spPr/>
        <p:txBody>
          <a:bodyPr>
            <a:normAutofit fontScale="77500" lnSpcReduction="20000"/>
          </a:bodyPr>
          <a:lstStyle/>
          <a:p>
            <a:endParaRPr lang="en-US" dirty="0">
              <a:hlinkClick r:id="rId3"/>
            </a:endParaRPr>
          </a:p>
          <a:p>
            <a:r>
              <a:rPr lang="en-US" dirty="0"/>
              <a:t>‘The projects aren't written in a traditional sense of the word. They are constructed layers of out and pasted sets of fragments that have been worked out in front of a computer screen, in a black box, on a train journey home, in the middle of the night. </a:t>
            </a:r>
            <a:br>
              <a:rPr lang="en-US" dirty="0"/>
            </a:br>
            <a:r>
              <a:rPr lang="en-US" dirty="0"/>
              <a:t>They contain a set of rules, a social order, a structure, a chaos in a very ordered way and after some time and some experiments and lots of failures, a project begins to take a shape and form, an identity of its own.’</a:t>
            </a:r>
            <a:br>
              <a:rPr lang="en-US" dirty="0"/>
            </a:br>
            <a:endParaRPr lang="en-US" dirty="0">
              <a:hlinkClick r:id="rId3"/>
            </a:endParaRPr>
          </a:p>
          <a:p>
            <a:endParaRPr lang="en-US" dirty="0">
              <a:hlinkClick r:id="rId3"/>
            </a:endParaRPr>
          </a:p>
          <a:p>
            <a:r>
              <a:rPr lang="en-US" dirty="0">
                <a:hlinkClick r:id="rId3"/>
              </a:rPr>
              <a:t>https://www.reckless-sleepers.eu/statement</a:t>
            </a:r>
            <a:r>
              <a:rPr lang="en-US" dirty="0"/>
              <a:t> </a:t>
            </a:r>
          </a:p>
        </p:txBody>
      </p:sp>
    </p:spTree>
    <p:extLst>
      <p:ext uri="{BB962C8B-B14F-4D97-AF65-F5344CB8AC3E}">
        <p14:creationId xmlns:p14="http://schemas.microsoft.com/office/powerpoint/2010/main" val="7754312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B1718-4096-7445-8C1B-C398AF5B7A02}"/>
              </a:ext>
            </a:extLst>
          </p:cNvPr>
          <p:cNvSpPr>
            <a:spLocks noGrp="1"/>
          </p:cNvSpPr>
          <p:nvPr>
            <p:ph type="title"/>
          </p:nvPr>
        </p:nvSpPr>
        <p:spPr/>
        <p:txBody>
          <a:bodyPr/>
          <a:lstStyle/>
          <a:p>
            <a:r>
              <a:rPr lang="en-US" dirty="0"/>
              <a:t>Reckless Sleepers</a:t>
            </a:r>
          </a:p>
        </p:txBody>
      </p:sp>
      <p:sp>
        <p:nvSpPr>
          <p:cNvPr id="3" name="Content Placeholder 2">
            <a:extLst>
              <a:ext uri="{FF2B5EF4-FFF2-40B4-BE49-F238E27FC236}">
                <a16:creationId xmlns:a16="http://schemas.microsoft.com/office/drawing/2014/main" id="{6D453985-3C98-BA40-B24B-90CC70C3D7B6}"/>
              </a:ext>
            </a:extLst>
          </p:cNvPr>
          <p:cNvSpPr>
            <a:spLocks noGrp="1"/>
          </p:cNvSpPr>
          <p:nvPr>
            <p:ph idx="1"/>
          </p:nvPr>
        </p:nvSpPr>
        <p:spPr/>
        <p:txBody>
          <a:bodyPr/>
          <a:lstStyle/>
          <a:p>
            <a:r>
              <a:rPr lang="en-US" dirty="0">
                <a:hlinkClick r:id="rId2"/>
              </a:rPr>
              <a:t>https://www.reckless-sleepers.eu/its-hot-video</a:t>
            </a:r>
            <a:r>
              <a:rPr lang="en-US" dirty="0"/>
              <a:t> (watch the shorter second clip)</a:t>
            </a:r>
          </a:p>
          <a:p>
            <a:endParaRPr lang="en-US" dirty="0"/>
          </a:p>
          <a:p>
            <a:r>
              <a:rPr lang="en-US" dirty="0"/>
              <a:t>‘Negative Space’ is on DT+</a:t>
            </a:r>
          </a:p>
          <a:p>
            <a:endParaRPr lang="en-US" dirty="0"/>
          </a:p>
          <a:p>
            <a:endParaRPr lang="en-US" dirty="0"/>
          </a:p>
        </p:txBody>
      </p:sp>
    </p:spTree>
    <p:extLst>
      <p:ext uri="{BB962C8B-B14F-4D97-AF65-F5344CB8AC3E}">
        <p14:creationId xmlns:p14="http://schemas.microsoft.com/office/powerpoint/2010/main" val="13299514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Incredible Resource </a:t>
            </a:r>
          </a:p>
        </p:txBody>
      </p:sp>
      <p:sp>
        <p:nvSpPr>
          <p:cNvPr id="3" name="Content Placeholder 2"/>
          <p:cNvSpPr>
            <a:spLocks noGrp="1"/>
          </p:cNvSpPr>
          <p:nvPr>
            <p:ph idx="1"/>
          </p:nvPr>
        </p:nvSpPr>
        <p:spPr/>
        <p:txBody>
          <a:bodyPr>
            <a:normAutofit fontScale="77500" lnSpcReduction="20000"/>
          </a:bodyPr>
          <a:lstStyle/>
          <a:p>
            <a:r>
              <a:rPr lang="en-GB" dirty="0"/>
              <a:t>Director </a:t>
            </a:r>
            <a:r>
              <a:rPr lang="en-GB" dirty="0" err="1"/>
              <a:t>Wim</a:t>
            </a:r>
            <a:r>
              <a:rPr lang="en-GB" dirty="0"/>
              <a:t> Wenders had planned to made a feature documentary with Bausch but she died suddenly in 2009 one month before filming began.</a:t>
            </a:r>
          </a:p>
          <a:p>
            <a:r>
              <a:rPr lang="en-GB" dirty="0"/>
              <a:t>The director continued with the project when some of Bausch’s dancers requested he filmed them talking about their work and their experiences with the inspirational choreographer. </a:t>
            </a:r>
          </a:p>
          <a:p>
            <a:r>
              <a:rPr lang="en-GB" dirty="0"/>
              <a:t>Trailer</a:t>
            </a:r>
            <a:r>
              <a:rPr lang="en-GB" dirty="0">
                <a:hlinkClick r:id="rId2"/>
              </a:rPr>
              <a:t> https://www.youtube.com/watch?v=CNuQVS7q7-A</a:t>
            </a:r>
            <a:r>
              <a:rPr lang="en-GB" dirty="0"/>
              <a:t> </a:t>
            </a:r>
          </a:p>
          <a:p>
            <a:r>
              <a:rPr lang="en-GB" dirty="0"/>
              <a:t>Fall Dance </a:t>
            </a:r>
            <a:r>
              <a:rPr lang="en-GB" dirty="0">
                <a:hlinkClick r:id="rId3"/>
              </a:rPr>
              <a:t>https://www.youtube.com/watch?v=zS8hEj37CrA</a:t>
            </a:r>
            <a:r>
              <a:rPr lang="en-GB" dirty="0"/>
              <a:t> </a:t>
            </a:r>
          </a:p>
          <a:p>
            <a:r>
              <a:rPr lang="en-GB" dirty="0"/>
              <a:t>Seasons </a:t>
            </a:r>
            <a:r>
              <a:rPr lang="en-GB" dirty="0">
                <a:hlinkClick r:id="rId4"/>
              </a:rPr>
              <a:t>https://www.youtube.com/watch?v=QCp4I1Vf8Yg</a:t>
            </a:r>
            <a:r>
              <a:rPr lang="en-GB" dirty="0"/>
              <a:t> </a:t>
            </a:r>
          </a:p>
        </p:txBody>
      </p:sp>
    </p:spTree>
    <p:extLst>
      <p:ext uri="{BB962C8B-B14F-4D97-AF65-F5344CB8AC3E}">
        <p14:creationId xmlns:p14="http://schemas.microsoft.com/office/powerpoint/2010/main" val="42871893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Bausch</a:t>
            </a:r>
          </a:p>
        </p:txBody>
      </p:sp>
      <p:sp>
        <p:nvSpPr>
          <p:cNvPr id="3" name="Content Placeholder 2"/>
          <p:cNvSpPr>
            <a:spLocks noGrp="1"/>
          </p:cNvSpPr>
          <p:nvPr>
            <p:ph idx="1"/>
          </p:nvPr>
        </p:nvSpPr>
        <p:spPr/>
        <p:txBody>
          <a:bodyPr>
            <a:normAutofit fontScale="77500" lnSpcReduction="20000"/>
          </a:bodyPr>
          <a:lstStyle/>
          <a:p>
            <a:r>
              <a:rPr lang="en-GB" dirty="0"/>
              <a:t>‘Bausch begins with the individual expression of her dancers who maintain their personal perspective in surrounding an idea with various approaches to its representations.’ </a:t>
            </a:r>
            <a:r>
              <a:rPr lang="en-GB" sz="1350" dirty="0"/>
              <a:t>(</a:t>
            </a:r>
            <a:r>
              <a:rPr lang="en-GB" sz="1350" dirty="0" err="1"/>
              <a:t>Climenhaga</a:t>
            </a:r>
            <a:r>
              <a:rPr lang="en-GB" sz="1350" dirty="0"/>
              <a:t>, 2009:14)</a:t>
            </a:r>
          </a:p>
          <a:p>
            <a:endParaRPr lang="en-GB" dirty="0"/>
          </a:p>
          <a:p>
            <a:endParaRPr lang="en-GB" dirty="0"/>
          </a:p>
          <a:p>
            <a:r>
              <a:rPr lang="en-GB" dirty="0"/>
              <a:t>‘Bausch took… collage techniques, pedestrian movement, repetition, and borrowing from other media – but maintained her interest in the subject to arrive not just at a new technique into which the dancer’s body as artistic material might be placed, but at a new form in which human experience is expressed in bodily terms.’ </a:t>
            </a:r>
            <a:r>
              <a:rPr lang="en-GB" sz="1350" dirty="0"/>
              <a:t>(ibid)</a:t>
            </a:r>
          </a:p>
        </p:txBody>
      </p:sp>
    </p:spTree>
    <p:extLst>
      <p:ext uri="{BB962C8B-B14F-4D97-AF65-F5344CB8AC3E}">
        <p14:creationId xmlns:p14="http://schemas.microsoft.com/office/powerpoint/2010/main" val="31071266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Bausch</a:t>
            </a:r>
          </a:p>
        </p:txBody>
      </p:sp>
      <p:sp>
        <p:nvSpPr>
          <p:cNvPr id="3" name="Content Placeholder 2"/>
          <p:cNvSpPr>
            <a:spLocks noGrp="1"/>
          </p:cNvSpPr>
          <p:nvPr>
            <p:ph idx="1"/>
          </p:nvPr>
        </p:nvSpPr>
        <p:spPr/>
        <p:txBody>
          <a:bodyPr/>
          <a:lstStyle/>
          <a:p>
            <a:r>
              <a:rPr lang="en-GB" dirty="0"/>
              <a:t>‘Rather than using (principles of dance construction and theatrical methods) to tell an audience something, she creates an open metaphor for the audience to complete.’ </a:t>
            </a:r>
            <a:r>
              <a:rPr lang="en-GB" sz="1350" dirty="0"/>
              <a:t>(</a:t>
            </a:r>
            <a:r>
              <a:rPr lang="en-GB" sz="1350" dirty="0" err="1"/>
              <a:t>Climenhaga</a:t>
            </a:r>
            <a:r>
              <a:rPr lang="en-GB" sz="1350" dirty="0"/>
              <a:t>, 2009:99)</a:t>
            </a:r>
          </a:p>
          <a:p>
            <a:endParaRPr lang="en-GB" dirty="0"/>
          </a:p>
          <a:p>
            <a:r>
              <a:rPr lang="en-GB" dirty="0"/>
              <a:t>She considers the initial impulse for create creation is ‘a person in a specific situation’ </a:t>
            </a:r>
            <a:r>
              <a:rPr lang="en-GB" sz="1350" dirty="0"/>
              <a:t>(</a:t>
            </a:r>
            <a:r>
              <a:rPr lang="en-GB" sz="1350" dirty="0" err="1"/>
              <a:t>Climenhaga</a:t>
            </a:r>
            <a:r>
              <a:rPr lang="en-GB" sz="1350" dirty="0"/>
              <a:t>, 2009:99)</a:t>
            </a:r>
          </a:p>
        </p:txBody>
      </p:sp>
    </p:spTree>
    <p:extLst>
      <p:ext uri="{BB962C8B-B14F-4D97-AF65-F5344CB8AC3E}">
        <p14:creationId xmlns:p14="http://schemas.microsoft.com/office/powerpoint/2010/main" val="7007271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Practical: Some typical ‘Time and Space’ exercises (as followed in Movement Practices)</a:t>
            </a:r>
          </a:p>
        </p:txBody>
      </p:sp>
      <p:sp>
        <p:nvSpPr>
          <p:cNvPr id="3" name="Content Placeholder 2"/>
          <p:cNvSpPr>
            <a:spLocks noGrp="1"/>
          </p:cNvSpPr>
          <p:nvPr>
            <p:ph idx="1"/>
          </p:nvPr>
        </p:nvSpPr>
        <p:spPr>
          <a:xfrm>
            <a:off x="457200" y="2057399"/>
            <a:ext cx="8229600" cy="4525963"/>
          </a:xfrm>
        </p:spPr>
        <p:txBody>
          <a:bodyPr>
            <a:normAutofit fontScale="85000" lnSpcReduction="20000"/>
          </a:bodyPr>
          <a:lstStyle/>
          <a:p>
            <a:r>
              <a:rPr lang="en-GB" dirty="0"/>
              <a:t>Initial grid work.</a:t>
            </a:r>
          </a:p>
          <a:p>
            <a:r>
              <a:rPr lang="en-GB" dirty="0"/>
              <a:t>Four corners 8 paces apart</a:t>
            </a:r>
          </a:p>
          <a:p>
            <a:r>
              <a:rPr lang="en-GB" dirty="0"/>
              <a:t>Move in a 4/4 rhythm and in 8 paces around the whole grid in a specific repeatable pattern. </a:t>
            </a:r>
          </a:p>
          <a:p>
            <a:endParaRPr lang="en-GB" dirty="0"/>
          </a:p>
          <a:p>
            <a:r>
              <a:rPr lang="en-GB" dirty="0"/>
              <a:t>Development 1</a:t>
            </a:r>
          </a:p>
          <a:p>
            <a:r>
              <a:rPr lang="en-GB" dirty="0"/>
              <a:t>Keeping your 8 pace rhythm, break out of the grid shape and return to the grid within 8 paces.</a:t>
            </a:r>
          </a:p>
          <a:p>
            <a:endParaRPr lang="en-GB" dirty="0"/>
          </a:p>
          <a:p>
            <a:r>
              <a:rPr lang="en-GB" dirty="0"/>
              <a:t>Without looking directly at each other, maintain an awareness of the group.</a:t>
            </a:r>
          </a:p>
        </p:txBody>
      </p:sp>
    </p:spTree>
    <p:extLst>
      <p:ext uri="{BB962C8B-B14F-4D97-AF65-F5344CB8AC3E}">
        <p14:creationId xmlns:p14="http://schemas.microsoft.com/office/powerpoint/2010/main" val="20235562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Practical: Some typical ‘Time and Space’ exercises</a:t>
            </a:r>
          </a:p>
        </p:txBody>
      </p:sp>
      <p:sp>
        <p:nvSpPr>
          <p:cNvPr id="3" name="Content Placeholder 2"/>
          <p:cNvSpPr>
            <a:spLocks noGrp="1"/>
          </p:cNvSpPr>
          <p:nvPr>
            <p:ph idx="1"/>
          </p:nvPr>
        </p:nvSpPr>
        <p:spPr/>
        <p:txBody>
          <a:bodyPr>
            <a:normAutofit/>
          </a:bodyPr>
          <a:lstStyle/>
          <a:p>
            <a:r>
              <a:rPr lang="en-GB" sz="3000" dirty="0"/>
              <a:t>Development 2</a:t>
            </a:r>
          </a:p>
          <a:p>
            <a:r>
              <a:rPr lang="en-GB" dirty="0"/>
              <a:t>Within your new paths, be open to meeting other movers.</a:t>
            </a:r>
          </a:p>
          <a:p>
            <a:r>
              <a:rPr lang="en-GB" dirty="0"/>
              <a:t>Greet them with a facial expression but continue onwards with your rhythm.</a:t>
            </a:r>
          </a:p>
          <a:p>
            <a:r>
              <a:rPr lang="en-GB" dirty="0"/>
              <a:t>What happens if the other person is getting in your way? Negotiate your space in your 8 pace rhythm.</a:t>
            </a:r>
          </a:p>
        </p:txBody>
      </p:sp>
    </p:spTree>
    <p:extLst>
      <p:ext uri="{BB962C8B-B14F-4D97-AF65-F5344CB8AC3E}">
        <p14:creationId xmlns:p14="http://schemas.microsoft.com/office/powerpoint/2010/main" val="26845086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Practical: Some typical ‘Time and Space’ exercises</a:t>
            </a:r>
          </a:p>
        </p:txBody>
      </p:sp>
      <p:sp>
        <p:nvSpPr>
          <p:cNvPr id="3" name="Content Placeholder 2"/>
          <p:cNvSpPr>
            <a:spLocks noGrp="1"/>
          </p:cNvSpPr>
          <p:nvPr>
            <p:ph idx="1"/>
          </p:nvPr>
        </p:nvSpPr>
        <p:spPr/>
        <p:txBody>
          <a:bodyPr>
            <a:normAutofit fontScale="85000" lnSpcReduction="10000"/>
          </a:bodyPr>
          <a:lstStyle/>
          <a:p>
            <a:r>
              <a:rPr lang="en-GB" dirty="0"/>
              <a:t>Development 3</a:t>
            </a:r>
          </a:p>
          <a:p>
            <a:endParaRPr lang="en-GB" dirty="0"/>
          </a:p>
          <a:p>
            <a:r>
              <a:rPr lang="en-GB" dirty="0"/>
              <a:t>What happens when you work within the pace/ rhythm structure, but increase the speed of your walk?</a:t>
            </a:r>
          </a:p>
          <a:p>
            <a:endParaRPr lang="en-GB" dirty="0"/>
          </a:p>
          <a:p>
            <a:r>
              <a:rPr lang="en-GB" dirty="0"/>
              <a:t>E.g. Eight pace rhythm and:</a:t>
            </a:r>
          </a:p>
          <a:p>
            <a:r>
              <a:rPr lang="en-GB" dirty="0"/>
              <a:t>8 paces or steps</a:t>
            </a:r>
          </a:p>
          <a:p>
            <a:r>
              <a:rPr lang="en-GB" dirty="0"/>
              <a:t>4 paces or steps</a:t>
            </a:r>
          </a:p>
          <a:p>
            <a:r>
              <a:rPr lang="en-GB" dirty="0"/>
              <a:t>16 paces or steps</a:t>
            </a:r>
          </a:p>
          <a:p>
            <a:r>
              <a:rPr lang="en-GB" dirty="0"/>
              <a:t>32 paces or steps</a:t>
            </a:r>
          </a:p>
          <a:p>
            <a:endParaRPr lang="en-GB" dirty="0"/>
          </a:p>
        </p:txBody>
      </p:sp>
    </p:spTree>
    <p:extLst>
      <p:ext uri="{BB962C8B-B14F-4D97-AF65-F5344CB8AC3E}">
        <p14:creationId xmlns:p14="http://schemas.microsoft.com/office/powerpoint/2010/main" val="1445768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Stillness </a:t>
            </a:r>
          </a:p>
        </p:txBody>
      </p:sp>
      <p:sp>
        <p:nvSpPr>
          <p:cNvPr id="3" name="Content Placeholder 2"/>
          <p:cNvSpPr>
            <a:spLocks noGrp="1"/>
          </p:cNvSpPr>
          <p:nvPr>
            <p:ph idx="1"/>
          </p:nvPr>
        </p:nvSpPr>
        <p:spPr/>
        <p:txBody>
          <a:bodyPr>
            <a:normAutofit fontScale="85000" lnSpcReduction="10000"/>
          </a:bodyPr>
          <a:lstStyle/>
          <a:p>
            <a:r>
              <a:rPr lang="en-GB" dirty="0"/>
              <a:t>Using the whole space, walk in straight lines, changing direction when you encounter an object or a person.</a:t>
            </a:r>
          </a:p>
          <a:p>
            <a:endParaRPr lang="en-GB" dirty="0"/>
          </a:p>
          <a:p>
            <a:r>
              <a:rPr lang="en-GB" dirty="0"/>
              <a:t>When you hear a clap, stop.</a:t>
            </a:r>
          </a:p>
          <a:p>
            <a:r>
              <a:rPr lang="en-GB" dirty="0"/>
              <a:t>On the next clap, start again.</a:t>
            </a:r>
          </a:p>
          <a:p>
            <a:r>
              <a:rPr lang="en-GB" dirty="0"/>
              <a:t>Stay focused in your movement and widen your sphere of awareness to know where the other movers are. </a:t>
            </a:r>
          </a:p>
          <a:p>
            <a:endParaRPr lang="en-GB" dirty="0"/>
          </a:p>
          <a:p>
            <a:r>
              <a:rPr lang="en-GB" dirty="0"/>
              <a:t>What dynamics or rules can you apply to develop this simple work?</a:t>
            </a:r>
          </a:p>
        </p:txBody>
      </p:sp>
    </p:spTree>
    <p:extLst>
      <p:ext uri="{BB962C8B-B14F-4D97-AF65-F5344CB8AC3E}">
        <p14:creationId xmlns:p14="http://schemas.microsoft.com/office/powerpoint/2010/main" val="41738231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Bibliography</a:t>
            </a:r>
          </a:p>
        </p:txBody>
      </p:sp>
      <p:sp>
        <p:nvSpPr>
          <p:cNvPr id="3" name="Content Placeholder 2"/>
          <p:cNvSpPr>
            <a:spLocks noGrp="1"/>
          </p:cNvSpPr>
          <p:nvPr>
            <p:ph idx="1"/>
          </p:nvPr>
        </p:nvSpPr>
        <p:spPr/>
        <p:txBody>
          <a:bodyPr>
            <a:normAutofit/>
          </a:bodyPr>
          <a:lstStyle/>
          <a:p>
            <a:r>
              <a:rPr lang="en-US" sz="2000" dirty="0"/>
              <a:t>Banham, M. (</a:t>
            </a:r>
            <a:r>
              <a:rPr lang="en-US" sz="2000" dirty="0" err="1"/>
              <a:t>ed</a:t>
            </a:r>
            <a:r>
              <a:rPr lang="en-US" sz="2000" dirty="0"/>
              <a:t>) 1992. </a:t>
            </a:r>
            <a:r>
              <a:rPr lang="en-US" sz="2000" i="1" dirty="0"/>
              <a:t>The Cambridge Guide to Theatre</a:t>
            </a:r>
            <a:r>
              <a:rPr lang="en-US" sz="2000" dirty="0"/>
              <a:t>. Cambridge University Press: Cambridge.</a:t>
            </a:r>
          </a:p>
          <a:p>
            <a:r>
              <a:rPr lang="en-GB" sz="2000" dirty="0" err="1"/>
              <a:t>Climenhaga</a:t>
            </a:r>
            <a:r>
              <a:rPr lang="en-GB" sz="2000" dirty="0"/>
              <a:t>, R. 2009. </a:t>
            </a:r>
            <a:r>
              <a:rPr lang="en-GB" sz="2000" i="1" dirty="0"/>
              <a:t>Pina Bausch</a:t>
            </a:r>
            <a:r>
              <a:rPr lang="en-GB" sz="2000" dirty="0"/>
              <a:t>. Oxen: Routledge.</a:t>
            </a:r>
          </a:p>
          <a:p>
            <a:r>
              <a:rPr lang="en-GB" sz="2000" dirty="0"/>
              <a:t>Lehmann, H. 2006. </a:t>
            </a:r>
            <a:r>
              <a:rPr lang="en-GB" sz="2000" i="1" dirty="0" err="1"/>
              <a:t>Postdramatic</a:t>
            </a:r>
            <a:r>
              <a:rPr lang="en-GB" sz="2000" i="1" dirty="0"/>
              <a:t> Theatre</a:t>
            </a:r>
            <a:r>
              <a:rPr lang="en-GB" sz="2000" dirty="0"/>
              <a:t>. London: Routledge.</a:t>
            </a:r>
          </a:p>
          <a:p>
            <a:r>
              <a:rPr lang="en-US" sz="2000" dirty="0"/>
              <a:t>Silberman, M., Giles, S., </a:t>
            </a:r>
            <a:r>
              <a:rPr lang="en-US" sz="2000" dirty="0" err="1"/>
              <a:t>Kuhn,T</a:t>
            </a:r>
            <a:r>
              <a:rPr lang="en-US" sz="2000" dirty="0"/>
              <a:t>. (</a:t>
            </a:r>
            <a:r>
              <a:rPr lang="en-US" sz="2000" dirty="0" err="1"/>
              <a:t>Eds</a:t>
            </a:r>
            <a:r>
              <a:rPr lang="en-US" sz="2000" dirty="0"/>
              <a:t>) 2015. </a:t>
            </a:r>
            <a:r>
              <a:rPr lang="en-US" sz="2000" i="1" dirty="0"/>
              <a:t>Brecht on Theatre. </a:t>
            </a:r>
            <a:r>
              <a:rPr lang="en-US" sz="2000" dirty="0"/>
              <a:t>Bloomsbury Press, London. Available on-line at:</a:t>
            </a:r>
          </a:p>
          <a:p>
            <a:pPr marL="400050" lvl="1" indent="0">
              <a:buNone/>
            </a:pPr>
            <a:r>
              <a:rPr lang="en-US" sz="1600" dirty="0">
                <a:hlinkClick r:id="rId2"/>
              </a:rPr>
              <a:t>https://books.google.co.uk/books?hl=en&amp;lr=&amp;id=ck2EBAAAQBAJ&amp;oi=fnd&amp;pg=PP1&amp;dq=brecht&amp;ots=n_RHAL2eil&amp;sig=Lup3N81MRi582S0B4p0R0qHMfVQ#v=onepage&amp;q=brecht&amp;f=false</a:t>
            </a:r>
            <a:r>
              <a:rPr lang="en-US" sz="1600" dirty="0"/>
              <a:t> Accessed 02/03/2020</a:t>
            </a:r>
          </a:p>
          <a:p>
            <a:r>
              <a:rPr lang="en-US" sz="2000" dirty="0"/>
              <a:t>Williams, R. 1952. </a:t>
            </a:r>
            <a:r>
              <a:rPr lang="en-US" sz="2000" i="1" dirty="0"/>
              <a:t>Drama from Ibsen to Brecht</a:t>
            </a:r>
            <a:r>
              <a:rPr lang="en-US" sz="2000" dirty="0"/>
              <a:t>. The Hogarth Press: London.</a:t>
            </a:r>
          </a:p>
          <a:p>
            <a:r>
              <a:rPr lang="en-US" sz="2000" dirty="0"/>
              <a:t>Willet, J. 1959. </a:t>
            </a:r>
            <a:r>
              <a:rPr lang="en-US" sz="2000" i="1" dirty="0"/>
              <a:t>The Theatre of </a:t>
            </a:r>
            <a:r>
              <a:rPr lang="en-US" sz="2000" i="1" dirty="0" err="1"/>
              <a:t>Bertolt</a:t>
            </a:r>
            <a:r>
              <a:rPr lang="en-US" sz="2000" i="1" dirty="0"/>
              <a:t> Brecht</a:t>
            </a:r>
            <a:r>
              <a:rPr lang="en-US" sz="2000" dirty="0"/>
              <a:t>. Methuen: London</a:t>
            </a:r>
          </a:p>
          <a:p>
            <a:endParaRPr lang="en-US" sz="2000" dirty="0"/>
          </a:p>
          <a:p>
            <a:endParaRPr lang="en-US" sz="2000" dirty="0"/>
          </a:p>
        </p:txBody>
      </p:sp>
    </p:spTree>
    <p:extLst>
      <p:ext uri="{BB962C8B-B14F-4D97-AF65-F5344CB8AC3E}">
        <p14:creationId xmlns:p14="http://schemas.microsoft.com/office/powerpoint/2010/main" val="42122273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1403</TotalTime>
  <Words>2778</Words>
  <Application>Microsoft Macintosh PowerPoint</Application>
  <PresentationFormat>On-screen Show (4:3)</PresentationFormat>
  <Paragraphs>209</Paragraphs>
  <Slides>44</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44</vt:i4>
      </vt:variant>
    </vt:vector>
  </HeadingPairs>
  <TitlesOfParts>
    <vt:vector size="47" baseType="lpstr">
      <vt:lpstr>Arial</vt:lpstr>
      <vt:lpstr>Calibri</vt:lpstr>
      <vt:lpstr>Office Theme</vt:lpstr>
      <vt:lpstr>Brecht</vt:lpstr>
      <vt:lpstr>What is expressionism?</vt:lpstr>
      <vt:lpstr>What is expressionism?</vt:lpstr>
      <vt:lpstr>What did expressionism look like?</vt:lpstr>
      <vt:lpstr>What did expressionism look like?</vt:lpstr>
      <vt:lpstr>Who is Bertolt Brecht?</vt:lpstr>
      <vt:lpstr>Who is Bertolt Brecht?</vt:lpstr>
      <vt:lpstr>Who is Bertolt Brecht?</vt:lpstr>
      <vt:lpstr>Musical Works</vt:lpstr>
      <vt:lpstr>Alienation </vt:lpstr>
      <vt:lpstr>Distancing</vt:lpstr>
      <vt:lpstr>What does distancing do?</vt:lpstr>
      <vt:lpstr>‘Forget about settings’</vt:lpstr>
      <vt:lpstr>More nouns</vt:lpstr>
      <vt:lpstr>Brecht’s more famous dramatic works:</vt:lpstr>
      <vt:lpstr>The Basics</vt:lpstr>
      <vt:lpstr>Why did he want to change things?</vt:lpstr>
      <vt:lpstr>What does this mean?</vt:lpstr>
      <vt:lpstr>What is this called?</vt:lpstr>
      <vt:lpstr>Short video</vt:lpstr>
      <vt:lpstr>A little reading</vt:lpstr>
      <vt:lpstr>PowerPoint Presentation</vt:lpstr>
      <vt:lpstr>PowerPoint Presentation</vt:lpstr>
      <vt:lpstr>PowerPoint Presentation</vt:lpstr>
      <vt:lpstr>PowerPoint Presentation</vt:lpstr>
      <vt:lpstr>Hans-Thies Lehmann</vt:lpstr>
      <vt:lpstr>Post dramatic theatre </vt:lpstr>
      <vt:lpstr>Post dramatic theatre </vt:lpstr>
      <vt:lpstr>Post dramatic theatre </vt:lpstr>
      <vt:lpstr>Post dramatic theatre </vt:lpstr>
      <vt:lpstr>Post dramatic theatre </vt:lpstr>
      <vt:lpstr>Post dramatic theatre </vt:lpstr>
      <vt:lpstr>Post dramatic theatre </vt:lpstr>
      <vt:lpstr>Post dramatic theatre </vt:lpstr>
      <vt:lpstr>Mole Weatherall Reckless Sleepers</vt:lpstr>
      <vt:lpstr>Reckless Sleepers</vt:lpstr>
      <vt:lpstr>Incredible Resource </vt:lpstr>
      <vt:lpstr>Bausch</vt:lpstr>
      <vt:lpstr>Bausch</vt:lpstr>
      <vt:lpstr>Practical: Some typical ‘Time and Space’ exercises (as followed in Movement Practices)</vt:lpstr>
      <vt:lpstr>Practical: Some typical ‘Time and Space’ exercises</vt:lpstr>
      <vt:lpstr>Practical: Some typical ‘Time and Space’ exercises</vt:lpstr>
      <vt:lpstr>Stillness </vt:lpstr>
      <vt:lpstr>Bibliography</vt:lpstr>
    </vt:vector>
  </TitlesOfParts>
  <Company>UoW:Trinity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Coleg y Drindod</dc:creator>
  <cp:lastModifiedBy>Jonathan Pugh</cp:lastModifiedBy>
  <cp:revision>24</cp:revision>
  <cp:lastPrinted>2020-03-02T17:59:58Z</cp:lastPrinted>
  <dcterms:created xsi:type="dcterms:W3CDTF">2018-02-28T19:09:12Z</dcterms:created>
  <dcterms:modified xsi:type="dcterms:W3CDTF">2022-02-16T08:28:33Z</dcterms:modified>
</cp:coreProperties>
</file>