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8"/>
  </p:notesMasterIdLst>
  <p:sldIdLst>
    <p:sldId id="292" r:id="rId9"/>
    <p:sldId id="294" r:id="rId10"/>
    <p:sldId id="295" r:id="rId11"/>
    <p:sldId id="406" r:id="rId12"/>
    <p:sldId id="409" r:id="rId13"/>
    <p:sldId id="414" r:id="rId14"/>
    <p:sldId id="407" r:id="rId15"/>
    <p:sldId id="415" r:id="rId16"/>
    <p:sldId id="416" r:id="rId17"/>
    <p:sldId id="417" r:id="rId18"/>
    <p:sldId id="418" r:id="rId19"/>
    <p:sldId id="419" r:id="rId20"/>
    <p:sldId id="421" r:id="rId21"/>
    <p:sldId id="420" r:id="rId22"/>
    <p:sldId id="422" r:id="rId23"/>
    <p:sldId id="423" r:id="rId24"/>
    <p:sldId id="424" r:id="rId25"/>
    <p:sldId id="425" r:id="rId26"/>
    <p:sldId id="40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4110" autoAdjust="0"/>
  </p:normalViewPr>
  <p:slideViewPr>
    <p:cSldViewPr snapToGrid="0">
      <p:cViewPr varScale="1">
        <p:scale>
          <a:sx n="81" d="100"/>
          <a:sy n="81" d="100"/>
        </p:scale>
        <p:origin x="14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C932CC9-9106-44A1-A5B7-0E8CB7745C73}"/>
    <pc:docChg chg="modSld">
      <pc:chgData name="Nitheesh Kaliyamurthy" userId="2821ebda-f4ac-4963-9a4e-a836dfc45829" providerId="ADAL" clId="{6C932CC9-9106-44A1-A5B7-0E8CB7745C73}" dt="2023-02-09T07:51:12.904" v="9" actId="6549"/>
      <pc:docMkLst>
        <pc:docMk/>
      </pc:docMkLst>
      <pc:sldChg chg="modNotesTx">
        <pc:chgData name="Nitheesh Kaliyamurthy" userId="2821ebda-f4ac-4963-9a4e-a836dfc45829" providerId="ADAL" clId="{6C932CC9-9106-44A1-A5B7-0E8CB7745C73}" dt="2023-02-09T07:50:46.432" v="1" actId="20577"/>
        <pc:sldMkLst>
          <pc:docMk/>
          <pc:sldMk cId="3625822033" sldId="406"/>
        </pc:sldMkLst>
      </pc:sldChg>
      <pc:sldChg chg="modNotesTx">
        <pc:chgData name="Nitheesh Kaliyamurthy" userId="2821ebda-f4ac-4963-9a4e-a836dfc45829" providerId="ADAL" clId="{6C932CC9-9106-44A1-A5B7-0E8CB7745C73}" dt="2023-02-09T07:50:51.543" v="2" actId="6549"/>
        <pc:sldMkLst>
          <pc:docMk/>
          <pc:sldMk cId="1874731945" sldId="407"/>
        </pc:sldMkLst>
      </pc:sldChg>
      <pc:sldChg chg="modNotesTx">
        <pc:chgData name="Nitheesh Kaliyamurthy" userId="2821ebda-f4ac-4963-9a4e-a836dfc45829" providerId="ADAL" clId="{6C932CC9-9106-44A1-A5B7-0E8CB7745C73}" dt="2023-02-09T07:50:55.353" v="3" actId="6549"/>
        <pc:sldMkLst>
          <pc:docMk/>
          <pc:sldMk cId="1763956797" sldId="416"/>
        </pc:sldMkLst>
      </pc:sldChg>
      <pc:sldChg chg="modNotesTx">
        <pc:chgData name="Nitheesh Kaliyamurthy" userId="2821ebda-f4ac-4963-9a4e-a836dfc45829" providerId="ADAL" clId="{6C932CC9-9106-44A1-A5B7-0E8CB7745C73}" dt="2023-02-09T07:50:58.075" v="4" actId="6549"/>
        <pc:sldMkLst>
          <pc:docMk/>
          <pc:sldMk cId="348116320" sldId="417"/>
        </pc:sldMkLst>
      </pc:sldChg>
      <pc:sldChg chg="modNotesTx">
        <pc:chgData name="Nitheesh Kaliyamurthy" userId="2821ebda-f4ac-4963-9a4e-a836dfc45829" providerId="ADAL" clId="{6C932CC9-9106-44A1-A5B7-0E8CB7745C73}" dt="2023-02-09T07:51:00.433" v="5" actId="6549"/>
        <pc:sldMkLst>
          <pc:docMk/>
          <pc:sldMk cId="3650820701" sldId="418"/>
        </pc:sldMkLst>
      </pc:sldChg>
      <pc:sldChg chg="modNotesTx">
        <pc:chgData name="Nitheesh Kaliyamurthy" userId="2821ebda-f4ac-4963-9a4e-a836dfc45829" providerId="ADAL" clId="{6C932CC9-9106-44A1-A5B7-0E8CB7745C73}" dt="2023-02-09T07:51:06.102" v="6" actId="6549"/>
        <pc:sldMkLst>
          <pc:docMk/>
          <pc:sldMk cId="489793825" sldId="422"/>
        </pc:sldMkLst>
      </pc:sldChg>
      <pc:sldChg chg="modNotesTx">
        <pc:chgData name="Nitheesh Kaliyamurthy" userId="2821ebda-f4ac-4963-9a4e-a836dfc45829" providerId="ADAL" clId="{6C932CC9-9106-44A1-A5B7-0E8CB7745C73}" dt="2023-02-09T07:51:08.537" v="7" actId="6549"/>
        <pc:sldMkLst>
          <pc:docMk/>
          <pc:sldMk cId="545781596" sldId="423"/>
        </pc:sldMkLst>
      </pc:sldChg>
      <pc:sldChg chg="modNotesTx">
        <pc:chgData name="Nitheesh Kaliyamurthy" userId="2821ebda-f4ac-4963-9a4e-a836dfc45829" providerId="ADAL" clId="{6C932CC9-9106-44A1-A5B7-0E8CB7745C73}" dt="2023-02-09T07:51:10.792" v="8" actId="6549"/>
        <pc:sldMkLst>
          <pc:docMk/>
          <pc:sldMk cId="2819079565" sldId="424"/>
        </pc:sldMkLst>
      </pc:sldChg>
      <pc:sldChg chg="modNotesTx">
        <pc:chgData name="Nitheesh Kaliyamurthy" userId="2821ebda-f4ac-4963-9a4e-a836dfc45829" providerId="ADAL" clId="{6C932CC9-9106-44A1-A5B7-0E8CB7745C73}" dt="2023-02-09T07:51:12.904" v="9" actId="6549"/>
        <pc:sldMkLst>
          <pc:docMk/>
          <pc:sldMk cId="2071444794" sldId="4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46958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573551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74024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10000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46468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98887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763903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63383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34411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208726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25115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140417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247183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069822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2.png"/><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Software Development &amp; Design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7751" y="1083932"/>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Previously, we discussed about Devnet skills, and course work briefing. I hope you had a clarity on network programmability and its importance. Your lab tasks to install DEVASC VM and exploring its GUI could have given you a better understanding. I would advice you to continue your independent learning activities (CCNA Devnet course and Explore different Devnet resources). This week, lets continue  to understand Software Development life cycle and its development methodologies.  </a:t>
            </a:r>
            <a:r>
              <a:rPr lang="en-US" i="1" dirty="0">
                <a:solidFill>
                  <a:srgbClr val="FF0000"/>
                </a:solidFill>
              </a:rPr>
              <a:t>	</a:t>
            </a:r>
          </a:p>
        </p:txBody>
      </p:sp>
      <p:sp>
        <p:nvSpPr>
          <p:cNvPr id="3" name="Rectangle 2"/>
          <p:cNvSpPr/>
          <p:nvPr/>
        </p:nvSpPr>
        <p:spPr>
          <a:xfrm>
            <a:off x="185043" y="1192122"/>
            <a:ext cx="5670997" cy="3970318"/>
          </a:xfrm>
          <a:prstGeom prst="rect">
            <a:avLst/>
          </a:prstGeom>
        </p:spPr>
        <p:txBody>
          <a:bodyPr wrap="square">
            <a:spAutoFit/>
          </a:bodyPr>
          <a:lstStyle/>
          <a:p>
            <a:pPr fontAlgn="t"/>
            <a:r>
              <a:rPr lang="en-GB" b="1" dirty="0">
                <a:solidFill>
                  <a:schemeClr val="bg1"/>
                </a:solidFill>
              </a:rPr>
              <a:t>Previously,</a:t>
            </a:r>
          </a:p>
          <a:p>
            <a:pPr marL="285750" indent="-285750" fontAlgn="t">
              <a:buFont typeface="Wingdings" panose="05000000000000000000" pitchFamily="2" charset="2"/>
              <a:buChar char="ü"/>
            </a:pPr>
            <a:r>
              <a:rPr lang="en-GB" b="1" dirty="0">
                <a:solidFill>
                  <a:schemeClr val="bg1"/>
                </a:solidFill>
              </a:rPr>
              <a:t>Overview</a:t>
            </a:r>
          </a:p>
          <a:p>
            <a:pPr marL="285750" indent="-285750" fontAlgn="t">
              <a:buFont typeface="Wingdings" panose="05000000000000000000" pitchFamily="2" charset="2"/>
              <a:buChar char="ü"/>
            </a:pPr>
            <a:r>
              <a:rPr lang="en-GB" b="1" dirty="0">
                <a:solidFill>
                  <a:schemeClr val="bg1"/>
                </a:solidFill>
              </a:rPr>
              <a:t>Review Linux and Python Skills</a:t>
            </a:r>
          </a:p>
          <a:p>
            <a:pPr marL="285750" indent="-285750" fontAlgn="t">
              <a:buFont typeface="Wingdings" panose="05000000000000000000" pitchFamily="2" charset="2"/>
              <a:buChar char="ü"/>
            </a:pPr>
            <a:r>
              <a:rPr lang="en-GB" b="1" dirty="0">
                <a:solidFill>
                  <a:schemeClr val="bg1"/>
                </a:solidFill>
              </a:rPr>
              <a:t>Devnet Developer Environment</a:t>
            </a:r>
          </a:p>
          <a:p>
            <a:pPr fontAlgn="t"/>
            <a:r>
              <a:rPr lang="en-GB" b="1" dirty="0">
                <a:solidFill>
                  <a:schemeClr val="bg1"/>
                </a:solidFill>
              </a:rPr>
              <a:t>This week,</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endParaRPr lang="en-US" b="1" dirty="0">
              <a:solidFill>
                <a:schemeClr val="bg1"/>
              </a:solidFill>
            </a:endParaRPr>
          </a:p>
          <a:p>
            <a:pPr fontAlgn="t"/>
            <a:r>
              <a:rPr lang="en-US" b="1" dirty="0">
                <a:solidFill>
                  <a:schemeClr val="bg1"/>
                </a:solidFill>
              </a:rPr>
              <a:t>Previous week’s Tutorial and </a:t>
            </a:r>
            <a:r>
              <a:rPr lang="en-GB" b="1" dirty="0">
                <a:solidFill>
                  <a:schemeClr val="bg1"/>
                </a:solidFill>
              </a:rPr>
              <a:t>Independent learning</a:t>
            </a:r>
          </a:p>
          <a:p>
            <a:pPr marL="742950" lvl="1" indent="-285750" fontAlgn="t">
              <a:buFont typeface="Wingdings" panose="05000000000000000000" pitchFamily="2" charset="2"/>
              <a:buChar char="§"/>
            </a:pPr>
            <a:r>
              <a:rPr lang="en-US" i="1" dirty="0">
                <a:solidFill>
                  <a:schemeClr val="accent6">
                    <a:lumMod val="75000"/>
                  </a:schemeClr>
                </a:solidFill>
              </a:rPr>
              <a:t>Setup Lab environments</a:t>
            </a:r>
          </a:p>
          <a:p>
            <a:pPr marL="742950" lvl="1" indent="-285750" fontAlgn="t">
              <a:buFont typeface="Wingdings" panose="05000000000000000000" pitchFamily="2" charset="2"/>
              <a:buChar char="§"/>
            </a:pPr>
            <a:r>
              <a:rPr lang="en-US" i="1" dirty="0">
                <a:solidFill>
                  <a:schemeClr val="accent6">
                    <a:lumMod val="75000"/>
                  </a:schemeClr>
                </a:solidFill>
              </a:rPr>
              <a:t>Review Linux and Python</a:t>
            </a:r>
          </a:p>
          <a:p>
            <a:pPr fontAlgn="t"/>
            <a:endParaRPr lang="en-US" b="1" dirty="0">
              <a:solidFill>
                <a:schemeClr val="bg1"/>
              </a:solidFill>
            </a:endParaRPr>
          </a:p>
          <a:p>
            <a:pPr fontAlgn="t"/>
            <a:r>
              <a:rPr lang="en-US" b="1" dirty="0">
                <a:solidFill>
                  <a:schemeClr val="bg1"/>
                </a:solidFill>
              </a:rPr>
              <a:t>This week’s Tutorial and </a:t>
            </a:r>
            <a:r>
              <a:rPr lang="en-GB" b="1" dirty="0">
                <a:solidFill>
                  <a:schemeClr val="bg1"/>
                </a:solidFill>
              </a:rPr>
              <a:t>Independent learning</a:t>
            </a:r>
          </a:p>
          <a:p>
            <a:pPr marL="742950" lvl="1" indent="-285750" fontAlgn="t">
              <a:buFont typeface="Wingdings" panose="05000000000000000000" pitchFamily="2" charset="2"/>
              <a:buChar char="§"/>
            </a:pPr>
            <a:r>
              <a:rPr lang="en-US" i="1" dirty="0">
                <a:solidFill>
                  <a:schemeClr val="accent6">
                    <a:lumMod val="75000"/>
                  </a:schemeClr>
                </a:solidFill>
              </a:rPr>
              <a:t>Review Python installation, PIP, and Python virtual environments</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94022" y="4385217"/>
            <a:ext cx="5814198" cy="1754326"/>
          </a:xfrm>
          <a:prstGeom prst="rect">
            <a:avLst/>
          </a:prstGeom>
          <a:noFill/>
        </p:spPr>
        <p:txBody>
          <a:bodyPr wrap="square">
            <a:spAutoFit/>
          </a:bodyPr>
          <a:lstStyle/>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Explore Devnet Resources</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b="1">
                <a:solidFill>
                  <a:schemeClr val="tx1"/>
                </a:solidFill>
              </a:rPr>
              <a:t>Software Development and Design</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5196" y="2330505"/>
            <a:ext cx="5330613" cy="3979585"/>
          </a:xfrm>
        </p:spPr>
        <p:txBody>
          <a:bodyPr vert="horz" lIns="91440" tIns="45720" rIns="91440" bIns="45720" rtlCol="0" anchor="ctr">
            <a:normAutofit fontScale="92500" lnSpcReduction="10000"/>
          </a:bodyPr>
          <a:lstStyle/>
          <a:p>
            <a:pPr marL="342900" indent="-228600" algn="just" defTabSz="914400">
              <a:lnSpc>
                <a:spcPct val="150000"/>
              </a:lnSpc>
              <a:buFont typeface="Arial" panose="020B0604020202020204" pitchFamily="34" charset="0"/>
              <a:buChar char="•"/>
            </a:pPr>
            <a:r>
              <a:rPr lang="en-US" sz="1800" dirty="0">
                <a:solidFill>
                  <a:schemeClr val="tx1"/>
                </a:solidFill>
                <a:cs typeface="+mn-cs"/>
              </a:rPr>
              <a:t>The software development process is also known as the software development life cycle (SDLC). </a:t>
            </a:r>
          </a:p>
          <a:p>
            <a:pPr marL="342900" indent="-228600" algn="just" defTabSz="914400">
              <a:lnSpc>
                <a:spcPct val="150000"/>
              </a:lnSpc>
              <a:buFont typeface="Arial" panose="020B0604020202020204" pitchFamily="34" charset="0"/>
              <a:buChar char="•"/>
            </a:pPr>
            <a:r>
              <a:rPr lang="en-US" sz="1800" dirty="0">
                <a:solidFill>
                  <a:schemeClr val="tx1"/>
                </a:solidFill>
                <a:cs typeface="+mn-cs"/>
              </a:rPr>
              <a:t>SDLC is </a:t>
            </a:r>
            <a:r>
              <a:rPr lang="en-US" sz="1800" b="1" dirty="0">
                <a:solidFill>
                  <a:schemeClr val="tx1"/>
                </a:solidFill>
                <a:cs typeface="+mn-cs"/>
              </a:rPr>
              <a:t>more than just coding</a:t>
            </a:r>
            <a:r>
              <a:rPr lang="en-US" sz="1800" dirty="0">
                <a:solidFill>
                  <a:schemeClr val="tx1"/>
                </a:solidFill>
                <a:cs typeface="+mn-cs"/>
              </a:rPr>
              <a:t> and includes </a:t>
            </a:r>
            <a:r>
              <a:rPr lang="en-US" sz="1800" b="1" dirty="0">
                <a:solidFill>
                  <a:schemeClr val="tx1"/>
                </a:solidFill>
                <a:cs typeface="+mn-cs"/>
              </a:rPr>
              <a:t>gathering requirements</a:t>
            </a:r>
            <a:r>
              <a:rPr lang="en-US" sz="1800" dirty="0">
                <a:solidFill>
                  <a:schemeClr val="tx1"/>
                </a:solidFill>
                <a:cs typeface="+mn-cs"/>
              </a:rPr>
              <a:t>, creating a </a:t>
            </a:r>
            <a:r>
              <a:rPr lang="en-US" sz="1800" b="1" dirty="0">
                <a:solidFill>
                  <a:schemeClr val="tx1"/>
                </a:solidFill>
                <a:cs typeface="+mn-cs"/>
              </a:rPr>
              <a:t>proof of concept, testing</a:t>
            </a:r>
            <a:r>
              <a:rPr lang="en-US" sz="1800" dirty="0">
                <a:solidFill>
                  <a:schemeClr val="tx1"/>
                </a:solidFill>
                <a:cs typeface="+mn-cs"/>
              </a:rPr>
              <a:t>, and </a:t>
            </a:r>
            <a:r>
              <a:rPr lang="en-US" sz="1800" b="1" dirty="0">
                <a:solidFill>
                  <a:schemeClr val="tx1"/>
                </a:solidFill>
                <a:cs typeface="+mn-cs"/>
              </a:rPr>
              <a:t>fixing bugs</a:t>
            </a:r>
            <a:r>
              <a:rPr lang="en-US" sz="1800" dirty="0">
                <a:solidFill>
                  <a:schemeClr val="tx1"/>
                </a:solidFill>
                <a:cs typeface="+mn-cs"/>
              </a:rPr>
              <a:t>.</a:t>
            </a:r>
          </a:p>
          <a:p>
            <a:pPr marL="342900" indent="-228600" algn="just" defTabSz="914400">
              <a:lnSpc>
                <a:spcPct val="150000"/>
              </a:lnSpc>
              <a:buFont typeface="Arial" panose="020B0604020202020204" pitchFamily="34" charset="0"/>
              <a:buChar char="•"/>
            </a:pPr>
            <a:r>
              <a:rPr lang="en-US" sz="1800" dirty="0">
                <a:solidFill>
                  <a:schemeClr val="tx1"/>
                </a:solidFill>
                <a:cs typeface="+mn-cs"/>
              </a:rPr>
              <a:t>Although the </a:t>
            </a:r>
            <a:r>
              <a:rPr lang="en-US" sz="1800" b="1" dirty="0">
                <a:solidFill>
                  <a:schemeClr val="tx1"/>
                </a:solidFill>
                <a:cs typeface="+mn-cs"/>
              </a:rPr>
              <a:t>waterfall methods </a:t>
            </a:r>
            <a:r>
              <a:rPr lang="en-US" sz="1800" dirty="0">
                <a:solidFill>
                  <a:schemeClr val="tx1"/>
                </a:solidFill>
                <a:cs typeface="+mn-cs"/>
              </a:rPr>
              <a:t>is still widely used today, it's gradually being superseded by </a:t>
            </a:r>
            <a:r>
              <a:rPr lang="en-US" sz="1800" b="1" dirty="0">
                <a:solidFill>
                  <a:schemeClr val="tx1"/>
                </a:solidFill>
                <a:cs typeface="+mn-cs"/>
              </a:rPr>
              <a:t>more adaptive, flexible methods that produce better software, faster, with less pain</a:t>
            </a:r>
            <a:r>
              <a:rPr lang="en-US" sz="1800" dirty="0">
                <a:solidFill>
                  <a:schemeClr val="tx1"/>
                </a:solidFill>
                <a:cs typeface="+mn-cs"/>
              </a:rPr>
              <a:t>. These methods are collectively known as “</a:t>
            </a:r>
            <a:r>
              <a:rPr lang="en-US" sz="1800" b="1" dirty="0">
                <a:solidFill>
                  <a:srgbClr val="FF0000"/>
                </a:solidFill>
                <a:effectLst>
                  <a:outerShdw blurRad="38100" dist="38100" dir="2700000" algn="tl">
                    <a:srgbClr val="000000">
                      <a:alpha val="43137"/>
                    </a:srgbClr>
                  </a:outerShdw>
                </a:effectLst>
                <a:cs typeface="+mn-cs"/>
              </a:rPr>
              <a:t>Agile development.”</a:t>
            </a:r>
            <a:endParaRPr lang="en-US" altLang="en-US" sz="1800" b="1" dirty="0">
              <a:solidFill>
                <a:srgbClr val="FF0000"/>
              </a:solidFill>
              <a:effectLst>
                <a:outerShdw blurRad="38100" dist="38100" dir="2700000" algn="tl">
                  <a:srgbClr val="000000">
                    <a:alpha val="43137"/>
                  </a:srgbClr>
                </a:outerShdw>
              </a:effectLst>
              <a:cs typeface="+mn-cs"/>
            </a:endParaRPr>
          </a:p>
          <a:p>
            <a:pPr marL="342900" indent="-228600" algn="just" defTabSz="914400">
              <a:lnSpc>
                <a:spcPct val="150000"/>
              </a:lnSpc>
              <a:buFont typeface="Arial" panose="020B0604020202020204" pitchFamily="34" charset="0"/>
              <a:buChar char="•"/>
            </a:pPr>
            <a:endParaRPr lang="en-US" sz="1800" dirty="0">
              <a:solidFill>
                <a:schemeClr val="tx1"/>
              </a:solidFill>
              <a:cs typeface="+mn-cs"/>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4C879615-54E3-DE3E-4BA2-2E776727840F}"/>
              </a:ext>
            </a:extLst>
          </p:cNvPr>
          <p:cNvPicPr>
            <a:picLocks noChangeAspect="1"/>
          </p:cNvPicPr>
          <p:nvPr/>
        </p:nvPicPr>
        <p:blipFill rotWithShape="1">
          <a:blip r:embed="rId4"/>
          <a:srcRect t="714" r="4" b="2351"/>
          <a:stretch/>
        </p:blipFill>
        <p:spPr>
          <a:xfrm>
            <a:off x="5815229" y="799352"/>
            <a:ext cx="5587969" cy="5416878"/>
          </a:xfrm>
          <a:prstGeom prst="rect">
            <a:avLst/>
          </a:prstGeom>
        </p:spPr>
      </p:pic>
    </p:spTree>
    <p:custDataLst>
      <p:tags r:id="rId1"/>
    </p:custDataLst>
    <p:extLst>
      <p:ext uri="{BB962C8B-B14F-4D97-AF65-F5344CB8AC3E}">
        <p14:creationId xmlns:p14="http://schemas.microsoft.com/office/powerpoint/2010/main" val="3625822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 </a:t>
            </a:r>
            <a:r>
              <a:rPr lang="en-IN" altLang="en-US" sz="2000" b="1" dirty="0">
                <a:solidFill>
                  <a:srgbClr val="002060"/>
                </a:solidFill>
              </a:rPr>
              <a:t>requirements and analysis phase</a:t>
            </a:r>
            <a:r>
              <a:rPr lang="en-IN" altLang="en-US" sz="2000" dirty="0">
                <a:solidFill>
                  <a:srgbClr val="002060"/>
                </a:solidFill>
              </a:rPr>
              <a:t> involves exploring the stakeholders' current situation, needs and constraints, present infrastructure, and so on, and </a:t>
            </a:r>
            <a:r>
              <a:rPr lang="en-IN" altLang="en-US" sz="2000" b="1" i="1" u="sng" dirty="0">
                <a:solidFill>
                  <a:srgbClr val="002060"/>
                </a:solidFill>
              </a:rPr>
              <a:t>determining the problem to be solved by the software</a:t>
            </a:r>
            <a:r>
              <a:rPr lang="en-IN" altLang="en-US" sz="2000" dirty="0">
                <a:solidFill>
                  <a:srgbClr val="002060"/>
                </a:solidFill>
              </a:rPr>
              <a:t>.</a:t>
            </a: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After gathering the requirements, the team analyzes the results to determine the following:</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Is it possible to develop the software according to these requirements, and can it be done on-budget?</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Are there any risks to the development schedule, and if so, what are they?</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How will the software be tested?</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When and how will the software be delivered?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At the conclusion of this phase, the classic waterfall method suggests creating a Software Requirement Specification (SRS) document, which states the software requirements and scope, and confirms this meticulously with stakeholders.</a:t>
            </a:r>
          </a:p>
          <a:p>
            <a:pPr marL="342900" lvl="1" indent="-342900" algn="just" defTabSz="457105">
              <a:lnSpc>
                <a:spcPct val="100000"/>
              </a:lnSpc>
              <a:spcBef>
                <a:spcPct val="20000"/>
              </a:spcBef>
              <a:spcAft>
                <a:spcPts val="400"/>
              </a:spcAft>
              <a:buClrTx/>
              <a:buSzPct val="100000"/>
              <a:buFont typeface="Wingdings" panose="05000000000000000000" pitchFamily="2" charset="2"/>
              <a:buChar char="ü"/>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dirty="0">
                <a:solidFill>
                  <a:srgbClr val="002060"/>
                </a:solidFill>
              </a:rPr>
              <a:t>During the </a:t>
            </a:r>
            <a:r>
              <a:rPr lang="en-IN" altLang="en-US" sz="2000" b="1" dirty="0">
                <a:solidFill>
                  <a:srgbClr val="002060"/>
                </a:solidFill>
              </a:rPr>
              <a:t>Design phase</a:t>
            </a:r>
            <a:r>
              <a:rPr lang="en-IN" altLang="en-US" sz="2000" dirty="0">
                <a:solidFill>
                  <a:srgbClr val="002060"/>
                </a:solidFill>
              </a:rPr>
              <a:t>, the </a:t>
            </a:r>
            <a:r>
              <a:rPr lang="en-IN" altLang="en-US" sz="2000" b="1" dirty="0">
                <a:solidFill>
                  <a:schemeClr val="accent4">
                    <a:lumMod val="50000"/>
                  </a:schemeClr>
                </a:solidFill>
              </a:rPr>
              <a:t>software architects and developers </a:t>
            </a:r>
            <a:r>
              <a:rPr lang="en-IN" altLang="en-US" sz="2000" b="1" dirty="0">
                <a:solidFill>
                  <a:srgbClr val="0070C0"/>
                </a:solidFill>
              </a:rPr>
              <a:t>design the software </a:t>
            </a:r>
            <a:r>
              <a:rPr lang="en-IN" altLang="en-US" sz="2000" dirty="0">
                <a:solidFill>
                  <a:srgbClr val="002060"/>
                </a:solidFill>
              </a:rPr>
              <a:t>based on the provided SRS. </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dirty="0">
                <a:solidFill>
                  <a:srgbClr val="002060"/>
                </a:solidFill>
              </a:rPr>
              <a:t>At the end of the phase, the team creates High-Level Design (HLD) and Low-Level Design (LLD) documents.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 </a:t>
            </a:r>
            <a:r>
              <a:rPr lang="en-IN" altLang="en-US" sz="2000" b="1" dirty="0">
                <a:solidFill>
                  <a:srgbClr val="002060"/>
                </a:solidFill>
              </a:rPr>
              <a:t>implementation phase </a:t>
            </a:r>
            <a:r>
              <a:rPr lang="en-IN" altLang="en-US" sz="2000" dirty="0">
                <a:solidFill>
                  <a:srgbClr val="002060"/>
                </a:solidFill>
              </a:rPr>
              <a:t>is also called the </a:t>
            </a:r>
            <a:r>
              <a:rPr lang="en-IN" altLang="en-US" sz="2000" b="1" dirty="0">
                <a:solidFill>
                  <a:srgbClr val="0070C0"/>
                </a:solidFill>
              </a:rPr>
              <a:t>coding or development phase</a:t>
            </a:r>
            <a:r>
              <a:rPr lang="en-IN" altLang="en-US" sz="2000" dirty="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As all the components and modules are built during this phase, it is the longest phase of the life cycle.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At the end of the phase, the functional code that implements all customer's requirements is ready to be tested.</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5811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6" name="Content Placeholder 1">
            <a:extLst>
              <a:ext uri="{FF2B5EF4-FFF2-40B4-BE49-F238E27FC236}">
                <a16:creationId xmlns:a16="http://schemas.microsoft.com/office/drawing/2014/main" id="{D0B55B36-F257-693D-4A8B-5E689C79F5B3}"/>
              </a:ext>
            </a:extLst>
          </p:cNvPr>
          <p:cNvSpPr>
            <a:spLocks noGrp="1"/>
          </p:cNvSpPr>
          <p:nvPr>
            <p:ph idx="1"/>
          </p:nvPr>
        </p:nvSpPr>
        <p:spPr>
          <a:xfrm>
            <a:off x="162296" y="972815"/>
            <a:ext cx="3690940" cy="3699088"/>
          </a:xfrm>
          <a:solidFill>
            <a:schemeClr val="accent2">
              <a:lumMod val="40000"/>
              <a:lumOff val="60000"/>
            </a:schemeClr>
          </a:solidFill>
          <a:effectLst>
            <a:outerShdw blurRad="76200" dir="13500000" sy="23000" kx="1200000" algn="br" rotWithShape="0">
              <a:prstClr val="black">
                <a:alpha val="2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a:lstStyle/>
          <a:p>
            <a:pPr marL="90488" indent="0">
              <a:lnSpc>
                <a:spcPct val="95000"/>
              </a:lnSpc>
              <a:spcBef>
                <a:spcPts val="300"/>
              </a:spcBef>
              <a:buClrTx/>
              <a:buSzPct val="100000"/>
              <a:buNone/>
            </a:pPr>
            <a:r>
              <a:rPr lang="en-IN" altLang="en-US" sz="1800" b="1" dirty="0">
                <a:solidFill>
                  <a:schemeClr val="tx2"/>
                </a:solidFill>
                <a:effectLst>
                  <a:outerShdw blurRad="38100" dist="38100" dir="2700000" algn="tl">
                    <a:srgbClr val="000000">
                      <a:alpha val="43137"/>
                    </a:srgbClr>
                  </a:outerShdw>
                </a:effectLst>
                <a:ea typeface="Microsoft YaHei"/>
                <a:cs typeface="Arial"/>
              </a:rPr>
              <a:t>Testing</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In this phase, code is installed in the test environment</a:t>
            </a:r>
          </a:p>
          <a:p>
            <a:pPr marL="273050" lvl="1" indent="-212725" algn="just">
              <a:lnSpc>
                <a:spcPct val="95000"/>
              </a:lnSpc>
              <a:buClrTx/>
              <a:buSzPct val="100000"/>
              <a:buFont typeface="Courier New" panose="02070309020205020404" pitchFamily="49" charset="0"/>
              <a:buChar char="o"/>
            </a:pPr>
            <a:r>
              <a:rPr lang="en-IN" altLang="en-US" sz="1800" dirty="0">
                <a:ea typeface="Microsoft YaHei"/>
                <a:cs typeface="Arial"/>
              </a:rPr>
              <a:t>Functional testing, i</a:t>
            </a:r>
            <a:r>
              <a:rPr lang="en-IN" altLang="en-US" sz="1800" dirty="0">
                <a:solidFill>
                  <a:srgbClr val="000000"/>
                </a:solidFill>
                <a:ea typeface="Microsoft YaHei"/>
                <a:cs typeface="Arial"/>
              </a:rPr>
              <a:t>ntegration testing, performance testing and security testing is performed.</a:t>
            </a:r>
          </a:p>
          <a:p>
            <a:pPr marL="273050" lvl="1" indent="-212725" algn="just">
              <a:lnSpc>
                <a:spcPct val="95000"/>
              </a:lnSpc>
              <a:buClrTx/>
              <a:buSzPct val="100000"/>
              <a:buFont typeface="Courier New" panose="02070309020205020404" pitchFamily="49" charset="0"/>
              <a:buChar char="o"/>
            </a:pPr>
            <a:r>
              <a:rPr lang="en-IN" altLang="en-US" sz="1800" dirty="0">
                <a:ea typeface="Microsoft YaHei"/>
                <a:cs typeface="Arial"/>
              </a:rPr>
              <a:t>Testing continues until all the codes are bug free and pass all the tests. At the end of this phase, a high quality, bug-free, working piece of software is ready for production.</a:t>
            </a:r>
            <a:endParaRPr lang="en-IN" altLang="en-US" sz="1800" b="1" dirty="0">
              <a:cs typeface="Arial"/>
            </a:endParaRPr>
          </a:p>
        </p:txBody>
      </p:sp>
      <p:sp>
        <p:nvSpPr>
          <p:cNvPr id="9" name="Content Placeholder 1">
            <a:extLst>
              <a:ext uri="{FF2B5EF4-FFF2-40B4-BE49-F238E27FC236}">
                <a16:creationId xmlns:a16="http://schemas.microsoft.com/office/drawing/2014/main" id="{71B42734-A0E9-C637-F879-B2B10B1B050A}"/>
              </a:ext>
            </a:extLst>
          </p:cNvPr>
          <p:cNvSpPr txBox="1">
            <a:spLocks/>
          </p:cNvSpPr>
          <p:nvPr/>
        </p:nvSpPr>
        <p:spPr>
          <a:xfrm>
            <a:off x="4191256" y="972815"/>
            <a:ext cx="3987824"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90488" indent="0">
              <a:lnSpc>
                <a:spcPct val="95000"/>
              </a:lnSpc>
              <a:spcBef>
                <a:spcPts val="300"/>
              </a:spcBef>
              <a:buSzPct val="100000"/>
            </a:pPr>
            <a:r>
              <a:rPr lang="en-US" altLang="en-US" sz="1800" b="1" dirty="0">
                <a:solidFill>
                  <a:schemeClr val="accent2"/>
                </a:solidFill>
                <a:effectLst>
                  <a:outerShdw blurRad="38100" dist="38100" dir="2700000" algn="tl">
                    <a:srgbClr val="000000">
                      <a:alpha val="43137"/>
                    </a:srgbClr>
                  </a:outerShdw>
                </a:effectLst>
                <a:ea typeface="Microsoft YaHei"/>
                <a:cs typeface="Arial"/>
              </a:rPr>
              <a:t>Deployment</a:t>
            </a:r>
          </a:p>
          <a:p>
            <a:pPr marL="273050" lvl="1" indent="-212725" algn="just">
              <a:lnSpc>
                <a:spcPct val="95000"/>
              </a:lnSpc>
              <a:buSzPct val="100000"/>
              <a:buFont typeface="Courier New" panose="02070309020205020404" pitchFamily="49" charset="0"/>
              <a:buChar char="o"/>
            </a:pPr>
            <a:r>
              <a:rPr lang="en-US" altLang="en-US" sz="1800" dirty="0">
                <a:ea typeface="Microsoft YaHei"/>
                <a:cs typeface="Arial"/>
              </a:rPr>
              <a:t>During this phase, the software is installed into the production environment.</a:t>
            </a:r>
          </a:p>
          <a:p>
            <a:pPr marL="273050" lvl="1" indent="-212725" algn="just">
              <a:lnSpc>
                <a:spcPct val="95000"/>
              </a:lnSpc>
              <a:buSzPct val="100000"/>
              <a:buFont typeface="Courier New" panose="02070309020205020404" pitchFamily="49" charset="0"/>
              <a:buChar char="o"/>
            </a:pPr>
            <a:r>
              <a:rPr lang="en-US" altLang="en-US" sz="1800" dirty="0">
                <a:ea typeface="Microsoft YaHei"/>
                <a:cs typeface="Arial"/>
              </a:rPr>
              <a:t>At the end of the phase, the product manager releases the final piece of software to end users.</a:t>
            </a:r>
          </a:p>
          <a:p>
            <a:pPr marL="273050" lvl="1" indent="-212725" algn="just">
              <a:lnSpc>
                <a:spcPct val="95000"/>
              </a:lnSpc>
              <a:buSzPct val="100000"/>
              <a:buFont typeface="Courier New" panose="02070309020205020404" pitchFamily="49" charset="0"/>
              <a:buChar char="o"/>
            </a:pPr>
            <a:endParaRPr lang="en-US" altLang="en-US" sz="1800" dirty="0">
              <a:ea typeface="Microsoft YaHei"/>
              <a:cs typeface="Arial"/>
            </a:endParaRPr>
          </a:p>
        </p:txBody>
      </p:sp>
      <p:sp>
        <p:nvSpPr>
          <p:cNvPr id="10" name="Content Placeholder 1">
            <a:extLst>
              <a:ext uri="{FF2B5EF4-FFF2-40B4-BE49-F238E27FC236}">
                <a16:creationId xmlns:a16="http://schemas.microsoft.com/office/drawing/2014/main" id="{510E1C6C-495E-A99A-3E39-6F53FA218F86}"/>
              </a:ext>
            </a:extLst>
          </p:cNvPr>
          <p:cNvSpPr txBox="1">
            <a:spLocks/>
          </p:cNvSpPr>
          <p:nvPr/>
        </p:nvSpPr>
        <p:spPr>
          <a:xfrm>
            <a:off x="8505225" y="972815"/>
            <a:ext cx="3524479" cy="3699088"/>
          </a:xfrm>
          <a:prstGeom prst="rect">
            <a:avLst/>
          </a:prstGeom>
          <a:solidFill>
            <a:schemeClr val="accent5">
              <a:lumMod val="20000"/>
              <a:lumOff val="80000"/>
            </a:schemeClr>
          </a:solidFill>
          <a:effectLst>
            <a:outerShdw blurRad="76200" dir="18900000" sy="23000" kx="-1200000" algn="bl" rotWithShape="0">
              <a:prstClr val="black">
                <a:alpha val="2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90488" indent="0">
              <a:lnSpc>
                <a:spcPct val="95000"/>
              </a:lnSpc>
              <a:spcBef>
                <a:spcPts val="300"/>
              </a:spcBef>
              <a:buSzPct val="100000"/>
            </a:pPr>
            <a:r>
              <a:rPr lang="en-US" altLang="en-US" sz="1800" b="1" dirty="0">
                <a:solidFill>
                  <a:schemeClr val="tx1">
                    <a:lumMod val="95000"/>
                    <a:lumOff val="5000"/>
                  </a:schemeClr>
                </a:solidFill>
                <a:effectLst>
                  <a:outerShdw blurRad="38100" dist="38100" dir="2700000" algn="tl">
                    <a:srgbClr val="000000">
                      <a:alpha val="43137"/>
                    </a:srgbClr>
                  </a:outerShdw>
                </a:effectLst>
                <a:ea typeface="Microsoft YaHei"/>
                <a:cs typeface="Arial"/>
              </a:rPr>
              <a:t>Maintenance</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During the maintenance phase, the team:</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Provides support to customers</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Fixes bugs found in production</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Works on software improvements</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Gathers new requests from the customer</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At the end, the team works on the next iteration and version of the software.</a:t>
            </a:r>
          </a:p>
          <a:p>
            <a:pPr marL="109537" indent="0">
              <a:lnSpc>
                <a:spcPct val="95000"/>
              </a:lnSpc>
              <a:spcBef>
                <a:spcPts val="300"/>
              </a:spcBef>
              <a:buClrTx/>
              <a:buSzTx/>
              <a:buNone/>
            </a:pPr>
            <a:endParaRPr lang="en-US" altLang="en-US" sz="1400" b="1" dirty="0">
              <a:cs typeface="Arial"/>
            </a:endParaRPr>
          </a:p>
        </p:txBody>
      </p:sp>
    </p:spTree>
    <p:custDataLst>
      <p:tags r:id="rId1"/>
    </p:custDataLst>
    <p:extLst>
      <p:ext uri="{BB962C8B-B14F-4D97-AF65-F5344CB8AC3E}">
        <p14:creationId xmlns:p14="http://schemas.microsoft.com/office/powerpoint/2010/main" val="187473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A software development methodology is also known as </a:t>
            </a:r>
            <a:r>
              <a:rPr lang="en-IN" altLang="en-US" sz="2000" b="1" dirty="0">
                <a:solidFill>
                  <a:schemeClr val="accent1"/>
                </a:solidFill>
                <a:effectLst>
                  <a:outerShdw blurRad="38100" dist="38100" dir="2700000" algn="tl">
                    <a:srgbClr val="000000">
                      <a:alpha val="43137"/>
                    </a:srgbClr>
                  </a:outerShdw>
                </a:effectLst>
              </a:rPr>
              <a:t>Software Development Life Cycle model</a:t>
            </a:r>
            <a:r>
              <a:rPr lang="en-IN" altLang="en-US" sz="2000" dirty="0">
                <a:solidFill>
                  <a:srgbClr val="002060"/>
                </a:solidFill>
              </a:rPr>
              <a:t>.</a:t>
            </a:r>
          </a:p>
          <a:p>
            <a:pPr marL="0" lvl="1" indent="0" algn="just" defTabSz="457105">
              <a:lnSpc>
                <a:spcPct val="100000"/>
              </a:lnSpc>
              <a:spcBef>
                <a:spcPct val="20000"/>
              </a:spcBef>
              <a:spcAft>
                <a:spcPts val="400"/>
              </a:spcAft>
              <a:buSzPct val="100000"/>
              <a:buNone/>
            </a:pPr>
            <a:r>
              <a:rPr lang="en-IN" altLang="en-US" sz="2000" dirty="0">
                <a:solidFill>
                  <a:srgbClr val="002060"/>
                </a:solidFill>
              </a:rPr>
              <a:t>The three most popular methodologies are: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Waterfall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Agile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Lean</a:t>
            </a:r>
          </a:p>
          <a:p>
            <a:pPr marL="0" lvl="1" indent="0" algn="just" defTabSz="457105">
              <a:lnSpc>
                <a:spcPct val="100000"/>
              </a:lnSpc>
              <a:spcBef>
                <a:spcPct val="20000"/>
              </a:spcBef>
              <a:spcAft>
                <a:spcPts val="400"/>
              </a:spcAft>
              <a:buSzPct val="100000"/>
              <a:buNone/>
            </a:pPr>
            <a:endParaRPr lang="en-IN" altLang="en-US" sz="2000" dirty="0">
              <a:solidFill>
                <a:srgbClr val="002060"/>
              </a:solidFill>
            </a:endParaRPr>
          </a:p>
          <a:p>
            <a:pPr marL="0" lvl="1" indent="0" algn="just" defTabSz="457105">
              <a:lnSpc>
                <a:spcPct val="100000"/>
              </a:lnSpc>
              <a:spcBef>
                <a:spcPct val="20000"/>
              </a:spcBef>
              <a:spcAft>
                <a:spcPts val="400"/>
              </a:spcAft>
              <a:buSzPct val="100000"/>
              <a:buNone/>
            </a:pPr>
            <a:r>
              <a:rPr lang="en-IN" altLang="en-US" sz="2000" dirty="0">
                <a:solidFill>
                  <a:srgbClr val="002060"/>
                </a:solidFill>
              </a:rPr>
              <a:t>The type of methodology to be used depends on the: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Type of the project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Length of the project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Size of the team.</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013555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253946" y="319130"/>
            <a:ext cx="9684107" cy="632134"/>
          </a:xfrm>
        </p:spPr>
        <p:txBody>
          <a:bodyPr vert="horz" lIns="91440" tIns="45720" rIns="91440" bIns="45720" rtlCol="0" anchor="ctr">
            <a:normAutofit/>
          </a:bodyPr>
          <a:lstStyle/>
          <a:p>
            <a:r>
              <a:rPr lang="en-US" sz="2400" b="1" dirty="0"/>
              <a:t>Software Development Methodologies – Waterfall Software Development</a:t>
            </a:r>
          </a:p>
        </p:txBody>
      </p:sp>
      <p:pic>
        <p:nvPicPr>
          <p:cNvPr id="2" name="Picture 1">
            <a:extLst>
              <a:ext uri="{FF2B5EF4-FFF2-40B4-BE49-F238E27FC236}">
                <a16:creationId xmlns:a16="http://schemas.microsoft.com/office/drawing/2014/main" id="{CE29D06E-E5F6-BED7-3251-A676077119D7}"/>
              </a:ext>
            </a:extLst>
          </p:cNvPr>
          <p:cNvPicPr>
            <a:picLocks noChangeAspect="1"/>
          </p:cNvPicPr>
          <p:nvPr/>
        </p:nvPicPr>
        <p:blipFill>
          <a:blip r:embed="rId4"/>
          <a:stretch>
            <a:fillRect/>
          </a:stretch>
        </p:blipFill>
        <p:spPr>
          <a:xfrm>
            <a:off x="96994" y="1510150"/>
            <a:ext cx="9097045" cy="5026116"/>
          </a:xfrm>
          <a:prstGeom prst="rect">
            <a:avLst/>
          </a:prstGeom>
        </p:spPr>
      </p:pic>
      <p:grpSp>
        <p:nvGrpSpPr>
          <p:cNvPr id="21" name="Group 11">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3" name="Isosceles Triangle 12">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3">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896040" y="1510150"/>
            <a:ext cx="5136412" cy="4393982"/>
          </a:xfrm>
        </p:spPr>
        <p:txBody>
          <a:bodyPr vert="horz" lIns="91440" tIns="45720" rIns="91440" bIns="45720" rtlCol="0">
            <a:normAutofit/>
          </a:bodyPr>
          <a:lstStyle/>
          <a:p>
            <a:pPr marL="287338" indent="-177800" algn="just">
              <a:spcBef>
                <a:spcPts val="300"/>
              </a:spcBef>
              <a:buClrTx/>
              <a:buSzPct val="100000"/>
              <a:buFont typeface="Arial" panose="020B0604020202020204" pitchFamily="34" charset="0"/>
              <a:buChar char="•"/>
            </a:pPr>
            <a:r>
              <a:rPr lang="en-IN" altLang="en-US" sz="1700" dirty="0">
                <a:solidFill>
                  <a:schemeClr val="tx1"/>
                </a:solidFill>
                <a:cs typeface="+mn-cs"/>
              </a:rPr>
              <a:t>The original waterfall model was created by </a:t>
            </a:r>
            <a:r>
              <a:rPr lang="en-IN" altLang="en-US" sz="1700" b="1" dirty="0">
                <a:solidFill>
                  <a:schemeClr val="tx1"/>
                </a:solidFill>
                <a:cs typeface="+mn-cs"/>
              </a:rPr>
              <a:t>Winston W. Royce.</a:t>
            </a:r>
          </a:p>
          <a:p>
            <a:pPr marL="342900" lvl="1" algn="just">
              <a:spcBef>
                <a:spcPct val="20000"/>
              </a:spcBef>
              <a:spcAft>
                <a:spcPts val="400"/>
              </a:spcAft>
              <a:buClrTx/>
              <a:buSzPct val="100000"/>
            </a:pPr>
            <a:endParaRPr lang="en-US" altLang="en-US" sz="1700" dirty="0"/>
          </a:p>
          <a:p>
            <a:pPr marL="342900" lvl="1" algn="just">
              <a:spcBef>
                <a:spcPct val="20000"/>
              </a:spcBef>
              <a:spcAft>
                <a:spcPts val="400"/>
              </a:spcAft>
              <a:buSzPct val="100000"/>
            </a:pPr>
            <a:endParaRPr lang="en-US" sz="1700" dirty="0"/>
          </a:p>
          <a:p>
            <a:pPr marL="342900" lvl="1" algn="just">
              <a:spcBef>
                <a:spcPct val="20000"/>
              </a:spcBef>
              <a:spcAft>
                <a:spcPts val="400"/>
              </a:spcAft>
              <a:buClrTx/>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grpSp>
        <p:nvGrpSpPr>
          <p:cNvPr id="23" name="Group 15">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6" name="Straight Arrow Connector 5">
            <a:extLst>
              <a:ext uri="{FF2B5EF4-FFF2-40B4-BE49-F238E27FC236}">
                <a16:creationId xmlns:a16="http://schemas.microsoft.com/office/drawing/2014/main" id="{32E2D356-7F15-E7E9-B8AD-86697A790EF8}"/>
              </a:ext>
            </a:extLst>
          </p:cNvPr>
          <p:cNvCxnSpPr/>
          <p:nvPr/>
        </p:nvCxnSpPr>
        <p:spPr>
          <a:xfrm>
            <a:off x="3574473" y="1510150"/>
            <a:ext cx="1448789" cy="161306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03549B4D-C6F8-4AFF-5A64-6CAF1526A627}"/>
              </a:ext>
            </a:extLst>
          </p:cNvPr>
          <p:cNvCxnSpPr>
            <a:cxnSpLocks/>
          </p:cNvCxnSpPr>
          <p:nvPr/>
        </p:nvCxnSpPr>
        <p:spPr>
          <a:xfrm>
            <a:off x="5805278" y="3641570"/>
            <a:ext cx="1522485" cy="0"/>
          </a:xfrm>
          <a:prstGeom prst="straightConnector1">
            <a:avLst/>
          </a:prstGeom>
          <a:ln>
            <a:headEnd type="triangle"/>
            <a:tailEnd type="triangle"/>
          </a:ln>
        </p:spPr>
        <p:style>
          <a:lnRef idx="3">
            <a:schemeClr val="accent6"/>
          </a:lnRef>
          <a:fillRef idx="0">
            <a:schemeClr val="accent6"/>
          </a:fillRef>
          <a:effectRef idx="2">
            <a:schemeClr val="accent6"/>
          </a:effectRef>
          <a:fontRef idx="minor">
            <a:schemeClr val="tx1"/>
          </a:fontRef>
        </p:style>
      </p:cxnSp>
      <p:sp>
        <p:nvSpPr>
          <p:cNvPr id="8" name="Content Placeholder 4">
            <a:extLst>
              <a:ext uri="{FF2B5EF4-FFF2-40B4-BE49-F238E27FC236}">
                <a16:creationId xmlns:a16="http://schemas.microsoft.com/office/drawing/2014/main" id="{8B6B7E7A-F564-47BC-E47D-2006F9DC0582}"/>
              </a:ext>
            </a:extLst>
          </p:cNvPr>
          <p:cNvSpPr txBox="1">
            <a:spLocks/>
          </p:cNvSpPr>
          <p:nvPr/>
        </p:nvSpPr>
        <p:spPr>
          <a:xfrm>
            <a:off x="4316128" y="1906650"/>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15%</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
        <p:nvSpPr>
          <p:cNvPr id="9" name="Content Placeholder 4">
            <a:extLst>
              <a:ext uri="{FF2B5EF4-FFF2-40B4-BE49-F238E27FC236}">
                <a16:creationId xmlns:a16="http://schemas.microsoft.com/office/drawing/2014/main" id="{AA83E5E0-2867-D881-6209-80436F15D0AA}"/>
              </a:ext>
            </a:extLst>
          </p:cNvPr>
          <p:cNvSpPr txBox="1">
            <a:spLocks/>
          </p:cNvSpPr>
          <p:nvPr/>
        </p:nvSpPr>
        <p:spPr>
          <a:xfrm>
            <a:off x="5871059" y="3289802"/>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20%</a:t>
            </a: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cxnSp>
        <p:nvCxnSpPr>
          <p:cNvPr id="11" name="Straight Arrow Connector 10">
            <a:extLst>
              <a:ext uri="{FF2B5EF4-FFF2-40B4-BE49-F238E27FC236}">
                <a16:creationId xmlns:a16="http://schemas.microsoft.com/office/drawing/2014/main" id="{F919E7BC-2142-D77A-456D-34F9FE5879E9}"/>
              </a:ext>
            </a:extLst>
          </p:cNvPr>
          <p:cNvCxnSpPr>
            <a:cxnSpLocks/>
          </p:cNvCxnSpPr>
          <p:nvPr/>
        </p:nvCxnSpPr>
        <p:spPr>
          <a:xfrm>
            <a:off x="6784529" y="4442174"/>
            <a:ext cx="2347052"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sp>
        <p:nvSpPr>
          <p:cNvPr id="12" name="Content Placeholder 4">
            <a:extLst>
              <a:ext uri="{FF2B5EF4-FFF2-40B4-BE49-F238E27FC236}">
                <a16:creationId xmlns:a16="http://schemas.microsoft.com/office/drawing/2014/main" id="{894D3BC8-2440-4D73-3846-576BBA45D464}"/>
              </a:ext>
            </a:extLst>
          </p:cNvPr>
          <p:cNvSpPr txBox="1">
            <a:spLocks/>
          </p:cNvSpPr>
          <p:nvPr/>
        </p:nvSpPr>
        <p:spPr>
          <a:xfrm>
            <a:off x="7546484" y="3804878"/>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40%</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
        <p:nvSpPr>
          <p:cNvPr id="15" name="Content Placeholder 4">
            <a:extLst>
              <a:ext uri="{FF2B5EF4-FFF2-40B4-BE49-F238E27FC236}">
                <a16:creationId xmlns:a16="http://schemas.microsoft.com/office/drawing/2014/main" id="{8B987670-D83F-DEE8-C76E-52C6FFC21C33}"/>
              </a:ext>
            </a:extLst>
          </p:cNvPr>
          <p:cNvSpPr txBox="1">
            <a:spLocks/>
          </p:cNvSpPr>
          <p:nvPr/>
        </p:nvSpPr>
        <p:spPr>
          <a:xfrm>
            <a:off x="9033542" y="4828904"/>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20%</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cxnSp>
        <p:nvCxnSpPr>
          <p:cNvPr id="19" name="Straight Arrow Connector 18">
            <a:extLst>
              <a:ext uri="{FF2B5EF4-FFF2-40B4-BE49-F238E27FC236}">
                <a16:creationId xmlns:a16="http://schemas.microsoft.com/office/drawing/2014/main" id="{E9BDE43A-BAF2-9157-9EC4-0C6ACB1472AB}"/>
              </a:ext>
            </a:extLst>
          </p:cNvPr>
          <p:cNvCxnSpPr>
            <a:cxnSpLocks/>
          </p:cNvCxnSpPr>
          <p:nvPr/>
        </p:nvCxnSpPr>
        <p:spPr>
          <a:xfrm>
            <a:off x="4438212" y="2316680"/>
            <a:ext cx="1298101"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cxnSp>
        <p:nvCxnSpPr>
          <p:cNvPr id="28" name="Straight Arrow Connector 27">
            <a:extLst>
              <a:ext uri="{FF2B5EF4-FFF2-40B4-BE49-F238E27FC236}">
                <a16:creationId xmlns:a16="http://schemas.microsoft.com/office/drawing/2014/main" id="{A61C6DDA-3C13-CC64-7D05-141F45A23DA9}"/>
              </a:ext>
            </a:extLst>
          </p:cNvPr>
          <p:cNvCxnSpPr>
            <a:cxnSpLocks/>
          </p:cNvCxnSpPr>
          <p:nvPr/>
        </p:nvCxnSpPr>
        <p:spPr>
          <a:xfrm>
            <a:off x="9033542" y="5210740"/>
            <a:ext cx="1522485" cy="0"/>
          </a:xfrm>
          <a:prstGeom prst="straightConnector1">
            <a:avLst/>
          </a:prstGeom>
          <a:ln>
            <a:headEnd type="triangle"/>
            <a:tailEnd type="triangle"/>
          </a:ln>
        </p:spPr>
        <p:style>
          <a:lnRef idx="3">
            <a:schemeClr val="accent6"/>
          </a:lnRef>
          <a:fillRef idx="0">
            <a:schemeClr val="accent6"/>
          </a:fillRef>
          <a:effectRef idx="2">
            <a:schemeClr val="accent6"/>
          </a:effectRef>
          <a:fontRef idx="minor">
            <a:schemeClr val="tx1"/>
          </a:fontRef>
        </p:style>
      </p:cxnSp>
      <p:cxnSp>
        <p:nvCxnSpPr>
          <p:cNvPr id="29" name="Straight Arrow Connector 28">
            <a:extLst>
              <a:ext uri="{FF2B5EF4-FFF2-40B4-BE49-F238E27FC236}">
                <a16:creationId xmlns:a16="http://schemas.microsoft.com/office/drawing/2014/main" id="{16D28D40-EF47-E9C3-B880-8F8A317FBD79}"/>
              </a:ext>
            </a:extLst>
          </p:cNvPr>
          <p:cNvCxnSpPr>
            <a:cxnSpLocks/>
          </p:cNvCxnSpPr>
          <p:nvPr/>
        </p:nvCxnSpPr>
        <p:spPr>
          <a:xfrm>
            <a:off x="10860481" y="5904132"/>
            <a:ext cx="620265"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sp>
        <p:nvSpPr>
          <p:cNvPr id="31" name="Content Placeholder 4">
            <a:extLst>
              <a:ext uri="{FF2B5EF4-FFF2-40B4-BE49-F238E27FC236}">
                <a16:creationId xmlns:a16="http://schemas.microsoft.com/office/drawing/2014/main" id="{0E446784-8BF9-9F83-1B09-B3E48FC08A00}"/>
              </a:ext>
            </a:extLst>
          </p:cNvPr>
          <p:cNvSpPr txBox="1">
            <a:spLocks/>
          </p:cNvSpPr>
          <p:nvPr/>
        </p:nvSpPr>
        <p:spPr>
          <a:xfrm>
            <a:off x="10285287" y="5552760"/>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5%</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Tree>
    <p:custDataLst>
      <p:tags r:id="rId1"/>
    </p:custDataLst>
    <p:extLst>
      <p:ext uri="{BB962C8B-B14F-4D97-AF65-F5344CB8AC3E}">
        <p14:creationId xmlns:p14="http://schemas.microsoft.com/office/powerpoint/2010/main" val="176395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Software Development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Agile method is </a:t>
            </a:r>
            <a:r>
              <a:rPr lang="en-IN" altLang="en-US" sz="2000" b="1" dirty="0">
                <a:solidFill>
                  <a:srgbClr val="002060"/>
                </a:solidFill>
                <a:effectLst>
                  <a:outerShdw blurRad="38100" dist="38100" dir="2700000" algn="tl">
                    <a:srgbClr val="000000">
                      <a:alpha val="43137"/>
                    </a:srgbClr>
                  </a:outerShdw>
                </a:effectLst>
              </a:rPr>
              <a:t>flexible and customer-focused</a:t>
            </a:r>
            <a:r>
              <a:rPr lang="en-IN" altLang="en-US" sz="2000" dirty="0">
                <a:solidFill>
                  <a:srgbClr val="002060"/>
                </a:solidFill>
              </a:rPr>
              <a:t>.</a:t>
            </a:r>
          </a:p>
          <a:p>
            <a:pPr marL="0" lvl="1" indent="0" algn="just" defTabSz="457105">
              <a:lnSpc>
                <a:spcPct val="100000"/>
              </a:lnSpc>
              <a:spcBef>
                <a:spcPct val="20000"/>
              </a:spcBef>
              <a:spcAft>
                <a:spcPts val="400"/>
              </a:spcAft>
              <a:buSzPct val="100000"/>
              <a:buNone/>
            </a:pPr>
            <a:r>
              <a:rPr lang="en-IN" altLang="en-US" sz="2000" dirty="0">
                <a:solidFill>
                  <a:srgbClr val="002060"/>
                </a:solidFill>
              </a:rPr>
              <a:t>A group of 17 software developers produced the Manifesto for Agile Software Development, also known as the </a:t>
            </a:r>
            <a:r>
              <a:rPr lang="en-IN" altLang="en-US" sz="2000" b="1" dirty="0">
                <a:solidFill>
                  <a:srgbClr val="002060"/>
                </a:solidFill>
              </a:rPr>
              <a:t>Agile Manifesto, in 2001</a:t>
            </a:r>
            <a:r>
              <a:rPr lang="en-IN" altLang="en-US" sz="2000" dirty="0">
                <a:solidFill>
                  <a:srgbClr val="002060"/>
                </a:solidFill>
              </a:rPr>
              <a:t>. </a:t>
            </a:r>
          </a:p>
          <a:p>
            <a:pPr marL="0" lvl="1" indent="0" algn="just" defTabSz="457105">
              <a:lnSpc>
                <a:spcPct val="100000"/>
              </a:lnSpc>
              <a:spcBef>
                <a:spcPct val="20000"/>
              </a:spcBef>
              <a:spcAft>
                <a:spcPts val="400"/>
              </a:spcAft>
              <a:buSzPct val="100000"/>
              <a:buNone/>
            </a:pPr>
            <a:r>
              <a:rPr lang="en-IN" altLang="en-US" sz="2000" dirty="0">
                <a:solidFill>
                  <a:srgbClr val="002060"/>
                </a:solidFill>
              </a:rPr>
              <a:t>According to the Agile Manifesto, the values of Agile are:</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Individuals and interactions over processes and tools</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Working software over comprehensive documentation</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Customer collaboration over contract negotiation</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Responding to change over following a plan</a:t>
            </a:r>
          </a:p>
          <a:p>
            <a:pPr marL="287338" indent="-177800">
              <a:spcBef>
                <a:spcPts val="300"/>
              </a:spcBef>
              <a:spcAft>
                <a:spcPts val="300"/>
              </a:spcAft>
              <a:buSzPct val="100000"/>
              <a:buFont typeface="Arial" pitchFamily="34" charset="0"/>
              <a:buChar char="•"/>
            </a:pPr>
            <a:r>
              <a:rPr lang="en-IN" altLang="en-US" sz="1400" dirty="0">
                <a:ea typeface="Microsoft YaHei"/>
                <a:cs typeface="Arial"/>
              </a:rPr>
              <a:t>The Agile manifesto lists 12 different principles:</a:t>
            </a:r>
          </a:p>
          <a:p>
            <a:pPr marL="282575" indent="-173038">
              <a:spcBef>
                <a:spcPts val="300"/>
              </a:spcBef>
              <a:spcAft>
                <a:spcPts val="300"/>
              </a:spcAft>
              <a:buSzPct val="45000"/>
              <a:buFont typeface="Arial" pitchFamily="34" charset="0"/>
              <a:buChar char="•"/>
            </a:pPr>
            <a:endParaRPr lang="en-IN" altLang="en-US" sz="1400" dirty="0">
              <a:ea typeface="Microsoft YaHei"/>
              <a:cs typeface="Aria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graphicFrame>
        <p:nvGraphicFramePr>
          <p:cNvPr id="2" name="Table 2">
            <a:extLst>
              <a:ext uri="{FF2B5EF4-FFF2-40B4-BE49-F238E27FC236}">
                <a16:creationId xmlns:a16="http://schemas.microsoft.com/office/drawing/2014/main" id="{33DC71B7-F65C-F38B-6D14-6101CE5C0AAD}"/>
              </a:ext>
            </a:extLst>
          </p:cNvPr>
          <p:cNvGraphicFramePr>
            <a:graphicFrameLocks noGrp="1"/>
          </p:cNvGraphicFramePr>
          <p:nvPr>
            <p:extLst>
              <p:ext uri="{D42A27DB-BD31-4B8C-83A1-F6EECF244321}">
                <p14:modId xmlns:p14="http://schemas.microsoft.com/office/powerpoint/2010/main" val="1277327926"/>
              </p:ext>
            </p:extLst>
          </p:nvPr>
        </p:nvGraphicFramePr>
        <p:xfrm>
          <a:off x="403482" y="3971258"/>
          <a:ext cx="8863343" cy="1706880"/>
        </p:xfrm>
        <a:graphic>
          <a:graphicData uri="http://schemas.openxmlformats.org/drawingml/2006/table">
            <a:tbl>
              <a:tblPr firstRow="1" bandRow="1">
                <a:tableStyleId>{5940675A-B579-460E-94D1-54222C63F5DA}</a:tableStyleId>
              </a:tblPr>
              <a:tblGrid>
                <a:gridCol w="3167407">
                  <a:extLst>
                    <a:ext uri="{9D8B030D-6E8A-4147-A177-3AD203B41FA5}">
                      <a16:colId xmlns:a16="http://schemas.microsoft.com/office/drawing/2014/main" val="3135653712"/>
                    </a:ext>
                  </a:extLst>
                </a:gridCol>
                <a:gridCol w="1592701">
                  <a:extLst>
                    <a:ext uri="{9D8B030D-6E8A-4147-A177-3AD203B41FA5}">
                      <a16:colId xmlns:a16="http://schemas.microsoft.com/office/drawing/2014/main" val="4204975235"/>
                    </a:ext>
                  </a:extLst>
                </a:gridCol>
                <a:gridCol w="2102129">
                  <a:extLst>
                    <a:ext uri="{9D8B030D-6E8A-4147-A177-3AD203B41FA5}">
                      <a16:colId xmlns:a16="http://schemas.microsoft.com/office/drawing/2014/main" val="3627927253"/>
                    </a:ext>
                  </a:extLst>
                </a:gridCol>
                <a:gridCol w="2001106">
                  <a:extLst>
                    <a:ext uri="{9D8B030D-6E8A-4147-A177-3AD203B41FA5}">
                      <a16:colId xmlns:a16="http://schemas.microsoft.com/office/drawing/2014/main" val="1583719877"/>
                    </a:ext>
                  </a:extLst>
                </a:gridCol>
              </a:tblGrid>
              <a:tr h="298013">
                <a:tc gridSpan="4">
                  <a:txBody>
                    <a:bodyPr/>
                    <a:lstStyle/>
                    <a:p>
                      <a:pPr marL="0" lvl="5" indent="0" algn="ctr">
                        <a:spcBef>
                          <a:spcPts val="200"/>
                        </a:spcBef>
                        <a:spcAft>
                          <a:spcPts val="200"/>
                        </a:spcAft>
                      </a:pPr>
                      <a:r>
                        <a:rPr lang="en-US" b="1" dirty="0"/>
                        <a:t>Agile Manifesto Principles</a:t>
                      </a:r>
                    </a:p>
                  </a:txBody>
                  <a:tcPr/>
                </a:tc>
                <a:tc hMerge="1">
                  <a:txBody>
                    <a:bodyPr/>
                    <a:lstStyle/>
                    <a:p>
                      <a:pPr marL="0" lvl="5" indent="0" algn="l">
                        <a:spcBef>
                          <a:spcPts val="200"/>
                        </a:spcBef>
                        <a:spcAft>
                          <a:spcPts val="200"/>
                        </a:spcAft>
                        <a:buSzPct val="100000"/>
                      </a:pPr>
                      <a:endParaRPr lang="en-IN" altLang="en-US" sz="1400" b="0" dirty="0">
                        <a:solidFill>
                          <a:srgbClr val="000000"/>
                        </a:solidFill>
                        <a:ea typeface="Microsoft YaHei"/>
                        <a:cs typeface="Arial"/>
                      </a:endParaRPr>
                    </a:p>
                  </a:txBody>
                  <a:tcPr>
                    <a:solidFill>
                      <a:srgbClr val="004C69"/>
                    </a:solidFill>
                  </a:tcPr>
                </a:tc>
                <a:tc hMerge="1">
                  <a:txBody>
                    <a:bodyPr/>
                    <a:lstStyle/>
                    <a:p>
                      <a:pPr marL="0" marR="0" lvl="5" indent="0" algn="l" defTabSz="685777" rtl="0" eaLnBrk="1" fontAlgn="auto" latinLnBrk="0" hangingPunct="1">
                        <a:lnSpc>
                          <a:spcPct val="100000"/>
                        </a:lnSpc>
                        <a:spcBef>
                          <a:spcPts val="200"/>
                        </a:spcBef>
                        <a:spcAft>
                          <a:spcPts val="200"/>
                        </a:spcAft>
                        <a:buClrTx/>
                        <a:buSzPct val="100000"/>
                        <a:buFontTx/>
                        <a:buNone/>
                        <a:tabLst/>
                        <a:defRPr/>
                      </a:pPr>
                      <a:endParaRPr lang="en-IN" altLang="en-US" sz="1400" b="0" kern="1200" dirty="0">
                        <a:solidFill>
                          <a:srgbClr val="000000"/>
                        </a:solidFill>
                        <a:latin typeface="+mn-lt"/>
                        <a:ea typeface="Microsoft YaHei"/>
                        <a:cs typeface="Arial"/>
                      </a:endParaRPr>
                    </a:p>
                  </a:txBody>
                  <a:tcPr>
                    <a:solidFill>
                      <a:srgbClr val="004C69"/>
                    </a:solidFill>
                  </a:tcPr>
                </a:tc>
                <a:tc hMerge="1">
                  <a:txBody>
                    <a:bodyPr/>
                    <a:lstStyle/>
                    <a:p>
                      <a:pPr marL="0" marR="0" lvl="5" indent="0" algn="l" defTabSz="685777" rtl="0" eaLnBrk="1" fontAlgn="auto" latinLnBrk="0" hangingPunct="1">
                        <a:lnSpc>
                          <a:spcPct val="100000"/>
                        </a:lnSpc>
                        <a:spcBef>
                          <a:spcPts val="200"/>
                        </a:spcBef>
                        <a:spcAft>
                          <a:spcPts val="200"/>
                        </a:spcAft>
                        <a:buClrTx/>
                        <a:buSzPct val="100000"/>
                        <a:buFontTx/>
                        <a:buNone/>
                        <a:tabLst/>
                        <a:defRPr/>
                      </a:pPr>
                      <a:endParaRPr lang="en-IN" altLang="en-US" sz="1400" b="0" kern="1200" dirty="0">
                        <a:solidFill>
                          <a:srgbClr val="000000"/>
                        </a:solidFill>
                        <a:latin typeface="+mn-lt"/>
                        <a:ea typeface="Microsoft YaHei"/>
                        <a:cs typeface="Arial"/>
                      </a:endParaRPr>
                    </a:p>
                  </a:txBody>
                  <a:tcPr>
                    <a:solidFill>
                      <a:srgbClr val="004C69"/>
                    </a:solidFill>
                  </a:tcPr>
                </a:tc>
                <a:extLst>
                  <a:ext uri="{0D108BD9-81ED-4DB2-BD59-A6C34878D82A}">
                    <a16:rowId xmlns:a16="http://schemas.microsoft.com/office/drawing/2014/main" val="2198642634"/>
                  </a:ext>
                </a:extLst>
              </a:tr>
              <a:tr h="298013">
                <a:tc>
                  <a:txBody>
                    <a:bodyPr/>
                    <a:lstStyle/>
                    <a:p>
                      <a:pPr marL="0" lvl="5" indent="0" algn="just">
                        <a:spcBef>
                          <a:spcPts val="200"/>
                        </a:spcBef>
                        <a:spcAft>
                          <a:spcPts val="200"/>
                        </a:spcAft>
                      </a:pPr>
                      <a:r>
                        <a:rPr lang="en-IN" altLang="en-US" sz="1400" dirty="0"/>
                        <a:t>Customer focus</a:t>
                      </a:r>
                      <a:endParaRPr lang="en-US" b="0" dirty="0"/>
                    </a:p>
                  </a:txBody>
                  <a:tcPr/>
                </a:tc>
                <a:tc>
                  <a:txBody>
                    <a:bodyPr/>
                    <a:lstStyle/>
                    <a:p>
                      <a:pPr marL="0" lvl="5" indent="0" algn="just">
                        <a:spcBef>
                          <a:spcPts val="200"/>
                        </a:spcBef>
                        <a:spcAft>
                          <a:spcPts val="200"/>
                        </a:spcAft>
                        <a:buSzPct val="100000"/>
                      </a:pPr>
                      <a:r>
                        <a:rPr lang="en-IN" altLang="en-US" sz="1400" dirty="0"/>
                        <a:t>Collaboration</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Working software</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Simplicity</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3417054799"/>
                  </a:ext>
                </a:extLst>
              </a:tr>
              <a:tr h="456460">
                <a:tc>
                  <a:txBody>
                    <a:bodyPr/>
                    <a:lstStyle/>
                    <a:p>
                      <a:pPr marL="1588" lvl="5" indent="-1588" algn="just">
                        <a:spcBef>
                          <a:spcPts val="200"/>
                        </a:spcBef>
                        <a:spcAft>
                          <a:spcPts val="200"/>
                        </a:spcAft>
                        <a:buSzPct val="100000"/>
                      </a:pPr>
                      <a:r>
                        <a:rPr lang="en-IN" altLang="en-US" sz="1400" dirty="0"/>
                        <a:t>Embrace change and adapt </a:t>
                      </a:r>
                      <a:endParaRPr lang="en-US" b="0" dirty="0"/>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IN" altLang="en-US" sz="1400" dirty="0"/>
                        <a:t>Motivated teams</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Work at a sustainable pace</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Self-organizing teams</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1873068801"/>
                  </a:ext>
                </a:extLst>
              </a:tr>
              <a:tr h="506621">
                <a:tc>
                  <a:txBody>
                    <a:bodyPr/>
                    <a:lstStyle/>
                    <a:p>
                      <a:pPr marL="0" lvl="5" indent="0" algn="just">
                        <a:spcBef>
                          <a:spcPts val="200"/>
                        </a:spcBef>
                        <a:spcAft>
                          <a:spcPts val="200"/>
                        </a:spcAft>
                        <a:buSzPct val="100000"/>
                      </a:pPr>
                      <a:r>
                        <a:rPr lang="en-IN" altLang="en-US" sz="1400" dirty="0"/>
                        <a:t>Frequent delivery of working software</a:t>
                      </a:r>
                      <a:endParaRPr lang="en-US" b="0" dirty="0"/>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IN" altLang="en-US" sz="1400" dirty="0"/>
                        <a:t>Face-to-face conversations</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Agile environment</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Continuous Improvement</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10003"/>
                  </a:ext>
                </a:extLst>
              </a:tr>
            </a:tbl>
          </a:graphicData>
        </a:graphic>
      </p:graphicFrame>
      <p:pic>
        <p:nvPicPr>
          <p:cNvPr id="7" name="Picture 6">
            <a:extLst>
              <a:ext uri="{FF2B5EF4-FFF2-40B4-BE49-F238E27FC236}">
                <a16:creationId xmlns:a16="http://schemas.microsoft.com/office/drawing/2014/main" id="{7BC52E82-E418-862E-4CBC-5A59C293F3E2}"/>
              </a:ext>
            </a:extLst>
          </p:cNvPr>
          <p:cNvPicPr>
            <a:picLocks noChangeAspect="1"/>
          </p:cNvPicPr>
          <p:nvPr/>
        </p:nvPicPr>
        <p:blipFill>
          <a:blip r:embed="rId4"/>
          <a:stretch>
            <a:fillRect/>
          </a:stretch>
        </p:blipFill>
        <p:spPr>
          <a:xfrm>
            <a:off x="7800162" y="2276806"/>
            <a:ext cx="1919906" cy="1229390"/>
          </a:xfrm>
          <a:prstGeom prst="rect">
            <a:avLst/>
          </a:prstGeom>
        </p:spPr>
      </p:pic>
      <p:pic>
        <p:nvPicPr>
          <p:cNvPr id="9" name="Picture 8">
            <a:extLst>
              <a:ext uri="{FF2B5EF4-FFF2-40B4-BE49-F238E27FC236}">
                <a16:creationId xmlns:a16="http://schemas.microsoft.com/office/drawing/2014/main" id="{900650D0-C8C3-42EF-8E74-276B0166077B}"/>
              </a:ext>
            </a:extLst>
          </p:cNvPr>
          <p:cNvPicPr>
            <a:picLocks noChangeAspect="1"/>
          </p:cNvPicPr>
          <p:nvPr/>
        </p:nvPicPr>
        <p:blipFill>
          <a:blip r:embed="rId5"/>
          <a:stretch>
            <a:fillRect/>
          </a:stretch>
        </p:blipFill>
        <p:spPr>
          <a:xfrm>
            <a:off x="6392696" y="1824231"/>
            <a:ext cx="1407466" cy="975783"/>
          </a:xfrm>
          <a:prstGeom prst="rect">
            <a:avLst/>
          </a:prstGeom>
        </p:spPr>
      </p:pic>
      <p:sp>
        <p:nvSpPr>
          <p:cNvPr id="10" name="Content Placeholder 4">
            <a:extLst>
              <a:ext uri="{FF2B5EF4-FFF2-40B4-BE49-F238E27FC236}">
                <a16:creationId xmlns:a16="http://schemas.microsoft.com/office/drawing/2014/main" id="{6B103D53-C57E-8ADF-9C0C-B61C5A81F3B5}"/>
              </a:ext>
            </a:extLst>
          </p:cNvPr>
          <p:cNvSpPr txBox="1">
            <a:spLocks/>
          </p:cNvSpPr>
          <p:nvPr/>
        </p:nvSpPr>
        <p:spPr>
          <a:xfrm>
            <a:off x="6392697" y="3034929"/>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1</a:t>
            </a:r>
            <a:r>
              <a:rPr lang="en-US" altLang="en-US" sz="1700" b="1" baseline="30000" dirty="0"/>
              <a:t>st</a:t>
            </a:r>
            <a:r>
              <a:rPr lang="en-US" altLang="en-US" sz="1700" b="1" dirty="0"/>
              <a:t> Iteration</a:t>
            </a:r>
            <a:endParaRPr lang="en-US" sz="1700" dirty="0">
              <a:solidFill>
                <a:schemeClr val="tx1"/>
              </a:solidFill>
              <a:cs typeface="+mn-cs"/>
            </a:endParaRPr>
          </a:p>
        </p:txBody>
      </p:sp>
      <p:sp>
        <p:nvSpPr>
          <p:cNvPr id="11" name="Content Placeholder 4">
            <a:extLst>
              <a:ext uri="{FF2B5EF4-FFF2-40B4-BE49-F238E27FC236}">
                <a16:creationId xmlns:a16="http://schemas.microsoft.com/office/drawing/2014/main" id="{1C808170-E474-334D-8537-544FCE473E57}"/>
              </a:ext>
            </a:extLst>
          </p:cNvPr>
          <p:cNvSpPr txBox="1">
            <a:spLocks/>
          </p:cNvSpPr>
          <p:nvPr/>
        </p:nvSpPr>
        <p:spPr>
          <a:xfrm>
            <a:off x="10309815" y="2891501"/>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3</a:t>
            </a:r>
            <a:r>
              <a:rPr lang="en-US" altLang="en-US" sz="1700" b="1" baseline="30000" dirty="0"/>
              <a:t>rd</a:t>
            </a:r>
            <a:r>
              <a:rPr lang="en-US" altLang="en-US" sz="1700" b="1" dirty="0"/>
              <a:t> Iteration</a:t>
            </a:r>
            <a:endParaRPr lang="en-US" sz="1700" dirty="0">
              <a:solidFill>
                <a:schemeClr val="tx1"/>
              </a:solidFill>
              <a:cs typeface="+mn-cs"/>
            </a:endParaRPr>
          </a:p>
        </p:txBody>
      </p:sp>
      <p:pic>
        <p:nvPicPr>
          <p:cNvPr id="13" name="Picture 12">
            <a:extLst>
              <a:ext uri="{FF2B5EF4-FFF2-40B4-BE49-F238E27FC236}">
                <a16:creationId xmlns:a16="http://schemas.microsoft.com/office/drawing/2014/main" id="{F5899420-8643-A0F6-FAAC-83D98EC8C5EB}"/>
              </a:ext>
            </a:extLst>
          </p:cNvPr>
          <p:cNvPicPr>
            <a:picLocks noChangeAspect="1"/>
          </p:cNvPicPr>
          <p:nvPr/>
        </p:nvPicPr>
        <p:blipFill>
          <a:blip r:embed="rId6"/>
          <a:stretch>
            <a:fillRect/>
          </a:stretch>
        </p:blipFill>
        <p:spPr>
          <a:xfrm>
            <a:off x="10122246" y="1687848"/>
            <a:ext cx="1782605" cy="1094487"/>
          </a:xfrm>
          <a:prstGeom prst="rect">
            <a:avLst/>
          </a:prstGeom>
        </p:spPr>
      </p:pic>
      <p:sp>
        <p:nvSpPr>
          <p:cNvPr id="14" name="Content Placeholder 4">
            <a:extLst>
              <a:ext uri="{FF2B5EF4-FFF2-40B4-BE49-F238E27FC236}">
                <a16:creationId xmlns:a16="http://schemas.microsoft.com/office/drawing/2014/main" id="{EE911CE5-54DE-0CFC-BED0-2B52B85398B5}"/>
              </a:ext>
            </a:extLst>
          </p:cNvPr>
          <p:cNvSpPr txBox="1">
            <a:spLocks/>
          </p:cNvSpPr>
          <p:nvPr/>
        </p:nvSpPr>
        <p:spPr>
          <a:xfrm>
            <a:off x="8104832" y="3580675"/>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2</a:t>
            </a:r>
            <a:r>
              <a:rPr lang="en-US" altLang="en-US" sz="1700" b="1" baseline="30000" dirty="0"/>
              <a:t>nd</a:t>
            </a:r>
            <a:r>
              <a:rPr lang="en-US" altLang="en-US" sz="1700" b="1" dirty="0"/>
              <a:t> Iteration</a:t>
            </a:r>
            <a:endParaRPr lang="en-US" sz="1700" dirty="0">
              <a:solidFill>
                <a:schemeClr val="tx1"/>
              </a:solidFill>
              <a:cs typeface="+mn-cs"/>
            </a:endParaRPr>
          </a:p>
        </p:txBody>
      </p:sp>
      <p:pic>
        <p:nvPicPr>
          <p:cNvPr id="16" name="Picture 15">
            <a:extLst>
              <a:ext uri="{FF2B5EF4-FFF2-40B4-BE49-F238E27FC236}">
                <a16:creationId xmlns:a16="http://schemas.microsoft.com/office/drawing/2014/main" id="{08DECEFD-168E-F0DD-E44C-F831341F7093}"/>
              </a:ext>
            </a:extLst>
          </p:cNvPr>
          <p:cNvPicPr>
            <a:picLocks noChangeAspect="1"/>
          </p:cNvPicPr>
          <p:nvPr/>
        </p:nvPicPr>
        <p:blipFill>
          <a:blip r:embed="rId7"/>
          <a:stretch>
            <a:fillRect/>
          </a:stretch>
        </p:blipFill>
        <p:spPr>
          <a:xfrm>
            <a:off x="10021387" y="3460369"/>
            <a:ext cx="1931353" cy="1571101"/>
          </a:xfrm>
          <a:prstGeom prst="rect">
            <a:avLst/>
          </a:prstGeom>
        </p:spPr>
      </p:pic>
      <p:sp>
        <p:nvSpPr>
          <p:cNvPr id="17" name="Content Placeholder 4">
            <a:extLst>
              <a:ext uri="{FF2B5EF4-FFF2-40B4-BE49-F238E27FC236}">
                <a16:creationId xmlns:a16="http://schemas.microsoft.com/office/drawing/2014/main" id="{4C6CC5F9-8B17-C383-EDF6-ADDB2E6328B1}"/>
              </a:ext>
            </a:extLst>
          </p:cNvPr>
          <p:cNvSpPr txBox="1">
            <a:spLocks/>
          </p:cNvSpPr>
          <p:nvPr/>
        </p:nvSpPr>
        <p:spPr>
          <a:xfrm>
            <a:off x="10381052" y="5245167"/>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4</a:t>
            </a:r>
            <a:r>
              <a:rPr lang="en-US" altLang="en-US" sz="1700" b="1" baseline="30000" dirty="0"/>
              <a:t>th</a:t>
            </a:r>
            <a:r>
              <a:rPr lang="en-US" altLang="en-US" sz="1700" b="1" dirty="0"/>
              <a:t> Iteration</a:t>
            </a:r>
            <a:endParaRPr lang="en-US" sz="1700" dirty="0">
              <a:solidFill>
                <a:schemeClr val="tx1"/>
              </a:solidFill>
              <a:cs typeface="+mn-cs"/>
            </a:endParaRPr>
          </a:p>
        </p:txBody>
      </p:sp>
    </p:spTree>
    <p:custDataLst>
      <p:tags r:id="rId1"/>
    </p:custDataLst>
    <p:extLst>
      <p:ext uri="{BB962C8B-B14F-4D97-AF65-F5344CB8AC3E}">
        <p14:creationId xmlns:p14="http://schemas.microsoft.com/office/powerpoint/2010/main" val="348116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975784"/>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Agile Scrum</a:t>
            </a:r>
          </a:p>
          <a:p>
            <a:pPr marL="0" lvl="2" indent="0" algn="just">
              <a:lnSpc>
                <a:spcPct val="95000"/>
              </a:lnSpc>
              <a:spcBef>
                <a:spcPts val="1075"/>
              </a:spcBef>
              <a:buSzPct val="100000"/>
              <a:buNone/>
            </a:pPr>
            <a:r>
              <a:rPr lang="en-US" altLang="en-US" dirty="0">
                <a:solidFill>
                  <a:srgbClr val="002060"/>
                </a:solidFill>
              </a:rPr>
              <a:t>The Scrum focuses on </a:t>
            </a:r>
            <a:r>
              <a:rPr lang="en-US" altLang="en-US" b="1" i="1" dirty="0">
                <a:solidFill>
                  <a:srgbClr val="002060"/>
                </a:solidFill>
              </a:rPr>
              <a:t>small, self-organizing teams that meet daily for short periods and work in iterative sprints</a:t>
            </a:r>
            <a:r>
              <a:rPr lang="en-US" altLang="en-US" dirty="0">
                <a:solidFill>
                  <a:srgbClr val="002060"/>
                </a:solidFill>
              </a:rPr>
              <a:t>.</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Kanban</a:t>
            </a:r>
          </a:p>
          <a:p>
            <a:pPr marL="0" lvl="2" indent="0" algn="just">
              <a:lnSpc>
                <a:spcPct val="95000"/>
              </a:lnSpc>
              <a:spcBef>
                <a:spcPts val="1075"/>
              </a:spcBef>
              <a:buSzPct val="100000"/>
              <a:buNone/>
            </a:pPr>
            <a:r>
              <a:rPr lang="en-US" altLang="en-US" dirty="0">
                <a:solidFill>
                  <a:srgbClr val="002060"/>
                </a:solidFill>
              </a:rPr>
              <a:t>The Kanban focuses on </a:t>
            </a:r>
            <a:r>
              <a:rPr lang="en-US" altLang="en-US" b="1" i="1" dirty="0">
                <a:solidFill>
                  <a:srgbClr val="002060"/>
                </a:solidFill>
              </a:rPr>
              <a:t>minimizing the bottlenecks and improve the workflow</a:t>
            </a:r>
            <a:r>
              <a:rPr lang="en-US" altLang="en-US" dirty="0">
                <a:solidFill>
                  <a:srgbClr val="002060"/>
                </a:solidFill>
              </a:rPr>
              <a:t>. It visualizes the work on its go by tracking them.</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Lean</a:t>
            </a:r>
            <a:r>
              <a:rPr lang="en-IN" altLang="en-US" dirty="0">
                <a:solidFill>
                  <a:srgbClr val="002060"/>
                </a:solidFill>
              </a:rPr>
              <a:t> </a:t>
            </a:r>
          </a:p>
          <a:p>
            <a:pPr marL="0" lvl="2" indent="0" algn="just">
              <a:lnSpc>
                <a:spcPct val="95000"/>
              </a:lnSpc>
              <a:spcBef>
                <a:spcPts val="1075"/>
              </a:spcBef>
              <a:buSzPct val="100000"/>
              <a:buNone/>
            </a:pPr>
            <a:r>
              <a:rPr lang="en-US" altLang="en-US" dirty="0">
                <a:solidFill>
                  <a:srgbClr val="002060"/>
                </a:solidFill>
              </a:rPr>
              <a:t>The Lean method emphasizes on </a:t>
            </a:r>
            <a:r>
              <a:rPr lang="en-US" altLang="en-US" b="1" i="1" dirty="0">
                <a:solidFill>
                  <a:srgbClr val="002060"/>
                </a:solidFill>
              </a:rPr>
              <a:t>elimination of wasted effort in planning and execution</a:t>
            </a:r>
            <a:r>
              <a:rPr lang="en-US" altLang="en-US" dirty="0">
                <a:solidFill>
                  <a:srgbClr val="002060"/>
                </a:solidFill>
              </a:rPr>
              <a:t>, and reduction of programmer cognitive load.</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Extreme Programming (XP)</a:t>
            </a:r>
          </a:p>
          <a:p>
            <a:pPr marL="0" lvl="2" indent="0" algn="just">
              <a:lnSpc>
                <a:spcPct val="95000"/>
              </a:lnSpc>
              <a:spcBef>
                <a:spcPts val="1075"/>
              </a:spcBef>
              <a:buSzPct val="100000"/>
              <a:buNone/>
            </a:pPr>
            <a:r>
              <a:rPr lang="en-US" altLang="en-US" dirty="0">
                <a:solidFill>
                  <a:srgbClr val="002060"/>
                </a:solidFill>
              </a:rPr>
              <a:t>XP deliberately addresses the </a:t>
            </a:r>
            <a:r>
              <a:rPr lang="en-US" altLang="en-US" b="1" i="1" dirty="0">
                <a:solidFill>
                  <a:srgbClr val="002060"/>
                </a:solidFill>
              </a:rPr>
              <a:t>specific kinds of quality-of-life issues</a:t>
            </a:r>
            <a:r>
              <a:rPr lang="en-US" altLang="en-US" dirty="0">
                <a:solidFill>
                  <a:srgbClr val="002060"/>
                </a:solidFill>
              </a:rPr>
              <a:t> faced by the software development teams.</a:t>
            </a:r>
            <a:endParaRPr lang="en-IN" altLang="en-US" dirty="0">
              <a:solidFill>
                <a:srgbClr val="002060"/>
              </a:solidFill>
            </a:endParaRPr>
          </a:p>
          <a:p>
            <a:pPr marL="0" indent="0" algn="just">
              <a:lnSpc>
                <a:spcPct val="95000"/>
              </a:lnSpc>
              <a:spcBef>
                <a:spcPts val="1075"/>
              </a:spcBef>
              <a:buClrTx/>
              <a:buSzTx/>
            </a:pPr>
            <a:endParaRPr lang="en-IN" altLang="en-US" dirty="0">
              <a:solidFill>
                <a:srgbClr val="002060"/>
              </a:solidFill>
              <a:cs typeface="+mn-cs"/>
            </a:endParaRPr>
          </a:p>
          <a:p>
            <a:pPr marL="0" lvl="1" indent="0" algn="just" defTabSz="457105">
              <a:lnSpc>
                <a:spcPct val="100000"/>
              </a:lnSpc>
              <a:spcBef>
                <a:spcPct val="20000"/>
              </a:spcBef>
              <a:spcAft>
                <a:spcPts val="400"/>
              </a:spcAft>
              <a:buSzPct val="100000"/>
              <a:buNone/>
            </a:pPr>
            <a:endParaRPr lang="en-IN" altLang="en-US" sz="2000" dirty="0">
              <a:solidFill>
                <a:srgbClr val="002060"/>
              </a:solidFill>
            </a:endParaRPr>
          </a:p>
          <a:p>
            <a:pPr marL="0" indent="0" algn="just">
              <a:spcBef>
                <a:spcPts val="300"/>
              </a:spcBef>
              <a:spcAft>
                <a:spcPts val="300"/>
              </a:spcAft>
              <a:buSzPct val="45000"/>
            </a:pPr>
            <a:endParaRPr lang="en-IN" altLang="en-US" dirty="0">
              <a:solidFill>
                <a:srgbClr val="002060"/>
              </a:solidFill>
              <a:cs typeface="+mn-cs"/>
            </a:endParaRPr>
          </a:p>
          <a:p>
            <a:pPr marL="0" lvl="1" indent="0" algn="just" defTabSz="457105">
              <a:lnSpc>
                <a:spcPct val="100000"/>
              </a:lnSpc>
              <a:spcBef>
                <a:spcPct val="20000"/>
              </a:spcBef>
              <a:spcAft>
                <a:spcPts val="400"/>
              </a:spcAft>
              <a:buClrTx/>
              <a:buSzPct val="100000"/>
              <a:buNone/>
            </a:pPr>
            <a:endParaRPr lang="en-IN" altLang="en-US" sz="2000" dirty="0">
              <a:solidFill>
                <a:srgbClr val="002060"/>
              </a:solidFill>
            </a:endParaRPr>
          </a:p>
          <a:p>
            <a:pPr marL="0" lvl="1" indent="0" algn="just" defTabSz="457105">
              <a:lnSpc>
                <a:spcPct val="100000"/>
              </a:lnSpc>
              <a:spcBef>
                <a:spcPct val="20000"/>
              </a:spcBef>
              <a:spcAft>
                <a:spcPts val="400"/>
              </a:spcAft>
              <a:buSzPct val="100000"/>
              <a:buNone/>
            </a:pPr>
            <a:endParaRPr lang="en-US" sz="2000" dirty="0">
              <a:solidFill>
                <a:srgbClr val="002060"/>
              </a:solidFill>
            </a:endParaRPr>
          </a:p>
          <a:p>
            <a:pPr marL="0" lvl="1" indent="0" algn="just" defTabSz="457105">
              <a:lnSpc>
                <a:spcPct val="100000"/>
              </a:lnSpc>
              <a:spcBef>
                <a:spcPct val="20000"/>
              </a:spcBef>
              <a:spcAft>
                <a:spcPts val="400"/>
              </a:spcAft>
              <a:buClrTx/>
              <a:buSzPct val="100000"/>
              <a:buNone/>
            </a:pPr>
            <a:endParaRPr lang="en-IN" altLang="en-US" sz="2000" dirty="0">
              <a:solidFill>
                <a:srgbClr val="002060"/>
              </a:solidFill>
            </a:endParaRPr>
          </a:p>
          <a:p>
            <a:pPr marL="0" indent="0" algn="just"/>
            <a:endParaRPr lang="en-US" dirty="0">
              <a:solidFill>
                <a:srgbClr val="002060"/>
              </a:solidFill>
            </a:endParaRPr>
          </a:p>
        </p:txBody>
      </p:sp>
    </p:spTree>
    <p:custDataLst>
      <p:tags r:id="rId1"/>
    </p:custDataLst>
    <p:extLst>
      <p:ext uri="{BB962C8B-B14F-4D97-AF65-F5344CB8AC3E}">
        <p14:creationId xmlns:p14="http://schemas.microsoft.com/office/powerpoint/2010/main" val="3650820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Feature-Driven Development (FDD)</a:t>
            </a:r>
          </a:p>
          <a:p>
            <a:pPr marL="0" lvl="2" indent="0" algn="just">
              <a:lnSpc>
                <a:spcPct val="95000"/>
              </a:lnSpc>
              <a:spcBef>
                <a:spcPts val="1075"/>
              </a:spcBef>
              <a:buSzPct val="100000"/>
              <a:buNone/>
            </a:pPr>
            <a:r>
              <a:rPr lang="en-US" altLang="en-US" dirty="0">
                <a:solidFill>
                  <a:srgbClr val="002060"/>
                </a:solidFill>
              </a:rPr>
              <a:t>FDD prescribes that software development should proceed in terms of an </a:t>
            </a:r>
            <a:r>
              <a:rPr lang="en-US" altLang="en-US" b="1" i="1" dirty="0">
                <a:solidFill>
                  <a:srgbClr val="002060"/>
                </a:solidFill>
              </a:rPr>
              <a:t>overall model, broken out, planned, designed, and built feature-by-feature</a:t>
            </a:r>
            <a:r>
              <a:rPr lang="en-US" altLang="en-US" dirty="0">
                <a:solidFill>
                  <a:srgbClr val="002060"/>
                </a:solidFill>
              </a:rPr>
              <a:t>.</a:t>
            </a:r>
            <a:endParaRPr lang="en-US" altLang="en-US" b="1"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a:p>
            <a:pPr marL="0" lvl="2" indent="0" algn="just">
              <a:lnSpc>
                <a:spcPct val="95000"/>
              </a:lnSpc>
              <a:spcBef>
                <a:spcPts val="1075"/>
              </a:spcBef>
              <a:buClrTx/>
              <a:buSzPct val="100000"/>
              <a:buNone/>
            </a:pPr>
            <a:r>
              <a:rPr lang="en-IN" altLang="en-US" b="1" dirty="0">
                <a:solidFill>
                  <a:srgbClr val="002060"/>
                </a:solidFill>
              </a:rPr>
              <a:t>Backlog </a:t>
            </a:r>
            <a:r>
              <a:rPr lang="en-US" altLang="en-US" dirty="0">
                <a:solidFill>
                  <a:srgbClr val="002060"/>
                </a:solidFill>
              </a:rPr>
              <a:t>The backlog consists of all the features of the software, in a prioritized list. </a:t>
            </a:r>
            <a:endParaRPr lang="en-US" altLang="en-US" b="1" dirty="0">
              <a:solidFill>
                <a:srgbClr val="002060"/>
              </a:solidFill>
            </a:endParaRPr>
          </a:p>
          <a:p>
            <a:pPr marL="0" lvl="2" indent="0" algn="just">
              <a:lnSpc>
                <a:spcPct val="95000"/>
              </a:lnSpc>
              <a:spcBef>
                <a:spcPts val="1075"/>
              </a:spcBef>
              <a:buSzPct val="100000"/>
              <a:buNone/>
            </a:pPr>
            <a:endParaRPr lang="en-IN" altLang="en-US" b="1"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Scrum Teams</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Scrum teams are </a:t>
            </a:r>
            <a:r>
              <a:rPr lang="en-IN" altLang="en-US" b="1" dirty="0">
                <a:solidFill>
                  <a:srgbClr val="002060"/>
                </a:solidFill>
              </a:rPr>
              <a:t>cross-functional, collaborative, self-managed and self-empowered</a:t>
            </a:r>
            <a:r>
              <a:rPr lang="en-IN" altLang="en-US" dirty="0">
                <a:solidFill>
                  <a:srgbClr val="002060"/>
                </a:solidFill>
              </a:rPr>
              <a:t>. </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scrum teams should </a:t>
            </a:r>
            <a:r>
              <a:rPr lang="en-IN" altLang="en-US" b="1" dirty="0">
                <a:solidFill>
                  <a:srgbClr val="002060"/>
                </a:solidFill>
              </a:rPr>
              <a:t>not be larger than 10 individuals</a:t>
            </a:r>
            <a:r>
              <a:rPr lang="en-IN" altLang="en-US" dirty="0">
                <a:solidFill>
                  <a:srgbClr val="002060"/>
                </a:solidFill>
              </a:rPr>
              <a:t>.</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scrum master should have a </a:t>
            </a:r>
            <a:r>
              <a:rPr lang="en-IN" altLang="en-US" b="1" dirty="0">
                <a:solidFill>
                  <a:srgbClr val="002060"/>
                </a:solidFill>
              </a:rPr>
              <a:t>daily stand-up meeting with the team </a:t>
            </a:r>
            <a:r>
              <a:rPr lang="en-IN" altLang="en-US" dirty="0">
                <a:solidFill>
                  <a:srgbClr val="002060"/>
                </a:solidFill>
              </a:rPr>
              <a:t>at a fixed time everyday for not more than 15 minutes.</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goal is to go over </a:t>
            </a:r>
            <a:r>
              <a:rPr lang="en-IN" altLang="en-US" b="1" dirty="0">
                <a:solidFill>
                  <a:srgbClr val="002060"/>
                </a:solidFill>
              </a:rPr>
              <a:t>important tasks</a:t>
            </a:r>
            <a:r>
              <a:rPr lang="en-IN" altLang="en-US" dirty="0">
                <a:solidFill>
                  <a:srgbClr val="002060"/>
                </a:solidFill>
              </a:rPr>
              <a:t> that have been finished, are in progress, or are about to be started.</a:t>
            </a:r>
          </a:p>
        </p:txBody>
      </p:sp>
    </p:spTree>
    <p:custDataLst>
      <p:tags r:id="rId1"/>
    </p:custDataLst>
    <p:extLst>
      <p:ext uri="{BB962C8B-B14F-4D97-AF65-F5344CB8AC3E}">
        <p14:creationId xmlns:p14="http://schemas.microsoft.com/office/powerpoint/2010/main" val="1025945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Sprints</a:t>
            </a:r>
          </a:p>
          <a:p>
            <a:pPr marL="0" lvl="2" indent="0" algn="just">
              <a:lnSpc>
                <a:spcPct val="95000"/>
              </a:lnSpc>
              <a:spcBef>
                <a:spcPts val="1075"/>
              </a:spcBef>
              <a:buSzPct val="100000"/>
              <a:buNone/>
            </a:pPr>
            <a:r>
              <a:rPr lang="en-IN" altLang="en-US" dirty="0">
                <a:solidFill>
                  <a:srgbClr val="002060"/>
                </a:solidFill>
              </a:rPr>
              <a:t>A sprint is a </a:t>
            </a:r>
            <a:r>
              <a:rPr lang="en-IN" altLang="en-US" b="1" i="1" dirty="0">
                <a:solidFill>
                  <a:srgbClr val="002060"/>
                </a:solidFill>
              </a:rPr>
              <a:t>specific duration</a:t>
            </a:r>
            <a:r>
              <a:rPr lang="en-IN" altLang="en-US" dirty="0">
                <a:solidFill>
                  <a:srgbClr val="002060"/>
                </a:solidFill>
              </a:rPr>
              <a:t>, usually between 2-4 weeks, during which</a:t>
            </a:r>
            <a:r>
              <a:rPr lang="en-IN" dirty="0">
                <a:solidFill>
                  <a:srgbClr val="002060"/>
                </a:solidFill>
              </a:rPr>
              <a:t>, each team takes on as many tasks (also known as user stories) as they feel they can accomplish. </a:t>
            </a:r>
          </a:p>
          <a:p>
            <a:pPr marL="534988" lvl="2" indent="-261938" algn="just">
              <a:lnSpc>
                <a:spcPct val="95000"/>
              </a:lnSpc>
              <a:spcBef>
                <a:spcPts val="1075"/>
              </a:spcBef>
              <a:buSzPct val="100000"/>
              <a:buFont typeface="Courier New" panose="02070309020205020404" pitchFamily="49" charset="0"/>
              <a:buChar char="o"/>
            </a:pPr>
            <a:r>
              <a:rPr lang="en-IN" dirty="0">
                <a:solidFill>
                  <a:srgbClr val="002060"/>
                </a:solidFill>
              </a:rPr>
              <a:t>When the sprint is over, the software should be working and deliverable.</a:t>
            </a:r>
          </a:p>
          <a:p>
            <a:pPr marL="534988" lvl="2" indent="-261938" algn="just">
              <a:lnSpc>
                <a:spcPct val="95000"/>
              </a:lnSpc>
              <a:spcBef>
                <a:spcPts val="1075"/>
              </a:spcBef>
              <a:buSzPct val="100000"/>
              <a:buFont typeface="Courier New" panose="02070309020205020404" pitchFamily="49" charset="0"/>
              <a:buChar char="o"/>
            </a:pPr>
            <a:r>
              <a:rPr lang="en-US" altLang="en-US" dirty="0">
                <a:solidFill>
                  <a:srgbClr val="002060"/>
                </a:solidFill>
              </a:rPr>
              <a:t>The duration of the sprint is determined before the process begins and should rarely change.</a:t>
            </a: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r>
              <a:rPr lang="en-IN" altLang="en-US" b="1" dirty="0">
                <a:solidFill>
                  <a:srgbClr val="002060"/>
                </a:solidFill>
              </a:rPr>
              <a:t>User stories</a:t>
            </a:r>
          </a:p>
          <a:p>
            <a:pPr marL="0" lvl="2" indent="0" algn="just">
              <a:lnSpc>
                <a:spcPct val="95000"/>
              </a:lnSpc>
              <a:spcBef>
                <a:spcPts val="1075"/>
              </a:spcBef>
              <a:buSzPct val="100000"/>
              <a:buNone/>
            </a:pPr>
            <a:r>
              <a:rPr lang="en-IN" altLang="en-US" dirty="0">
                <a:solidFill>
                  <a:srgbClr val="002060"/>
                </a:solidFill>
              </a:rPr>
              <a:t>A user story is a simple statement of what a user (or a role) needs, and why. Each user story should be small enough that a single team can finish it within a single sprint.</a:t>
            </a:r>
          </a:p>
          <a:p>
            <a:pPr marL="0" lvl="2" indent="0" algn="just">
              <a:lnSpc>
                <a:spcPct val="95000"/>
              </a:lnSpc>
              <a:spcBef>
                <a:spcPts val="1075"/>
              </a:spcBef>
              <a:buSzPct val="100000"/>
              <a:buNone/>
            </a:pPr>
            <a:r>
              <a:rPr lang="en-IN" altLang="en-US" dirty="0">
                <a:solidFill>
                  <a:srgbClr val="002060"/>
                </a:solidFill>
              </a:rPr>
              <a:t>The suggested template for a user story is:</a:t>
            </a:r>
          </a:p>
          <a:p>
            <a:pPr marL="0" lvl="2" indent="0" algn="just">
              <a:lnSpc>
                <a:spcPct val="95000"/>
              </a:lnSpc>
              <a:spcBef>
                <a:spcPts val="1075"/>
              </a:spcBef>
              <a:buSzPct val="100000"/>
              <a:buNone/>
            </a:pPr>
            <a:r>
              <a:rPr lang="en-IN" altLang="en-US" b="1" dirty="0">
                <a:solidFill>
                  <a:srgbClr val="002060"/>
                </a:solidFill>
              </a:rPr>
              <a:t>		As a </a:t>
            </a:r>
            <a:r>
              <a:rPr lang="en-US" b="1" dirty="0">
                <a:solidFill>
                  <a:srgbClr val="002060"/>
                </a:solidFill>
              </a:rPr>
              <a:t>&lt;</a:t>
            </a:r>
            <a:r>
              <a:rPr lang="en-US" b="1" dirty="0" err="1">
                <a:solidFill>
                  <a:srgbClr val="002060"/>
                </a:solidFill>
              </a:rPr>
              <a:t>user|role</a:t>
            </a:r>
            <a:r>
              <a:rPr lang="en-US" b="1" dirty="0">
                <a:solidFill>
                  <a:srgbClr val="002060"/>
                </a:solidFill>
              </a:rPr>
              <a:t>&gt;</a:t>
            </a:r>
            <a:r>
              <a:rPr lang="en-IN" altLang="en-US" b="1" dirty="0">
                <a:solidFill>
                  <a:srgbClr val="002060"/>
                </a:solidFill>
              </a:rPr>
              <a:t>, I would like to </a:t>
            </a:r>
            <a:r>
              <a:rPr lang="en-US" b="1" dirty="0">
                <a:solidFill>
                  <a:srgbClr val="002060"/>
                </a:solidFill>
              </a:rPr>
              <a:t>&lt;action&gt;</a:t>
            </a:r>
            <a:r>
              <a:rPr lang="en-IN" altLang="en-US" b="1" dirty="0">
                <a:solidFill>
                  <a:srgbClr val="002060"/>
                </a:solidFill>
              </a:rPr>
              <a:t>, so that </a:t>
            </a:r>
            <a:r>
              <a:rPr lang="en-US" b="1" dirty="0">
                <a:solidFill>
                  <a:srgbClr val="002060"/>
                </a:solidFill>
              </a:rPr>
              <a:t>&lt;</a:t>
            </a:r>
            <a:r>
              <a:rPr lang="en-US" b="1" dirty="0" err="1">
                <a:solidFill>
                  <a:srgbClr val="002060"/>
                </a:solidFill>
              </a:rPr>
              <a:t>value|benefit</a:t>
            </a:r>
            <a:r>
              <a:rPr lang="en-US" b="1" dirty="0">
                <a:solidFill>
                  <a:srgbClr val="002060"/>
                </a:solidFill>
              </a:rPr>
              <a:t>&gt;</a:t>
            </a: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537014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Lean Software Development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Lean software development is based on </a:t>
            </a:r>
            <a:r>
              <a:rPr lang="en-IN" altLang="en-US" sz="2000" b="1" dirty="0">
                <a:solidFill>
                  <a:srgbClr val="002060"/>
                </a:solidFill>
              </a:rPr>
              <a:t>Lean Manufacturing principles</a:t>
            </a:r>
            <a:r>
              <a:rPr lang="en-IN" altLang="en-US" sz="2000" dirty="0">
                <a:solidFill>
                  <a:srgbClr val="002060"/>
                </a:solidFill>
              </a:rPr>
              <a:t>, which are focused on minimizing waste and maximizing value to the customer.</a:t>
            </a:r>
          </a:p>
          <a:p>
            <a:pPr marL="0" lvl="1" indent="0" algn="just" defTabSz="457105">
              <a:lnSpc>
                <a:spcPct val="100000"/>
              </a:lnSpc>
              <a:spcBef>
                <a:spcPct val="20000"/>
              </a:spcBef>
              <a:spcAft>
                <a:spcPts val="400"/>
              </a:spcAft>
              <a:buSzPct val="100000"/>
              <a:buNone/>
            </a:pPr>
            <a:r>
              <a:rPr lang="en-IN" altLang="en-US" sz="2000" dirty="0">
                <a:solidFill>
                  <a:srgbClr val="002060"/>
                </a:solidFill>
              </a:rPr>
              <a:t>The seven principles of lean, given in the book </a:t>
            </a:r>
            <a:r>
              <a:rPr lang="en-IN" altLang="en-US" sz="2000" i="1" dirty="0">
                <a:solidFill>
                  <a:srgbClr val="002060"/>
                </a:solidFill>
              </a:rPr>
              <a:t>“Lean Software Development: An Agile Toolkit,” </a:t>
            </a:r>
            <a:r>
              <a:rPr lang="en-IN" altLang="en-US" sz="2000" dirty="0">
                <a:solidFill>
                  <a:srgbClr val="002060"/>
                </a:solidFill>
              </a:rPr>
              <a:t>are as follows:</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Eliminate waste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Amplify learning</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Decide as late as possible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Deliver as fast as possible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Empower the team</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Build integrity in</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Optimize the whole</a:t>
            </a:r>
          </a:p>
        </p:txBody>
      </p:sp>
      <p:sp>
        <p:nvSpPr>
          <p:cNvPr id="2" name="Content Placeholder 1">
            <a:extLst>
              <a:ext uri="{FF2B5EF4-FFF2-40B4-BE49-F238E27FC236}">
                <a16:creationId xmlns:a16="http://schemas.microsoft.com/office/drawing/2014/main" id="{E506BD41-64BE-1DB3-0CB6-7643EB3766E6}"/>
              </a:ext>
            </a:extLst>
          </p:cNvPr>
          <p:cNvSpPr txBox="1">
            <a:spLocks/>
          </p:cNvSpPr>
          <p:nvPr/>
        </p:nvSpPr>
        <p:spPr>
          <a:xfrm>
            <a:off x="4726380" y="1910966"/>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Eliminate waste </a:t>
            </a:r>
            <a:endParaRPr lang="en-IN" altLang="en-US" sz="1800" dirty="0">
              <a:ea typeface="Microsoft YaHei"/>
              <a:cs typeface="Arial"/>
            </a:endParaRPr>
          </a:p>
          <a:p>
            <a:pPr marL="60325" lvl="1" indent="0" algn="just">
              <a:lnSpc>
                <a:spcPct val="95000"/>
              </a:lnSpc>
              <a:buSzPct val="100000"/>
              <a:buNone/>
            </a:pPr>
            <a:r>
              <a:rPr lang="en-IN" altLang="en-US" sz="1800" dirty="0">
                <a:ea typeface="Microsoft YaHei"/>
                <a:cs typeface="Arial"/>
              </a:rPr>
              <a:t>It is the most fundamental lean principle. There are seven wastes of software development:</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Partially done work</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Extra processes</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Extra features</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Task switching</a:t>
            </a:r>
          </a:p>
          <a:p>
            <a:pPr marL="712788" lvl="1" indent="-357188" algn="just">
              <a:lnSpc>
                <a:spcPct val="95000"/>
              </a:lnSpc>
              <a:spcAft>
                <a:spcPts val="0"/>
              </a:spcAft>
              <a:buSzPct val="100000"/>
              <a:buFont typeface="Courier New" panose="02070309020205020404" pitchFamily="49" charset="0"/>
              <a:buChar char="o"/>
            </a:pPr>
            <a:r>
              <a:rPr lang="en-IN" altLang="en-US" sz="1800" dirty="0">
                <a:ea typeface="Microsoft YaHei"/>
                <a:cs typeface="Arial"/>
              </a:rPr>
              <a:t>Waiting </a:t>
            </a:r>
          </a:p>
          <a:p>
            <a:pPr marL="712788" lvl="1" indent="-357188" algn="just">
              <a:lnSpc>
                <a:spcPct val="95000"/>
              </a:lnSpc>
              <a:spcAft>
                <a:spcPts val="0"/>
              </a:spcAft>
              <a:buSzPct val="100000"/>
              <a:buFont typeface="Courier New" panose="02070309020205020404" pitchFamily="49" charset="0"/>
              <a:buChar char="o"/>
            </a:pPr>
            <a:r>
              <a:rPr lang="en-IN" altLang="en-US" sz="1800" dirty="0">
                <a:ea typeface="Microsoft YaHei"/>
                <a:cs typeface="Arial"/>
              </a:rPr>
              <a:t>Motion</a:t>
            </a:r>
          </a:p>
          <a:p>
            <a:pPr marL="712788" lvl="1" indent="-357188" algn="just" fontAlgn="base">
              <a:lnSpc>
                <a:spcPct val="95000"/>
              </a:lnSpc>
              <a:buClr>
                <a:schemeClr val="tx2"/>
              </a:buClr>
              <a:buSzPct val="100000"/>
              <a:buFont typeface="Courier New" panose="02070309020205020404" pitchFamily="49" charset="0"/>
              <a:buChar char="o"/>
            </a:pPr>
            <a:r>
              <a:rPr lang="en-IN" altLang="en-US" sz="1800" dirty="0">
                <a:ea typeface="Microsoft YaHei"/>
                <a:cs typeface="Arial"/>
              </a:rPr>
              <a:t>Defects</a:t>
            </a:r>
          </a:p>
        </p:txBody>
      </p:sp>
      <p:sp>
        <p:nvSpPr>
          <p:cNvPr id="4" name="Content Placeholder 1">
            <a:extLst>
              <a:ext uri="{FF2B5EF4-FFF2-40B4-BE49-F238E27FC236}">
                <a16:creationId xmlns:a16="http://schemas.microsoft.com/office/drawing/2014/main" id="{30792E01-01E5-C824-5654-0CF374E77821}"/>
              </a:ext>
            </a:extLst>
          </p:cNvPr>
          <p:cNvSpPr txBox="1">
            <a:spLocks/>
          </p:cNvSpPr>
          <p:nvPr/>
        </p:nvSpPr>
        <p:spPr>
          <a:xfrm>
            <a:off x="4726380" y="191990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just">
              <a:lnSpc>
                <a:spcPct val="95000"/>
              </a:lnSpc>
              <a:spcAft>
                <a:spcPts val="300"/>
              </a:spcAft>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Amplify Learning with Short Sprints </a:t>
            </a:r>
            <a:endParaRPr lang="en-IN" altLang="en-US" sz="1800" dirty="0">
              <a:ea typeface="Microsoft YaHei"/>
              <a:cs typeface="Arial"/>
            </a:endParaRPr>
          </a:p>
          <a:p>
            <a:pPr marL="90488" lvl="1" indent="0" algn="just">
              <a:lnSpc>
                <a:spcPct val="95000"/>
              </a:lnSpc>
              <a:spcAft>
                <a:spcPts val="300"/>
              </a:spcAft>
              <a:buSzPct val="100000"/>
              <a:buNone/>
            </a:pPr>
            <a:r>
              <a:rPr lang="en-US" altLang="en-US" sz="1800" dirty="0">
                <a:ea typeface="Microsoft YaHei"/>
                <a:cs typeface="Arial"/>
              </a:rPr>
              <a:t>To be able to fine tune a software, there should be frequent short iterations of working software. This enables the following</a:t>
            </a:r>
            <a:r>
              <a:rPr lang="en-IN" altLang="en-US" sz="1800" dirty="0">
                <a:ea typeface="Microsoft YaHei"/>
                <a:cs typeface="Arial"/>
              </a:rPr>
              <a:t>: </a:t>
            </a:r>
          </a:p>
          <a:p>
            <a:pPr marL="647700" lvl="1" indent="-285750" algn="just">
              <a:lnSpc>
                <a:spcPct val="95000"/>
              </a:lnSpc>
              <a:spcAft>
                <a:spcPts val="300"/>
              </a:spcAft>
              <a:buSzPct val="100000"/>
              <a:buFont typeface="Wingdings" panose="05000000000000000000" pitchFamily="2" charset="2"/>
              <a:buChar char="ü"/>
            </a:pPr>
            <a:r>
              <a:rPr lang="en-IN" altLang="en-US" sz="1800" dirty="0">
                <a:ea typeface="Microsoft YaHei"/>
                <a:cs typeface="Arial"/>
              </a:rPr>
              <a:t>Developers learn faster</a:t>
            </a:r>
          </a:p>
          <a:p>
            <a:pPr marL="647700" lvl="1" indent="-285750" algn="just">
              <a:lnSpc>
                <a:spcPct val="95000"/>
              </a:lnSpc>
              <a:buSzPct val="100000"/>
              <a:buFont typeface="Wingdings" panose="05000000000000000000" pitchFamily="2" charset="2"/>
              <a:buChar char="ü"/>
            </a:pPr>
            <a:r>
              <a:rPr lang="en-IN" altLang="en-US" sz="1800" dirty="0">
                <a:ea typeface="Microsoft YaHei"/>
                <a:cs typeface="Arial"/>
              </a:rPr>
              <a:t>Customers can give feedback sooner</a:t>
            </a:r>
          </a:p>
          <a:p>
            <a:pPr marL="647700" lvl="1" indent="-285750" algn="just">
              <a:lnSpc>
                <a:spcPct val="95000"/>
              </a:lnSpc>
              <a:buSzPct val="100000"/>
              <a:buFont typeface="Wingdings" panose="05000000000000000000" pitchFamily="2" charset="2"/>
              <a:buChar char="ü"/>
            </a:pPr>
            <a:r>
              <a:rPr lang="en-IN" altLang="en-US" sz="1800" dirty="0">
                <a:ea typeface="Microsoft YaHei"/>
                <a:cs typeface="Arial"/>
              </a:rPr>
              <a:t>Features can be adjusted so that they bring customers more value</a:t>
            </a:r>
          </a:p>
        </p:txBody>
      </p:sp>
      <p:sp>
        <p:nvSpPr>
          <p:cNvPr id="6" name="Content Placeholder 1">
            <a:extLst>
              <a:ext uri="{FF2B5EF4-FFF2-40B4-BE49-F238E27FC236}">
                <a16:creationId xmlns:a16="http://schemas.microsoft.com/office/drawing/2014/main" id="{C5A4F81E-2E48-F017-7D48-08110D654277}"/>
              </a:ext>
            </a:extLst>
          </p:cNvPr>
          <p:cNvSpPr txBox="1">
            <a:spLocks/>
          </p:cNvSpPr>
          <p:nvPr/>
        </p:nvSpPr>
        <p:spPr>
          <a:xfrm>
            <a:off x="4726380" y="191990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spcAft>
                <a:spcPts val="300"/>
              </a:spcAft>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Decide as Late as Possible</a:t>
            </a:r>
            <a:endParaRPr lang="en-IN" altLang="en-US" sz="1800" dirty="0">
              <a:ea typeface="Microsoft YaHei"/>
              <a:cs typeface="Arial"/>
            </a:endParaRPr>
          </a:p>
          <a:p>
            <a:pPr marL="60325" lvl="1" indent="0" algn="just">
              <a:lnSpc>
                <a:spcPct val="95000"/>
              </a:lnSpc>
              <a:spcAft>
                <a:spcPts val="300"/>
              </a:spcAft>
              <a:buSzPct val="100000"/>
              <a:buNone/>
            </a:pPr>
            <a:r>
              <a:rPr lang="en-IN" altLang="en-US" sz="1800" dirty="0">
                <a:ea typeface="Microsoft YaHei"/>
                <a:cs typeface="Arial"/>
              </a:rPr>
              <a:t>When there is uncertainty, it is best to </a:t>
            </a:r>
            <a:r>
              <a:rPr lang="en-IN" altLang="en-US" sz="1800" b="1" dirty="0">
                <a:ea typeface="Microsoft YaHei"/>
                <a:cs typeface="Arial"/>
              </a:rPr>
              <a:t>delay the decision-making</a:t>
            </a:r>
            <a:r>
              <a:rPr lang="en-IN" altLang="en-US" sz="1800" dirty="0">
                <a:ea typeface="Microsoft YaHei"/>
                <a:cs typeface="Arial"/>
              </a:rPr>
              <a:t> until as late as possible in the process. This is because it is better to base decisions on facts rather than opinions or speculations.</a:t>
            </a:r>
          </a:p>
          <a:p>
            <a:pPr marL="60325" lvl="1" indent="0" algn="ctr" fontAlgn="t">
              <a:lnSpc>
                <a:spcPct val="95000"/>
              </a:lnSpc>
              <a:spcAft>
                <a:spcPts val="300"/>
              </a:spcAft>
              <a:buSzPct val="100000"/>
              <a:buNone/>
            </a:pPr>
            <a:r>
              <a:rPr lang="en-US" sz="1800" b="1" dirty="0">
                <a:solidFill>
                  <a:schemeClr val="accent2"/>
                </a:solidFill>
                <a:effectLst>
                  <a:outerShdw blurRad="38100" dist="38100" dir="2700000" algn="tl">
                    <a:srgbClr val="000000">
                      <a:alpha val="43137"/>
                    </a:srgbClr>
                  </a:outerShdw>
                </a:effectLst>
                <a:ea typeface="Microsoft YaHei"/>
                <a:cs typeface="Arial"/>
              </a:rPr>
              <a:t>Deliver As Fast as Possible</a:t>
            </a:r>
            <a:endParaRPr lang="en-GB" sz="1800" b="1" dirty="0">
              <a:solidFill>
                <a:schemeClr val="accent2"/>
              </a:solidFill>
              <a:effectLst>
                <a:outerShdw blurRad="38100" dist="38100" dir="2700000" algn="tl">
                  <a:srgbClr val="000000">
                    <a:alpha val="43137"/>
                  </a:srgbClr>
                </a:outerShdw>
              </a:effectLst>
              <a:ea typeface="Microsoft YaHei"/>
              <a:cs typeface="Arial"/>
            </a:endParaRPr>
          </a:p>
          <a:p>
            <a:pPr marL="342900" indent="-342900" algn="just" fontAlgn="t">
              <a:buFont typeface="Wingdings" panose="05000000000000000000" pitchFamily="2" charset="2"/>
              <a:buChar char="ü"/>
            </a:pPr>
            <a:r>
              <a:rPr lang="en-IN" dirty="0">
                <a:solidFill>
                  <a:schemeClr val="tx1"/>
                </a:solidFill>
              </a:rPr>
              <a:t>Enables customers to provide feedback</a:t>
            </a:r>
            <a:endParaRPr lang="en-GB" sz="28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Enables developers to amplify learning</a:t>
            </a:r>
            <a:endParaRPr lang="en-GB" sz="28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Provides customers the required features</a:t>
            </a:r>
            <a:endParaRPr lang="en-GB" sz="32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Doesn't allow customers to change their mind</a:t>
            </a:r>
            <a:endParaRPr lang="en-GB" sz="32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Makes everyone take decisions faster &amp; Produces less waste</a:t>
            </a:r>
            <a:endParaRPr lang="en-GB" sz="2800" dirty="0">
              <a:solidFill>
                <a:schemeClr val="tx1"/>
              </a:solidFill>
            </a:endParaRPr>
          </a:p>
          <a:p>
            <a:pPr marL="60325" lvl="1" indent="0" algn="just">
              <a:lnSpc>
                <a:spcPct val="95000"/>
              </a:lnSpc>
              <a:spcAft>
                <a:spcPts val="300"/>
              </a:spcAft>
              <a:buSzPct val="100000"/>
              <a:buNone/>
            </a:pPr>
            <a:endParaRPr lang="en-IN" altLang="en-US" sz="1800" dirty="0">
              <a:ea typeface="Microsoft YaHei"/>
              <a:cs typeface="Arial"/>
            </a:endParaRPr>
          </a:p>
        </p:txBody>
      </p:sp>
      <p:sp>
        <p:nvSpPr>
          <p:cNvPr id="7" name="Content Placeholder 1">
            <a:extLst>
              <a:ext uri="{FF2B5EF4-FFF2-40B4-BE49-F238E27FC236}">
                <a16:creationId xmlns:a16="http://schemas.microsoft.com/office/drawing/2014/main" id="{77712539-2474-746E-5A84-FFB2CA4F4EB2}"/>
              </a:ext>
            </a:extLst>
          </p:cNvPr>
          <p:cNvSpPr txBox="1">
            <a:spLocks/>
          </p:cNvSpPr>
          <p:nvPr/>
        </p:nvSpPr>
        <p:spPr>
          <a:xfrm>
            <a:off x="4726380" y="191886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Empower the Team </a:t>
            </a:r>
          </a:p>
          <a:p>
            <a:pPr marL="109538" indent="0" algn="just">
              <a:lnSpc>
                <a:spcPct val="95000"/>
              </a:lnSpc>
              <a:buSzPct val="100000"/>
            </a:pPr>
            <a:r>
              <a:rPr lang="en-IN" altLang="en-US" sz="1800" dirty="0">
                <a:solidFill>
                  <a:schemeClr val="dk1"/>
                </a:solidFill>
                <a:ea typeface="Microsoft YaHei"/>
                <a:cs typeface="Arial"/>
              </a:rPr>
              <a:t>Each person must be allowed to make decisions in the area of their own expertise.  </a:t>
            </a:r>
          </a:p>
          <a:p>
            <a:pPr marL="271463" indent="-161925">
              <a:lnSpc>
                <a:spcPct val="95000"/>
              </a:lnSpc>
            </a:pPr>
            <a:endParaRPr lang="en-IN" altLang="en-US" sz="1800" b="1" dirty="0">
              <a:solidFill>
                <a:schemeClr val="accent2"/>
              </a:solidFill>
              <a:effectLst>
                <a:outerShdw blurRad="38100" dist="38100" dir="2700000" algn="tl">
                  <a:srgbClr val="000000">
                    <a:alpha val="43137"/>
                  </a:srgbClr>
                </a:outerShdw>
              </a:effectLst>
              <a:ea typeface="Microsoft YaHei"/>
              <a:cs typeface="Arial"/>
            </a:endParaRPr>
          </a:p>
          <a:p>
            <a:pPr marL="271463" indent="-161925">
              <a:lnSpc>
                <a:spcPct val="95000"/>
              </a:lnSpc>
            </a:pPr>
            <a:r>
              <a:rPr lang="en-IN" altLang="en-US" sz="1800" b="1" dirty="0">
                <a:solidFill>
                  <a:schemeClr val="accent2"/>
                </a:solidFill>
                <a:effectLst>
                  <a:outerShdw blurRad="38100" dist="38100" dir="2700000" algn="tl">
                    <a:srgbClr val="000000">
                      <a:alpha val="43137"/>
                    </a:srgbClr>
                  </a:outerShdw>
                </a:effectLst>
                <a:ea typeface="Microsoft YaHei"/>
                <a:cs typeface="Arial"/>
              </a:rPr>
              <a:t>Build Integrity In </a:t>
            </a:r>
          </a:p>
          <a:p>
            <a:pPr marL="109538" indent="0" algn="just">
              <a:lnSpc>
                <a:spcPct val="95000"/>
              </a:lnSpc>
              <a:buSzPct val="100000"/>
            </a:pPr>
            <a:r>
              <a:rPr lang="en-IN" altLang="en-US" sz="1800" dirty="0">
                <a:solidFill>
                  <a:schemeClr val="dk1"/>
                </a:solidFill>
                <a:ea typeface="Microsoft YaHei"/>
                <a:cs typeface="Arial"/>
              </a:rPr>
              <a:t>Integrity for the software is when the software addresses the customer’s needs as well as maintains the usefulness for the customer.  </a:t>
            </a:r>
          </a:p>
          <a:p>
            <a:pPr marL="271463" indent="-161925">
              <a:lnSpc>
                <a:spcPct val="95000"/>
              </a:lnSpc>
            </a:pPr>
            <a:endParaRPr lang="en-IN" altLang="en-US" sz="1800" b="1" dirty="0">
              <a:solidFill>
                <a:schemeClr val="accent2"/>
              </a:solidFill>
              <a:effectLst>
                <a:outerShdw blurRad="38100" dist="38100" dir="2700000" algn="tl">
                  <a:srgbClr val="000000">
                    <a:alpha val="43137"/>
                  </a:srgbClr>
                </a:outerShdw>
              </a:effectLst>
              <a:ea typeface="Microsoft YaHei"/>
              <a:cs typeface="Arial"/>
            </a:endParaRPr>
          </a:p>
          <a:p>
            <a:pPr marL="271463" indent="-161925">
              <a:lnSpc>
                <a:spcPct val="95000"/>
              </a:lnSpc>
            </a:pPr>
            <a:r>
              <a:rPr lang="en-IN" altLang="en-US" sz="1800" b="1" dirty="0">
                <a:solidFill>
                  <a:schemeClr val="accent2"/>
                </a:solidFill>
                <a:effectLst>
                  <a:outerShdw blurRad="38100" dist="38100" dir="2700000" algn="tl">
                    <a:srgbClr val="000000">
                      <a:alpha val="43137"/>
                    </a:srgbClr>
                  </a:outerShdw>
                </a:effectLst>
                <a:ea typeface="Microsoft YaHei"/>
                <a:cs typeface="Arial"/>
              </a:rPr>
              <a:t>Optimize the Whole  </a:t>
            </a:r>
          </a:p>
          <a:p>
            <a:pPr marL="109538" indent="0" algn="just">
              <a:lnSpc>
                <a:spcPct val="95000"/>
              </a:lnSpc>
              <a:buSzPct val="100000"/>
            </a:pPr>
            <a:r>
              <a:rPr lang="en-IN" altLang="en-US" sz="1800" dirty="0">
                <a:solidFill>
                  <a:schemeClr val="dk1"/>
                </a:solidFill>
                <a:ea typeface="Microsoft YaHei"/>
                <a:cs typeface="Arial"/>
              </a:rPr>
              <a:t>The software must be built cohesively. </a:t>
            </a:r>
            <a:r>
              <a:rPr lang="en-US" sz="1800" dirty="0">
                <a:solidFill>
                  <a:schemeClr val="dk1"/>
                </a:solidFill>
                <a:ea typeface="Microsoft YaHei"/>
                <a:cs typeface="Arial"/>
              </a:rPr>
              <a:t>The value of the software will suffer if each expert only focuses on their expertise and doesn't consider the ramifications of their decisions on the rest of the software</a:t>
            </a:r>
            <a:r>
              <a:rPr lang="en-IN" altLang="en-US" sz="1800" dirty="0">
                <a:solidFill>
                  <a:schemeClr val="dk1"/>
                </a:solidFill>
                <a:ea typeface="Microsoft YaHei"/>
                <a:cs typeface="Arial"/>
              </a:rPr>
              <a:t>.  </a:t>
            </a:r>
          </a:p>
          <a:p>
            <a:pPr marL="806450" lvl="2" indent="-273050">
              <a:lnSpc>
                <a:spcPct val="95000"/>
              </a:lnSpc>
              <a:spcBef>
                <a:spcPts val="1075"/>
              </a:spcBef>
              <a:buSzPct val="100000"/>
            </a:pPr>
            <a:endParaRPr lang="en-IN" altLang="en-US" sz="1600" dirty="0">
              <a:ea typeface="Microsoft YaHei"/>
              <a:cs typeface="Arial"/>
            </a:endParaRPr>
          </a:p>
          <a:p>
            <a:pPr marL="60325" lvl="1" indent="0" algn="ctr">
              <a:lnSpc>
                <a:spcPct val="95000"/>
              </a:lnSpc>
              <a:buSzPct val="100000"/>
              <a:buNone/>
            </a:pPr>
            <a:endParaRPr lang="en-IN" altLang="en-US" sz="1800" dirty="0">
              <a:ea typeface="Microsoft YaHei"/>
              <a:cs typeface="Arial"/>
            </a:endParaRPr>
          </a:p>
        </p:txBody>
      </p:sp>
    </p:spTree>
    <p:custDataLst>
      <p:tags r:id="rId1"/>
    </p:custDataLst>
    <p:extLst>
      <p:ext uri="{BB962C8B-B14F-4D97-AF65-F5344CB8AC3E}">
        <p14:creationId xmlns:p14="http://schemas.microsoft.com/office/powerpoint/2010/main" val="53194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Design Patterns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Software design patterns are best practice solutions for solving common problems in software development.</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Design patterns are </a:t>
            </a:r>
            <a:r>
              <a:rPr lang="en-IN" altLang="en-US" sz="2000" b="1" dirty="0">
                <a:solidFill>
                  <a:srgbClr val="002060"/>
                </a:solidFill>
              </a:rPr>
              <a:t>language-independent</a:t>
            </a:r>
            <a:r>
              <a:rPr lang="en-IN" altLang="en-US" sz="2000" dirty="0">
                <a:solidFill>
                  <a:srgbClr val="002060"/>
                </a:solidFill>
              </a:rPr>
              <a:t>.</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In 1994, Erich Gamma, Richard Helm, Ralph Johnson, and John </a:t>
            </a:r>
            <a:r>
              <a:rPr lang="en-IN" altLang="en-US" sz="2000" dirty="0" err="1">
                <a:solidFill>
                  <a:srgbClr val="002060"/>
                </a:solidFill>
              </a:rPr>
              <a:t>Vlissides</a:t>
            </a:r>
            <a:r>
              <a:rPr lang="en-IN" altLang="en-US" sz="2000" dirty="0">
                <a:solidFill>
                  <a:srgbClr val="002060"/>
                </a:solidFill>
              </a:rPr>
              <a:t> (known as the Gang of Four (</a:t>
            </a:r>
            <a:r>
              <a:rPr lang="en-IN" altLang="en-US" sz="2000" dirty="0" err="1">
                <a:solidFill>
                  <a:srgbClr val="002060"/>
                </a:solidFill>
              </a:rPr>
              <a:t>GoF</a:t>
            </a:r>
            <a:r>
              <a:rPr lang="en-IN" altLang="en-US" sz="2000" dirty="0">
                <a:solidFill>
                  <a:srgbClr val="002060"/>
                </a:solidFill>
              </a:rPr>
              <a:t>)) published a book called </a:t>
            </a:r>
            <a:r>
              <a:rPr lang="en-IN" altLang="en-US" sz="2000" b="1" i="1" dirty="0">
                <a:solidFill>
                  <a:srgbClr val="002060"/>
                </a:solidFill>
              </a:rPr>
              <a:t>Design Patterns - Elements of Reusable Object-Oriented Software</a:t>
            </a:r>
            <a:r>
              <a:rPr lang="en-IN" altLang="en-US" sz="2000" dirty="0">
                <a:solidFill>
                  <a:srgbClr val="002060"/>
                </a:solidFill>
              </a:rPr>
              <a:t>. </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Patterns identified are:</a:t>
            </a:r>
          </a:p>
          <a:p>
            <a:pPr marL="627063" lvl="1" indent="-163513" algn="just" defTabSz="457105">
              <a:lnSpc>
                <a:spcPct val="100000"/>
              </a:lnSpc>
              <a:spcBef>
                <a:spcPct val="20000"/>
              </a:spcBef>
              <a:spcAft>
                <a:spcPts val="400"/>
              </a:spcAft>
              <a:buSzPct val="100000"/>
              <a:buFont typeface="Arial" panose="020B0604020202020204" pitchFamily="34" charset="0"/>
              <a:buChar char="•"/>
            </a:pPr>
            <a:r>
              <a:rPr lang="en-IN" altLang="en-US" sz="2000" dirty="0">
                <a:solidFill>
                  <a:srgbClr val="002060"/>
                </a:solidFill>
              </a:rPr>
              <a:t>Program to an interface, not an implementation.</a:t>
            </a:r>
          </a:p>
          <a:p>
            <a:pPr marL="627063" lvl="1" indent="-163513" algn="just" defTabSz="457105">
              <a:lnSpc>
                <a:spcPct val="100000"/>
              </a:lnSpc>
              <a:spcBef>
                <a:spcPct val="20000"/>
              </a:spcBef>
              <a:spcAft>
                <a:spcPts val="400"/>
              </a:spcAft>
              <a:buSzPct val="100000"/>
              <a:buFont typeface="Arial" panose="020B0604020202020204" pitchFamily="34" charset="0"/>
              <a:buChar char="•"/>
            </a:pPr>
            <a:r>
              <a:rPr lang="en-US" altLang="en-US" sz="2000" dirty="0">
                <a:solidFill>
                  <a:srgbClr val="002060"/>
                </a:solidFill>
              </a:rPr>
              <a:t>Favor</a:t>
            </a:r>
            <a:r>
              <a:rPr lang="en-IN" altLang="en-US" sz="2000" dirty="0">
                <a:solidFill>
                  <a:srgbClr val="002060"/>
                </a:solidFill>
              </a:rPr>
              <a:t> object composition over class inheritance.</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Software design patterns have already been proven to be successful, so using them can speed up development.</a:t>
            </a:r>
          </a:p>
          <a:p>
            <a:pPr marL="287338" lvl="1" indent="-177800">
              <a:lnSpc>
                <a:spcPct val="95000"/>
              </a:lnSpc>
              <a:spcBef>
                <a:spcPts val="1075"/>
              </a:spcBef>
              <a:buClrTx/>
              <a:buNone/>
            </a:pPr>
            <a:endParaRPr lang="en-IN" altLang="en-US" dirty="0">
              <a:cs typeface="Arial"/>
            </a:endParaRP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489793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Design Patterns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109538" lvl="1" indent="0" algn="just" defTabSz="457105">
              <a:lnSpc>
                <a:spcPct val="100000"/>
              </a:lnSpc>
              <a:spcBef>
                <a:spcPct val="20000"/>
              </a:spcBef>
              <a:spcAft>
                <a:spcPts val="400"/>
              </a:spcAft>
              <a:buSzPct val="100000"/>
              <a:buNone/>
            </a:pPr>
            <a:r>
              <a:rPr lang="en-IN" altLang="en-US" sz="2000" dirty="0">
                <a:solidFill>
                  <a:srgbClr val="002060"/>
                </a:solidFill>
              </a:rPr>
              <a:t>The Gang of Four divided patterns into three main categories:</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Creational</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Structural</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Behavioural</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r>
              <a:rPr lang="en-IN" altLang="en-US" sz="2000" dirty="0">
                <a:solidFill>
                  <a:srgbClr val="002060"/>
                </a:solidFill>
              </a:rPr>
              <a:t>They listed 23 design patterns.</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r>
              <a:rPr lang="en-IN" altLang="en-US" sz="2000" dirty="0">
                <a:solidFill>
                  <a:srgbClr val="002060"/>
                </a:solidFill>
              </a:rPr>
              <a:t>Two of the most used design patterns are: </a:t>
            </a:r>
          </a:p>
          <a:p>
            <a:pPr marL="877888"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The Observer design pattern (a Behavioural design pattern)</a:t>
            </a:r>
          </a:p>
          <a:p>
            <a:pPr marL="877888"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The Model-View-Controller (MVC)</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endParaRPr lang="en-US" altLang="en-US" sz="2000"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54578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70807"/>
            <a:ext cx="8042592" cy="471058"/>
          </a:xfrm>
        </p:spPr>
        <p:txBody>
          <a:bodyPr vert="horz" lIns="91440" tIns="45720" rIns="91440" bIns="45720" rtlCol="0" anchor="ctr">
            <a:normAutofit/>
          </a:bodyPr>
          <a:lstStyle/>
          <a:p>
            <a:r>
              <a:rPr lang="en-US" sz="2400" b="1" dirty="0"/>
              <a:t>Software Design Patterns – Observer Design Pattern</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5161" y="2128617"/>
            <a:ext cx="4958966" cy="4611754"/>
          </a:xfrm>
        </p:spPr>
        <p:txBody>
          <a:bodyPr vert="horz" lIns="91440" tIns="45720" rIns="91440" bIns="45720" rtlCol="0">
            <a:normAutofit fontScale="92500" lnSpcReduction="10000"/>
          </a:bodyPr>
          <a:lstStyle/>
          <a:p>
            <a:pPr marL="0" lvl="1" indent="0" algn="just" defTabSz="457105">
              <a:lnSpc>
                <a:spcPct val="100000"/>
              </a:lnSpc>
              <a:spcBef>
                <a:spcPct val="20000"/>
              </a:spcBef>
              <a:spcAft>
                <a:spcPts val="400"/>
              </a:spcAft>
              <a:buSzPct val="100000"/>
              <a:buNone/>
            </a:pPr>
            <a:r>
              <a:rPr lang="en-US" altLang="en-US" sz="2000" dirty="0">
                <a:solidFill>
                  <a:srgbClr val="002060"/>
                </a:solidFill>
              </a:rPr>
              <a:t>The observer design pattern is a subscription notification design that lets objects receive events when there are changes to an object they are observing.</a:t>
            </a:r>
          </a:p>
          <a:p>
            <a:pPr marL="0" lvl="1" indent="0" algn="just" defTabSz="457105">
              <a:lnSpc>
                <a:spcPct val="100000"/>
              </a:lnSpc>
              <a:spcBef>
                <a:spcPct val="20000"/>
              </a:spcBef>
              <a:spcAft>
                <a:spcPts val="400"/>
              </a:spcAft>
              <a:buSzPct val="100000"/>
              <a:buNone/>
            </a:pPr>
            <a:r>
              <a:rPr lang="en-US" altLang="en-US" sz="2000" dirty="0">
                <a:solidFill>
                  <a:srgbClr val="002060"/>
                </a:solidFill>
              </a:rPr>
              <a:t>To implement this subscription mechanism:</a:t>
            </a:r>
          </a:p>
          <a:p>
            <a:pPr marL="509588" lvl="1" indent="-285750" algn="just" defTabSz="457105">
              <a:lnSpc>
                <a:spcPct val="100000"/>
              </a:lnSpc>
              <a:spcBef>
                <a:spcPct val="20000"/>
              </a:spcBef>
              <a:spcAft>
                <a:spcPts val="400"/>
              </a:spcAft>
              <a:buSzPct val="100000"/>
            </a:pPr>
            <a:r>
              <a:rPr lang="en-US" altLang="en-US" sz="2000" dirty="0">
                <a:solidFill>
                  <a:srgbClr val="002060"/>
                </a:solidFill>
              </a:rPr>
              <a:t>The subject must have the ability to store a list of all its observers.</a:t>
            </a:r>
          </a:p>
          <a:p>
            <a:pPr marL="509588" lvl="1" indent="-285750" algn="just" defTabSz="457105">
              <a:lnSpc>
                <a:spcPct val="100000"/>
              </a:lnSpc>
              <a:spcBef>
                <a:spcPct val="20000"/>
              </a:spcBef>
              <a:spcAft>
                <a:spcPts val="400"/>
              </a:spcAft>
              <a:buSzPct val="100000"/>
            </a:pPr>
            <a:r>
              <a:rPr lang="en-US" altLang="en-US" sz="2000" dirty="0">
                <a:solidFill>
                  <a:srgbClr val="002060"/>
                </a:solidFill>
              </a:rPr>
              <a:t>The subject must have methods to add and remove observers.</a:t>
            </a:r>
          </a:p>
          <a:p>
            <a:pPr marL="0" lvl="1" indent="0" algn="just" defTabSz="457105">
              <a:lnSpc>
                <a:spcPct val="100000"/>
              </a:lnSpc>
              <a:spcBef>
                <a:spcPct val="20000"/>
              </a:spcBef>
              <a:spcAft>
                <a:spcPts val="400"/>
              </a:spcAft>
              <a:buSzPct val="100000"/>
              <a:buNone/>
            </a:pPr>
            <a:r>
              <a:rPr lang="en-US" altLang="en-US" sz="2000" dirty="0">
                <a:solidFill>
                  <a:srgbClr val="002060"/>
                </a:solidFill>
              </a:rPr>
              <a:t>The benefit of the observer design pattern is that observers can get real time data from the subject when a change occurs. </a:t>
            </a:r>
          </a:p>
          <a:p>
            <a:pPr marL="0" lvl="1" indent="0" algn="just" defTabSz="457105">
              <a:lnSpc>
                <a:spcPct val="100000"/>
              </a:lnSpc>
              <a:spcBef>
                <a:spcPct val="20000"/>
              </a:spcBef>
              <a:spcAft>
                <a:spcPts val="400"/>
              </a:spcAft>
              <a:buSzPct val="100000"/>
              <a:buNone/>
            </a:pPr>
            <a:r>
              <a:rPr lang="en-US" altLang="en-US" sz="2000" dirty="0">
                <a:solidFill>
                  <a:srgbClr val="002060"/>
                </a:solidFill>
              </a:rPr>
              <a:t>Subscription mechanisms always provide better performance than other options, such as polling.</a:t>
            </a:r>
          </a:p>
          <a:p>
            <a:pPr marL="109538" lvl="1">
              <a:spcBef>
                <a:spcPct val="20000"/>
              </a:spcBef>
              <a:spcAft>
                <a:spcPts val="400"/>
              </a:spcAft>
              <a:buSzPct val="100000"/>
            </a:pPr>
            <a:endParaRPr lang="en-US" altLang="en-US" sz="1400" dirty="0"/>
          </a:p>
          <a:p>
            <a:pPr marL="109538" lvl="1">
              <a:spcBef>
                <a:spcPct val="20000"/>
              </a:spcBef>
              <a:spcAft>
                <a:spcPts val="400"/>
              </a:spcAft>
              <a:buSzPct val="100000"/>
            </a:pPr>
            <a:endParaRPr lang="en-US" altLang="en-US" sz="1400" dirty="0"/>
          </a:p>
          <a:p>
            <a:pPr marL="109538" lvl="1">
              <a:spcBef>
                <a:spcPct val="20000"/>
              </a:spcBef>
              <a:spcAft>
                <a:spcPts val="400"/>
              </a:spcAft>
              <a:buSzPct val="100000"/>
            </a:pPr>
            <a:endParaRPr lang="en-US" altLang="en-US" sz="1400" dirty="0"/>
          </a:p>
          <a:p>
            <a:pPr marL="0" lvl="2">
              <a:spcBef>
                <a:spcPts val="1075"/>
              </a:spcBef>
              <a:buClrTx/>
              <a:buSzPct val="100000"/>
            </a:pPr>
            <a:endParaRPr lang="en-US" altLang="en-US" sz="1400" b="1" dirty="0"/>
          </a:p>
        </p:txBody>
      </p:sp>
      <p:pic>
        <p:nvPicPr>
          <p:cNvPr id="2" name="Picture 1">
            <a:extLst>
              <a:ext uri="{FF2B5EF4-FFF2-40B4-BE49-F238E27FC236}">
                <a16:creationId xmlns:a16="http://schemas.microsoft.com/office/drawing/2014/main" id="{64D7A3C9-C7E3-0EFE-3B39-9C7B88F05938}"/>
              </a:ext>
            </a:extLst>
          </p:cNvPr>
          <p:cNvPicPr>
            <a:picLocks noChangeAspect="1"/>
          </p:cNvPicPr>
          <p:nvPr/>
        </p:nvPicPr>
        <p:blipFill>
          <a:blip r:embed="rId4"/>
          <a:stretch>
            <a:fillRect/>
          </a:stretch>
        </p:blipFill>
        <p:spPr>
          <a:xfrm>
            <a:off x="5014127" y="808646"/>
            <a:ext cx="7177872" cy="470150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ustDataLst>
      <p:tags r:id="rId1"/>
    </p:custDataLst>
    <p:extLst>
      <p:ext uri="{BB962C8B-B14F-4D97-AF65-F5344CB8AC3E}">
        <p14:creationId xmlns:p14="http://schemas.microsoft.com/office/powerpoint/2010/main" val="2819079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43467" y="321734"/>
            <a:ext cx="4970877" cy="1135737"/>
          </a:xfrm>
        </p:spPr>
        <p:txBody>
          <a:bodyPr vert="horz" lIns="91440" tIns="45720" rIns="91440" bIns="45720" rtlCol="0" anchor="ctr">
            <a:normAutofit/>
          </a:bodyPr>
          <a:lstStyle/>
          <a:p>
            <a:r>
              <a:rPr lang="en-US" sz="3600" b="1" kern="1200">
                <a:solidFill>
                  <a:schemeClr val="tx1"/>
                </a:solidFill>
                <a:latin typeface="+mj-lt"/>
                <a:ea typeface="+mj-ea"/>
                <a:cs typeface="+mj-cs"/>
              </a:rPr>
              <a:t>Software Design Patterns – Model-View-Controller</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43467" y="1543792"/>
            <a:ext cx="5701461" cy="5185205"/>
          </a:xfrm>
        </p:spPr>
        <p:txBody>
          <a:bodyPr vert="horz" lIns="91440" tIns="45720" rIns="91440" bIns="45720" rtlCol="0">
            <a:normAutofit fontScale="85000" lnSpcReduction="10000"/>
          </a:bodyPr>
          <a:lstStyle/>
          <a:p>
            <a:pPr marL="93663" lvl="1" indent="0" algn="just">
              <a:lnSpc>
                <a:spcPct val="95000"/>
              </a:lnSpc>
              <a:spcBef>
                <a:spcPts val="1075"/>
              </a:spcBef>
              <a:buSzPct val="100000"/>
              <a:buNone/>
            </a:pPr>
            <a:r>
              <a:rPr lang="en-IN" altLang="en-US" sz="2000" dirty="0">
                <a:solidFill>
                  <a:srgbClr val="002060"/>
                </a:solidFill>
              </a:rPr>
              <a:t>The Model-View-Controller (MVC) design pattern aims to </a:t>
            </a:r>
            <a:br>
              <a:rPr lang="en-IN" altLang="en-US" sz="2000" dirty="0">
                <a:solidFill>
                  <a:srgbClr val="002060"/>
                </a:solidFill>
              </a:rPr>
            </a:br>
            <a:r>
              <a:rPr lang="en-IN" altLang="en-US" sz="2000" dirty="0">
                <a:solidFill>
                  <a:srgbClr val="002060"/>
                </a:solidFill>
              </a:rPr>
              <a:t>simplify development of applications that depend on graphic user interfaces.</a:t>
            </a:r>
          </a:p>
          <a:p>
            <a:pPr marL="93663" lvl="1" indent="0" algn="just">
              <a:lnSpc>
                <a:spcPct val="95000"/>
              </a:lnSpc>
              <a:spcBef>
                <a:spcPts val="1075"/>
              </a:spcBef>
              <a:buSzPct val="100000"/>
              <a:buNone/>
            </a:pPr>
            <a:r>
              <a:rPr lang="en-IN" altLang="en-US" sz="2000" dirty="0">
                <a:solidFill>
                  <a:srgbClr val="002060"/>
                </a:solidFill>
              </a:rPr>
              <a:t>MVC abstracts code and responsibility into three different components: </a:t>
            </a:r>
          </a:p>
          <a:p>
            <a:pPr marL="635000" lvl="1" indent="-231775" algn="just">
              <a:lnSpc>
                <a:spcPct val="114000"/>
              </a:lnSpc>
              <a:spcBef>
                <a:spcPts val="0"/>
              </a:spcBef>
              <a:buSzPct val="100000"/>
            </a:pPr>
            <a:endParaRPr lang="en-IN" altLang="en-US" sz="2000" dirty="0">
              <a:solidFill>
                <a:srgbClr val="002060"/>
              </a:solidFill>
            </a:endParaRPr>
          </a:p>
          <a:p>
            <a:pPr marL="635000" lvl="1" indent="-231775" algn="just">
              <a:lnSpc>
                <a:spcPct val="114000"/>
              </a:lnSpc>
              <a:spcBef>
                <a:spcPts val="0"/>
              </a:spcBef>
              <a:buSzPct val="100000"/>
            </a:pPr>
            <a:r>
              <a:rPr lang="en-IN" altLang="en-US" sz="2000" b="1" dirty="0">
                <a:solidFill>
                  <a:srgbClr val="002060"/>
                </a:solidFill>
              </a:rPr>
              <a:t>Model:</a:t>
            </a:r>
            <a:r>
              <a:rPr lang="en-IN" altLang="en-US" sz="2000" dirty="0">
                <a:solidFill>
                  <a:srgbClr val="002060"/>
                </a:solidFill>
              </a:rPr>
              <a:t> </a:t>
            </a:r>
            <a:r>
              <a:rPr lang="en-US" altLang="en-US" sz="2000" dirty="0">
                <a:solidFill>
                  <a:srgbClr val="002060"/>
                </a:solidFill>
              </a:rPr>
              <a:t>The model is the application's data structure</a:t>
            </a:r>
            <a:br>
              <a:rPr lang="en-US" altLang="en-US" sz="2000" dirty="0">
                <a:solidFill>
                  <a:srgbClr val="002060"/>
                </a:solidFill>
              </a:rPr>
            </a:br>
            <a:r>
              <a:rPr lang="en-US" altLang="en-US" sz="2000" dirty="0">
                <a:solidFill>
                  <a:srgbClr val="002060"/>
                </a:solidFill>
              </a:rPr>
              <a:t>and is responsible for managing the data, logic and</a:t>
            </a:r>
            <a:br>
              <a:rPr lang="en-US" altLang="en-US" sz="2000" dirty="0">
                <a:solidFill>
                  <a:srgbClr val="002060"/>
                </a:solidFill>
              </a:rPr>
            </a:br>
            <a:r>
              <a:rPr lang="en-US" altLang="en-US" sz="2000" dirty="0">
                <a:solidFill>
                  <a:srgbClr val="002060"/>
                </a:solidFill>
              </a:rPr>
              <a:t>rules of the application. It gets input from the controller.</a:t>
            </a: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r>
              <a:rPr lang="en-IN" altLang="en-US" sz="2000" b="1" dirty="0">
                <a:solidFill>
                  <a:srgbClr val="002060"/>
                </a:solidFill>
              </a:rPr>
              <a:t>View:</a:t>
            </a:r>
            <a:r>
              <a:rPr lang="en-IN" altLang="en-US" sz="2000" dirty="0">
                <a:solidFill>
                  <a:srgbClr val="002060"/>
                </a:solidFill>
              </a:rPr>
              <a:t> </a:t>
            </a:r>
            <a:r>
              <a:rPr lang="en-US" altLang="en-US" sz="2000" dirty="0">
                <a:solidFill>
                  <a:srgbClr val="002060"/>
                </a:solidFill>
              </a:rPr>
              <a:t>The view is the visual representation of the data. </a:t>
            </a:r>
          </a:p>
          <a:p>
            <a:pPr marL="635000" lvl="1" indent="-231775" algn="just">
              <a:lnSpc>
                <a:spcPct val="114000"/>
              </a:lnSpc>
              <a:spcBef>
                <a:spcPts val="0"/>
              </a:spcBef>
              <a:buSzPct val="100000"/>
              <a:buFont typeface="Arial" panose="020B0604020202020204" pitchFamily="34" charset="0"/>
              <a:buChar char="•"/>
            </a:pP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r>
              <a:rPr lang="en-IN" altLang="en-US" sz="2000" b="1" dirty="0">
                <a:solidFill>
                  <a:srgbClr val="002060"/>
                </a:solidFill>
              </a:rPr>
              <a:t>Controller:</a:t>
            </a:r>
            <a:r>
              <a:rPr lang="en-IN" altLang="en-US" sz="2000" dirty="0">
                <a:solidFill>
                  <a:srgbClr val="002060"/>
                </a:solidFill>
              </a:rPr>
              <a:t> </a:t>
            </a:r>
            <a:r>
              <a:rPr lang="en-US" altLang="en-US" sz="2000" dirty="0">
                <a:solidFill>
                  <a:srgbClr val="002060"/>
                </a:solidFill>
              </a:rPr>
              <a:t>The controller is the middleman between the model and view. It takes in user input and manipulates it to fit the format for the model or view.</a:t>
            </a:r>
          </a:p>
          <a:p>
            <a:pPr marL="279400" lvl="1" indent="-171450" algn="just">
              <a:spcBef>
                <a:spcPts val="300"/>
              </a:spcBef>
              <a:spcAft>
                <a:spcPts val="300"/>
              </a:spcAft>
              <a:buSzPct val="100000"/>
              <a:buFont typeface="Arial" panose="020B0604020202020204" pitchFamily="34" charset="0"/>
              <a:buChar char="•"/>
            </a:pPr>
            <a:endParaRPr lang="en-IN" altLang="en-US" sz="2000" dirty="0">
              <a:solidFill>
                <a:srgbClr val="002060"/>
              </a:solidFill>
            </a:endParaRPr>
          </a:p>
          <a:p>
            <a:pPr marL="107950" lvl="1" indent="0" algn="just">
              <a:spcBef>
                <a:spcPts val="300"/>
              </a:spcBef>
              <a:spcAft>
                <a:spcPts val="300"/>
              </a:spcAft>
              <a:buSzPct val="100000"/>
              <a:buNone/>
            </a:pPr>
            <a:r>
              <a:rPr lang="en-IN" altLang="en-US" sz="2000" dirty="0">
                <a:solidFill>
                  <a:srgbClr val="002060"/>
                </a:solidFill>
              </a:rPr>
              <a:t>The benefit of MVC is that each component can be built in parallel.</a:t>
            </a:r>
            <a:endParaRPr lang="en-US" altLang="en-US" sz="2000" dirty="0">
              <a:solidFill>
                <a:srgbClr val="002060"/>
              </a:solidFill>
            </a:endParaRPr>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94FD910-10FC-483A-4798-8E5171A74B6A}"/>
              </a:ext>
            </a:extLst>
          </p:cNvPr>
          <p:cNvPicPr>
            <a:picLocks noChangeAspect="1"/>
          </p:cNvPicPr>
          <p:nvPr/>
        </p:nvPicPr>
        <p:blipFill>
          <a:blip r:embed="rId4"/>
          <a:stretch>
            <a:fillRect/>
          </a:stretch>
        </p:blipFill>
        <p:spPr>
          <a:xfrm>
            <a:off x="6344928" y="1097280"/>
            <a:ext cx="5701461" cy="4946016"/>
          </a:xfrm>
          <a:prstGeom prst="rect">
            <a:avLst/>
          </a:prstGeom>
        </p:spPr>
      </p:pic>
      <p:grpSp>
        <p:nvGrpSpPr>
          <p:cNvPr id="25" name="Group 24">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6" name="Isosceles Triangle 25">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ustDataLst>
      <p:tags r:id="rId1"/>
    </p:custDataLst>
    <p:extLst>
      <p:ext uri="{BB962C8B-B14F-4D97-AF65-F5344CB8AC3E}">
        <p14:creationId xmlns:p14="http://schemas.microsoft.com/office/powerpoint/2010/main" val="2071444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1157</TotalTime>
  <Words>1922</Words>
  <Application>Microsoft Office PowerPoint</Application>
  <PresentationFormat>Widescreen</PresentationFormat>
  <Paragraphs>251</Paragraphs>
  <Slides>19</Slides>
  <Notes>15</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19</vt:i4>
      </vt:variant>
    </vt:vector>
  </HeadingPairs>
  <TitlesOfParts>
    <vt:vector size="30" baseType="lpstr">
      <vt:lpstr>Microsoft YaHei</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Software Development and Design</vt:lpstr>
      <vt:lpstr>SDLC</vt:lpstr>
      <vt:lpstr>SDLC</vt:lpstr>
      <vt:lpstr>SDLC</vt:lpstr>
      <vt:lpstr>Software Development Methodologies</vt:lpstr>
      <vt:lpstr>Software Development Methodologies – Waterfall Software Development</vt:lpstr>
      <vt:lpstr>Software Development Methodologies – Agile Software Development</vt:lpstr>
      <vt:lpstr>Software Development Methodologies – Agile Methods</vt:lpstr>
      <vt:lpstr>Software Development Methodologies – Agile Methods</vt:lpstr>
      <vt:lpstr>Software Development Methodologies – Agile Methods</vt:lpstr>
      <vt:lpstr>Software Development Methodologies – Lean Software Development</vt:lpstr>
      <vt:lpstr>Software Design Patterns</vt:lpstr>
      <vt:lpstr>Software Design Patterns</vt:lpstr>
      <vt:lpstr>Software Design Patterns – Observer Design Pattern</vt:lpstr>
      <vt:lpstr>Software Design Patterns – Model-View-Controller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2023-02-09T07:51:16Z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