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 id="2147483649" r:id="rId2"/>
  </p:sldMasterIdLst>
  <p:notesMasterIdLst>
    <p:notesMasterId r:id="rId34"/>
  </p:notesMasterIdLst>
  <p:handoutMasterIdLst>
    <p:handoutMasterId r:id="rId35"/>
  </p:handoutMasterIdLst>
  <p:sldIdLst>
    <p:sldId id="257" r:id="rId3"/>
    <p:sldId id="258" r:id="rId4"/>
    <p:sldId id="259" r:id="rId5"/>
    <p:sldId id="260" r:id="rId6"/>
    <p:sldId id="261" r:id="rId7"/>
    <p:sldId id="263" r:id="rId8"/>
    <p:sldId id="264" r:id="rId9"/>
    <p:sldId id="293" r:id="rId10"/>
    <p:sldId id="265" r:id="rId11"/>
    <p:sldId id="266" r:id="rId12"/>
    <p:sldId id="268" r:id="rId13"/>
    <p:sldId id="269" r:id="rId14"/>
    <p:sldId id="270" r:id="rId15"/>
    <p:sldId id="271" r:id="rId16"/>
    <p:sldId id="272" r:id="rId17"/>
    <p:sldId id="291" r:id="rId18"/>
    <p:sldId id="273" r:id="rId19"/>
    <p:sldId id="275" r:id="rId20"/>
    <p:sldId id="276" r:id="rId21"/>
    <p:sldId id="277" r:id="rId22"/>
    <p:sldId id="278" r:id="rId23"/>
    <p:sldId id="279" r:id="rId24"/>
    <p:sldId id="281" r:id="rId25"/>
    <p:sldId id="284" r:id="rId26"/>
    <p:sldId id="285" r:id="rId27"/>
    <p:sldId id="286" r:id="rId28"/>
    <p:sldId id="287" r:id="rId29"/>
    <p:sldId id="288" r:id="rId30"/>
    <p:sldId id="289" r:id="rId31"/>
    <p:sldId id="290" r:id="rId32"/>
    <p:sldId id="292" r:id="rId33"/>
  </p:sldIdLst>
  <p:sldSz cx="9144000" cy="6858000" type="screen4x3"/>
  <p:notesSz cx="9317038" cy="6877050"/>
  <p:custDataLst>
    <p:tags r:id="rId36"/>
  </p:custDataLst>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787">
          <p15:clr>
            <a:srgbClr val="A4A3A4"/>
          </p15:clr>
        </p15:guide>
        <p15:guide id="2" orient="horz" pos="1162">
          <p15:clr>
            <a:srgbClr val="A4A3A4"/>
          </p15:clr>
        </p15:guide>
        <p15:guide id="3" orient="horz" pos="981">
          <p15:clr>
            <a:srgbClr val="A4A3A4"/>
          </p15:clr>
        </p15:guide>
        <p15:guide id="4" orient="horz" pos="2160">
          <p15:clr>
            <a:srgbClr val="A4A3A4"/>
          </p15:clr>
        </p15:guide>
        <p15:guide id="5" orient="horz" pos="4156">
          <p15:clr>
            <a:srgbClr val="A4A3A4"/>
          </p15:clr>
        </p15:guide>
        <p15:guide id="6" orient="horz" pos="3884">
          <p15:clr>
            <a:srgbClr val="A4A3A4"/>
          </p15:clr>
        </p15:guide>
        <p15:guide id="7" pos="357">
          <p15:clr>
            <a:srgbClr val="A4A3A4"/>
          </p15:clr>
        </p15:guide>
        <p15:guide id="8" pos="2880">
          <p15:clr>
            <a:srgbClr val="A4A3A4"/>
          </p15:clr>
        </p15:guide>
        <p15:guide id="9" pos="573">
          <p15:clr>
            <a:srgbClr val="A4A3A4"/>
          </p15:clr>
        </p15:guide>
        <p15:guide id="10" pos="5556">
          <p15:clr>
            <a:srgbClr val="A4A3A4"/>
          </p15:clr>
        </p15:guide>
        <p15:guide id="11" pos="249">
          <p15:clr>
            <a:srgbClr val="A4A3A4"/>
          </p15:clr>
        </p15:guide>
        <p15:guide id="12" pos="80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F0D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180" autoAdjust="0"/>
    <p:restoredTop sz="94624" autoAdjust="0"/>
  </p:normalViewPr>
  <p:slideViewPr>
    <p:cSldViewPr>
      <p:cViewPr varScale="1">
        <p:scale>
          <a:sx n="88" d="100"/>
          <a:sy n="88" d="100"/>
        </p:scale>
        <p:origin x="1555" y="62"/>
      </p:cViewPr>
      <p:guideLst>
        <p:guide orient="horz" pos="787"/>
        <p:guide orient="horz" pos="1162"/>
        <p:guide orient="horz" pos="981"/>
        <p:guide orient="horz" pos="2160"/>
        <p:guide orient="horz" pos="4156"/>
        <p:guide orient="horz" pos="3884"/>
        <p:guide pos="357"/>
        <p:guide pos="2880"/>
        <p:guide pos="573"/>
        <p:guide pos="5556"/>
        <p:guide pos="249"/>
        <p:guide pos="801"/>
      </p:guideLst>
    </p:cSldViewPr>
  </p:slideViewPr>
  <p:notesTextViewPr>
    <p:cViewPr>
      <p:scale>
        <a:sx n="100" d="100"/>
        <a:sy n="100" d="100"/>
      </p:scale>
      <p:origin x="0" y="0"/>
    </p:cViewPr>
  </p:notesTextViewPr>
  <p:sorterViewPr>
    <p:cViewPr>
      <p:scale>
        <a:sx n="100" d="100"/>
        <a:sy n="100" d="100"/>
      </p:scale>
      <p:origin x="0" y="684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gs" Target="tags/tag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37383" cy="343853"/>
          </a:xfrm>
          <a:prstGeom prst="rect">
            <a:avLst/>
          </a:prstGeom>
        </p:spPr>
        <p:txBody>
          <a:bodyPr vert="horz" lIns="92537" tIns="46269" rIns="92537" bIns="46269" rtlCol="0"/>
          <a:lstStyle>
            <a:lvl1pPr algn="l">
              <a:defRPr sz="1200"/>
            </a:lvl1pPr>
          </a:lstStyle>
          <a:p>
            <a:endParaRPr lang="en-GB"/>
          </a:p>
        </p:txBody>
      </p:sp>
      <p:sp>
        <p:nvSpPr>
          <p:cNvPr id="3" name="Date Placeholder 2"/>
          <p:cNvSpPr>
            <a:spLocks noGrp="1"/>
          </p:cNvSpPr>
          <p:nvPr>
            <p:ph type="dt" sz="quarter" idx="1"/>
          </p:nvPr>
        </p:nvSpPr>
        <p:spPr>
          <a:xfrm>
            <a:off x="5277499" y="0"/>
            <a:ext cx="4037383" cy="343853"/>
          </a:xfrm>
          <a:prstGeom prst="rect">
            <a:avLst/>
          </a:prstGeom>
        </p:spPr>
        <p:txBody>
          <a:bodyPr vert="horz" lIns="92537" tIns="46269" rIns="92537" bIns="46269" rtlCol="0"/>
          <a:lstStyle>
            <a:lvl1pPr algn="r">
              <a:defRPr sz="1200"/>
            </a:lvl1pPr>
          </a:lstStyle>
          <a:p>
            <a:fld id="{1EF5611E-3505-47F5-AAE1-1B5B024E98D0}" type="datetimeFigureOut">
              <a:rPr lang="en-GB" smtClean="0"/>
              <a:pPr/>
              <a:t>11/09/2018</a:t>
            </a:fld>
            <a:endParaRPr lang="en-GB"/>
          </a:p>
        </p:txBody>
      </p:sp>
      <p:sp>
        <p:nvSpPr>
          <p:cNvPr id="4" name="Footer Placeholder 3"/>
          <p:cNvSpPr>
            <a:spLocks noGrp="1"/>
          </p:cNvSpPr>
          <p:nvPr>
            <p:ph type="ftr" sz="quarter" idx="2"/>
          </p:nvPr>
        </p:nvSpPr>
        <p:spPr>
          <a:xfrm>
            <a:off x="0" y="6532004"/>
            <a:ext cx="4037383" cy="343853"/>
          </a:xfrm>
          <a:prstGeom prst="rect">
            <a:avLst/>
          </a:prstGeom>
        </p:spPr>
        <p:txBody>
          <a:bodyPr vert="horz" lIns="92537" tIns="46269" rIns="92537" bIns="46269" rtlCol="0" anchor="b"/>
          <a:lstStyle>
            <a:lvl1pPr algn="l">
              <a:defRPr sz="1200"/>
            </a:lvl1pPr>
          </a:lstStyle>
          <a:p>
            <a:endParaRPr lang="en-GB"/>
          </a:p>
        </p:txBody>
      </p:sp>
      <p:sp>
        <p:nvSpPr>
          <p:cNvPr id="5" name="Slide Number Placeholder 4"/>
          <p:cNvSpPr>
            <a:spLocks noGrp="1"/>
          </p:cNvSpPr>
          <p:nvPr>
            <p:ph type="sldNum" sz="quarter" idx="3"/>
          </p:nvPr>
        </p:nvSpPr>
        <p:spPr>
          <a:xfrm>
            <a:off x="5277499" y="6532004"/>
            <a:ext cx="4037383" cy="343853"/>
          </a:xfrm>
          <a:prstGeom prst="rect">
            <a:avLst/>
          </a:prstGeom>
        </p:spPr>
        <p:txBody>
          <a:bodyPr vert="horz" lIns="92537" tIns="46269" rIns="92537" bIns="46269" rtlCol="0" anchor="b"/>
          <a:lstStyle>
            <a:lvl1pPr algn="r">
              <a:defRPr sz="1200"/>
            </a:lvl1pPr>
          </a:lstStyle>
          <a:p>
            <a:fld id="{9E440AAB-46B8-49EF-B582-F04452E780FA}" type="slidenum">
              <a:rPr lang="en-GB" smtClean="0"/>
              <a:pPr/>
              <a:t>‹#›</a:t>
            </a:fld>
            <a:endParaRPr lang="en-GB"/>
          </a:p>
        </p:txBody>
      </p:sp>
    </p:spTree>
    <p:extLst>
      <p:ext uri="{BB962C8B-B14F-4D97-AF65-F5344CB8AC3E}">
        <p14:creationId xmlns:p14="http://schemas.microsoft.com/office/powerpoint/2010/main" val="100115009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4037383" cy="34385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lvl1pPr>
              <a:defRPr sz="1200" smtClean="0"/>
            </a:lvl1pPr>
          </a:lstStyle>
          <a:p>
            <a:pPr>
              <a:defRPr/>
            </a:pPr>
            <a:endParaRPr lang="en-GB" dirty="0"/>
          </a:p>
        </p:txBody>
      </p:sp>
      <p:sp>
        <p:nvSpPr>
          <p:cNvPr id="4099" name="Rectangle 3"/>
          <p:cNvSpPr>
            <a:spLocks noGrp="1" noChangeArrowheads="1"/>
          </p:cNvSpPr>
          <p:nvPr>
            <p:ph type="dt" idx="1"/>
          </p:nvPr>
        </p:nvSpPr>
        <p:spPr bwMode="auto">
          <a:xfrm>
            <a:off x="5277499" y="0"/>
            <a:ext cx="4037383" cy="34385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lvl1pPr algn="r">
              <a:defRPr sz="1200" smtClean="0"/>
            </a:lvl1pPr>
          </a:lstStyle>
          <a:p>
            <a:pPr>
              <a:defRPr/>
            </a:pPr>
            <a:endParaRPr lang="en-GB" dirty="0"/>
          </a:p>
        </p:txBody>
      </p:sp>
      <p:sp>
        <p:nvSpPr>
          <p:cNvPr id="36868" name="Rectangle 4"/>
          <p:cNvSpPr>
            <a:spLocks noGrp="1" noRot="1" noChangeAspect="1" noChangeArrowheads="1" noTextEdit="1"/>
          </p:cNvSpPr>
          <p:nvPr>
            <p:ph type="sldImg" idx="2"/>
          </p:nvPr>
        </p:nvSpPr>
        <p:spPr bwMode="auto">
          <a:xfrm>
            <a:off x="2940050" y="515938"/>
            <a:ext cx="3436938" cy="2578100"/>
          </a:xfrm>
          <a:prstGeom prst="rect">
            <a:avLst/>
          </a:prstGeom>
          <a:noFill/>
          <a:ln w="9525">
            <a:solidFill>
              <a:srgbClr val="000000"/>
            </a:solidFill>
            <a:miter lim="800000"/>
            <a:headEnd/>
            <a:tailEnd/>
          </a:ln>
        </p:spPr>
      </p:sp>
      <p:sp>
        <p:nvSpPr>
          <p:cNvPr id="4101" name="Rectangle 5"/>
          <p:cNvSpPr>
            <a:spLocks noGrp="1" noChangeArrowheads="1"/>
          </p:cNvSpPr>
          <p:nvPr>
            <p:ph type="body" sz="quarter" idx="3"/>
          </p:nvPr>
        </p:nvSpPr>
        <p:spPr bwMode="auto">
          <a:xfrm>
            <a:off x="931704" y="3266599"/>
            <a:ext cx="7453630" cy="309467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4102" name="Rectangle 6"/>
          <p:cNvSpPr>
            <a:spLocks noGrp="1" noChangeArrowheads="1"/>
          </p:cNvSpPr>
          <p:nvPr>
            <p:ph type="ftr" sz="quarter" idx="4"/>
          </p:nvPr>
        </p:nvSpPr>
        <p:spPr bwMode="auto">
          <a:xfrm>
            <a:off x="0" y="6532004"/>
            <a:ext cx="4037383" cy="343853"/>
          </a:xfrm>
          <a:prstGeom prst="rect">
            <a:avLst/>
          </a:prstGeom>
          <a:noFill/>
          <a:ln w="9525">
            <a:noFill/>
            <a:miter lim="800000"/>
            <a:headEnd/>
            <a:tailEnd/>
          </a:ln>
          <a:effectLst/>
        </p:spPr>
        <p:txBody>
          <a:bodyPr vert="horz" wrap="square" lIns="92537" tIns="46269" rIns="92537" bIns="46269" numCol="1" anchor="b" anchorCtr="0" compatLnSpc="1">
            <a:prstTxWarp prst="textNoShape">
              <a:avLst/>
            </a:prstTxWarp>
          </a:bodyPr>
          <a:lstStyle>
            <a:lvl1pPr>
              <a:defRPr sz="1200" smtClean="0"/>
            </a:lvl1pPr>
          </a:lstStyle>
          <a:p>
            <a:pPr>
              <a:defRPr/>
            </a:pPr>
            <a:endParaRPr lang="en-GB" dirty="0"/>
          </a:p>
        </p:txBody>
      </p:sp>
      <p:sp>
        <p:nvSpPr>
          <p:cNvPr id="4103" name="Rectangle 7"/>
          <p:cNvSpPr>
            <a:spLocks noGrp="1" noChangeArrowheads="1"/>
          </p:cNvSpPr>
          <p:nvPr>
            <p:ph type="sldNum" sz="quarter" idx="5"/>
          </p:nvPr>
        </p:nvSpPr>
        <p:spPr bwMode="auto">
          <a:xfrm>
            <a:off x="5277499" y="6532004"/>
            <a:ext cx="4037383" cy="343853"/>
          </a:xfrm>
          <a:prstGeom prst="rect">
            <a:avLst/>
          </a:prstGeom>
          <a:noFill/>
          <a:ln w="9525">
            <a:noFill/>
            <a:miter lim="800000"/>
            <a:headEnd/>
            <a:tailEnd/>
          </a:ln>
          <a:effectLst/>
        </p:spPr>
        <p:txBody>
          <a:bodyPr vert="horz" wrap="square" lIns="92537" tIns="46269" rIns="92537" bIns="46269" numCol="1" anchor="b" anchorCtr="0" compatLnSpc="1">
            <a:prstTxWarp prst="textNoShape">
              <a:avLst/>
            </a:prstTxWarp>
          </a:bodyPr>
          <a:lstStyle>
            <a:lvl1pPr algn="r">
              <a:defRPr sz="1200" smtClean="0"/>
            </a:lvl1pPr>
          </a:lstStyle>
          <a:p>
            <a:pPr>
              <a:defRPr/>
            </a:pPr>
            <a:fld id="{31895868-D6B6-4ED6-AB6B-64CF106ECBF1}" type="slidenum">
              <a:rPr lang="en-GB"/>
              <a:pPr>
                <a:defRPr/>
              </a:pPr>
              <a:t>‹#›</a:t>
            </a:fld>
            <a:endParaRPr lang="en-GB" dirty="0"/>
          </a:p>
        </p:txBody>
      </p:sp>
    </p:spTree>
    <p:extLst>
      <p:ext uri="{BB962C8B-B14F-4D97-AF65-F5344CB8AC3E}">
        <p14:creationId xmlns:p14="http://schemas.microsoft.com/office/powerpoint/2010/main" val="72558996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1</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2</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3</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4</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5</a:t>
            </a:fld>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6</a:t>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7</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solidFill>
                  <a:prstClr val="black"/>
                </a:solidFill>
              </a:rPr>
              <a:pPr/>
              <a:t>8</a:t>
            </a:fld>
            <a:endParaRPr lang="en-GB" dirty="0">
              <a:solidFill>
                <a:prstClr val="black"/>
              </a:solidFil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9</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10</a:t>
            </a:fld>
            <a:endParaRPr 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11</a:t>
            </a:fld>
            <a:endParaRPr lang="en-GB"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12</a:t>
            </a:fld>
            <a:endParaRPr lang="en-GB"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13</a:t>
            </a:fld>
            <a:endParaRPr lang="en-GB"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14</a:t>
            </a:fld>
            <a:endParaRPr lang="en-GB"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15</a:t>
            </a:fld>
            <a:endParaRPr lang="en-GB"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17</a:t>
            </a:fld>
            <a:endParaRPr lang="en-GB"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18</a:t>
            </a:fld>
            <a:endParaRPr lang="en-GB"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19</a:t>
            </a:fld>
            <a:endParaRPr lang="en-GB"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20</a:t>
            </a:fld>
            <a:endParaRPr lang="en-GB"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21</a:t>
            </a:fld>
            <a:endParaRPr lang="en-GB"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22</a:t>
            </a:fld>
            <a:endParaRPr lang="en-GB"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23</a:t>
            </a:fld>
            <a:endParaRPr lang="en-GB"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24</a:t>
            </a:fld>
            <a:endParaRPr lang="en-GB"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25</a:t>
            </a:fld>
            <a:endParaRPr lang="en-GB"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26</a:t>
            </a:fld>
            <a:endParaRPr lang="en-GB"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27</a:t>
            </a:fld>
            <a:endParaRPr lang="en-GB"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28</a:t>
            </a:fld>
            <a:endParaRPr lang="en-GB"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29</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AE79B72-27D8-4E51-9E6F-8AD47DFC65F0}" type="slidenum">
              <a:rPr lang="en-GB"/>
              <a:pPr>
                <a:defRPr/>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5B2CC60B-B175-4881-ABA8-FDF5144E7C6F}"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2278CD4F-4B4F-439B-8435-37112D1736BB}"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dirty="0"/>
          </a:p>
        </p:txBody>
      </p:sp>
      <p:sp>
        <p:nvSpPr>
          <p:cNvPr id="8"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9"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51BBA454-C0B7-4A8A-9C9B-651EEF9D1890}"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dirty="0"/>
          </a:p>
        </p:txBody>
      </p:sp>
      <p:sp>
        <p:nvSpPr>
          <p:cNvPr id="4"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5"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463C9C8E-36A4-4BED-B16F-43A4DDD92AC1}" type="slidenum">
              <a:rPr lang="en-GB"/>
              <a:pPr>
                <a:defRPr/>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dirty="0"/>
          </a:p>
        </p:txBody>
      </p:sp>
      <p:sp>
        <p:nvSpPr>
          <p:cNvPr id="3"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4"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A803FBA3-A617-44B3-A81A-77CB3C9AF4FA}" type="slidenum">
              <a:rPr lang="en-GB"/>
              <a:pPr>
                <a:defRPr/>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A2E9BFB8-4983-435E-831D-970AD58CC0CB}"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C45B246E-75B1-4116-BBFD-AD0F23180BF1}"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88E443A1-C5D3-4FC6-A7D7-EDFBA4B0E78B}"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CBFBE36A-C4BF-408C-AED9-AB66F9BF1A48}" type="slidenum">
              <a:rPr lang="en-GB"/>
              <a:pPr>
                <a:defRPr/>
              </a:pPr>
              <a:t>‹#›</a:t>
            </a:fld>
            <a:endParaRPr lang="en-GB"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verTx">
  <p:cSld name="Title and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3938588"/>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GB" dirty="0"/>
          </a:p>
        </p:txBody>
      </p:sp>
      <p:sp>
        <p:nvSpPr>
          <p:cNvPr id="6" name="Footer Placeholder 5"/>
          <p:cNvSpPr>
            <a:spLocks noGrp="1"/>
          </p:cNvSpPr>
          <p:nvPr>
            <p:ph type="ftr" sz="quarter" idx="11"/>
          </p:nvPr>
        </p:nvSpPr>
        <p:spPr>
          <a:xfrm>
            <a:off x="3124200" y="6245225"/>
            <a:ext cx="2895600" cy="476250"/>
          </a:xfrm>
          <a:prstGeom prst="rect">
            <a:avLst/>
          </a:prstGeom>
        </p:spPr>
        <p:txBody>
          <a:bodyPr/>
          <a:lstStyle>
            <a:lvl1pPr>
              <a:defRPr/>
            </a:lvl1pPr>
          </a:lstStyle>
          <a:p>
            <a:r>
              <a:rPr lang="en-GB" dirty="0"/>
              <a:t>Chapter 4</a:t>
            </a:r>
          </a:p>
        </p:txBody>
      </p:sp>
      <p:sp>
        <p:nvSpPr>
          <p:cNvPr id="7" name="Slide Number Placeholder 6"/>
          <p:cNvSpPr>
            <a:spLocks noGrp="1"/>
          </p:cNvSpPr>
          <p:nvPr>
            <p:ph type="sldNum" sz="quarter" idx="12"/>
          </p:nvPr>
        </p:nvSpPr>
        <p:spPr>
          <a:xfrm>
            <a:off x="6553200" y="6245225"/>
            <a:ext cx="2133600" cy="476250"/>
          </a:xfrm>
          <a:prstGeom prst="rect">
            <a:avLst/>
          </a:prstGeom>
        </p:spPr>
        <p:txBody>
          <a:bodyPr/>
          <a:lstStyle>
            <a:lvl1pPr>
              <a:defRPr/>
            </a:lvl1pPr>
          </a:lstStyle>
          <a:p>
            <a:fld id="{C4D48E46-BC4A-4A4A-B2F9-84FB2BA9A242}" type="slidenum">
              <a:rPr lang="en-GB"/>
              <a:pPr/>
              <a:t>‹#›</a:t>
            </a:fld>
            <a:endParaRPr lang="en-GB"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423C3E7-1012-47BD-88F8-9BE40123E0ED}" type="slidenum">
              <a:rPr lang="en-GB"/>
              <a:pPr>
                <a:defRPr/>
              </a:pPr>
              <a:t>‹#›</a:t>
            </a:fld>
            <a:endParaRPr lang="en-GB"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6703D8E8-6ED0-4840-BBC5-A622CF047D51}" type="slidenum">
              <a:rPr lang="en-GB"/>
              <a:pPr>
                <a:defRPr/>
              </a:pPr>
              <a:t>‹#›</a:t>
            </a:fld>
            <a:endParaRPr lang="en-GB"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42F2B96C-7105-4121-B2F5-8FECD027FC46}" type="slidenum">
              <a:rPr lang="en-GB"/>
              <a:pPr>
                <a:defRPr/>
              </a:pPr>
              <a:t>‹#›</a:t>
            </a:fld>
            <a:endParaRPr lang="en-GB"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7FE3C8A-5B13-4969-8C67-E4A6EFA862FC}" type="slidenum">
              <a:rPr lang="en-GB"/>
              <a:pPr>
                <a:defRPr/>
              </a:pPr>
              <a:t>‹#›</a:t>
            </a:fld>
            <a:endParaRPr lang="en-GB"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dirty="0"/>
          </a:p>
        </p:txBody>
      </p:sp>
      <p:sp>
        <p:nvSpPr>
          <p:cNvPr id="8"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9"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07F1E973-566C-47D3-990C-F76150D4C0AF}" type="slidenum">
              <a:rPr lang="en-GB"/>
              <a:pPr>
                <a:defRPr/>
              </a:pPr>
              <a:t>‹#›</a:t>
            </a:fld>
            <a:endParaRPr lang="en-GB"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dirty="0"/>
          </a:p>
        </p:txBody>
      </p:sp>
      <p:sp>
        <p:nvSpPr>
          <p:cNvPr id="4"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5"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1F6A1A8D-C6C0-4E79-A3E2-0FD45C43DB8B}" type="slidenum">
              <a:rPr lang="en-GB"/>
              <a:pPr>
                <a:defRPr/>
              </a:pPr>
              <a:t>‹#›</a:t>
            </a:fld>
            <a:endParaRPr lang="en-GB"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dirty="0"/>
          </a:p>
        </p:txBody>
      </p:sp>
      <p:sp>
        <p:nvSpPr>
          <p:cNvPr id="3"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4"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04AF66DB-B6DC-4A34-81C1-F78A8D1F4A38}" type="slidenum">
              <a:rPr lang="en-GB"/>
              <a:pPr>
                <a:defRPr/>
              </a:pPr>
              <a:t>‹#›</a:t>
            </a:fld>
            <a:endParaRPr lang="en-GB"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86F95039-9F21-4AE0-BE2E-91CF718E9FC6}" type="slidenum">
              <a:rPr lang="en-GB"/>
              <a:pPr>
                <a:defRPr/>
              </a:pPr>
              <a:t>‹#›</a:t>
            </a:fld>
            <a:endParaRPr lang="en-GB" dirty="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13786365-344D-41E1-99F1-3790278D547E}" type="slidenum">
              <a:rPr lang="en-GB"/>
              <a:pPr>
                <a:defRPr/>
              </a:pPr>
              <a:t>‹#›</a:t>
            </a:fld>
            <a:endParaRPr lang="en-GB" dirty="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DF3DDAE8-AB9D-4E28-A2DB-7F5352FD837A}" type="slidenum">
              <a:rPr lang="en-GB"/>
              <a:pPr>
                <a:defRPr/>
              </a:pPr>
              <a:t>‹#›</a:t>
            </a:fld>
            <a:endParaRPr lang="en-GB" dirty="0"/>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751E40AF-D3FF-4CBD-8675-BAC9D36CEFFC}" type="slidenum">
              <a:rPr lang="en-GB"/>
              <a:pPr>
                <a:defRPr/>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AF0D2"/>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GB" dirty="0"/>
          </a:p>
        </p:txBody>
      </p:sp>
      <p:sp>
        <p:nvSpPr>
          <p:cNvPr id="7" name="Text Box 15"/>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marL="0" marR="0" lvl="0" indent="0" algn="ctr" defTabSz="914400" eaLnBrk="0" fontAlgn="auto" latinLnBrk="0" hangingPunct="0">
              <a:lnSpc>
                <a:spcPct val="100000"/>
              </a:lnSpc>
              <a:spcBef>
                <a:spcPts val="0"/>
              </a:spcBef>
              <a:spcAft>
                <a:spcPts val="0"/>
              </a:spcAft>
              <a:buClrTx/>
              <a:buSzTx/>
              <a:buFontTx/>
              <a:buNone/>
              <a:tabLst/>
              <a:defRPr/>
            </a:pPr>
            <a:r>
              <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rPr>
              <a:t>Slide </a:t>
            </a:r>
            <a:r>
              <a:rPr kumimoji="0" lang="en-GB" sz="800" b="0" i="0" u="none" strike="noStrike" kern="0" cap="none" spc="0" normalizeH="0" baseline="0" noProof="0" dirty="0" smtClean="0">
                <a:ln>
                  <a:noFill/>
                </a:ln>
                <a:solidFill>
                  <a:schemeClr val="tx1"/>
                </a:solidFill>
                <a:effectLst/>
                <a:uLnTx/>
                <a:uFillTx/>
                <a:latin typeface="Arial" pitchFamily="34" charset="0"/>
                <a:cs typeface="Arial" pitchFamily="34" charset="0"/>
              </a:rPr>
              <a:t>4.</a:t>
            </a:r>
            <a:fld id="{BDBB4E39-BBBD-4ACC-A69F-8112D6D2DF34}" type="slidenum">
              <a:rPr kumimoji="0" lang="en-GB" sz="800" b="0" i="0" u="none" strike="noStrike" kern="0" cap="none" spc="0" normalizeH="0" baseline="0" noProof="0" smtClean="0">
                <a:ln>
                  <a:noFill/>
                </a:ln>
                <a:solidFill>
                  <a:schemeClr val="tx1"/>
                </a:solidFill>
                <a:effectLst/>
                <a:uLnTx/>
                <a:uFillTx/>
                <a:latin typeface="Arial" pitchFamily="34" charset="0"/>
                <a:cs typeface="Arial" pitchFamily="34" charset="0"/>
              </a:rPr>
              <a:pPr marL="0" marR="0" lvl="0" indent="0" algn="ctr" defTabSz="914400" eaLnBrk="0" fontAlgn="auto" latinLnBrk="0" hangingPunct="0">
                <a:lnSpc>
                  <a:spcPct val="100000"/>
                </a:lnSpc>
                <a:spcBef>
                  <a:spcPts val="0"/>
                </a:spcBef>
                <a:spcAft>
                  <a:spcPts val="0"/>
                </a:spcAft>
                <a:buClrTx/>
                <a:buSzTx/>
                <a:buFontTx/>
                <a:buNone/>
                <a:tabLst/>
                <a:defRPr/>
              </a:pPr>
              <a:t>‹#›</a:t>
            </a:fld>
            <a:endPar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endParaRPr>
          </a:p>
        </p:txBody>
      </p:sp>
      <p:sp>
        <p:nvSpPr>
          <p:cNvPr id="9" name="Text Box 13"/>
          <p:cNvSpPr txBox="1">
            <a:spLocks noChangeArrowheads="1"/>
          </p:cNvSpPr>
          <p:nvPr userDrawn="1"/>
        </p:nvSpPr>
        <p:spPr bwMode="auto">
          <a:xfrm>
            <a:off x="238125" y="6569075"/>
            <a:ext cx="8642350" cy="188913"/>
          </a:xfrm>
          <a:prstGeom prst="rect">
            <a:avLst/>
          </a:prstGeom>
          <a:noFill/>
          <a:ln w="9525">
            <a:noFill/>
            <a:miter lim="800000"/>
            <a:headEnd/>
            <a:tailEnd/>
          </a:ln>
          <a:effectLst/>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IN" sz="800" b="0" i="0"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Mullins, </a:t>
            </a:r>
            <a:r>
              <a:rPr kumimoji="0" lang="en-IN" sz="800" b="0" i="1"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Management and Organisational Behaviour</a:t>
            </a:r>
            <a:r>
              <a:rPr kumimoji="0" lang="en-IN" sz="800" b="0" i="0"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 11e © Pearson Education Limited 2016</a:t>
            </a:r>
            <a:endParaRPr kumimoji="0" lang="en-GB" sz="800" b="0" i="0" u="none" strike="noStrike" kern="0" cap="none" spc="0" normalizeH="0" baseline="0" noProof="0" dirty="0">
              <a:ln>
                <a:noFill/>
              </a:ln>
              <a:solidFill>
                <a:sysClr val="windowText" lastClr="000000"/>
              </a:solidFill>
              <a:effectLst/>
              <a:uLnTx/>
              <a:uFillTx/>
              <a:latin typeface="Arial" pitchFamily="34" charset="0"/>
              <a:cs typeface="Arial" pitchFamily="34" charset="0"/>
            </a:endParaRPr>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72" r:id="rId12"/>
  </p:sldLayoutIdLst>
  <p:hf hdr="0" dt="0"/>
  <p:txStyles>
    <p:titleStyle>
      <a:lvl1pPr algn="ctr" rtl="0" eaLnBrk="0" fontAlgn="base" hangingPunct="0">
        <a:spcBef>
          <a:spcPct val="0"/>
        </a:spcBef>
        <a:spcAft>
          <a:spcPct val="0"/>
        </a:spcAft>
        <a:defRPr sz="40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FAF0D2"/>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2051"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5124"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GB" dirty="0"/>
          </a:p>
        </p:txBody>
      </p:sp>
      <p:sp>
        <p:nvSpPr>
          <p:cNvPr id="11" name="Text Box 15"/>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marL="0" marR="0" lvl="0" indent="0" algn="ctr" defTabSz="914400" eaLnBrk="0" fontAlgn="auto" latinLnBrk="0" hangingPunct="0">
              <a:lnSpc>
                <a:spcPct val="100000"/>
              </a:lnSpc>
              <a:spcBef>
                <a:spcPts val="0"/>
              </a:spcBef>
              <a:spcAft>
                <a:spcPts val="0"/>
              </a:spcAft>
              <a:buClrTx/>
              <a:buSzTx/>
              <a:buFontTx/>
              <a:buNone/>
              <a:tabLst/>
              <a:defRPr/>
            </a:pPr>
            <a:r>
              <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rPr>
              <a:t>Slide </a:t>
            </a:r>
            <a:r>
              <a:rPr kumimoji="0" lang="en-GB" sz="800" b="0" i="0" u="none" strike="noStrike" kern="0" cap="none" spc="0" normalizeH="0" baseline="0" noProof="0" dirty="0" smtClean="0">
                <a:ln>
                  <a:noFill/>
                </a:ln>
                <a:solidFill>
                  <a:schemeClr val="tx1"/>
                </a:solidFill>
                <a:effectLst/>
                <a:uLnTx/>
                <a:uFillTx/>
                <a:latin typeface="Arial" pitchFamily="34" charset="0"/>
                <a:cs typeface="Arial" pitchFamily="34" charset="0"/>
              </a:rPr>
              <a:t>4.</a:t>
            </a:r>
            <a:fld id="{BDBB4E39-BBBD-4ACC-A69F-8112D6D2DF34}" type="slidenum">
              <a:rPr kumimoji="0" lang="en-GB" sz="800" b="0" i="0" u="none" strike="noStrike" kern="0" cap="none" spc="0" normalizeH="0" baseline="0" noProof="0" smtClean="0">
                <a:ln>
                  <a:noFill/>
                </a:ln>
                <a:solidFill>
                  <a:schemeClr val="tx1"/>
                </a:solidFill>
                <a:effectLst/>
                <a:uLnTx/>
                <a:uFillTx/>
                <a:latin typeface="Arial" pitchFamily="34" charset="0"/>
                <a:cs typeface="Arial" pitchFamily="34" charset="0"/>
              </a:rPr>
              <a:pPr marL="0" marR="0" lvl="0" indent="0" algn="ctr" defTabSz="914400" eaLnBrk="0" fontAlgn="auto" latinLnBrk="0" hangingPunct="0">
                <a:lnSpc>
                  <a:spcPct val="100000"/>
                </a:lnSpc>
                <a:spcBef>
                  <a:spcPts val="0"/>
                </a:spcBef>
                <a:spcAft>
                  <a:spcPts val="0"/>
                </a:spcAft>
                <a:buClrTx/>
                <a:buSzTx/>
                <a:buFontTx/>
                <a:buNone/>
                <a:tabLst/>
                <a:defRPr/>
              </a:pPr>
              <a:t>‹#›</a:t>
            </a:fld>
            <a:endPar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endParaRPr>
          </a:p>
        </p:txBody>
      </p:sp>
      <p:sp>
        <p:nvSpPr>
          <p:cNvPr id="7" name="Text Box 13"/>
          <p:cNvSpPr txBox="1">
            <a:spLocks noChangeArrowheads="1"/>
          </p:cNvSpPr>
          <p:nvPr userDrawn="1"/>
        </p:nvSpPr>
        <p:spPr bwMode="auto">
          <a:xfrm>
            <a:off x="238125" y="6569075"/>
            <a:ext cx="8642350" cy="188913"/>
          </a:xfrm>
          <a:prstGeom prst="rect">
            <a:avLst/>
          </a:prstGeom>
          <a:noFill/>
          <a:ln w="9525">
            <a:noFill/>
            <a:miter lim="800000"/>
            <a:headEnd/>
            <a:tailEnd/>
          </a:ln>
          <a:effectLst/>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IN" sz="800" b="0" i="0"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Mullins, </a:t>
            </a:r>
            <a:r>
              <a:rPr kumimoji="0" lang="en-IN" sz="800" b="0" i="1"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Management and Organisational Behaviour</a:t>
            </a:r>
            <a:r>
              <a:rPr kumimoji="0" lang="en-IN" sz="800" b="0" i="0"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 11e © Pearson Education Limited 2016</a:t>
            </a:r>
            <a:endParaRPr kumimoji="0" lang="en-GB" sz="800" b="0" i="0" u="none" strike="noStrike" kern="0" cap="none" spc="0" normalizeH="0" baseline="0" noProof="0" dirty="0">
              <a:ln>
                <a:noFill/>
              </a:ln>
              <a:solidFill>
                <a:sysClr val="windowText" lastClr="000000"/>
              </a:solidFill>
              <a:effectLst/>
              <a:uLnTx/>
              <a:uFillTx/>
              <a:latin typeface="Arial" pitchFamily="34" charset="0"/>
              <a:cs typeface="Arial" pitchFamily="34" charset="0"/>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ctr" rtl="0" eaLnBrk="0" fontAlgn="base" hangingPunct="0">
        <a:spcBef>
          <a:spcPct val="0"/>
        </a:spcBef>
        <a:spcAft>
          <a:spcPct val="0"/>
        </a:spcAft>
        <a:defRPr sz="40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gif"/><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a:spLocks noGrp="1" noChangeArrowheads="1"/>
          </p:cNvSpPr>
          <p:nvPr>
            <p:ph type="ctrTitle"/>
          </p:nvPr>
        </p:nvSpPr>
        <p:spPr>
          <a:xfrm>
            <a:off x="685800" y="1840523"/>
            <a:ext cx="7772400" cy="3596053"/>
          </a:xfrm>
        </p:spPr>
        <p:txBody>
          <a:bodyPr/>
          <a:lstStyle/>
          <a:p>
            <a:r>
              <a:rPr lang="en-GB" dirty="0" smtClean="0"/>
              <a:t>Part 2</a:t>
            </a:r>
            <a:br>
              <a:rPr lang="en-GB" dirty="0" smtClean="0"/>
            </a:br>
            <a:r>
              <a:rPr lang="en-US" sz="3600" b="1" dirty="0" smtClean="0">
                <a:latin typeface="Arial" pitchFamily="34" charset="0"/>
                <a:cs typeface="Arial" pitchFamily="34" charset="0"/>
              </a:rPr>
              <a:t>The individual</a:t>
            </a:r>
            <a:r>
              <a:rPr lang="en-US" sz="3600" b="1" dirty="0" smtClean="0"/>
              <a:t/>
            </a:r>
            <a:br>
              <a:rPr lang="en-US" sz="3600" b="1" dirty="0" smtClean="0"/>
            </a:br>
            <a:r>
              <a:rPr lang="en-US" dirty="0" smtClean="0"/>
              <a:t/>
            </a:r>
            <a:br>
              <a:rPr lang="en-US" dirty="0" smtClean="0"/>
            </a:br>
            <a:r>
              <a:rPr lang="en-GB" dirty="0" smtClean="0"/>
              <a:t>Chapter 4</a:t>
            </a:r>
            <a:br>
              <a:rPr lang="en-GB" dirty="0" smtClean="0"/>
            </a:br>
            <a:r>
              <a:rPr lang="en-US" sz="3600" b="1" dirty="0" smtClean="0">
                <a:latin typeface="Arial" pitchFamily="34" charset="0"/>
                <a:cs typeface="Arial" pitchFamily="34" charset="0"/>
              </a:rPr>
              <a:t>Individual differences and diversity</a:t>
            </a:r>
            <a:endParaRPr lang="en-GB" sz="3600" b="1" dirty="0" smtClean="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457200" y="483576"/>
            <a:ext cx="8229600" cy="1143000"/>
          </a:xfrm>
        </p:spPr>
        <p:txBody>
          <a:bodyPr/>
          <a:lstStyle/>
          <a:p>
            <a:r>
              <a:rPr lang="en-GB" b="1" dirty="0"/>
              <a:t>How do </a:t>
            </a:r>
            <a:r>
              <a:rPr lang="en-GB" b="1" dirty="0" smtClean="0"/>
              <a:t>individuals differ</a:t>
            </a:r>
            <a:r>
              <a:rPr lang="en-GB" b="1" dirty="0"/>
              <a:t>?</a:t>
            </a:r>
          </a:p>
        </p:txBody>
      </p:sp>
      <p:sp>
        <p:nvSpPr>
          <p:cNvPr id="38916" name="Rectangle 4"/>
          <p:cNvSpPr>
            <a:spLocks noGrp="1" noChangeArrowheads="1"/>
          </p:cNvSpPr>
          <p:nvPr>
            <p:ph type="body" sz="half" idx="1"/>
          </p:nvPr>
        </p:nvSpPr>
        <p:spPr>
          <a:xfrm>
            <a:off x="444477" y="1710277"/>
            <a:ext cx="4038600" cy="4608512"/>
          </a:xfrm>
        </p:spPr>
        <p:txBody>
          <a:bodyPr/>
          <a:lstStyle/>
          <a:p>
            <a:r>
              <a:rPr lang="en-GB" dirty="0"/>
              <a:t>Ethnic origin</a:t>
            </a:r>
          </a:p>
          <a:p>
            <a:r>
              <a:rPr lang="en-GB" dirty="0"/>
              <a:t>Physique</a:t>
            </a:r>
          </a:p>
          <a:p>
            <a:r>
              <a:rPr lang="en-GB" dirty="0"/>
              <a:t>Gender</a:t>
            </a:r>
          </a:p>
          <a:p>
            <a:r>
              <a:rPr lang="en-GB" dirty="0"/>
              <a:t>Early family experiences</a:t>
            </a:r>
          </a:p>
          <a:p>
            <a:r>
              <a:rPr lang="en-GB" dirty="0"/>
              <a:t>Social </a:t>
            </a:r>
            <a:r>
              <a:rPr lang="en-GB" dirty="0" smtClean="0"/>
              <a:t>and </a:t>
            </a:r>
            <a:r>
              <a:rPr lang="en-GB" dirty="0"/>
              <a:t>cultural </a:t>
            </a:r>
            <a:r>
              <a:rPr lang="en-GB" dirty="0" smtClean="0"/>
              <a:t>factors</a:t>
            </a:r>
          </a:p>
          <a:p>
            <a:r>
              <a:rPr lang="en-GB" dirty="0" smtClean="0"/>
              <a:t>National </a:t>
            </a:r>
            <a:r>
              <a:rPr lang="en-GB" dirty="0"/>
              <a:t>culture</a:t>
            </a:r>
          </a:p>
          <a:p>
            <a:endParaRPr lang="en-GB" dirty="0"/>
          </a:p>
        </p:txBody>
      </p:sp>
      <p:sp>
        <p:nvSpPr>
          <p:cNvPr id="38917" name="Rectangle 5"/>
          <p:cNvSpPr>
            <a:spLocks noGrp="1" noChangeArrowheads="1"/>
          </p:cNvSpPr>
          <p:nvPr>
            <p:ph type="body" sz="half" idx="2"/>
          </p:nvPr>
        </p:nvSpPr>
        <p:spPr>
          <a:xfrm>
            <a:off x="4644008" y="1710277"/>
            <a:ext cx="4038600" cy="4608512"/>
          </a:xfrm>
        </p:spPr>
        <p:txBody>
          <a:bodyPr/>
          <a:lstStyle/>
          <a:p>
            <a:r>
              <a:rPr lang="fr-FR" dirty="0"/>
              <a:t>Motivation</a:t>
            </a:r>
          </a:p>
          <a:p>
            <a:r>
              <a:rPr lang="fr-FR" dirty="0"/>
              <a:t>Attitudes</a:t>
            </a:r>
          </a:p>
          <a:p>
            <a:r>
              <a:rPr lang="fr-FR" dirty="0"/>
              <a:t>Personality traits </a:t>
            </a:r>
            <a:r>
              <a:rPr lang="fr-FR" dirty="0" smtClean="0"/>
              <a:t>and </a:t>
            </a:r>
            <a:r>
              <a:rPr lang="fr-FR" dirty="0"/>
              <a:t>types</a:t>
            </a:r>
          </a:p>
          <a:p>
            <a:r>
              <a:rPr lang="fr-FR" dirty="0"/>
              <a:t>Intelligence </a:t>
            </a:r>
            <a:r>
              <a:rPr lang="fr-FR" dirty="0" smtClean="0"/>
              <a:t>and </a:t>
            </a:r>
            <a:r>
              <a:rPr lang="en-GB" dirty="0" smtClean="0"/>
              <a:t>abilities</a:t>
            </a:r>
            <a:endParaRPr lang="en-GB" dirty="0"/>
          </a:p>
          <a:p>
            <a:r>
              <a:rPr lang="fr-FR" dirty="0"/>
              <a:t>Perception</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457200" y="483576"/>
            <a:ext cx="8229600" cy="1143000"/>
          </a:xfrm>
        </p:spPr>
        <p:txBody>
          <a:bodyPr/>
          <a:lstStyle/>
          <a:p>
            <a:r>
              <a:rPr lang="en-GB" b="1" dirty="0" smtClean="0"/>
              <a:t>Personality</a:t>
            </a:r>
            <a:endParaRPr lang="en-GB" b="1" dirty="0"/>
          </a:p>
        </p:txBody>
      </p:sp>
      <p:sp>
        <p:nvSpPr>
          <p:cNvPr id="39939" name="Rectangle 3"/>
          <p:cNvSpPr>
            <a:spLocks noGrp="1" noChangeArrowheads="1"/>
          </p:cNvSpPr>
          <p:nvPr>
            <p:ph type="body" idx="1"/>
          </p:nvPr>
        </p:nvSpPr>
        <p:spPr>
          <a:xfrm>
            <a:off x="446962" y="1754101"/>
            <a:ext cx="8229600" cy="4525963"/>
          </a:xfrm>
        </p:spPr>
        <p:txBody>
          <a:bodyPr/>
          <a:lstStyle/>
          <a:p>
            <a:pPr>
              <a:lnSpc>
                <a:spcPct val="90000"/>
              </a:lnSpc>
            </a:pPr>
            <a:r>
              <a:rPr lang="en-GB" sz="2800" dirty="0"/>
              <a:t>M</a:t>
            </a:r>
            <a:r>
              <a:rPr lang="en-GB" sz="2800" dirty="0" smtClean="0"/>
              <a:t>ay </a:t>
            </a:r>
            <a:r>
              <a:rPr lang="en-GB" sz="2800" dirty="0"/>
              <a:t>be defined as stable characteristics that explain why a person behaves in a particular </a:t>
            </a:r>
            <a:r>
              <a:rPr lang="en-GB" sz="2800" dirty="0" smtClean="0"/>
              <a:t>way.</a:t>
            </a:r>
            <a:endParaRPr lang="en-GB" sz="2800" dirty="0"/>
          </a:p>
          <a:p>
            <a:pPr>
              <a:lnSpc>
                <a:spcPct val="90000"/>
              </a:lnSpc>
            </a:pPr>
            <a:r>
              <a:rPr lang="en-GB" sz="2800" dirty="0" smtClean="0"/>
              <a:t>‘Stable’ </a:t>
            </a:r>
            <a:r>
              <a:rPr lang="en-GB" sz="2800" dirty="0"/>
              <a:t>because it is a consistent part of an individual’s </a:t>
            </a:r>
            <a:r>
              <a:rPr lang="en-GB" sz="2800" dirty="0" smtClean="0"/>
              <a:t>behaviour.</a:t>
            </a:r>
            <a:endParaRPr lang="en-GB" sz="2800" dirty="0"/>
          </a:p>
          <a:p>
            <a:pPr>
              <a:lnSpc>
                <a:spcPct val="90000"/>
              </a:lnSpc>
            </a:pPr>
            <a:r>
              <a:rPr lang="en-GB" sz="2800" dirty="0"/>
              <a:t>Characteristics could include</a:t>
            </a:r>
          </a:p>
          <a:p>
            <a:pPr marL="730250" lvl="1" indent="-369888">
              <a:lnSpc>
                <a:spcPct val="90000"/>
              </a:lnSpc>
            </a:pPr>
            <a:r>
              <a:rPr lang="en-GB" sz="2600" dirty="0"/>
              <a:t>Independence</a:t>
            </a:r>
          </a:p>
          <a:p>
            <a:pPr marL="730250" lvl="1" indent="-369888">
              <a:lnSpc>
                <a:spcPct val="90000"/>
              </a:lnSpc>
            </a:pPr>
            <a:r>
              <a:rPr lang="en-GB" sz="2600" dirty="0"/>
              <a:t>Conscientiousness</a:t>
            </a:r>
          </a:p>
          <a:p>
            <a:pPr marL="730250" lvl="1" indent="-369888">
              <a:lnSpc>
                <a:spcPct val="90000"/>
              </a:lnSpc>
            </a:pPr>
            <a:r>
              <a:rPr lang="en-GB" sz="2600" dirty="0"/>
              <a:t>Agreeableness</a:t>
            </a:r>
          </a:p>
          <a:p>
            <a:pPr marL="730250" lvl="1" indent="-369888">
              <a:lnSpc>
                <a:spcPct val="90000"/>
              </a:lnSpc>
            </a:pPr>
            <a:r>
              <a:rPr lang="en-GB" sz="2600" dirty="0" smtClean="0"/>
              <a:t>Self-control.</a:t>
            </a:r>
            <a:endParaRPr lang="en-GB" sz="26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4" name="Rectangle 4"/>
          <p:cNvSpPr>
            <a:spLocks noGrp="1" noChangeArrowheads="1"/>
          </p:cNvSpPr>
          <p:nvPr>
            <p:ph type="title"/>
          </p:nvPr>
        </p:nvSpPr>
        <p:spPr>
          <a:xfrm>
            <a:off x="457200" y="169984"/>
            <a:ext cx="8229600" cy="1143000"/>
          </a:xfrm>
        </p:spPr>
        <p:txBody>
          <a:bodyPr/>
          <a:lstStyle/>
          <a:p>
            <a:r>
              <a:rPr lang="en-GB" sz="4000" b="1" dirty="0"/>
              <a:t>Two </a:t>
            </a:r>
            <a:r>
              <a:rPr lang="en-GB" sz="4000" b="1" dirty="0" smtClean="0"/>
              <a:t>approaches </a:t>
            </a:r>
            <a:r>
              <a:rPr lang="en-GB" sz="4000" b="1" dirty="0"/>
              <a:t>to the </a:t>
            </a:r>
            <a:r>
              <a:rPr lang="en-GB" sz="4000" b="1" dirty="0" smtClean="0"/>
              <a:t/>
            </a:r>
            <a:br>
              <a:rPr lang="en-GB" sz="4000" b="1" dirty="0" smtClean="0"/>
            </a:br>
            <a:r>
              <a:rPr lang="en-GB" sz="4000" b="1" dirty="0" smtClean="0"/>
              <a:t>study </a:t>
            </a:r>
            <a:r>
              <a:rPr lang="en-GB" sz="4000" b="1" dirty="0"/>
              <a:t>of </a:t>
            </a:r>
            <a:r>
              <a:rPr lang="en-GB" sz="4000" b="1" dirty="0" smtClean="0"/>
              <a:t>personality</a:t>
            </a:r>
            <a:endParaRPr lang="en-GB" sz="4000" b="1" dirty="0"/>
          </a:p>
        </p:txBody>
      </p:sp>
      <p:sp>
        <p:nvSpPr>
          <p:cNvPr id="40965" name="Rectangle 5"/>
          <p:cNvSpPr>
            <a:spLocks noGrp="1" noChangeArrowheads="1"/>
          </p:cNvSpPr>
          <p:nvPr>
            <p:ph type="body" sz="half" idx="1"/>
          </p:nvPr>
        </p:nvSpPr>
        <p:spPr>
          <a:xfrm>
            <a:off x="457200" y="1718150"/>
            <a:ext cx="4038600" cy="4525963"/>
          </a:xfrm>
        </p:spPr>
        <p:txBody>
          <a:bodyPr/>
          <a:lstStyle/>
          <a:p>
            <a:pPr algn="ctr">
              <a:buFontTx/>
              <a:buNone/>
            </a:pPr>
            <a:r>
              <a:rPr lang="en-GB" sz="2400" dirty="0"/>
              <a:t>Nomothetic</a:t>
            </a:r>
          </a:p>
          <a:p>
            <a:r>
              <a:rPr lang="en-GB" sz="2400" dirty="0" smtClean="0"/>
              <a:t>‘Scientific’ </a:t>
            </a:r>
            <a:r>
              <a:rPr lang="en-GB" sz="2400" dirty="0"/>
              <a:t>approach</a:t>
            </a:r>
          </a:p>
          <a:p>
            <a:r>
              <a:rPr lang="en-GB" sz="2400" dirty="0"/>
              <a:t>Identification of traits and characteristics</a:t>
            </a:r>
          </a:p>
          <a:p>
            <a:r>
              <a:rPr lang="en-GB" sz="2400" dirty="0"/>
              <a:t>Uses observation, measurement and testing of these traits</a:t>
            </a:r>
          </a:p>
          <a:p>
            <a:r>
              <a:rPr lang="en-GB" sz="2400" dirty="0"/>
              <a:t>Personality is consistent, largely inherited and resistant to change</a:t>
            </a:r>
          </a:p>
        </p:txBody>
      </p:sp>
      <p:sp>
        <p:nvSpPr>
          <p:cNvPr id="40966" name="Rectangle 6"/>
          <p:cNvSpPr>
            <a:spLocks noGrp="1" noChangeArrowheads="1"/>
          </p:cNvSpPr>
          <p:nvPr>
            <p:ph type="body" sz="half" idx="2"/>
          </p:nvPr>
        </p:nvSpPr>
        <p:spPr>
          <a:xfrm>
            <a:off x="4648200" y="1718150"/>
            <a:ext cx="4038600" cy="4525963"/>
          </a:xfrm>
        </p:spPr>
        <p:txBody>
          <a:bodyPr/>
          <a:lstStyle/>
          <a:p>
            <a:pPr algn="ctr">
              <a:buFontTx/>
              <a:buNone/>
            </a:pPr>
            <a:r>
              <a:rPr lang="en-GB" sz="2400" dirty="0"/>
              <a:t>Idiographic</a:t>
            </a:r>
          </a:p>
          <a:p>
            <a:r>
              <a:rPr lang="en-GB" sz="2400" dirty="0"/>
              <a:t>Holistic approach</a:t>
            </a:r>
          </a:p>
          <a:p>
            <a:r>
              <a:rPr lang="en-GB" sz="2400" dirty="0"/>
              <a:t>Study of the individual in a social context</a:t>
            </a:r>
          </a:p>
          <a:p>
            <a:r>
              <a:rPr lang="en-GB" sz="2400" dirty="0"/>
              <a:t>Attempts to understand the uniqueness of the individual</a:t>
            </a:r>
          </a:p>
          <a:p>
            <a:r>
              <a:rPr lang="en-GB" sz="2400" dirty="0"/>
              <a:t>Personality is importantly shaped by environment and experience</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57200" y="169984"/>
            <a:ext cx="8229600" cy="1143000"/>
          </a:xfrm>
        </p:spPr>
        <p:txBody>
          <a:bodyPr/>
          <a:lstStyle/>
          <a:p>
            <a:r>
              <a:rPr lang="en-GB" sz="4000" b="1" dirty="0" smtClean="0"/>
              <a:t>To what extent does our personality remain constant?</a:t>
            </a:r>
            <a:endParaRPr lang="en-GB" sz="4000" b="1" dirty="0"/>
          </a:p>
        </p:txBody>
      </p:sp>
      <p:sp>
        <p:nvSpPr>
          <p:cNvPr id="10"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r>
              <a:rPr lang="en-GB" sz="1200" dirty="0"/>
              <a:t>Figure </a:t>
            </a:r>
            <a:r>
              <a:rPr lang="en-GB" sz="1200" dirty="0" smtClean="0"/>
              <a:t>4.1 </a:t>
            </a:r>
            <a:r>
              <a:rPr lang="en-GB" dirty="0" smtClean="0"/>
              <a:t> </a:t>
            </a:r>
            <a:r>
              <a:rPr lang="en-IN" dirty="0" smtClean="0"/>
              <a:t>To what extent does our personality remain constant?</a:t>
            </a:r>
          </a:p>
        </p:txBody>
      </p:sp>
      <p:pic>
        <p:nvPicPr>
          <p:cNvPr id="1026" name="Picture 2" descr="V:\Powerpoint\PE_UK\PE501-MULLINS\Final Files\GIf\ch04\M04NF001.gif"/>
          <p:cNvPicPr>
            <a:picLocks noChangeAspect="1" noChangeArrowheads="1"/>
          </p:cNvPicPr>
          <p:nvPr/>
        </p:nvPicPr>
        <p:blipFill>
          <a:blip r:embed="rId3" cstate="print"/>
          <a:srcRect/>
          <a:stretch>
            <a:fillRect/>
          </a:stretch>
        </p:blipFill>
        <p:spPr bwMode="auto">
          <a:xfrm>
            <a:off x="1151792" y="2083327"/>
            <a:ext cx="6840416" cy="2843178"/>
          </a:xfrm>
          <a:prstGeom prst="rect">
            <a:avLst/>
          </a:prstGeo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457200" y="483576"/>
            <a:ext cx="8229600" cy="1143000"/>
          </a:xfrm>
        </p:spPr>
        <p:txBody>
          <a:bodyPr/>
          <a:lstStyle/>
          <a:p>
            <a:r>
              <a:rPr lang="en-GB" sz="4000" b="1" dirty="0" smtClean="0"/>
              <a:t>The big five personality factors</a:t>
            </a:r>
            <a:endParaRPr lang="en-GB" sz="4000" b="1" dirty="0"/>
          </a:p>
        </p:txBody>
      </p:sp>
      <p:sp>
        <p:nvSpPr>
          <p:cNvPr id="45059" name="Rectangle 3"/>
          <p:cNvSpPr>
            <a:spLocks noGrp="1" noChangeArrowheads="1"/>
          </p:cNvSpPr>
          <p:nvPr>
            <p:ph type="body" idx="1"/>
          </p:nvPr>
        </p:nvSpPr>
        <p:spPr>
          <a:xfrm>
            <a:off x="448147" y="1708836"/>
            <a:ext cx="8229600" cy="4525963"/>
          </a:xfrm>
        </p:spPr>
        <p:txBody>
          <a:bodyPr/>
          <a:lstStyle/>
          <a:p>
            <a:pPr marL="360363" indent="-360363">
              <a:buFontTx/>
              <a:buNone/>
            </a:pPr>
            <a:r>
              <a:rPr lang="en-GB" sz="2800" dirty="0"/>
              <a:t>Recurrence of five key dimensions of personality difference or traits in much of the research done in UK and </a:t>
            </a:r>
            <a:r>
              <a:rPr lang="en-GB" sz="2800" dirty="0" smtClean="0"/>
              <a:t>USA:</a:t>
            </a:r>
            <a:endParaRPr lang="en-GB" sz="2800" dirty="0"/>
          </a:p>
          <a:p>
            <a:r>
              <a:rPr lang="en-GB" sz="2800" dirty="0" smtClean="0"/>
              <a:t>Openness/closed-mindedness</a:t>
            </a:r>
          </a:p>
          <a:p>
            <a:r>
              <a:rPr lang="en-GB" sz="2800" dirty="0" smtClean="0"/>
              <a:t>Conscientiousness/heedlessness</a:t>
            </a:r>
          </a:p>
          <a:p>
            <a:r>
              <a:rPr lang="en-GB" sz="2800" dirty="0" smtClean="0"/>
              <a:t>Extroversion/introversion</a:t>
            </a:r>
            <a:endParaRPr lang="en-GB" sz="2800" dirty="0"/>
          </a:p>
          <a:p>
            <a:r>
              <a:rPr lang="en-GB" sz="2800" dirty="0" smtClean="0"/>
              <a:t>Agreeableness/hostility</a:t>
            </a:r>
            <a:endParaRPr lang="en-GB" sz="2800" dirty="0"/>
          </a:p>
          <a:p>
            <a:r>
              <a:rPr lang="en-GB" sz="2800" dirty="0" smtClean="0"/>
              <a:t>Neuroticism/stability</a:t>
            </a:r>
            <a:endParaRPr lang="en-GB" sz="28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131885" y="483576"/>
            <a:ext cx="8880230" cy="1143000"/>
          </a:xfrm>
        </p:spPr>
        <p:txBody>
          <a:bodyPr/>
          <a:lstStyle/>
          <a:p>
            <a:r>
              <a:rPr lang="en-GB" sz="4000" b="1" dirty="0" err="1"/>
              <a:t>Nomothetic</a:t>
            </a:r>
            <a:r>
              <a:rPr lang="en-GB" sz="4000" b="1" dirty="0"/>
              <a:t> </a:t>
            </a:r>
            <a:r>
              <a:rPr lang="en-GB" sz="4000" b="1" dirty="0" smtClean="0"/>
              <a:t>approaches: </a:t>
            </a:r>
            <a:r>
              <a:rPr lang="en-GB" sz="4000" b="1" dirty="0"/>
              <a:t>Eysenck</a:t>
            </a:r>
          </a:p>
        </p:txBody>
      </p:sp>
      <p:sp>
        <p:nvSpPr>
          <p:cNvPr id="46085" name="Rectangle 5"/>
          <p:cNvSpPr>
            <a:spLocks noGrp="1" noChangeArrowheads="1"/>
          </p:cNvSpPr>
          <p:nvPr>
            <p:ph sz="half" idx="4294967295"/>
          </p:nvPr>
        </p:nvSpPr>
        <p:spPr>
          <a:xfrm>
            <a:off x="465992" y="1709600"/>
            <a:ext cx="8229600" cy="549275"/>
          </a:xfrm>
        </p:spPr>
        <p:txBody>
          <a:bodyPr/>
          <a:lstStyle/>
          <a:p>
            <a:pPr marL="0" indent="0">
              <a:buNone/>
            </a:pPr>
            <a:r>
              <a:rPr lang="en-GB" sz="2800" dirty="0"/>
              <a:t>Two major dimensions of personality:</a:t>
            </a:r>
          </a:p>
          <a:p>
            <a:pPr>
              <a:buNone/>
            </a:pPr>
            <a:endParaRPr lang="en-GB" sz="2800" dirty="0"/>
          </a:p>
        </p:txBody>
      </p:sp>
      <p:sp>
        <p:nvSpPr>
          <p:cNvPr id="9" name="Text Box 4"/>
          <p:cNvSpPr txBox="1">
            <a:spLocks noChangeArrowheads="1"/>
          </p:cNvSpPr>
          <p:nvPr/>
        </p:nvSpPr>
        <p:spPr bwMode="auto">
          <a:xfrm>
            <a:off x="287216" y="5884984"/>
            <a:ext cx="8534400" cy="369332"/>
          </a:xfrm>
          <a:prstGeom prst="rect">
            <a:avLst/>
          </a:prstGeom>
          <a:noFill/>
          <a:ln w="9525">
            <a:noFill/>
            <a:miter lim="800000"/>
            <a:headEnd/>
            <a:tailEnd/>
          </a:ln>
        </p:spPr>
        <p:txBody>
          <a:bodyPr>
            <a:spAutoFit/>
          </a:bodyPr>
          <a:lstStyle/>
          <a:p>
            <a:r>
              <a:rPr lang="en-GB" sz="1200" dirty="0"/>
              <a:t>Figure </a:t>
            </a:r>
            <a:r>
              <a:rPr lang="en-GB" sz="1200" dirty="0" smtClean="0"/>
              <a:t>4.2 </a:t>
            </a:r>
            <a:r>
              <a:rPr lang="en-GB" dirty="0" smtClean="0"/>
              <a:t> </a:t>
            </a:r>
            <a:r>
              <a:rPr lang="en-IN" dirty="0" err="1" smtClean="0"/>
              <a:t>Eysenck’s</a:t>
            </a:r>
            <a:r>
              <a:rPr lang="en-IN" dirty="0" smtClean="0"/>
              <a:t> personality dimensions</a:t>
            </a:r>
          </a:p>
        </p:txBody>
      </p:sp>
      <p:pic>
        <p:nvPicPr>
          <p:cNvPr id="2050" name="Picture 2" descr="V:\Powerpoint\PE_UK\PE501-MULLINS\Final Files\GIf\ch04\M04NF002.gif"/>
          <p:cNvPicPr>
            <a:picLocks noChangeAspect="1" noChangeArrowheads="1"/>
          </p:cNvPicPr>
          <p:nvPr/>
        </p:nvPicPr>
        <p:blipFill>
          <a:blip r:embed="rId3" cstate="print"/>
          <a:srcRect/>
          <a:stretch>
            <a:fillRect/>
          </a:stretch>
        </p:blipFill>
        <p:spPr bwMode="auto">
          <a:xfrm>
            <a:off x="363164" y="3127375"/>
            <a:ext cx="8417673" cy="1368425"/>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457200" y="169984"/>
            <a:ext cx="8229600" cy="1143000"/>
          </a:xfrm>
        </p:spPr>
        <p:txBody>
          <a:bodyPr/>
          <a:lstStyle/>
          <a:p>
            <a:r>
              <a:rPr lang="en-GB" sz="4000" b="1" dirty="0"/>
              <a:t>Nomothetic </a:t>
            </a:r>
            <a:r>
              <a:rPr lang="en-GB" sz="4000" b="1" dirty="0" smtClean="0"/>
              <a:t>approaches: </a:t>
            </a:r>
            <a:r>
              <a:rPr lang="en-GB" sz="4000" b="1" dirty="0" err="1" smtClean="0"/>
              <a:t>Eysenck</a:t>
            </a:r>
            <a:r>
              <a:rPr lang="en-GB" sz="4000" b="1" dirty="0" smtClean="0"/>
              <a:t> (Continued)</a:t>
            </a:r>
            <a:endParaRPr lang="en-GB" sz="4000" b="1" dirty="0"/>
          </a:p>
        </p:txBody>
      </p:sp>
      <p:sp>
        <p:nvSpPr>
          <p:cNvPr id="46085" name="Rectangle 5"/>
          <p:cNvSpPr>
            <a:spLocks noGrp="1" noChangeArrowheads="1"/>
          </p:cNvSpPr>
          <p:nvPr>
            <p:ph idx="1"/>
          </p:nvPr>
        </p:nvSpPr>
        <p:spPr>
          <a:xfrm>
            <a:off x="457200" y="1713645"/>
            <a:ext cx="8229600" cy="4525963"/>
          </a:xfrm>
        </p:spPr>
        <p:txBody>
          <a:bodyPr/>
          <a:lstStyle/>
          <a:p>
            <a:pPr marL="0" indent="0">
              <a:buNone/>
            </a:pPr>
            <a:r>
              <a:rPr lang="en-GB" sz="2800" dirty="0" smtClean="0"/>
              <a:t>The two </a:t>
            </a:r>
            <a:r>
              <a:rPr lang="en-GB" sz="2800" dirty="0"/>
              <a:t>major dimensions of </a:t>
            </a:r>
            <a:r>
              <a:rPr lang="en-GB" sz="2800" dirty="0" smtClean="0"/>
              <a:t>personality combine to define four major personality types:</a:t>
            </a:r>
          </a:p>
          <a:p>
            <a:r>
              <a:rPr lang="en-GB" sz="2800" dirty="0"/>
              <a:t>Stable extraverts (sanguine)</a:t>
            </a:r>
          </a:p>
          <a:p>
            <a:r>
              <a:rPr lang="en-GB" sz="2800" dirty="0"/>
              <a:t>Unstable extraverts (choleric)</a:t>
            </a:r>
          </a:p>
          <a:p>
            <a:r>
              <a:rPr lang="en-GB" sz="2800" dirty="0"/>
              <a:t>Stable introverts (phlegmatic)</a:t>
            </a:r>
          </a:p>
          <a:p>
            <a:r>
              <a:rPr lang="en-GB" sz="2800" dirty="0"/>
              <a:t>Unstable introverts (melancholic</a:t>
            </a:r>
            <a:r>
              <a:rPr lang="en-GB" sz="2800" dirty="0" smtClean="0"/>
              <a:t>)</a:t>
            </a:r>
            <a:endParaRPr lang="en-GB" sz="2800" dirty="0"/>
          </a:p>
        </p:txBody>
      </p:sp>
    </p:spTree>
    <p:extLst>
      <p:ext uri="{BB962C8B-B14F-4D97-AF65-F5344CB8AC3E}">
        <p14:creationId xmlns:p14="http://schemas.microsoft.com/office/powerpoint/2010/main" val="85266991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457200" y="169984"/>
            <a:ext cx="8229600" cy="1143000"/>
          </a:xfrm>
        </p:spPr>
        <p:txBody>
          <a:bodyPr/>
          <a:lstStyle/>
          <a:p>
            <a:r>
              <a:rPr lang="en-GB" b="1" dirty="0"/>
              <a:t>Nomothetic </a:t>
            </a:r>
            <a:r>
              <a:rPr lang="en-GB" b="1" dirty="0" smtClean="0"/>
              <a:t>approaches</a:t>
            </a:r>
            <a:r>
              <a:rPr lang="en-GB" b="1" dirty="0"/>
              <a:t>: </a:t>
            </a:r>
            <a:r>
              <a:rPr lang="en-GB" b="1" dirty="0" smtClean="0"/>
              <a:t/>
            </a:r>
            <a:br>
              <a:rPr lang="en-GB" b="1" dirty="0" smtClean="0"/>
            </a:br>
            <a:r>
              <a:rPr lang="en-GB" b="1" dirty="0" err="1" smtClean="0"/>
              <a:t>Cattell</a:t>
            </a:r>
            <a:r>
              <a:rPr lang="en-GB" b="1" dirty="0" smtClean="0"/>
              <a:t> (Continued)</a:t>
            </a:r>
            <a:endParaRPr lang="en-GB" b="1" dirty="0"/>
          </a:p>
        </p:txBody>
      </p:sp>
      <p:sp>
        <p:nvSpPr>
          <p:cNvPr id="47107" name="Rectangle 3"/>
          <p:cNvSpPr>
            <a:spLocks noGrp="1" noChangeArrowheads="1"/>
          </p:cNvSpPr>
          <p:nvPr>
            <p:ph type="body" idx="1"/>
          </p:nvPr>
        </p:nvSpPr>
        <p:spPr>
          <a:xfrm>
            <a:off x="448147" y="1699522"/>
            <a:ext cx="8229600" cy="4525963"/>
          </a:xfrm>
        </p:spPr>
        <p:txBody>
          <a:bodyPr/>
          <a:lstStyle/>
          <a:p>
            <a:r>
              <a:rPr lang="en-GB" sz="3000" dirty="0"/>
              <a:t>Identified </a:t>
            </a:r>
            <a:r>
              <a:rPr lang="en-GB" sz="3000" dirty="0" smtClean="0"/>
              <a:t>two </a:t>
            </a:r>
            <a:r>
              <a:rPr lang="en-GB" sz="3000" dirty="0"/>
              <a:t>major types of personality </a:t>
            </a:r>
            <a:r>
              <a:rPr lang="en-GB" sz="3000" dirty="0" smtClean="0"/>
              <a:t>trait</a:t>
            </a:r>
            <a:endParaRPr lang="en-GB" sz="3000" dirty="0"/>
          </a:p>
          <a:p>
            <a:pPr marL="720725" lvl="1" indent="-360363"/>
            <a:r>
              <a:rPr lang="en-GB" dirty="0"/>
              <a:t>Surface </a:t>
            </a:r>
            <a:r>
              <a:rPr lang="en-GB" dirty="0" smtClean="0"/>
              <a:t>traits: </a:t>
            </a:r>
            <a:r>
              <a:rPr lang="en-GB" dirty="0"/>
              <a:t>clusters of traits which are consistently observable in </a:t>
            </a:r>
            <a:r>
              <a:rPr lang="en-GB" dirty="0" smtClean="0"/>
              <a:t>behaviour; e.g. assertiveness.</a:t>
            </a:r>
            <a:endParaRPr lang="en-GB" dirty="0"/>
          </a:p>
          <a:p>
            <a:pPr marL="720725" lvl="1" indent="-360363"/>
            <a:r>
              <a:rPr lang="en-GB" dirty="0"/>
              <a:t>Source </a:t>
            </a:r>
            <a:r>
              <a:rPr lang="en-GB" dirty="0" smtClean="0"/>
              <a:t>traits: </a:t>
            </a:r>
            <a:r>
              <a:rPr lang="en-GB" dirty="0"/>
              <a:t>which can only be inferred, not observed, and appear to underlie the observable behaviour shown in surface </a:t>
            </a:r>
            <a:r>
              <a:rPr lang="en-GB" dirty="0" smtClean="0"/>
              <a:t>traits; e.g. self-discipline.</a:t>
            </a: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457200" y="169984"/>
            <a:ext cx="8229600" cy="1143000"/>
          </a:xfrm>
        </p:spPr>
        <p:txBody>
          <a:bodyPr/>
          <a:lstStyle/>
          <a:p>
            <a:r>
              <a:rPr lang="en-GB" sz="4000" b="1" dirty="0"/>
              <a:t>Idiographic </a:t>
            </a:r>
            <a:r>
              <a:rPr lang="en-GB" sz="4000" b="1" dirty="0" smtClean="0"/>
              <a:t>approaches </a:t>
            </a:r>
            <a:r>
              <a:rPr lang="en-GB" sz="4000" b="1" dirty="0" smtClean="0">
                <a:latin typeface="Times New Roman"/>
                <a:cs typeface="Times New Roman"/>
              </a:rPr>
              <a:t>–</a:t>
            </a:r>
            <a:r>
              <a:rPr lang="en-GB" sz="4000" b="1" dirty="0" smtClean="0"/>
              <a:t> the </a:t>
            </a:r>
            <a:br>
              <a:rPr lang="en-GB" sz="4000" b="1" dirty="0" smtClean="0"/>
            </a:br>
            <a:r>
              <a:rPr lang="en-GB" sz="4000" b="1" dirty="0" smtClean="0"/>
              <a:t>major researchers</a:t>
            </a:r>
            <a:endParaRPr lang="en-GB" sz="4000" b="1" dirty="0"/>
          </a:p>
        </p:txBody>
      </p:sp>
      <p:sp>
        <p:nvSpPr>
          <p:cNvPr id="48131" name="Rectangle 3"/>
          <p:cNvSpPr>
            <a:spLocks noGrp="1" noChangeArrowheads="1"/>
          </p:cNvSpPr>
          <p:nvPr>
            <p:ph type="body" idx="1"/>
          </p:nvPr>
        </p:nvSpPr>
        <p:spPr>
          <a:xfrm>
            <a:off x="448408" y="1817444"/>
            <a:ext cx="8229600" cy="4852988"/>
          </a:xfrm>
        </p:spPr>
        <p:txBody>
          <a:bodyPr/>
          <a:lstStyle/>
          <a:p>
            <a:pPr>
              <a:lnSpc>
                <a:spcPts val="2500"/>
              </a:lnSpc>
            </a:pPr>
            <a:r>
              <a:rPr lang="en-GB" sz="2800" dirty="0"/>
              <a:t>Rogers</a:t>
            </a:r>
          </a:p>
          <a:p>
            <a:pPr marL="730250" lvl="1" indent="-369888">
              <a:lnSpc>
                <a:spcPts val="2500"/>
              </a:lnSpc>
            </a:pPr>
            <a:r>
              <a:rPr lang="en-GB" sz="2600" dirty="0"/>
              <a:t>The importance of strong positive childhood </a:t>
            </a:r>
            <a:r>
              <a:rPr lang="en-GB" sz="2600" dirty="0" smtClean="0"/>
              <a:t>relationships.</a:t>
            </a:r>
            <a:endParaRPr lang="en-GB" sz="2600" dirty="0"/>
          </a:p>
          <a:p>
            <a:pPr>
              <a:lnSpc>
                <a:spcPts val="2500"/>
              </a:lnSpc>
            </a:pPr>
            <a:r>
              <a:rPr lang="en-GB" sz="2800" dirty="0"/>
              <a:t>Cooley</a:t>
            </a:r>
          </a:p>
          <a:p>
            <a:pPr marL="730250" lvl="1" indent="-369888">
              <a:lnSpc>
                <a:spcPts val="2500"/>
              </a:lnSpc>
            </a:pPr>
            <a:r>
              <a:rPr lang="en-GB" sz="2600" dirty="0"/>
              <a:t>The </a:t>
            </a:r>
            <a:r>
              <a:rPr lang="en-GB" sz="2600" dirty="0" smtClean="0"/>
              <a:t>‘looking </a:t>
            </a:r>
            <a:r>
              <a:rPr lang="en-GB" sz="2600" dirty="0"/>
              <a:t>glass </a:t>
            </a:r>
            <a:r>
              <a:rPr lang="en-GB" sz="2600" dirty="0" smtClean="0"/>
              <a:t>self’.</a:t>
            </a:r>
            <a:endParaRPr lang="en-GB" sz="2600" dirty="0"/>
          </a:p>
          <a:p>
            <a:pPr>
              <a:lnSpc>
                <a:spcPts val="2500"/>
              </a:lnSpc>
            </a:pPr>
            <a:r>
              <a:rPr lang="en-GB" sz="2800" dirty="0"/>
              <a:t>Erikson</a:t>
            </a:r>
          </a:p>
          <a:p>
            <a:pPr marL="730250" lvl="1" indent="-369888">
              <a:lnSpc>
                <a:spcPts val="2500"/>
              </a:lnSpc>
            </a:pPr>
            <a:r>
              <a:rPr lang="en-GB" sz="2600" dirty="0"/>
              <a:t>Importance of developmental life </a:t>
            </a:r>
            <a:r>
              <a:rPr lang="en-GB" sz="2600" dirty="0" smtClean="0"/>
              <a:t>stages.</a:t>
            </a:r>
            <a:endParaRPr lang="en-GB" sz="2600" dirty="0"/>
          </a:p>
          <a:p>
            <a:pPr>
              <a:lnSpc>
                <a:spcPts val="2500"/>
              </a:lnSpc>
            </a:pPr>
            <a:r>
              <a:rPr lang="en-GB" sz="2800" dirty="0"/>
              <a:t>Jung</a:t>
            </a:r>
          </a:p>
          <a:p>
            <a:pPr marL="730250" lvl="1" indent="-369888">
              <a:lnSpc>
                <a:spcPts val="2500"/>
              </a:lnSpc>
            </a:pPr>
            <a:r>
              <a:rPr lang="en-GB" sz="2600" dirty="0"/>
              <a:t>And the </a:t>
            </a:r>
            <a:r>
              <a:rPr lang="en-GB" sz="2600" dirty="0" smtClean="0"/>
              <a:t>Myers–Briggs </a:t>
            </a:r>
            <a:r>
              <a:rPr lang="en-GB" sz="2600" dirty="0"/>
              <a:t>Personality Type Indicator or </a:t>
            </a:r>
            <a:r>
              <a:rPr lang="en-GB" sz="2600" dirty="0" smtClean="0"/>
              <a:t>MBTI.</a:t>
            </a:r>
            <a:endParaRPr lang="en-GB" sz="2600" dirty="0"/>
          </a:p>
          <a:p>
            <a:pPr>
              <a:lnSpc>
                <a:spcPts val="2500"/>
              </a:lnSpc>
            </a:pPr>
            <a:r>
              <a:rPr lang="en-GB" sz="2800" dirty="0"/>
              <a:t>Kelly</a:t>
            </a:r>
          </a:p>
          <a:p>
            <a:pPr marL="730250" lvl="1" indent="-369888">
              <a:lnSpc>
                <a:spcPts val="2500"/>
              </a:lnSpc>
            </a:pPr>
            <a:r>
              <a:rPr lang="en-GB" sz="2600" dirty="0"/>
              <a:t>Personal construct </a:t>
            </a:r>
            <a:r>
              <a:rPr lang="en-GB" sz="2600" dirty="0" smtClean="0"/>
              <a:t>theory.</a:t>
            </a:r>
            <a:endParaRPr lang="en-GB" sz="26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457200" y="482604"/>
            <a:ext cx="8229600" cy="1143000"/>
          </a:xfrm>
        </p:spPr>
        <p:txBody>
          <a:bodyPr/>
          <a:lstStyle/>
          <a:p>
            <a:r>
              <a:rPr lang="en-GB" b="1" dirty="0"/>
              <a:t>Idiographic </a:t>
            </a:r>
            <a:r>
              <a:rPr lang="en-GB" b="1" dirty="0" smtClean="0"/>
              <a:t>approaches: Jung</a:t>
            </a:r>
            <a:endParaRPr lang="en-GB" b="1" dirty="0"/>
          </a:p>
        </p:txBody>
      </p:sp>
      <p:sp>
        <p:nvSpPr>
          <p:cNvPr id="50179" name="Rectangle 3"/>
          <p:cNvSpPr>
            <a:spLocks noGrp="1" noChangeArrowheads="1"/>
          </p:cNvSpPr>
          <p:nvPr>
            <p:ph type="body" idx="1"/>
          </p:nvPr>
        </p:nvSpPr>
        <p:spPr>
          <a:xfrm>
            <a:off x="457200" y="1699522"/>
            <a:ext cx="8229600" cy="4525963"/>
          </a:xfrm>
        </p:spPr>
        <p:txBody>
          <a:bodyPr/>
          <a:lstStyle/>
          <a:p>
            <a:pPr>
              <a:buFontTx/>
              <a:buNone/>
            </a:pPr>
            <a:r>
              <a:rPr lang="en-GB" sz="3000" dirty="0"/>
              <a:t>Carl Jung links psychoanalytical approaches (such as Freud) with modern </a:t>
            </a:r>
            <a:r>
              <a:rPr lang="en-GB" sz="3000" dirty="0" smtClean="0"/>
              <a:t>testing.</a:t>
            </a:r>
            <a:endParaRPr lang="en-GB" sz="3000" dirty="0"/>
          </a:p>
          <a:p>
            <a:pPr>
              <a:buFontTx/>
              <a:buNone/>
            </a:pPr>
            <a:r>
              <a:rPr lang="en-GB" sz="3000" dirty="0"/>
              <a:t>Three levels of personality </a:t>
            </a:r>
            <a:r>
              <a:rPr lang="en-GB" sz="3000" dirty="0" smtClean="0"/>
              <a:t>exist:</a:t>
            </a:r>
            <a:endParaRPr lang="en-GB" sz="3000" dirty="0"/>
          </a:p>
          <a:p>
            <a:pPr marL="352425" lvl="1" indent="-342900"/>
            <a:r>
              <a:rPr lang="en-GB" dirty="0"/>
              <a:t>A conscious level (daily reality</a:t>
            </a:r>
            <a:r>
              <a:rPr lang="en-GB" dirty="0" smtClean="0"/>
              <a:t>).</a:t>
            </a:r>
            <a:endParaRPr lang="en-GB" dirty="0"/>
          </a:p>
          <a:p>
            <a:pPr marL="352425" lvl="1" indent="-342900"/>
            <a:r>
              <a:rPr lang="en-GB" dirty="0"/>
              <a:t>An unconscious level (unique individual complexes</a:t>
            </a:r>
            <a:r>
              <a:rPr lang="en-GB" dirty="0" smtClean="0"/>
              <a:t>).</a:t>
            </a:r>
            <a:endParaRPr lang="en-GB" dirty="0"/>
          </a:p>
          <a:p>
            <a:pPr marL="352425" lvl="1" indent="-342900"/>
            <a:r>
              <a:rPr lang="en-GB" dirty="0"/>
              <a:t>A </a:t>
            </a:r>
            <a:r>
              <a:rPr lang="en-GB" dirty="0" smtClean="0"/>
              <a:t>‘collective unconscious’ </a:t>
            </a:r>
            <a:r>
              <a:rPr lang="en-GB" dirty="0"/>
              <a:t>level (</a:t>
            </a:r>
            <a:r>
              <a:rPr lang="en-GB" dirty="0" smtClean="0"/>
              <a:t>store of universal </a:t>
            </a:r>
            <a:r>
              <a:rPr lang="en-GB" dirty="0"/>
              <a:t>evolutionary </a:t>
            </a:r>
            <a:r>
              <a:rPr lang="en-GB" dirty="0" smtClean="0"/>
              <a:t>experiences).</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457200" y="483576"/>
            <a:ext cx="8229600" cy="1143000"/>
          </a:xfrm>
        </p:spPr>
        <p:txBody>
          <a:bodyPr/>
          <a:lstStyle/>
          <a:p>
            <a:r>
              <a:rPr lang="en-GB" b="1" dirty="0"/>
              <a:t>Jung and the MBTI</a:t>
            </a:r>
          </a:p>
        </p:txBody>
      </p:sp>
      <p:sp>
        <p:nvSpPr>
          <p:cNvPr id="53251" name="Rectangle 3"/>
          <p:cNvSpPr>
            <a:spLocks noGrp="1" noChangeArrowheads="1"/>
          </p:cNvSpPr>
          <p:nvPr>
            <p:ph type="body" idx="1"/>
          </p:nvPr>
        </p:nvSpPr>
        <p:spPr>
          <a:xfrm>
            <a:off x="448147" y="1699522"/>
            <a:ext cx="8229600" cy="4525963"/>
          </a:xfrm>
        </p:spPr>
        <p:txBody>
          <a:bodyPr/>
          <a:lstStyle/>
          <a:p>
            <a:r>
              <a:rPr lang="en-GB" sz="3000" dirty="0"/>
              <a:t>Four dimensions of characteristics </a:t>
            </a:r>
          </a:p>
          <a:p>
            <a:pPr marL="712788" lvl="1" indent="-352425"/>
            <a:r>
              <a:rPr lang="en-GB" b="1" i="1" dirty="0" smtClean="0"/>
              <a:t>I </a:t>
            </a:r>
            <a:r>
              <a:rPr lang="en-GB" dirty="0" smtClean="0"/>
              <a:t>ntroversion/</a:t>
            </a:r>
            <a:r>
              <a:rPr lang="en-GB" b="1" i="1" dirty="0" smtClean="0"/>
              <a:t>E </a:t>
            </a:r>
            <a:r>
              <a:rPr lang="en-GB" dirty="0" smtClean="0"/>
              <a:t>xtraversion</a:t>
            </a:r>
            <a:endParaRPr lang="en-GB" dirty="0"/>
          </a:p>
          <a:p>
            <a:pPr marL="712788" lvl="1" indent="-352425"/>
            <a:r>
              <a:rPr lang="en-GB" b="1" i="1" dirty="0" smtClean="0"/>
              <a:t>S </a:t>
            </a:r>
            <a:r>
              <a:rPr lang="en-GB" dirty="0" smtClean="0"/>
              <a:t>ensing/I</a:t>
            </a:r>
            <a:r>
              <a:rPr lang="en-GB" b="1" i="1" dirty="0" smtClean="0"/>
              <a:t>N </a:t>
            </a:r>
            <a:r>
              <a:rPr lang="en-GB" dirty="0" smtClean="0"/>
              <a:t>tuition</a:t>
            </a:r>
            <a:endParaRPr lang="en-GB" dirty="0"/>
          </a:p>
          <a:p>
            <a:pPr marL="712788" lvl="1" indent="-352425"/>
            <a:r>
              <a:rPr lang="en-GB" b="1" i="1" dirty="0" smtClean="0"/>
              <a:t>T </a:t>
            </a:r>
            <a:r>
              <a:rPr lang="en-GB" dirty="0" smtClean="0"/>
              <a:t>hinking/</a:t>
            </a:r>
            <a:r>
              <a:rPr lang="en-GB" b="1" i="1" dirty="0" smtClean="0"/>
              <a:t>F </a:t>
            </a:r>
            <a:r>
              <a:rPr lang="en-GB" dirty="0" smtClean="0"/>
              <a:t>eeling</a:t>
            </a:r>
            <a:endParaRPr lang="en-GB" dirty="0"/>
          </a:p>
          <a:p>
            <a:pPr marL="712788" lvl="1" indent="-352425"/>
            <a:r>
              <a:rPr lang="en-GB" b="1" i="1" dirty="0" smtClean="0"/>
              <a:t>P </a:t>
            </a:r>
            <a:r>
              <a:rPr lang="en-GB" dirty="0" smtClean="0"/>
              <a:t>erceiving/</a:t>
            </a:r>
            <a:r>
              <a:rPr lang="en-GB" b="1" i="1" dirty="0" smtClean="0"/>
              <a:t>J </a:t>
            </a:r>
            <a:r>
              <a:rPr lang="en-GB" dirty="0" smtClean="0"/>
              <a:t>udging</a:t>
            </a:r>
            <a:endParaRPr lang="en-GB" b="1" i="1" dirty="0"/>
          </a:p>
          <a:p>
            <a:r>
              <a:rPr lang="en-GB" sz="3000" dirty="0" smtClean="0"/>
              <a:t>Combine </a:t>
            </a:r>
            <a:r>
              <a:rPr lang="en-GB" sz="3000" dirty="0"/>
              <a:t>to give sixteen personality types</a:t>
            </a:r>
          </a:p>
          <a:p>
            <a:pPr>
              <a:buNone/>
            </a:pP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457200" y="483576"/>
            <a:ext cx="8229600" cy="1143000"/>
          </a:xfrm>
        </p:spPr>
        <p:txBody>
          <a:bodyPr/>
          <a:lstStyle/>
          <a:p>
            <a:r>
              <a:rPr lang="en-GB" b="1" dirty="0"/>
              <a:t>Leadership </a:t>
            </a:r>
            <a:r>
              <a:rPr lang="en-GB" b="1" dirty="0" smtClean="0"/>
              <a:t>styles </a:t>
            </a:r>
            <a:r>
              <a:rPr lang="en-GB" b="1" dirty="0"/>
              <a:t>and the MBTI</a:t>
            </a:r>
          </a:p>
        </p:txBody>
      </p:sp>
      <p:sp>
        <p:nvSpPr>
          <p:cNvPr id="8"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r>
              <a:rPr lang="en-GB" sz="1200" dirty="0"/>
              <a:t>Figure </a:t>
            </a:r>
            <a:r>
              <a:rPr lang="en-GB" sz="1200" dirty="0" smtClean="0"/>
              <a:t>4.3 </a:t>
            </a:r>
            <a:r>
              <a:rPr lang="en-GB" dirty="0" smtClean="0"/>
              <a:t> </a:t>
            </a:r>
            <a:r>
              <a:rPr lang="en-IN" dirty="0" smtClean="0"/>
              <a:t>Leadership </a:t>
            </a:r>
            <a:r>
              <a:rPr lang="en-IN" dirty="0"/>
              <a:t>s</a:t>
            </a:r>
            <a:r>
              <a:rPr lang="en-IN" dirty="0" smtClean="0"/>
              <a:t>tyles and the Myers−Briggs types</a:t>
            </a:r>
          </a:p>
        </p:txBody>
      </p:sp>
      <p:pic>
        <p:nvPicPr>
          <p:cNvPr id="3074" name="Picture 2" descr="V:\Powerpoint\PE_UK\PE501-MULLINS\Final Files\GIf\ch04\M04NF003.gif"/>
          <p:cNvPicPr>
            <a:picLocks noChangeAspect="1" noChangeArrowheads="1"/>
          </p:cNvPicPr>
          <p:nvPr/>
        </p:nvPicPr>
        <p:blipFill>
          <a:blip r:embed="rId3" cstate="print"/>
          <a:srcRect/>
          <a:stretch>
            <a:fillRect/>
          </a:stretch>
        </p:blipFill>
        <p:spPr bwMode="auto">
          <a:xfrm>
            <a:off x="395653" y="2154121"/>
            <a:ext cx="8429323" cy="2901455"/>
          </a:xfrm>
          <a:prstGeom prst="rect">
            <a:avLst/>
          </a:prstGeom>
          <a:noFill/>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457200" y="483576"/>
            <a:ext cx="8229600" cy="1143000"/>
          </a:xfrm>
        </p:spPr>
        <p:txBody>
          <a:bodyPr/>
          <a:lstStyle/>
          <a:p>
            <a:r>
              <a:rPr lang="en-GB" b="1" dirty="0"/>
              <a:t>Idiographic </a:t>
            </a:r>
            <a:r>
              <a:rPr lang="en-GB" b="1" dirty="0" smtClean="0"/>
              <a:t>approaches</a:t>
            </a:r>
            <a:r>
              <a:rPr lang="en-GB" b="1" dirty="0"/>
              <a:t>: Kelly</a:t>
            </a:r>
          </a:p>
        </p:txBody>
      </p:sp>
      <p:sp>
        <p:nvSpPr>
          <p:cNvPr id="55299" name="Rectangle 3"/>
          <p:cNvSpPr>
            <a:spLocks noGrp="1" noChangeArrowheads="1"/>
          </p:cNvSpPr>
          <p:nvPr>
            <p:ph type="body" idx="1"/>
          </p:nvPr>
        </p:nvSpPr>
        <p:spPr>
          <a:xfrm>
            <a:off x="448408" y="1708836"/>
            <a:ext cx="8229600" cy="4525963"/>
          </a:xfrm>
        </p:spPr>
        <p:txBody>
          <a:bodyPr/>
          <a:lstStyle/>
          <a:p>
            <a:r>
              <a:rPr lang="en-GB" sz="2800" dirty="0"/>
              <a:t>Personality is the individual’s way of construing and experimenting with their world.</a:t>
            </a:r>
          </a:p>
          <a:p>
            <a:r>
              <a:rPr lang="en-GB" sz="2800" dirty="0"/>
              <a:t>Combines an idiographic approach with a </a:t>
            </a:r>
            <a:r>
              <a:rPr lang="en-GB" sz="2800" dirty="0" smtClean="0"/>
              <a:t>‘scientific’ </a:t>
            </a:r>
            <a:r>
              <a:rPr lang="en-GB" sz="2800" dirty="0"/>
              <a:t>measurement </a:t>
            </a:r>
            <a:r>
              <a:rPr lang="en-GB" sz="2800" dirty="0" smtClean="0"/>
              <a:t>tool.</a:t>
            </a:r>
            <a:endParaRPr lang="en-GB" sz="2800" dirty="0"/>
          </a:p>
          <a:p>
            <a:r>
              <a:rPr lang="en-GB" sz="2800" dirty="0"/>
              <a:t>The </a:t>
            </a:r>
            <a:r>
              <a:rPr lang="en-GB" sz="2800" dirty="0" smtClean="0"/>
              <a:t>‘repertory grid’ </a:t>
            </a:r>
            <a:r>
              <a:rPr lang="en-GB" sz="2800" dirty="0"/>
              <a:t>is a way of collating, measuring and comparing ways in which individuals make sense of their </a:t>
            </a:r>
            <a:r>
              <a:rPr lang="en-GB" sz="2800" dirty="0" smtClean="0"/>
              <a:t>world.</a:t>
            </a:r>
            <a:endParaRPr lang="en-GB" sz="2800"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a:xfrm>
            <a:off x="457200" y="169984"/>
            <a:ext cx="8229600" cy="1143000"/>
          </a:xfrm>
        </p:spPr>
        <p:txBody>
          <a:bodyPr/>
          <a:lstStyle/>
          <a:p>
            <a:r>
              <a:rPr lang="en-GB" sz="4000" b="1" dirty="0"/>
              <a:t>Friedman and </a:t>
            </a:r>
            <a:r>
              <a:rPr lang="en-GB" sz="4000" b="1" dirty="0" smtClean="0"/>
              <a:t>Rosenman:</a:t>
            </a:r>
            <a:r>
              <a:rPr lang="en-GB" sz="4000" b="1" dirty="0"/>
              <a:t/>
            </a:r>
            <a:br>
              <a:rPr lang="en-GB" sz="4000" b="1" dirty="0"/>
            </a:br>
            <a:r>
              <a:rPr lang="en-GB" sz="4000" b="1" dirty="0"/>
              <a:t>Type </a:t>
            </a:r>
            <a:r>
              <a:rPr lang="en-GB" sz="4000" b="1" dirty="0" smtClean="0"/>
              <a:t>‘A’ </a:t>
            </a:r>
            <a:r>
              <a:rPr lang="en-GB" sz="4000" b="1" dirty="0"/>
              <a:t>and </a:t>
            </a:r>
            <a:r>
              <a:rPr lang="en-GB" sz="4000" b="1" dirty="0" smtClean="0"/>
              <a:t>‘B’ personalities</a:t>
            </a:r>
            <a:endParaRPr lang="en-GB" sz="4000" b="1" dirty="0"/>
          </a:p>
        </p:txBody>
      </p:sp>
      <p:sp>
        <p:nvSpPr>
          <p:cNvPr id="57350" name="Rectangle 6"/>
          <p:cNvSpPr>
            <a:spLocks noGrp="1" noChangeArrowheads="1"/>
          </p:cNvSpPr>
          <p:nvPr>
            <p:ph type="body" idx="1"/>
          </p:nvPr>
        </p:nvSpPr>
        <p:spPr>
          <a:xfrm>
            <a:off x="457200" y="1708836"/>
            <a:ext cx="8229600" cy="4525963"/>
          </a:xfrm>
        </p:spPr>
        <p:txBody>
          <a:bodyPr/>
          <a:lstStyle/>
          <a:p>
            <a:r>
              <a:rPr lang="en-GB" sz="2800" dirty="0"/>
              <a:t>Type A tend to thrive on hard work, but are more vulnerable to stress-related heart </a:t>
            </a:r>
            <a:r>
              <a:rPr lang="en-GB" sz="2800" dirty="0" smtClean="0"/>
              <a:t>disease.</a:t>
            </a:r>
            <a:endParaRPr lang="en-GB" sz="2800" dirty="0"/>
          </a:p>
          <a:p>
            <a:r>
              <a:rPr lang="en-GB" sz="2800" dirty="0"/>
              <a:t>Characteristics of Type A include:</a:t>
            </a:r>
          </a:p>
          <a:p>
            <a:pPr marL="720725" lvl="1" indent="-368300"/>
            <a:r>
              <a:rPr lang="en-GB" sz="2600" dirty="0"/>
              <a:t>High need for achievement</a:t>
            </a:r>
          </a:p>
          <a:p>
            <a:pPr marL="720725" lvl="1" indent="-368300"/>
            <a:r>
              <a:rPr lang="en-GB" sz="2600" dirty="0"/>
              <a:t>Extreme competitiveness</a:t>
            </a:r>
          </a:p>
          <a:p>
            <a:pPr marL="720725" lvl="1" indent="-368300"/>
            <a:r>
              <a:rPr lang="en-GB" sz="2600" dirty="0"/>
              <a:t>Impatience</a:t>
            </a:r>
          </a:p>
          <a:p>
            <a:pPr marL="720725" lvl="1" indent="-368300"/>
            <a:r>
              <a:rPr lang="en-GB" sz="2600" dirty="0" smtClean="0"/>
              <a:t>Aggressiveness</a:t>
            </a:r>
            <a:endParaRPr lang="en-GB" sz="2600" dirty="0"/>
          </a:p>
          <a:p>
            <a:pPr marL="720725" lvl="1" indent="-368300"/>
            <a:r>
              <a:rPr lang="en-GB" sz="2600" dirty="0"/>
              <a:t>Rapid speaking patterns</a:t>
            </a:r>
          </a:p>
          <a:p>
            <a:pPr marL="720725" lvl="1" indent="-368300"/>
            <a:r>
              <a:rPr lang="en-GB" sz="2600" dirty="0"/>
              <a:t>Aversion to idleness</a:t>
            </a:r>
          </a:p>
          <a:p>
            <a:pPr marL="720725" lvl="1" indent="-368300"/>
            <a:r>
              <a:rPr lang="en-GB" sz="2600" dirty="0"/>
              <a:t>Restlessness and urgency about </a:t>
            </a:r>
            <a:r>
              <a:rPr lang="en-GB" sz="2600" dirty="0" smtClean="0"/>
              <a:t>time.</a:t>
            </a:r>
            <a:endParaRPr lang="en-GB" sz="2600"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83576"/>
            <a:ext cx="8229600" cy="1143000"/>
          </a:xfrm>
        </p:spPr>
        <p:txBody>
          <a:bodyPr/>
          <a:lstStyle/>
          <a:p>
            <a:r>
              <a:rPr lang="en-GB" b="1" dirty="0" smtClean="0"/>
              <a:t>Type ‘A’ and ‘B’ personalities</a:t>
            </a:r>
            <a:endParaRPr lang="en-GB" b="1" dirty="0"/>
          </a:p>
        </p:txBody>
      </p:sp>
      <p:sp>
        <p:nvSpPr>
          <p:cNvPr id="3" name="Content Placeholder 2"/>
          <p:cNvSpPr>
            <a:spLocks noGrp="1"/>
          </p:cNvSpPr>
          <p:nvPr>
            <p:ph idx="1"/>
          </p:nvPr>
        </p:nvSpPr>
        <p:spPr>
          <a:xfrm>
            <a:off x="448408" y="1704853"/>
            <a:ext cx="8229600" cy="4525963"/>
          </a:xfrm>
        </p:spPr>
        <p:txBody>
          <a:bodyPr/>
          <a:lstStyle/>
          <a:p>
            <a:pPr marL="360363" indent="-360363"/>
            <a:r>
              <a:rPr lang="en-GB" sz="3000" dirty="0" smtClean="0"/>
              <a:t>Type B tend to exhibit the opposite characteristics to type A. They are</a:t>
            </a:r>
          </a:p>
          <a:p>
            <a:pPr marL="730250" lvl="1" indent="-369888"/>
            <a:r>
              <a:rPr lang="en-GB" dirty="0" smtClean="0"/>
              <a:t>Easygoing</a:t>
            </a:r>
          </a:p>
          <a:p>
            <a:pPr marL="730250" lvl="1" indent="-369888"/>
            <a:r>
              <a:rPr lang="en-GB" dirty="0" smtClean="0"/>
              <a:t>Patient</a:t>
            </a:r>
          </a:p>
          <a:p>
            <a:pPr marL="730250" lvl="1" indent="-369888"/>
            <a:r>
              <a:rPr lang="en-GB" dirty="0" smtClean="0"/>
              <a:t>Enjoy leisure time</a:t>
            </a:r>
          </a:p>
          <a:p>
            <a:pPr marL="730250" lvl="1" indent="-369888"/>
            <a:r>
              <a:rPr lang="en-GB" dirty="0" smtClean="0"/>
              <a:t>Work at a relaxed pace</a:t>
            </a:r>
          </a:p>
          <a:p>
            <a:pPr marL="730250" lvl="1" indent="-369888"/>
            <a:r>
              <a:rPr lang="en-GB" dirty="0" smtClean="0"/>
              <a:t>Do not show overt sense of urgency</a:t>
            </a:r>
          </a:p>
        </p:txBody>
      </p:sp>
    </p:spTree>
    <p:extLst>
      <p:ext uri="{BB962C8B-B14F-4D97-AF65-F5344CB8AC3E}">
        <p14:creationId xmlns:p14="http://schemas.microsoft.com/office/powerpoint/2010/main" val="5670987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a:xfrm>
            <a:off x="360485" y="180242"/>
            <a:ext cx="8423030" cy="1143000"/>
          </a:xfrm>
        </p:spPr>
        <p:txBody>
          <a:bodyPr/>
          <a:lstStyle/>
          <a:p>
            <a:r>
              <a:rPr lang="en-GB" sz="4000" b="1" dirty="0"/>
              <a:t>Primary mental abilities: </a:t>
            </a:r>
            <a:r>
              <a:rPr lang="en-GB" sz="4000" b="1" dirty="0" smtClean="0"/>
              <a:t/>
            </a:r>
            <a:br>
              <a:rPr lang="en-GB" sz="4000" b="1" dirty="0" smtClean="0"/>
            </a:br>
            <a:r>
              <a:rPr lang="en-GB" sz="4000" b="1" dirty="0" err="1" smtClean="0"/>
              <a:t>Thurstone</a:t>
            </a:r>
            <a:endParaRPr lang="en-GB" sz="4000" b="1" dirty="0"/>
          </a:p>
        </p:txBody>
      </p:sp>
      <p:sp>
        <p:nvSpPr>
          <p:cNvPr id="61443" name="Rectangle 3"/>
          <p:cNvSpPr>
            <a:spLocks noGrp="1" noChangeArrowheads="1"/>
          </p:cNvSpPr>
          <p:nvPr>
            <p:ph type="body" idx="1"/>
          </p:nvPr>
        </p:nvSpPr>
        <p:spPr>
          <a:xfrm>
            <a:off x="448147" y="1690730"/>
            <a:ext cx="8229600" cy="4525963"/>
          </a:xfrm>
        </p:spPr>
        <p:txBody>
          <a:bodyPr/>
          <a:lstStyle/>
          <a:p>
            <a:r>
              <a:rPr lang="en-GB" dirty="0"/>
              <a:t>Spatial ability</a:t>
            </a:r>
          </a:p>
          <a:p>
            <a:r>
              <a:rPr lang="en-GB" dirty="0"/>
              <a:t>Perceptual speed</a:t>
            </a:r>
          </a:p>
          <a:p>
            <a:r>
              <a:rPr lang="en-GB" dirty="0"/>
              <a:t>Numerical reasoning</a:t>
            </a:r>
          </a:p>
          <a:p>
            <a:r>
              <a:rPr lang="en-GB" dirty="0"/>
              <a:t>Verbal reasoning</a:t>
            </a:r>
          </a:p>
          <a:p>
            <a:r>
              <a:rPr lang="en-GB" dirty="0"/>
              <a:t>Memory</a:t>
            </a:r>
          </a:p>
          <a:p>
            <a:r>
              <a:rPr lang="en-GB" dirty="0"/>
              <a:t>Verbal fluency</a:t>
            </a:r>
          </a:p>
          <a:p>
            <a:r>
              <a:rPr lang="en-GB" dirty="0"/>
              <a:t>Inductive reasoning</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9984"/>
            <a:ext cx="8229600" cy="1143000"/>
          </a:xfrm>
        </p:spPr>
        <p:txBody>
          <a:bodyPr/>
          <a:lstStyle/>
          <a:p>
            <a:r>
              <a:rPr lang="en-GB" b="1" dirty="0" smtClean="0"/>
              <a:t>Guildford: three dimensions </a:t>
            </a:r>
            <a:br>
              <a:rPr lang="en-GB" b="1" dirty="0" smtClean="0"/>
            </a:br>
            <a:r>
              <a:rPr lang="en-GB" b="1" dirty="0" smtClean="0"/>
              <a:t>of intelligence</a:t>
            </a:r>
            <a:endParaRPr lang="en-GB" b="1" dirty="0"/>
          </a:p>
        </p:txBody>
      </p:sp>
      <p:sp>
        <p:nvSpPr>
          <p:cNvPr id="3" name="Content Placeholder 2"/>
          <p:cNvSpPr>
            <a:spLocks noGrp="1"/>
          </p:cNvSpPr>
          <p:nvPr>
            <p:ph idx="1"/>
          </p:nvPr>
        </p:nvSpPr>
        <p:spPr>
          <a:xfrm>
            <a:off x="448147" y="1753840"/>
            <a:ext cx="8229600" cy="4525963"/>
          </a:xfrm>
        </p:spPr>
        <p:txBody>
          <a:bodyPr>
            <a:normAutofit lnSpcReduction="10000"/>
          </a:bodyPr>
          <a:lstStyle/>
          <a:p>
            <a:r>
              <a:rPr lang="en-GB" sz="3000" dirty="0" smtClean="0"/>
              <a:t>Content</a:t>
            </a:r>
          </a:p>
          <a:p>
            <a:pPr marL="730250" lvl="1" indent="-377825"/>
            <a:r>
              <a:rPr lang="en-GB" dirty="0" smtClean="0"/>
              <a:t>What must the individual thing about? </a:t>
            </a:r>
          </a:p>
          <a:p>
            <a:pPr marL="730250" lvl="1" indent="-377825"/>
            <a:r>
              <a:rPr lang="en-GB" dirty="0" smtClean="0"/>
              <a:t>e.g. the meanings of words or numbers</a:t>
            </a:r>
          </a:p>
          <a:p>
            <a:r>
              <a:rPr lang="en-GB" sz="3000" dirty="0" smtClean="0"/>
              <a:t>Operation</a:t>
            </a:r>
          </a:p>
          <a:p>
            <a:pPr marL="730250" lvl="1" indent="-377825"/>
            <a:r>
              <a:rPr lang="en-GB" dirty="0" smtClean="0"/>
              <a:t>What kind of thinking is required?</a:t>
            </a:r>
          </a:p>
          <a:p>
            <a:pPr marL="730250" lvl="1" indent="-377825"/>
            <a:r>
              <a:rPr lang="en-GB" dirty="0" smtClean="0"/>
              <a:t>e.g. recognition and problem solving</a:t>
            </a:r>
          </a:p>
          <a:p>
            <a:r>
              <a:rPr lang="en-GB" sz="3000" dirty="0" smtClean="0"/>
              <a:t>Product</a:t>
            </a:r>
          </a:p>
          <a:p>
            <a:pPr marL="730250" lvl="1" indent="-377825"/>
            <a:r>
              <a:rPr lang="en-GB" dirty="0" smtClean="0"/>
              <a:t>What outcome or answer is required?</a:t>
            </a:r>
          </a:p>
          <a:p>
            <a:pPr marL="730250" lvl="1" indent="-377825"/>
            <a:r>
              <a:rPr lang="en-GB" dirty="0" smtClean="0"/>
              <a:t>e.g. classification or reordering of items</a:t>
            </a:r>
            <a:endParaRPr lang="en-GB"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457200" y="483576"/>
            <a:ext cx="8229600" cy="1143000"/>
          </a:xfrm>
        </p:spPr>
        <p:txBody>
          <a:bodyPr/>
          <a:lstStyle/>
          <a:p>
            <a:r>
              <a:rPr lang="en-GB" b="1" dirty="0"/>
              <a:t>Emotional </a:t>
            </a:r>
            <a:r>
              <a:rPr lang="en-GB" b="1" dirty="0" smtClean="0"/>
              <a:t>intelligence</a:t>
            </a:r>
            <a:endParaRPr lang="en-GB" b="1" dirty="0"/>
          </a:p>
        </p:txBody>
      </p:sp>
      <p:sp>
        <p:nvSpPr>
          <p:cNvPr id="65539" name="Rectangle 3"/>
          <p:cNvSpPr>
            <a:spLocks noGrp="1" noChangeArrowheads="1"/>
          </p:cNvSpPr>
          <p:nvPr>
            <p:ph type="body" idx="1"/>
          </p:nvPr>
        </p:nvSpPr>
        <p:spPr>
          <a:xfrm>
            <a:off x="411935" y="1690991"/>
            <a:ext cx="8229600" cy="4525963"/>
          </a:xfrm>
        </p:spPr>
        <p:txBody>
          <a:bodyPr/>
          <a:lstStyle/>
          <a:p>
            <a:pPr marL="387350" indent="-387350">
              <a:buFontTx/>
              <a:buNone/>
            </a:pPr>
            <a:r>
              <a:rPr lang="en-GB" i="1" dirty="0" smtClean="0"/>
              <a:t>‘Abilities </a:t>
            </a:r>
            <a:r>
              <a:rPr lang="en-GB" i="1" dirty="0"/>
              <a:t>such as being able to motivate oneself and persist in the face of frustration; to control impulse and delay gratification; to regulate one’s moods and keep distress from swamping the ability to think; to empathise and to </a:t>
            </a:r>
            <a:r>
              <a:rPr lang="en-GB" i="1" dirty="0" smtClean="0"/>
              <a:t>hope’.</a:t>
            </a:r>
            <a:endParaRPr lang="en-GB" i="1" dirty="0"/>
          </a:p>
          <a:p>
            <a:pPr>
              <a:buFontTx/>
              <a:buNone/>
            </a:pPr>
            <a:endParaRPr lang="en-GB" i="1" dirty="0"/>
          </a:p>
          <a:p>
            <a:pPr>
              <a:buFontTx/>
              <a:buNone/>
            </a:pPr>
            <a:r>
              <a:rPr lang="en-GB" sz="2800" dirty="0" smtClean="0"/>
              <a:t>								</a:t>
            </a:r>
            <a:r>
              <a:rPr lang="en-GB" sz="2400" dirty="0" err="1" smtClean="0"/>
              <a:t>Goleman</a:t>
            </a:r>
            <a:endParaRPr lang="en-GB" sz="2400"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323850" y="167056"/>
            <a:ext cx="8496300" cy="1143000"/>
          </a:xfrm>
        </p:spPr>
        <p:txBody>
          <a:bodyPr/>
          <a:lstStyle/>
          <a:p>
            <a:r>
              <a:rPr lang="en-GB" b="1" dirty="0"/>
              <a:t>Emotional </a:t>
            </a:r>
            <a:r>
              <a:rPr lang="en-GB" b="1" dirty="0" smtClean="0"/>
              <a:t>intelligence competence model</a:t>
            </a:r>
            <a:endParaRPr lang="en-GB" b="1" dirty="0"/>
          </a:p>
        </p:txBody>
      </p:sp>
      <p:sp>
        <p:nvSpPr>
          <p:cNvPr id="8" name="Text Box 4"/>
          <p:cNvSpPr txBox="1">
            <a:spLocks noChangeArrowheads="1"/>
          </p:cNvSpPr>
          <p:nvPr/>
        </p:nvSpPr>
        <p:spPr bwMode="auto">
          <a:xfrm>
            <a:off x="284192" y="5891984"/>
            <a:ext cx="8534400" cy="492443"/>
          </a:xfrm>
          <a:prstGeom prst="rect">
            <a:avLst/>
          </a:prstGeom>
          <a:noFill/>
          <a:ln w="9525">
            <a:noFill/>
            <a:miter lim="800000"/>
            <a:headEnd/>
            <a:tailEnd/>
          </a:ln>
        </p:spPr>
        <p:txBody>
          <a:bodyPr>
            <a:spAutoFit/>
          </a:bodyPr>
          <a:lstStyle/>
          <a:p>
            <a:r>
              <a:rPr lang="en-GB" sz="1200" dirty="0"/>
              <a:t>Figure </a:t>
            </a:r>
            <a:r>
              <a:rPr lang="en-GB" sz="1200" dirty="0" smtClean="0"/>
              <a:t>4.5 </a:t>
            </a:r>
            <a:r>
              <a:rPr lang="en-GB" dirty="0" smtClean="0"/>
              <a:t> </a:t>
            </a:r>
            <a:r>
              <a:rPr lang="en-IN" dirty="0" smtClean="0"/>
              <a:t>Emotional Intelligence Competence Model</a:t>
            </a:r>
          </a:p>
          <a:p>
            <a:r>
              <a:rPr lang="en-IN" sz="800" i="1" dirty="0" smtClean="0"/>
              <a:t>Source</a:t>
            </a:r>
            <a:r>
              <a:rPr lang="en-IN" sz="800" dirty="0" smtClean="0"/>
              <a:t>: Hay Group. Copyright © 1999 Hay Group Limited. All rights reserved. Reproduced with permission.</a:t>
            </a:r>
          </a:p>
        </p:txBody>
      </p:sp>
      <p:pic>
        <p:nvPicPr>
          <p:cNvPr id="4098" name="Picture 2" descr="V:\Powerpoint\PE_UK\PE501-MULLINS\Final Files\GIf\ch04\M04NF005.gif"/>
          <p:cNvPicPr>
            <a:picLocks noChangeAspect="1" noChangeArrowheads="1"/>
          </p:cNvPicPr>
          <p:nvPr/>
        </p:nvPicPr>
        <p:blipFill>
          <a:blip r:embed="rId3" cstate="print"/>
          <a:srcRect/>
          <a:stretch>
            <a:fillRect/>
          </a:stretch>
        </p:blipFill>
        <p:spPr bwMode="auto">
          <a:xfrm>
            <a:off x="474785" y="1836687"/>
            <a:ext cx="8194430" cy="3544842"/>
          </a:xfrm>
          <a:prstGeom prst="rect">
            <a:avLst/>
          </a:prstGeom>
          <a:noFill/>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a:xfrm>
            <a:off x="457200" y="483576"/>
            <a:ext cx="8229600" cy="1143000"/>
          </a:xfrm>
        </p:spPr>
        <p:txBody>
          <a:bodyPr/>
          <a:lstStyle/>
          <a:p>
            <a:r>
              <a:rPr lang="en-GB" b="1" dirty="0"/>
              <a:t>Attitudes, </a:t>
            </a:r>
            <a:r>
              <a:rPr lang="en-GB" b="1" dirty="0" smtClean="0"/>
              <a:t>beliefs </a:t>
            </a:r>
            <a:r>
              <a:rPr lang="en-GB" b="1" dirty="0"/>
              <a:t>and </a:t>
            </a:r>
            <a:r>
              <a:rPr lang="en-GB" b="1" dirty="0" smtClean="0"/>
              <a:t>values</a:t>
            </a:r>
            <a:endParaRPr lang="en-GB" b="1" dirty="0"/>
          </a:p>
        </p:txBody>
      </p:sp>
      <p:sp>
        <p:nvSpPr>
          <p:cNvPr id="73731" name="Rectangle 3"/>
          <p:cNvSpPr>
            <a:spLocks noGrp="1" noChangeArrowheads="1"/>
          </p:cNvSpPr>
          <p:nvPr>
            <p:ph type="body" idx="1"/>
          </p:nvPr>
        </p:nvSpPr>
        <p:spPr>
          <a:xfrm>
            <a:off x="448147" y="1754101"/>
            <a:ext cx="8229600" cy="4525963"/>
          </a:xfrm>
        </p:spPr>
        <p:txBody>
          <a:bodyPr/>
          <a:lstStyle/>
          <a:p>
            <a:pPr>
              <a:lnSpc>
                <a:spcPct val="90000"/>
              </a:lnSpc>
            </a:pPr>
            <a:r>
              <a:rPr lang="en-GB" sz="2800" dirty="0"/>
              <a:t>Attitudes</a:t>
            </a:r>
          </a:p>
          <a:p>
            <a:pPr marL="712788" lvl="1" indent="-352425">
              <a:lnSpc>
                <a:spcPct val="90000"/>
              </a:lnSpc>
            </a:pPr>
            <a:r>
              <a:rPr lang="en-GB" sz="2600" dirty="0"/>
              <a:t>Providing a state of readiness or tendency to respond in a particular </a:t>
            </a:r>
            <a:r>
              <a:rPr lang="en-GB" sz="2600" dirty="0" smtClean="0"/>
              <a:t>way.</a:t>
            </a:r>
            <a:endParaRPr lang="en-GB" sz="2600" dirty="0"/>
          </a:p>
          <a:p>
            <a:pPr>
              <a:lnSpc>
                <a:spcPct val="90000"/>
              </a:lnSpc>
            </a:pPr>
            <a:r>
              <a:rPr lang="en-GB" sz="2800" dirty="0"/>
              <a:t>Beliefs</a:t>
            </a:r>
          </a:p>
          <a:p>
            <a:pPr marL="712788" lvl="1" indent="-352425">
              <a:lnSpc>
                <a:spcPct val="90000"/>
              </a:lnSpc>
            </a:pPr>
            <a:r>
              <a:rPr lang="en-GB" sz="2600" dirty="0"/>
              <a:t>Concerned with what is known about the world; reality as it is </a:t>
            </a:r>
            <a:r>
              <a:rPr lang="en-GB" sz="2600" dirty="0" smtClean="0"/>
              <a:t>understood.</a:t>
            </a:r>
            <a:endParaRPr lang="en-GB" sz="2600" dirty="0"/>
          </a:p>
          <a:p>
            <a:pPr marL="360363" indent="-360363">
              <a:lnSpc>
                <a:spcPct val="90000"/>
              </a:lnSpc>
            </a:pPr>
            <a:r>
              <a:rPr lang="en-GB" sz="2800" dirty="0"/>
              <a:t>Values</a:t>
            </a:r>
          </a:p>
          <a:p>
            <a:pPr marL="712788" lvl="1" indent="-352425">
              <a:lnSpc>
                <a:spcPct val="90000"/>
              </a:lnSpc>
            </a:pPr>
            <a:r>
              <a:rPr lang="en-GB" sz="2600" dirty="0"/>
              <a:t>Concerned with what </a:t>
            </a:r>
            <a:r>
              <a:rPr lang="en-GB" sz="2600" dirty="0" smtClean="0"/>
              <a:t>‘should’ </a:t>
            </a:r>
            <a:r>
              <a:rPr lang="en-GB" sz="2600" dirty="0"/>
              <a:t>be and what is </a:t>
            </a:r>
            <a:r>
              <a:rPr lang="en-GB" sz="2600" dirty="0" smtClean="0"/>
              <a:t>desirable.</a:t>
            </a:r>
            <a:endParaRPr lang="en-GB" sz="2600"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a:xfrm>
            <a:off x="457200" y="483576"/>
            <a:ext cx="8229600" cy="1143000"/>
          </a:xfrm>
        </p:spPr>
        <p:txBody>
          <a:bodyPr/>
          <a:lstStyle/>
          <a:p>
            <a:r>
              <a:rPr lang="en-GB" b="1" dirty="0"/>
              <a:t>The </a:t>
            </a:r>
            <a:r>
              <a:rPr lang="en-GB" b="1" dirty="0" smtClean="0"/>
              <a:t>function </a:t>
            </a:r>
            <a:r>
              <a:rPr lang="en-GB" b="1" dirty="0"/>
              <a:t>of </a:t>
            </a:r>
            <a:r>
              <a:rPr lang="en-GB" b="1" dirty="0" smtClean="0"/>
              <a:t>attitudes</a:t>
            </a:r>
            <a:r>
              <a:rPr lang="en-GB" b="1" dirty="0"/>
              <a:t>: Katz</a:t>
            </a:r>
          </a:p>
        </p:txBody>
      </p:sp>
      <p:sp>
        <p:nvSpPr>
          <p:cNvPr id="74755" name="Rectangle 3"/>
          <p:cNvSpPr>
            <a:spLocks noGrp="1" noChangeArrowheads="1"/>
          </p:cNvSpPr>
          <p:nvPr>
            <p:ph type="body" idx="1"/>
          </p:nvPr>
        </p:nvSpPr>
        <p:spPr>
          <a:xfrm>
            <a:off x="448147" y="1790313"/>
            <a:ext cx="8229600" cy="4525963"/>
          </a:xfrm>
        </p:spPr>
        <p:txBody>
          <a:bodyPr/>
          <a:lstStyle/>
          <a:p>
            <a:pPr>
              <a:lnSpc>
                <a:spcPct val="80000"/>
              </a:lnSpc>
            </a:pPr>
            <a:r>
              <a:rPr lang="en-GB" sz="2800" dirty="0"/>
              <a:t>Knowledge</a:t>
            </a:r>
          </a:p>
          <a:p>
            <a:pPr marL="730250" lvl="1" indent="-369888">
              <a:lnSpc>
                <a:spcPct val="80000"/>
              </a:lnSpc>
            </a:pPr>
            <a:r>
              <a:rPr lang="en-GB" sz="2600" dirty="0"/>
              <a:t>They provide a basis for interpreting and classifying new </a:t>
            </a:r>
            <a:r>
              <a:rPr lang="en-GB" sz="2600" dirty="0" smtClean="0"/>
              <a:t>information.</a:t>
            </a:r>
            <a:endParaRPr lang="en-GB" sz="2600" dirty="0"/>
          </a:p>
          <a:p>
            <a:pPr>
              <a:lnSpc>
                <a:spcPct val="80000"/>
              </a:lnSpc>
            </a:pPr>
            <a:r>
              <a:rPr lang="en-GB" sz="2800" dirty="0"/>
              <a:t>Expressive</a:t>
            </a:r>
          </a:p>
          <a:p>
            <a:pPr marL="730250" lvl="1" indent="-369888">
              <a:lnSpc>
                <a:spcPct val="80000"/>
              </a:lnSpc>
            </a:pPr>
            <a:r>
              <a:rPr lang="en-GB" sz="2600" dirty="0"/>
              <a:t>They enable individuals to communicate their values to </a:t>
            </a:r>
            <a:r>
              <a:rPr lang="en-GB" sz="2600" dirty="0" smtClean="0"/>
              <a:t>others.</a:t>
            </a:r>
            <a:endParaRPr lang="en-GB" sz="2600" dirty="0"/>
          </a:p>
          <a:p>
            <a:pPr>
              <a:lnSpc>
                <a:spcPct val="80000"/>
              </a:lnSpc>
            </a:pPr>
            <a:r>
              <a:rPr lang="en-GB" sz="2800" dirty="0"/>
              <a:t>Instrumental</a:t>
            </a:r>
          </a:p>
          <a:p>
            <a:pPr marL="730250" lvl="1" indent="-369888">
              <a:lnSpc>
                <a:spcPct val="80000"/>
              </a:lnSpc>
            </a:pPr>
            <a:r>
              <a:rPr lang="en-GB" sz="2600" dirty="0"/>
              <a:t>They help to maximise rewards and minimise sanctions resulting from </a:t>
            </a:r>
            <a:r>
              <a:rPr lang="en-GB" sz="2600" dirty="0" smtClean="0"/>
              <a:t>behaviour.</a:t>
            </a:r>
            <a:endParaRPr lang="en-GB" sz="2600" dirty="0"/>
          </a:p>
          <a:p>
            <a:pPr>
              <a:lnSpc>
                <a:spcPct val="80000"/>
              </a:lnSpc>
            </a:pPr>
            <a:r>
              <a:rPr lang="en-GB" sz="2800" dirty="0"/>
              <a:t>Ego-defensive</a:t>
            </a:r>
          </a:p>
          <a:p>
            <a:pPr marL="730250" lvl="1" indent="-369888">
              <a:lnSpc>
                <a:spcPct val="80000"/>
              </a:lnSpc>
            </a:pPr>
            <a:r>
              <a:rPr lang="en-GB" sz="2600" dirty="0"/>
              <a:t>They help protect the ego against undesirable truths or </a:t>
            </a:r>
            <a:r>
              <a:rPr lang="en-GB" sz="2600" dirty="0" smtClean="0"/>
              <a:t>reality.</a:t>
            </a:r>
            <a:endParaRPr lang="en-GB" sz="2600"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457200" y="169984"/>
            <a:ext cx="8229600" cy="1143000"/>
          </a:xfrm>
        </p:spPr>
        <p:txBody>
          <a:bodyPr/>
          <a:lstStyle/>
          <a:p>
            <a:r>
              <a:rPr lang="en-GB" b="1" dirty="0"/>
              <a:t>Psychological </a:t>
            </a:r>
            <a:r>
              <a:rPr lang="en-GB" b="1" dirty="0" smtClean="0"/>
              <a:t>testing </a:t>
            </a:r>
            <a:br>
              <a:rPr lang="en-GB" b="1" dirty="0" smtClean="0"/>
            </a:br>
            <a:r>
              <a:rPr lang="en-GB" b="1" dirty="0" smtClean="0"/>
              <a:t>and assessment</a:t>
            </a:r>
            <a:endParaRPr lang="en-GB" b="1" dirty="0"/>
          </a:p>
        </p:txBody>
      </p:sp>
      <p:sp>
        <p:nvSpPr>
          <p:cNvPr id="67587" name="Rectangle 3"/>
          <p:cNvSpPr>
            <a:spLocks noGrp="1" noChangeArrowheads="1"/>
          </p:cNvSpPr>
          <p:nvPr>
            <p:ph type="body" idx="1"/>
          </p:nvPr>
        </p:nvSpPr>
        <p:spPr>
          <a:xfrm>
            <a:off x="448147" y="1699522"/>
            <a:ext cx="8229600" cy="4525963"/>
          </a:xfrm>
        </p:spPr>
        <p:txBody>
          <a:bodyPr/>
          <a:lstStyle/>
          <a:p>
            <a:pPr marL="0" indent="0">
              <a:buNone/>
            </a:pPr>
            <a:r>
              <a:rPr lang="en-GB" sz="3000" dirty="0" smtClean="0"/>
              <a:t>Psychological tests are usually one of two types, although the terms are often used interchangeably.</a:t>
            </a:r>
            <a:endParaRPr lang="en-GB" sz="3000" dirty="0"/>
          </a:p>
          <a:p>
            <a:pPr marL="342900" lvl="1" indent="-325438"/>
            <a:r>
              <a:rPr lang="en-GB" dirty="0" smtClean="0"/>
              <a:t>Personality tests which measure enduring characteristics.</a:t>
            </a:r>
            <a:endParaRPr lang="en-GB" dirty="0"/>
          </a:p>
          <a:p>
            <a:pPr marL="342900" lvl="1" indent="-325438"/>
            <a:r>
              <a:rPr lang="en-GB" dirty="0" smtClean="0"/>
              <a:t>Psychometric tests which measure a broader range of characteristics and aptitudes.</a:t>
            </a:r>
            <a:endParaRPr lang="en-GB"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457200" y="483576"/>
            <a:ext cx="8229600" cy="1143000"/>
          </a:xfrm>
        </p:spPr>
        <p:txBody>
          <a:bodyPr/>
          <a:lstStyle/>
          <a:p>
            <a:r>
              <a:rPr lang="en-GB" b="1" dirty="0" smtClean="0"/>
              <a:t>Psychological tests should be:</a:t>
            </a:r>
            <a:endParaRPr lang="en-GB" b="1" dirty="0"/>
          </a:p>
        </p:txBody>
      </p:sp>
      <p:sp>
        <p:nvSpPr>
          <p:cNvPr id="70659" name="Rectangle 3"/>
          <p:cNvSpPr>
            <a:spLocks noGrp="1" noChangeArrowheads="1"/>
          </p:cNvSpPr>
          <p:nvPr>
            <p:ph type="body" idx="1"/>
          </p:nvPr>
        </p:nvSpPr>
        <p:spPr>
          <a:xfrm>
            <a:off x="448408" y="1573041"/>
            <a:ext cx="8229600" cy="4525963"/>
          </a:xfrm>
        </p:spPr>
        <p:txBody>
          <a:bodyPr/>
          <a:lstStyle/>
          <a:p>
            <a:pPr>
              <a:lnSpc>
                <a:spcPct val="150000"/>
              </a:lnSpc>
            </a:pPr>
            <a:r>
              <a:rPr lang="en-GB" sz="2800" dirty="0" smtClean="0"/>
              <a:t>Objective</a:t>
            </a:r>
          </a:p>
          <a:p>
            <a:pPr>
              <a:lnSpc>
                <a:spcPct val="150000"/>
              </a:lnSpc>
            </a:pPr>
            <a:r>
              <a:rPr lang="en-GB" sz="2800" dirty="0" smtClean="0"/>
              <a:t>Standardised</a:t>
            </a:r>
          </a:p>
          <a:p>
            <a:pPr>
              <a:lnSpc>
                <a:spcPct val="150000"/>
              </a:lnSpc>
            </a:pPr>
            <a:r>
              <a:rPr lang="en-GB" sz="2800" dirty="0" smtClean="0"/>
              <a:t>Reliable</a:t>
            </a:r>
          </a:p>
          <a:p>
            <a:pPr>
              <a:lnSpc>
                <a:spcPct val="150000"/>
              </a:lnSpc>
            </a:pPr>
            <a:r>
              <a:rPr lang="en-GB" sz="2800" dirty="0" smtClean="0"/>
              <a:t>Valid</a:t>
            </a:r>
          </a:p>
          <a:p>
            <a:pPr>
              <a:lnSpc>
                <a:spcPct val="150000"/>
              </a:lnSpc>
            </a:pPr>
            <a:r>
              <a:rPr lang="en-GB" sz="2800" dirty="0" smtClean="0"/>
              <a:t>Discriminating (but not discriminatory)</a:t>
            </a:r>
            <a:endParaRPr lang="en-GB" sz="2800"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457200" y="483576"/>
            <a:ext cx="8229600" cy="1143000"/>
          </a:xfrm>
        </p:spPr>
        <p:txBody>
          <a:bodyPr/>
          <a:lstStyle/>
          <a:p>
            <a:r>
              <a:rPr lang="en-GB" sz="4000" b="1" dirty="0"/>
              <a:t>Why </a:t>
            </a:r>
            <a:r>
              <a:rPr lang="en-GB" sz="4000" b="1" dirty="0" smtClean="0"/>
              <a:t>use psychological tests?</a:t>
            </a:r>
            <a:endParaRPr lang="en-GB" sz="4000" b="1" dirty="0"/>
          </a:p>
        </p:txBody>
      </p:sp>
      <p:sp>
        <p:nvSpPr>
          <p:cNvPr id="71683" name="Rectangle 3"/>
          <p:cNvSpPr>
            <a:spLocks noGrp="1" noChangeArrowheads="1"/>
          </p:cNvSpPr>
          <p:nvPr>
            <p:ph type="body" sz="half" idx="1"/>
          </p:nvPr>
        </p:nvSpPr>
        <p:spPr>
          <a:xfrm>
            <a:off x="457200" y="1798759"/>
            <a:ext cx="4038600" cy="4525963"/>
          </a:xfrm>
        </p:spPr>
        <p:txBody>
          <a:bodyPr/>
          <a:lstStyle/>
          <a:p>
            <a:pPr algn="ctr">
              <a:lnSpc>
                <a:spcPct val="80000"/>
              </a:lnSpc>
              <a:buFontTx/>
              <a:buNone/>
            </a:pPr>
            <a:r>
              <a:rPr lang="en-GB" sz="2400" dirty="0" smtClean="0"/>
              <a:t>Advantages</a:t>
            </a:r>
            <a:endParaRPr lang="en-GB" sz="2400" dirty="0"/>
          </a:p>
          <a:p>
            <a:pPr>
              <a:lnSpc>
                <a:spcPct val="80000"/>
              </a:lnSpc>
            </a:pPr>
            <a:r>
              <a:rPr lang="en-GB" sz="2400" dirty="0"/>
              <a:t>They </a:t>
            </a:r>
            <a:r>
              <a:rPr lang="en-GB" sz="2400" dirty="0" smtClean="0"/>
              <a:t>can make </a:t>
            </a:r>
            <a:r>
              <a:rPr lang="en-GB" sz="2400" dirty="0"/>
              <a:t>decisions about </a:t>
            </a:r>
            <a:r>
              <a:rPr lang="en-GB" sz="2400" dirty="0" smtClean="0"/>
              <a:t>people more systematic and precise</a:t>
            </a:r>
            <a:endParaRPr lang="en-GB" sz="2000" dirty="0"/>
          </a:p>
          <a:p>
            <a:pPr>
              <a:lnSpc>
                <a:spcPct val="80000"/>
              </a:lnSpc>
            </a:pPr>
            <a:r>
              <a:rPr lang="en-GB" sz="2400" dirty="0"/>
              <a:t>They predict future performance and reduce uncertainty</a:t>
            </a:r>
          </a:p>
          <a:p>
            <a:pPr>
              <a:lnSpc>
                <a:spcPct val="80000"/>
              </a:lnSpc>
            </a:pPr>
            <a:r>
              <a:rPr lang="en-GB" sz="2400" dirty="0"/>
              <a:t>They provide relatively accurate descriptions of people and </a:t>
            </a:r>
            <a:r>
              <a:rPr lang="en-GB" sz="2400" dirty="0" smtClean="0"/>
              <a:t>behaviour</a:t>
            </a:r>
            <a:endParaRPr lang="en-GB" sz="2400" dirty="0"/>
          </a:p>
        </p:txBody>
      </p:sp>
      <p:sp>
        <p:nvSpPr>
          <p:cNvPr id="71684" name="Rectangle 4"/>
          <p:cNvSpPr>
            <a:spLocks noGrp="1" noChangeArrowheads="1"/>
          </p:cNvSpPr>
          <p:nvPr>
            <p:ph type="body" sz="half" idx="2"/>
          </p:nvPr>
        </p:nvSpPr>
        <p:spPr>
          <a:xfrm>
            <a:off x="4499992" y="1798759"/>
            <a:ext cx="4392488" cy="4924425"/>
          </a:xfrm>
        </p:spPr>
        <p:txBody>
          <a:bodyPr/>
          <a:lstStyle/>
          <a:p>
            <a:pPr algn="ctr">
              <a:lnSpc>
                <a:spcPct val="80000"/>
              </a:lnSpc>
              <a:buFontTx/>
              <a:buNone/>
            </a:pPr>
            <a:r>
              <a:rPr lang="en-GB" sz="2400" dirty="0" smtClean="0"/>
              <a:t>Problems</a:t>
            </a:r>
            <a:endParaRPr lang="en-GB" sz="2400" dirty="0"/>
          </a:p>
          <a:p>
            <a:pPr>
              <a:lnSpc>
                <a:spcPct val="80000"/>
              </a:lnSpc>
            </a:pPr>
            <a:r>
              <a:rPr lang="en-GB" sz="2400" dirty="0"/>
              <a:t>They can be expensive and time consuming</a:t>
            </a:r>
          </a:p>
          <a:p>
            <a:pPr>
              <a:lnSpc>
                <a:spcPct val="80000"/>
              </a:lnSpc>
            </a:pPr>
            <a:r>
              <a:rPr lang="en-GB" sz="2400" dirty="0"/>
              <a:t>If handled unprofessionally, they can be misused or abused</a:t>
            </a:r>
          </a:p>
          <a:p>
            <a:pPr>
              <a:lnSpc>
                <a:spcPct val="80000"/>
              </a:lnSpc>
            </a:pPr>
            <a:r>
              <a:rPr lang="en-GB" sz="2400" dirty="0"/>
              <a:t>They can be seen as intrusive by candidates</a:t>
            </a:r>
          </a:p>
          <a:p>
            <a:pPr>
              <a:lnSpc>
                <a:spcPct val="80000"/>
              </a:lnSpc>
            </a:pPr>
            <a:r>
              <a:rPr lang="en-GB" sz="2400" dirty="0"/>
              <a:t>They may be inappropriate</a:t>
            </a:r>
          </a:p>
          <a:p>
            <a:pPr>
              <a:lnSpc>
                <a:spcPct val="80000"/>
              </a:lnSpc>
            </a:pPr>
            <a:r>
              <a:rPr lang="en-GB" sz="2400" dirty="0" smtClean="0"/>
              <a:t>Practice by candidates can have an effect on their </a:t>
            </a:r>
            <a:r>
              <a:rPr lang="en-GB" sz="2400" dirty="0"/>
              <a:t>results</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57200" y="480648"/>
            <a:ext cx="8229600" cy="1143000"/>
          </a:xfrm>
        </p:spPr>
        <p:txBody>
          <a:bodyPr/>
          <a:lstStyle/>
          <a:p>
            <a:r>
              <a:rPr lang="en-GB" b="1" dirty="0" smtClean="0"/>
              <a:t>Diversity in the workplace</a:t>
            </a:r>
            <a:endParaRPr lang="en-GB" b="1" dirty="0"/>
          </a:p>
        </p:txBody>
      </p:sp>
      <p:sp>
        <p:nvSpPr>
          <p:cNvPr id="8" name="Content Placeholder 7"/>
          <p:cNvSpPr>
            <a:spLocks noGrp="1"/>
          </p:cNvSpPr>
          <p:nvPr>
            <p:ph idx="1"/>
          </p:nvPr>
        </p:nvSpPr>
        <p:spPr>
          <a:xfrm>
            <a:off x="448147" y="1789845"/>
            <a:ext cx="8229600" cy="4525963"/>
          </a:xfrm>
        </p:spPr>
        <p:txBody>
          <a:bodyPr>
            <a:normAutofit fontScale="92500" lnSpcReduction="20000"/>
          </a:bodyPr>
          <a:lstStyle/>
          <a:p>
            <a:r>
              <a:rPr lang="en-GB" sz="2800" dirty="0" smtClean="0"/>
              <a:t>Changing social attitudes</a:t>
            </a:r>
          </a:p>
          <a:p>
            <a:r>
              <a:rPr lang="en-GB" sz="2800" dirty="0" smtClean="0"/>
              <a:t>More global environment and internationalisation</a:t>
            </a:r>
          </a:p>
          <a:p>
            <a:r>
              <a:rPr lang="en-GB" sz="2800" dirty="0" smtClean="0"/>
              <a:t>Influence of the European Commission</a:t>
            </a:r>
          </a:p>
          <a:p>
            <a:r>
              <a:rPr lang="en-GB" sz="2800" dirty="0" smtClean="0"/>
              <a:t>Equality Act 2010 and other legislation</a:t>
            </a:r>
          </a:p>
          <a:p>
            <a:r>
              <a:rPr lang="en-GB" sz="2800" dirty="0" smtClean="0"/>
              <a:t>Demographic changes in the workforce</a:t>
            </a:r>
          </a:p>
          <a:p>
            <a:r>
              <a:rPr lang="en-GB" sz="2800" dirty="0" smtClean="0"/>
              <a:t>Wider customer base</a:t>
            </a:r>
          </a:p>
          <a:p>
            <a:r>
              <a:rPr lang="en-GB" sz="2800" dirty="0" smtClean="0"/>
              <a:t>Shortage of higher level skills</a:t>
            </a:r>
          </a:p>
          <a:p>
            <a:r>
              <a:rPr lang="en-GB" sz="2800" dirty="0" smtClean="0"/>
              <a:t>Programmes of affirmative action and positive discrimination</a:t>
            </a:r>
          </a:p>
          <a:p>
            <a:r>
              <a:rPr lang="en-GB" sz="2800" dirty="0" smtClean="0"/>
              <a:t>Increasing numbers of women, older and part time workers</a:t>
            </a:r>
            <a:endParaRPr lang="en-GB" sz="2800"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57200" y="169984"/>
            <a:ext cx="8229600" cy="1143000"/>
          </a:xfrm>
        </p:spPr>
        <p:txBody>
          <a:bodyPr/>
          <a:lstStyle/>
          <a:p>
            <a:r>
              <a:rPr lang="en-GB" b="1" dirty="0" smtClean="0"/>
              <a:t>From equal opportunities to managing diversity</a:t>
            </a:r>
            <a:endParaRPr lang="en-GB" b="1" dirty="0"/>
          </a:p>
        </p:txBody>
      </p:sp>
      <p:sp>
        <p:nvSpPr>
          <p:cNvPr id="8" name="Content Placeholder 7"/>
          <p:cNvSpPr>
            <a:spLocks noGrp="1"/>
          </p:cNvSpPr>
          <p:nvPr>
            <p:ph idx="1"/>
          </p:nvPr>
        </p:nvSpPr>
        <p:spPr>
          <a:xfrm>
            <a:off x="413903" y="1709290"/>
            <a:ext cx="8229600" cy="4637112"/>
          </a:xfrm>
        </p:spPr>
        <p:txBody>
          <a:bodyPr>
            <a:normAutofit/>
          </a:bodyPr>
          <a:lstStyle/>
          <a:p>
            <a:pPr marL="387350" indent="-387350">
              <a:buNone/>
            </a:pPr>
            <a:r>
              <a:rPr lang="en-GB" sz="2800" i="1" dirty="0" smtClean="0"/>
              <a:t>‘Diversity management goes beyond what is required by legislation designed to promote equal opportunities and prevent discrimination. </a:t>
            </a:r>
            <a:br>
              <a:rPr lang="en-GB" sz="2800" i="1" dirty="0" smtClean="0"/>
            </a:br>
            <a:r>
              <a:rPr lang="en-GB" sz="2800" i="1" dirty="0" smtClean="0"/>
              <a:t>It comprises an approach which recognises and values differences and aims to make positive use of the unique talents and perspectives within the workforce. The focus is on individuals rather than minority groups’.</a:t>
            </a:r>
          </a:p>
          <a:p>
            <a:pPr>
              <a:buNone/>
            </a:pPr>
            <a:endParaRPr lang="en-GB" sz="2800" i="1" dirty="0" smtClean="0"/>
          </a:p>
          <a:p>
            <a:pPr>
              <a:buNone/>
            </a:pPr>
            <a:r>
              <a:rPr lang="en-GB" sz="2800" dirty="0" smtClean="0"/>
              <a:t>				         </a:t>
            </a:r>
            <a:r>
              <a:rPr lang="en-GB" sz="2400" dirty="0" smtClean="0"/>
              <a:t>Chartered Management Institute</a:t>
            </a:r>
            <a:endParaRPr lang="en-GB" sz="2400"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57200" y="483576"/>
            <a:ext cx="8229600" cy="1143000"/>
          </a:xfrm>
        </p:spPr>
        <p:txBody>
          <a:bodyPr/>
          <a:lstStyle/>
          <a:p>
            <a:r>
              <a:rPr lang="en-GB" b="1" dirty="0" smtClean="0"/>
              <a:t>The business case for diversity</a:t>
            </a:r>
            <a:endParaRPr lang="en-GB" b="1" dirty="0"/>
          </a:p>
        </p:txBody>
      </p:sp>
      <p:sp>
        <p:nvSpPr>
          <p:cNvPr id="8" name="Content Placeholder 7"/>
          <p:cNvSpPr>
            <a:spLocks noGrp="1"/>
          </p:cNvSpPr>
          <p:nvPr>
            <p:ph idx="1"/>
          </p:nvPr>
        </p:nvSpPr>
        <p:spPr>
          <a:xfrm>
            <a:off x="456939" y="1708836"/>
            <a:ext cx="8229600" cy="4525963"/>
          </a:xfrm>
        </p:spPr>
        <p:txBody>
          <a:bodyPr/>
          <a:lstStyle/>
          <a:p>
            <a:r>
              <a:rPr lang="en-GB" sz="2800" dirty="0" smtClean="0"/>
              <a:t>It increases employee satisfaction, attracts new staff, aids retention and reduces recruitment costs.</a:t>
            </a:r>
          </a:p>
          <a:p>
            <a:r>
              <a:rPr lang="en-GB" sz="2800" dirty="0" smtClean="0"/>
              <a:t>It helps a company understand its diverse customers and enlarges potential markets.</a:t>
            </a:r>
          </a:p>
          <a:p>
            <a:r>
              <a:rPr lang="en-GB" sz="2800" dirty="0" smtClean="0"/>
              <a:t>It helps fill skills gaps when there is a tight labour market.</a:t>
            </a:r>
            <a:endParaRPr lang="en-GB" sz="2800"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9984"/>
            <a:ext cx="8229600" cy="1143000"/>
          </a:xfrm>
        </p:spPr>
        <p:txBody>
          <a:bodyPr/>
          <a:lstStyle/>
          <a:p>
            <a:r>
              <a:rPr lang="en-GB" b="1" dirty="0" smtClean="0"/>
              <a:t>Diversity management and training should:</a:t>
            </a:r>
            <a:endParaRPr lang="en-GB" b="1" dirty="0"/>
          </a:p>
        </p:txBody>
      </p:sp>
      <p:sp>
        <p:nvSpPr>
          <p:cNvPr id="3" name="Content Placeholder 2"/>
          <p:cNvSpPr>
            <a:spLocks noGrp="1"/>
          </p:cNvSpPr>
          <p:nvPr>
            <p:ph idx="1"/>
          </p:nvPr>
        </p:nvSpPr>
        <p:spPr>
          <a:xfrm>
            <a:off x="449960" y="1711568"/>
            <a:ext cx="8229600" cy="4525963"/>
          </a:xfrm>
        </p:spPr>
        <p:txBody>
          <a:bodyPr/>
          <a:lstStyle/>
          <a:p>
            <a:r>
              <a:rPr lang="en-GB" sz="2800" dirty="0" smtClean="0"/>
              <a:t>increase the awareness and value of diversity;</a:t>
            </a:r>
          </a:p>
          <a:p>
            <a:r>
              <a:rPr lang="en-GB" sz="2800" dirty="0" smtClean="0"/>
              <a:t>educate the workforce to understand cultures and values;</a:t>
            </a:r>
          </a:p>
          <a:p>
            <a:r>
              <a:rPr lang="en-GB" sz="2800" dirty="0" smtClean="0"/>
              <a:t>improve staff ability to communicate with others including customers and suppliers;</a:t>
            </a:r>
          </a:p>
          <a:p>
            <a:r>
              <a:rPr lang="en-GB" sz="2800" dirty="0" smtClean="0"/>
              <a:t>develop skills of diversity management;</a:t>
            </a:r>
          </a:p>
          <a:p>
            <a:r>
              <a:rPr lang="en-GB" sz="2800" dirty="0" smtClean="0"/>
              <a:t>address bias, prejudice and stereotypes.</a:t>
            </a:r>
            <a:endParaRPr lang="en-GB" sz="2800"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83576"/>
            <a:ext cx="8229600" cy="1143000"/>
          </a:xfrm>
        </p:spPr>
        <p:txBody>
          <a:bodyPr/>
          <a:lstStyle/>
          <a:p>
            <a:r>
              <a:rPr lang="en-GB" b="1" dirty="0" smtClean="0"/>
              <a:t>Moral and business imperatives</a:t>
            </a:r>
            <a:endParaRPr lang="en-GB" b="1" dirty="0"/>
          </a:p>
        </p:txBody>
      </p:sp>
      <p:sp>
        <p:nvSpPr>
          <p:cNvPr id="3" name="Content Placeholder 2"/>
          <p:cNvSpPr>
            <a:spLocks noGrp="1"/>
          </p:cNvSpPr>
          <p:nvPr>
            <p:ph idx="1"/>
          </p:nvPr>
        </p:nvSpPr>
        <p:spPr>
          <a:xfrm>
            <a:off x="448408" y="1704003"/>
            <a:ext cx="8229600" cy="4525963"/>
          </a:xfrm>
        </p:spPr>
        <p:txBody>
          <a:bodyPr>
            <a:normAutofit fontScale="92500" lnSpcReduction="10000"/>
          </a:bodyPr>
          <a:lstStyle/>
          <a:p>
            <a:pPr marL="0" indent="0">
              <a:lnSpc>
                <a:spcPct val="110000"/>
              </a:lnSpc>
              <a:buNone/>
            </a:pPr>
            <a:r>
              <a:rPr lang="en-GB" i="1" dirty="0" smtClean="0"/>
              <a:t>Workers in organisations where diversity is valued generally feel more engaged with their employer and are more likely to stay on board. The organisation will build a reputation as an ‘enlightened’ employer, and will be able to attract the best people at a time when talent is as a premium.</a:t>
            </a:r>
          </a:p>
          <a:p>
            <a:pPr>
              <a:lnSpc>
                <a:spcPct val="110000"/>
              </a:lnSpc>
            </a:pPr>
            <a:endParaRPr lang="en-GB" dirty="0"/>
          </a:p>
          <a:p>
            <a:pPr marL="0" indent="0">
              <a:lnSpc>
                <a:spcPct val="110000"/>
              </a:lnSpc>
              <a:buNone/>
            </a:pPr>
            <a:r>
              <a:rPr lang="en-GB" dirty="0" smtClean="0"/>
              <a:t>							  </a:t>
            </a:r>
            <a:r>
              <a:rPr lang="en-GB" sz="2600" dirty="0" smtClean="0"/>
              <a:t>Lucas</a:t>
            </a:r>
            <a:endParaRPr lang="en-GB" sz="2600" dirty="0"/>
          </a:p>
        </p:txBody>
      </p:sp>
    </p:spTree>
    <p:extLst>
      <p:ext uri="{BB962C8B-B14F-4D97-AF65-F5344CB8AC3E}">
        <p14:creationId xmlns:p14="http://schemas.microsoft.com/office/powerpoint/2010/main" val="36717036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480648"/>
            <a:ext cx="8229600" cy="1143000"/>
          </a:xfrm>
        </p:spPr>
        <p:txBody>
          <a:bodyPr/>
          <a:lstStyle/>
          <a:p>
            <a:r>
              <a:rPr lang="en-GB" b="1" dirty="0" smtClean="0"/>
              <a:t>Assignment</a:t>
            </a:r>
            <a:endParaRPr lang="en-GB" b="1" dirty="0"/>
          </a:p>
        </p:txBody>
      </p:sp>
      <p:pic>
        <p:nvPicPr>
          <p:cNvPr id="5122" name="Picture 2" descr="V:\Powerpoint\PE_UK\PE501-MULLINS\Final Files\GIf\ch04\M04UF001.gif"/>
          <p:cNvPicPr>
            <a:picLocks noChangeAspect="1" noChangeArrowheads="1"/>
          </p:cNvPicPr>
          <p:nvPr/>
        </p:nvPicPr>
        <p:blipFill>
          <a:blip r:embed="rId2" cstate="print"/>
          <a:stretch>
            <a:fillRect/>
          </a:stretch>
        </p:blipFill>
        <p:spPr bwMode="auto">
          <a:xfrm>
            <a:off x="1978051" y="1548641"/>
            <a:ext cx="5187898" cy="4238460"/>
          </a:xfrm>
          <a:prstGeom prst="rect">
            <a:avLst/>
          </a:prstGeom>
          <a:noFill/>
        </p:spPr>
      </p:pic>
      <p:sp>
        <p:nvSpPr>
          <p:cNvPr id="4" name="TextBox 3"/>
          <p:cNvSpPr txBox="1"/>
          <p:nvPr/>
        </p:nvSpPr>
        <p:spPr>
          <a:xfrm>
            <a:off x="305899" y="6010933"/>
            <a:ext cx="7179285" cy="215444"/>
          </a:xfrm>
          <a:prstGeom prst="rect">
            <a:avLst/>
          </a:prstGeom>
          <a:noFill/>
        </p:spPr>
        <p:txBody>
          <a:bodyPr wrap="square" rtlCol="0">
            <a:spAutoFit/>
          </a:bodyPr>
          <a:lstStyle/>
          <a:p>
            <a:r>
              <a:rPr lang="en-IN" sz="800" i="1" dirty="0" smtClean="0"/>
              <a:t>Source</a:t>
            </a:r>
            <a:r>
              <a:rPr lang="en-IN" sz="800" dirty="0" smtClean="0"/>
              <a:t>: Susan Cain, </a:t>
            </a:r>
            <a:r>
              <a:rPr lang="en-IN" sz="800" i="1" dirty="0" smtClean="0"/>
              <a:t>Quiet: The Power of Introverts in a World That Can't Stop Talking</a:t>
            </a:r>
            <a:r>
              <a:rPr lang="en-IN" sz="800" dirty="0" smtClean="0"/>
              <a:t>, Viking an imprint of Penguin Books (2012) pp. 13–14.</a:t>
            </a:r>
          </a:p>
        </p:txBody>
      </p:sp>
    </p:spTree>
    <p:extLst>
      <p:ext uri="{BB962C8B-B14F-4D97-AF65-F5344CB8AC3E}">
        <p14:creationId xmlns:p14="http://schemas.microsoft.com/office/powerpoint/2010/main" val="1020125178"/>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NEXTUNIQUEID" val="10024"/>
  <p:tag name="MMPROD_UIDATA" val="&lt;database version=&quot;6.0&quot;&gt;&lt;object type=&quot;1&quot; unique_id=&quot;10001&quot;&gt;&lt;object type=&quot;8&quot; unique_id=&quot;358230&quot;&gt;&lt;/object&gt;&lt;object type=&quot;2&quot; unique_id=&quot;358231&quot;&gt;&lt;object type=&quot;3&quot; unique_id=&quot;364509&quot;&gt;&lt;property id=&quot;20148&quot; value=&quot;5&quot;/&gt;&lt;property id=&quot;20300&quot; value=&quot;Slide 1 - &amp;quot;Part 2&amp;#x0D;&amp;#x0A;The individual&amp;#x0D;&amp;#x0A;&amp;#x0D;&amp;#x0A;Chapter 4&amp;#x0D;&amp;#x0A;Individual differences and diversity&amp;quot;&quot;/&gt;&lt;property id=&quot;20307&quot; value=&quot;257&quot;/&gt;&lt;/object&gt;&lt;object type=&quot;3&quot; unique_id=&quot;364510&quot;&gt;&lt;property id=&quot;20148&quot; value=&quot;5&quot;/&gt;&lt;property id=&quot;20300&quot; value=&quot;Slide 2 - &amp;quot;How do individuals differ?&amp;quot;&quot;/&gt;&lt;property id=&quot;20307&quot; value=&quot;258&quot;/&gt;&lt;/object&gt;&lt;object type=&quot;3&quot; unique_id=&quot;364511&quot;&gt;&lt;property id=&quot;20148&quot; value=&quot;5&quot;/&gt;&lt;property id=&quot;20300&quot; value=&quot;Slide 3 - &amp;quot;Personality&amp;quot;&quot;/&gt;&lt;property id=&quot;20307&quot; value=&quot;259&quot;/&gt;&lt;/object&gt;&lt;object type=&quot;3&quot; unique_id=&quot;364512&quot;&gt;&lt;property id=&quot;20148&quot; value=&quot;5&quot;/&gt;&lt;property id=&quot;20300&quot; value=&quot;Slide 4 - &amp;quot;Two approaches to the &amp;#x0D;&amp;#x0A;study of personality&amp;quot;&quot;/&gt;&lt;property id=&quot;20307&quot; value=&quot;260&quot;/&gt;&lt;/object&gt;&lt;object type=&quot;3&quot; unique_id=&quot;364513&quot;&gt;&lt;property id=&quot;20148&quot; value=&quot;5&quot;/&gt;&lt;property id=&quot;20300&quot; value=&quot;Slide 5 - &amp;quot;To what extent does our personality remain constant?&amp;quot;&quot;/&gt;&lt;property id=&quot;20307&quot; value=&quot;261&quot;/&gt;&lt;/object&gt;&lt;object type=&quot;3&quot; unique_id=&quot;364515&quot;&gt;&lt;property id=&quot;20148&quot; value=&quot;5&quot;/&gt;&lt;property id=&quot;20300&quot; value=&quot;Slide 6 - &amp;quot;The big five personality factors&amp;quot;&quot;/&gt;&lt;property id=&quot;20307&quot; value=&quot;263&quot;/&gt;&lt;/object&gt;&lt;object type=&quot;3&quot; unique_id=&quot;364516&quot;&gt;&lt;property id=&quot;20148&quot; value=&quot;5&quot;/&gt;&lt;property id=&quot;20300&quot; value=&quot;Slide 7 - &amp;quot;Nomothetic approaches: Eysenck&amp;quot;&quot;/&gt;&lt;property id=&quot;20307&quot; value=&quot;264&quot;/&gt;&lt;/object&gt;&lt;object type=&quot;3&quot; unique_id=&quot;364517&quot;&gt;&lt;property id=&quot;20148&quot; value=&quot;5&quot;/&gt;&lt;property id=&quot;20300&quot; value=&quot;Slide 9 - &amp;quot;Nomothetic approaches: &amp;#x0D;&amp;#x0A;Cattell (Continued)&amp;quot;&quot;/&gt;&lt;property id=&quot;20307&quot; value=&quot;265&quot;/&gt;&lt;/object&gt;&lt;object type=&quot;3&quot; unique_id=&quot;364518&quot;&gt;&lt;property id=&quot;20148&quot; value=&quot;5&quot;/&gt;&lt;property id=&quot;20300&quot; value=&quot;Slide 10 - &amp;quot;Idiographic approaches – the &amp;#x0D;&amp;#x0A;major researchers&amp;quot;&quot;/&gt;&lt;property id=&quot;20307&quot; value=&quot;266&quot;/&gt;&lt;/object&gt;&lt;object type=&quot;3&quot; unique_id=&quot;364520&quot;&gt;&lt;property id=&quot;20148&quot; value=&quot;5&quot;/&gt;&lt;property id=&quot;20300&quot; value=&quot;Slide 11 - &amp;quot;Idiographic approaches: Jung&amp;quot;&quot;/&gt;&lt;property id=&quot;20307&quot; value=&quot;268&quot;/&gt;&lt;/object&gt;&lt;object type=&quot;3&quot; unique_id=&quot;364521&quot;&gt;&lt;property id=&quot;20148&quot; value=&quot;5&quot;/&gt;&lt;property id=&quot;20300&quot; value=&quot;Slide 12 - &amp;quot;Jung and the MBTI&amp;quot;&quot;/&gt;&lt;property id=&quot;20307&quot; value=&quot;269&quot;/&gt;&lt;/object&gt;&lt;object type=&quot;3&quot; unique_id=&quot;364522&quot;&gt;&lt;property id=&quot;20148&quot; value=&quot;5&quot;/&gt;&lt;property id=&quot;20300&quot; value=&quot;Slide 13 - &amp;quot;Leadership styles and the MBTI&amp;quot;&quot;/&gt;&lt;property id=&quot;20307&quot; value=&quot;270&quot;/&gt;&lt;/object&gt;&lt;object type=&quot;3&quot; unique_id=&quot;364523&quot;&gt;&lt;property id=&quot;20148&quot; value=&quot;5&quot;/&gt;&lt;property id=&quot;20300&quot; value=&quot;Slide 14 - &amp;quot;Idiographic approaches: Kelly&amp;quot;&quot;/&gt;&lt;property id=&quot;20307&quot; value=&quot;271&quot;/&gt;&lt;/object&gt;&lt;object type=&quot;3&quot; unique_id=&quot;364524&quot;&gt;&lt;property id=&quot;20148&quot; value=&quot;5&quot;/&gt;&lt;property id=&quot;20300&quot; value=&quot;Slide 15 - &amp;quot;Friedman and Rosenman:&amp;#x0D;&amp;#x0A;Type ‘A’ and ‘B’ personalities&amp;quot;&quot;/&gt;&lt;property id=&quot;20307&quot; value=&quot;272&quot;/&gt;&lt;/object&gt;&lt;object type=&quot;3&quot; unique_id=&quot;364525&quot;&gt;&lt;property id=&quot;20148&quot; value=&quot;5&quot;/&gt;&lt;property id=&quot;20300&quot; value=&quot;Slide 17 - &amp;quot;Primary mental abilities: &amp;#x0D;&amp;#x0A;Thurstone&amp;quot;&quot;/&gt;&lt;property id=&quot;20307&quot; value=&quot;273&quot;/&gt;&lt;/object&gt;&lt;object type=&quot;3&quot; unique_id=&quot;364527&quot;&gt;&lt;property id=&quot;20148&quot; value=&quot;5&quot;/&gt;&lt;property id=&quot;20300&quot; value=&quot;Slide 18 - &amp;quot;Guildford: three dimensions &amp;#x0D;&amp;#x0A;of intelligence&amp;quot;&quot;/&gt;&lt;property id=&quot;20307&quot; value=&quot;275&quot;/&gt;&lt;/object&gt;&lt;object type=&quot;3&quot; unique_id=&quot;364528&quot;&gt;&lt;property id=&quot;20148&quot; value=&quot;5&quot;/&gt;&lt;property id=&quot;20300&quot; value=&quot;Slide 19 - &amp;quot;Emotional intelligence&amp;quot;&quot;/&gt;&lt;property id=&quot;20307&quot; value=&quot;276&quot;/&gt;&lt;/object&gt;&lt;object type=&quot;3&quot; unique_id=&quot;364529&quot;&gt;&lt;property id=&quot;20148&quot; value=&quot;5&quot;/&gt;&lt;property id=&quot;20300&quot; value=&quot;Slide 20 - &amp;quot;Emotional intelligence competence model&amp;quot;&quot;/&gt;&lt;property id=&quot;20307&quot; value=&quot;277&quot;/&gt;&lt;/object&gt;&lt;object type=&quot;3&quot; unique_id=&quot;364530&quot;&gt;&lt;property id=&quot;20148&quot; value=&quot;5&quot;/&gt;&lt;property id=&quot;20300&quot; value=&quot;Slide 21 - &amp;quot;Attitudes, beliefs and values&amp;quot;&quot;/&gt;&lt;property id=&quot;20307&quot; value=&quot;278&quot;/&gt;&lt;/object&gt;&lt;object type=&quot;3&quot; unique_id=&quot;364531&quot;&gt;&lt;property id=&quot;20148&quot; value=&quot;5&quot;/&gt;&lt;property id=&quot;20300&quot; value=&quot;Slide 22 - &amp;quot;The function of attitudes: Katz&amp;quot;&quot;/&gt;&lt;property id=&quot;20307&quot; value=&quot;279&quot;/&gt;&lt;/object&gt;&lt;object type=&quot;3&quot; unique_id=&quot;364533&quot;&gt;&lt;property id=&quot;20148&quot; value=&quot;5&quot;/&gt;&lt;property id=&quot;20300&quot; value=&quot;Slide 23 - &amp;quot;Psychological testing &amp;#x0D;&amp;#x0A;and assessment&amp;quot;&quot;/&gt;&lt;property id=&quot;20307&quot; value=&quot;281&quot;/&gt;&lt;/object&gt;&lt;object type=&quot;3&quot; unique_id=&quot;364536&quot;&gt;&lt;property id=&quot;20148&quot; value=&quot;5&quot;/&gt;&lt;property id=&quot;20300&quot; value=&quot;Slide 24 - &amp;quot;Psychological tests should be:&amp;quot;&quot;/&gt;&lt;property id=&quot;20307&quot; value=&quot;284&quot;/&gt;&lt;/object&gt;&lt;object type=&quot;3&quot; unique_id=&quot;364537&quot;&gt;&lt;property id=&quot;20148&quot; value=&quot;5&quot;/&gt;&lt;property id=&quot;20300&quot; value=&quot;Slide 25 - &amp;quot;Why use psychological tests?&amp;quot;&quot;/&gt;&lt;property id=&quot;20307&quot; value=&quot;285&quot;/&gt;&lt;/object&gt;&lt;object type=&quot;3&quot; unique_id=&quot;364538&quot;&gt;&lt;property id=&quot;20148&quot; value=&quot;5&quot;/&gt;&lt;property id=&quot;20300&quot; value=&quot;Slide 26 - &amp;quot;Diversity in the workplace&amp;quot;&quot;/&gt;&lt;property id=&quot;20307&quot; value=&quot;286&quot;/&gt;&lt;/object&gt;&lt;object type=&quot;3&quot; unique_id=&quot;364539&quot;&gt;&lt;property id=&quot;20148&quot; value=&quot;5&quot;/&gt;&lt;property id=&quot;20300&quot; value=&quot;Slide 27 - &amp;quot;From equal opportunities to managing diversity&amp;quot;&quot;/&gt;&lt;property id=&quot;20307&quot; value=&quot;287&quot;/&gt;&lt;/object&gt;&lt;object type=&quot;3&quot; unique_id=&quot;364540&quot;&gt;&lt;property id=&quot;20148&quot; value=&quot;5&quot;/&gt;&lt;property id=&quot;20300&quot; value=&quot;Slide 28 - &amp;quot;The business case for diversity&amp;quot;&quot;/&gt;&lt;property id=&quot;20307&quot; value=&quot;288&quot;/&gt;&lt;/object&gt;&lt;object type=&quot;3&quot; unique_id=&quot;364541&quot;&gt;&lt;property id=&quot;20148&quot; value=&quot;5&quot;/&gt;&lt;property id=&quot;20300&quot; value=&quot;Slide 29 - &amp;quot;Diversity management and training should:&amp;quot;&quot;/&gt;&lt;property id=&quot;20307&quot; value=&quot;289&quot;/&gt;&lt;/object&gt;&lt;object type=&quot;3&quot; unique_id=&quot;364542&quot;&gt;&lt;property id=&quot;20148&quot; value=&quot;5&quot;/&gt;&lt;property id=&quot;20300&quot; value=&quot;Slide 8 - &amp;quot;Nomothetic approaches: Eysenck (Continued)&amp;quot;&quot;/&gt;&lt;property id=&quot;20307&quot; value=&quot;293&quot;/&gt;&lt;/object&gt;&lt;object type=&quot;3&quot; unique_id=&quot;364543&quot;&gt;&lt;property id=&quot;20148&quot; value=&quot;5&quot;/&gt;&lt;property id=&quot;20300&quot; value=&quot;Slide 16 - &amp;quot;Type ‘A’ and ‘B’ personalities&amp;quot;&quot;/&gt;&lt;property id=&quot;20307&quot; value=&quot;291&quot;/&gt;&lt;/object&gt;&lt;object type=&quot;3&quot; unique_id=&quot;364544&quot;&gt;&lt;property id=&quot;20148&quot; value=&quot;5&quot;/&gt;&lt;property id=&quot;20300&quot; value=&quot;Slide 30 - &amp;quot;Moral and business imperatives&amp;quot;&quot;/&gt;&lt;property id=&quot;20307&quot; value=&quot;290&quot;/&gt;&lt;/object&gt;&lt;object type=&quot;3&quot; unique_id=&quot;364545&quot;&gt;&lt;property id=&quot;20148&quot; value=&quot;5&quot;/&gt;&lt;property id=&quot;20300&quot; value=&quot;Slide 31 - &amp;quot;Assignment&amp;quot;&quot;/&gt;&lt;property id=&quot;20307&quot; value=&quot;292&quot;/&gt;&lt;/object&gt;&lt;/object&gt;&lt;/object&gt;&lt;/database&gt;"/>
</p:tagLst>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ustom Design">
  <a:themeElements>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ustom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848</TotalTime>
  <Words>1231</Words>
  <Application>Microsoft Office PowerPoint</Application>
  <PresentationFormat>On-screen Show (4:3)</PresentationFormat>
  <Paragraphs>221</Paragraphs>
  <Slides>31</Slides>
  <Notes>28</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31</vt:i4>
      </vt:variant>
    </vt:vector>
  </HeadingPairs>
  <TitlesOfParts>
    <vt:vector size="35" baseType="lpstr">
      <vt:lpstr>Arial</vt:lpstr>
      <vt:lpstr>Times New Roman</vt:lpstr>
      <vt:lpstr>Default Design</vt:lpstr>
      <vt:lpstr>Custom Design</vt:lpstr>
      <vt:lpstr>Part 2 The individual  Chapter 4 Individual differences and diversity</vt:lpstr>
      <vt:lpstr>How do individuals differ?</vt:lpstr>
      <vt:lpstr>Personality</vt:lpstr>
      <vt:lpstr>Two approaches to the  study of personality</vt:lpstr>
      <vt:lpstr>To what extent does our personality remain constant?</vt:lpstr>
      <vt:lpstr>The big five personality factors</vt:lpstr>
      <vt:lpstr>Nomothetic approaches: Eysenck</vt:lpstr>
      <vt:lpstr>Nomothetic approaches: Eysenck (Continued)</vt:lpstr>
      <vt:lpstr>Nomothetic approaches:  Cattell (Continued)</vt:lpstr>
      <vt:lpstr>Idiographic approaches – the  major researchers</vt:lpstr>
      <vt:lpstr>Idiographic approaches: Jung</vt:lpstr>
      <vt:lpstr>Jung and the MBTI</vt:lpstr>
      <vt:lpstr>Leadership styles and the MBTI</vt:lpstr>
      <vt:lpstr>Idiographic approaches: Kelly</vt:lpstr>
      <vt:lpstr>Friedman and Rosenman: Type ‘A’ and ‘B’ personalities</vt:lpstr>
      <vt:lpstr>Type ‘A’ and ‘B’ personalities</vt:lpstr>
      <vt:lpstr>Primary mental abilities:  Thurstone</vt:lpstr>
      <vt:lpstr>Guildford: three dimensions  of intelligence</vt:lpstr>
      <vt:lpstr>Emotional intelligence</vt:lpstr>
      <vt:lpstr>Emotional intelligence competence model</vt:lpstr>
      <vt:lpstr>Attitudes, beliefs and values</vt:lpstr>
      <vt:lpstr>The function of attitudes: Katz</vt:lpstr>
      <vt:lpstr>Psychological testing  and assessment</vt:lpstr>
      <vt:lpstr>Psychological tests should be:</vt:lpstr>
      <vt:lpstr>Why use psychological tests?</vt:lpstr>
      <vt:lpstr>Diversity in the workplace</vt:lpstr>
      <vt:lpstr>From equal opportunities to managing diversity</vt:lpstr>
      <vt:lpstr>The business case for diversity</vt:lpstr>
      <vt:lpstr>Diversity management and training should:</vt:lpstr>
      <vt:lpstr>Moral and business imperatives</vt:lpstr>
      <vt:lpstr>Assignment</vt:lpstr>
    </vt:vector>
  </TitlesOfParts>
  <Company>Christy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One</dc:title>
  <dc:creator>Gill</dc:creator>
  <cp:lastModifiedBy>Julie Potter</cp:lastModifiedBy>
  <cp:revision>143</cp:revision>
  <cp:lastPrinted>2015-10-19T11:40:25Z</cp:lastPrinted>
  <dcterms:created xsi:type="dcterms:W3CDTF">2007-02-22T15:17:11Z</dcterms:created>
  <dcterms:modified xsi:type="dcterms:W3CDTF">2018-09-11T10:28:35Z</dcterms:modified>
</cp:coreProperties>
</file>