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8" r:id="rId5"/>
    <p:sldId id="259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7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65" y="2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F1BB4-5C86-4EA0-A42D-4CA465F64E2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FCEE9-B9D0-4342-86DF-8D8480C3577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68994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F1BB4-5C86-4EA0-A42D-4CA465F64E2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FCEE9-B9D0-4342-86DF-8D8480C357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615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F1BB4-5C86-4EA0-A42D-4CA465F64E2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FCEE9-B9D0-4342-86DF-8D8480C3577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5428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F1BB4-5C86-4EA0-A42D-4CA465F64E2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FCEE9-B9D0-4342-86DF-8D8480C357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149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F1BB4-5C86-4EA0-A42D-4CA465F64E2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FCEE9-B9D0-4342-86DF-8D8480C357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4815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F1BB4-5C86-4EA0-A42D-4CA465F64E2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FCEE9-B9D0-4342-86DF-8D8480C357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993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F1BB4-5C86-4EA0-A42D-4CA465F64E2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FCEE9-B9D0-4342-86DF-8D8480C357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71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143F1BB4-5C86-4EA0-A42D-4CA465F64E2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8FFCEE9-B9D0-4342-86DF-8D8480C357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5400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F1BB4-5C86-4EA0-A42D-4CA465F64E2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FCEE9-B9D0-4342-86DF-8D8480C357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9143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F1BB4-5C86-4EA0-A42D-4CA465F64E2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FCEE9-B9D0-4342-86DF-8D8480C357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887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F1BB4-5C86-4EA0-A42D-4CA465F64E2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FCEE9-B9D0-4342-86DF-8D8480C357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6954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143F1BB4-5C86-4EA0-A42D-4CA465F64E2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78FFCEE9-B9D0-4342-86DF-8D8480C3577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5055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Information Engineering</a:t>
            </a:r>
            <a:br>
              <a:rPr lang="en-GB" dirty="0" smtClean="0"/>
            </a:br>
            <a:r>
              <a:rPr lang="en-GB" dirty="0" smtClean="0"/>
              <a:t>building context Diagram and DFDs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Beverley </a:t>
            </a:r>
            <a:r>
              <a:rPr lang="en-GB" dirty="0" err="1" smtClean="0"/>
              <a:t>holland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49339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56" t="32024" r="47703" b="12796"/>
          <a:stretch/>
        </p:blipFill>
        <p:spPr bwMode="auto">
          <a:xfrm>
            <a:off x="1631504" y="172694"/>
            <a:ext cx="8928992" cy="6192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919537" y="4149080"/>
            <a:ext cx="21114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Additional vertical </a:t>
            </a:r>
          </a:p>
          <a:p>
            <a:r>
              <a:rPr lang="en-GB" dirty="0"/>
              <a:t>Line denotes </a:t>
            </a:r>
          </a:p>
          <a:p>
            <a:r>
              <a:rPr lang="en-GB" dirty="0"/>
              <a:t>Multiple occurrence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9394669" y="4005064"/>
            <a:ext cx="12596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Additional vertical </a:t>
            </a:r>
          </a:p>
          <a:p>
            <a:r>
              <a:rPr lang="en-GB" dirty="0"/>
              <a:t>Line denotes </a:t>
            </a:r>
          </a:p>
          <a:p>
            <a:r>
              <a:rPr lang="en-GB" dirty="0"/>
              <a:t>Multiple occurrence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1469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Data-Flow Diagramming </a:t>
            </a:r>
            <a:r>
              <a:rPr lang="en-GB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with </a:t>
            </a:r>
            <a:r>
              <a:rPr lang="en-GB" dirty="0" err="1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visio</a:t>
            </a:r>
            <a:endParaRPr lang="en-GB" dirty="0"/>
          </a:p>
        </p:txBody>
      </p:sp>
      <p:sp>
        <p:nvSpPr>
          <p:cNvPr id="4" name="Rectangle 5" descr="Rectangle: Click to edit Master text styles&#10;Second level&#10;Third level&#10;Fourth level&#10;Fifth level"/>
          <p:cNvSpPr>
            <a:spLocks noGrp="1" noChangeArrowheads="1"/>
          </p:cNvSpPr>
          <p:nvPr>
            <p:ph idx="1"/>
          </p:nvPr>
        </p:nvSpPr>
        <p:spPr>
          <a:xfrm>
            <a:off x="831399" y="1874540"/>
            <a:ext cx="3960201" cy="2503060"/>
          </a:xfrm>
        </p:spPr>
        <p:txBody>
          <a:bodyPr>
            <a:normAutofit/>
          </a:bodyPr>
          <a:lstStyle/>
          <a:p>
            <a:pPr marL="0" indent="0"/>
            <a:r>
              <a:rPr lang="en-GB" sz="2000" dirty="0"/>
              <a:t>Using </a:t>
            </a:r>
            <a:r>
              <a:rPr lang="en-GB" sz="2000" dirty="0"/>
              <a:t>Visio to construct Data Flow Diagrams (Data Flow Model Diagrams) </a:t>
            </a:r>
            <a:r>
              <a:rPr lang="en-GB" sz="2000" i="1" dirty="0"/>
              <a:t>DFDs</a:t>
            </a:r>
            <a:r>
              <a:rPr lang="en-GB" sz="2000" dirty="0"/>
              <a:t>.  </a:t>
            </a:r>
            <a:r>
              <a:rPr lang="en-GB" sz="2000" dirty="0"/>
              <a:t>Under </a:t>
            </a:r>
            <a:r>
              <a:rPr lang="en-GB" sz="2000" dirty="0"/>
              <a:t>the Software and database option in </a:t>
            </a:r>
            <a:r>
              <a:rPr lang="en-GB" sz="2000" dirty="0" smtClean="0"/>
              <a:t>Visio. </a:t>
            </a:r>
            <a:r>
              <a:rPr lang="en-GB" sz="2000" dirty="0"/>
              <a:t>Choose Data Flow Diagram and create leave the units as Metric.</a:t>
            </a:r>
          </a:p>
          <a:p>
            <a:endParaRPr lang="en-GB" sz="2000" dirty="0"/>
          </a:p>
          <a:p>
            <a:pPr marL="0" indent="0">
              <a:defRPr/>
            </a:pPr>
            <a:endParaRPr lang="en-US" sz="2000" dirty="0"/>
          </a:p>
          <a:p>
            <a:pPr marL="457200" indent="-457200">
              <a:defRPr/>
            </a:pPr>
            <a:endParaRPr lang="en-US" sz="2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18796" t="13906" r="41490" b="7092"/>
          <a:stretch/>
        </p:blipFill>
        <p:spPr>
          <a:xfrm>
            <a:off x="6126480" y="1915200"/>
            <a:ext cx="5155431" cy="4168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143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Data-Flow Diagramming </a:t>
            </a:r>
            <a:r>
              <a:rPr lang="en-GB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with </a:t>
            </a:r>
            <a:r>
              <a:rPr lang="en-GB" dirty="0" err="1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visio</a:t>
            </a:r>
            <a:endParaRPr lang="en-GB" dirty="0"/>
          </a:p>
        </p:txBody>
      </p:sp>
      <p:sp>
        <p:nvSpPr>
          <p:cNvPr id="4" name="Rectangle 5" descr="Rectangle: Click to edit Master text styles&#10;Second level&#10;Third level&#10;Fourth level&#10;Fifth level"/>
          <p:cNvSpPr>
            <a:spLocks noGrp="1" noChangeArrowheads="1"/>
          </p:cNvSpPr>
          <p:nvPr>
            <p:ph idx="1"/>
          </p:nvPr>
        </p:nvSpPr>
        <p:spPr>
          <a:xfrm>
            <a:off x="6960096" y="2210400"/>
            <a:ext cx="3312368" cy="3090808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A well-documented version of DFD design is that of </a:t>
            </a:r>
            <a:r>
              <a:rPr lang="en-GB" sz="2400" dirty="0" err="1"/>
              <a:t>Gane-Sarson</a:t>
            </a:r>
            <a:r>
              <a:rPr lang="en-GB" sz="2400" dirty="0"/>
              <a:t>. Visio provides the following shapes</a:t>
            </a:r>
            <a:r>
              <a:rPr lang="en-GB" sz="2400" dirty="0"/>
              <a:t>;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We </a:t>
            </a:r>
            <a:r>
              <a:rPr lang="en-GB" sz="2400" dirty="0"/>
              <a:t>drag and drop the shapes onto the drawing paper area and start to build our diagram.</a:t>
            </a:r>
          </a:p>
          <a:p>
            <a:endParaRPr lang="en-GB" sz="2000" dirty="0"/>
          </a:p>
          <a:p>
            <a:pPr marL="0" indent="0">
              <a:defRPr/>
            </a:pPr>
            <a:endParaRPr lang="en-US" sz="2000" dirty="0"/>
          </a:p>
          <a:p>
            <a:pPr marL="457200" indent="-457200">
              <a:defRPr/>
            </a:pPr>
            <a:endParaRPr lang="en-US" sz="2000" dirty="0"/>
          </a:p>
        </p:txBody>
      </p:sp>
      <p:pic>
        <p:nvPicPr>
          <p:cNvPr id="6" name="Picture 5"/>
          <p:cNvPicPr/>
          <p:nvPr/>
        </p:nvPicPr>
        <p:blipFill rotWithShape="1">
          <a:blip r:embed="rId2"/>
          <a:srcRect r="78827" b="39308"/>
          <a:stretch/>
        </p:blipFill>
        <p:spPr bwMode="auto">
          <a:xfrm>
            <a:off x="1343592" y="1849960"/>
            <a:ext cx="4248472" cy="440886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91817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1585" y="260649"/>
            <a:ext cx="7521575" cy="549275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Data-Flow Diagramming </a:t>
            </a:r>
            <a:r>
              <a:rPr lang="en-GB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with </a:t>
            </a:r>
            <a:r>
              <a:rPr lang="en-GB" dirty="0" err="1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visio</a:t>
            </a:r>
            <a:endParaRPr lang="en-GB" dirty="0"/>
          </a:p>
        </p:txBody>
      </p:sp>
      <p:pic>
        <p:nvPicPr>
          <p:cNvPr id="7" name="Content Placeholder 6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536" y="764704"/>
            <a:ext cx="7992888" cy="5112568"/>
          </a:xfrm>
          <a:prstGeom prst="rect">
            <a:avLst/>
          </a:prstGeom>
          <a:solidFill>
            <a:schemeClr val="bg1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28622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Data-Flow </a:t>
            </a:r>
            <a:r>
              <a:rPr lang="en-US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Diagram</a:t>
            </a:r>
            <a:r>
              <a:rPr lang="en-GB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 Examples </a:t>
            </a:r>
            <a:br>
              <a:rPr lang="en-GB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</a:br>
            <a:r>
              <a:rPr lang="en-GB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Retail clothing store</a:t>
            </a:r>
            <a:endParaRPr lang="en-GB" dirty="0"/>
          </a:p>
        </p:txBody>
      </p:sp>
      <p:sp>
        <p:nvSpPr>
          <p:cNvPr id="4" name="Rectangle 5" descr="Rectangle: Click to edit Master text styles&#10;Second level&#10;Third level&#10;Fourth level&#10;Fifth level"/>
          <p:cNvSpPr>
            <a:spLocks noGrp="1" noChangeArrowheads="1"/>
          </p:cNvSpPr>
          <p:nvPr>
            <p:ph idx="1"/>
          </p:nvPr>
        </p:nvSpPr>
        <p:spPr>
          <a:xfrm>
            <a:off x="2318842" y="2170800"/>
            <a:ext cx="7521575" cy="2509150"/>
          </a:xfrm>
        </p:spPr>
        <p:txBody>
          <a:bodyPr>
            <a:normAutofit/>
          </a:bodyPr>
          <a:lstStyle/>
          <a:p>
            <a:pPr marL="0" indent="0">
              <a:defRPr/>
            </a:pPr>
            <a:r>
              <a:rPr lang="en-US" sz="2000" dirty="0"/>
              <a:t>Context Diagram</a:t>
            </a:r>
            <a:endParaRPr lang="en-US" sz="2000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401" y="3338849"/>
            <a:ext cx="9878945" cy="2230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2585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Data-Flow </a:t>
            </a:r>
            <a:r>
              <a:rPr lang="en-US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Diagram</a:t>
            </a:r>
            <a:r>
              <a:rPr lang="en-GB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 Examples </a:t>
            </a:r>
            <a:br>
              <a:rPr lang="en-GB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</a:br>
            <a:r>
              <a:rPr lang="en-GB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Retail clothing store</a:t>
            </a:r>
            <a:endParaRPr lang="en-GB" dirty="0"/>
          </a:p>
        </p:txBody>
      </p:sp>
      <p:sp>
        <p:nvSpPr>
          <p:cNvPr id="4" name="Rectangle 5" descr="Rectangle: Click to edit Master text styles&#10;Second level&#10;Third level&#10;Fourth level&#10;Fifth level"/>
          <p:cNvSpPr>
            <a:spLocks noGrp="1" noChangeArrowheads="1"/>
          </p:cNvSpPr>
          <p:nvPr>
            <p:ph idx="1"/>
          </p:nvPr>
        </p:nvSpPr>
        <p:spPr>
          <a:xfrm>
            <a:off x="2318842" y="1814400"/>
            <a:ext cx="7521575" cy="2865550"/>
          </a:xfrm>
        </p:spPr>
        <p:txBody>
          <a:bodyPr>
            <a:normAutofit/>
          </a:bodyPr>
          <a:lstStyle/>
          <a:p>
            <a:pPr marL="0" indent="0">
              <a:defRPr/>
            </a:pPr>
            <a:r>
              <a:rPr lang="en-US" sz="2000" dirty="0"/>
              <a:t>Level 0</a:t>
            </a:r>
            <a:endParaRPr lang="en-US" sz="20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38" t="29466" r="21250" b="11717"/>
          <a:stretch/>
        </p:blipFill>
        <p:spPr bwMode="auto">
          <a:xfrm>
            <a:off x="3046416" y="1941984"/>
            <a:ext cx="6264696" cy="43544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6438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Data-Flow </a:t>
            </a:r>
            <a:r>
              <a:rPr lang="en-US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Diagram</a:t>
            </a:r>
            <a:r>
              <a:rPr lang="en-GB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 Examples </a:t>
            </a:r>
            <a:r>
              <a:rPr lang="en-GB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/>
            </a:r>
            <a:br>
              <a:rPr lang="en-GB" dirty="0">
                <a:solidFill>
                  <a:schemeClr val="accent1">
                    <a:tint val="83000"/>
                    <a:satMod val="150000"/>
                  </a:schemeClr>
                </a:solidFill>
              </a:rPr>
            </a:br>
            <a:r>
              <a:rPr lang="en-GB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help desk process</a:t>
            </a:r>
            <a:endParaRPr lang="en-GB" dirty="0"/>
          </a:p>
        </p:txBody>
      </p:sp>
      <p:sp>
        <p:nvSpPr>
          <p:cNvPr id="4" name="Rectangle 5" descr="Rectangle: Click to edit Master text styles&#10;Second level&#10;Third level&#10;Fourth level&#10;Fifth level"/>
          <p:cNvSpPr>
            <a:spLocks noGrp="1" noChangeArrowheads="1"/>
          </p:cNvSpPr>
          <p:nvPr>
            <p:ph idx="1"/>
          </p:nvPr>
        </p:nvSpPr>
        <p:spPr>
          <a:xfrm>
            <a:off x="7106400" y="1792800"/>
            <a:ext cx="2734017" cy="2887150"/>
          </a:xfrm>
        </p:spPr>
        <p:txBody>
          <a:bodyPr>
            <a:normAutofit/>
          </a:bodyPr>
          <a:lstStyle/>
          <a:p>
            <a:pPr marL="0" indent="0">
              <a:defRPr/>
            </a:pPr>
            <a:r>
              <a:rPr lang="en-US" sz="2000" dirty="0"/>
              <a:t>Context Diagram</a:t>
            </a:r>
          </a:p>
          <a:p>
            <a:pPr marL="0" indent="0">
              <a:defRPr/>
            </a:pPr>
            <a:endParaRPr lang="en-US" sz="20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81" t="64095" r="19063" b="9281"/>
          <a:stretch/>
        </p:blipFill>
        <p:spPr bwMode="auto">
          <a:xfrm>
            <a:off x="1811505" y="2089592"/>
            <a:ext cx="8876276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8181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280" y="111600"/>
            <a:ext cx="10058400" cy="122976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Data-Flow </a:t>
            </a:r>
            <a:r>
              <a:rPr lang="en-US" sz="3600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Diagram</a:t>
            </a:r>
            <a:r>
              <a:rPr lang="en-GB" sz="3600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 Examples </a:t>
            </a:r>
            <a:r>
              <a:rPr lang="en-GB" sz="3600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/>
            </a:r>
            <a:br>
              <a:rPr lang="en-GB" sz="3600" dirty="0">
                <a:solidFill>
                  <a:schemeClr val="accent1">
                    <a:tint val="83000"/>
                    <a:satMod val="150000"/>
                  </a:schemeClr>
                </a:solidFill>
              </a:rPr>
            </a:br>
            <a:r>
              <a:rPr lang="en-GB" sz="3600" dirty="0">
                <a:solidFill>
                  <a:schemeClr val="accent1">
                    <a:tint val="83000"/>
                    <a:satMod val="150000"/>
                  </a:schemeClr>
                </a:solidFill>
              </a:rPr>
              <a:t>help desk process</a:t>
            </a:r>
            <a:endParaRPr lang="en-GB" sz="3600" dirty="0"/>
          </a:p>
        </p:txBody>
      </p:sp>
      <p:sp>
        <p:nvSpPr>
          <p:cNvPr id="4" name="Rectangle 5" descr="Rectangle: Click to edit Master text styles&#10;Second level&#10;Third level&#10;Fourth level&#10;Fifth level"/>
          <p:cNvSpPr>
            <a:spLocks noGrp="1" noChangeArrowheads="1"/>
          </p:cNvSpPr>
          <p:nvPr>
            <p:ph idx="1"/>
          </p:nvPr>
        </p:nvSpPr>
        <p:spPr>
          <a:xfrm>
            <a:off x="464842" y="2007338"/>
            <a:ext cx="7521575" cy="3579812"/>
          </a:xfrm>
        </p:spPr>
        <p:txBody>
          <a:bodyPr>
            <a:normAutofit/>
          </a:bodyPr>
          <a:lstStyle/>
          <a:p>
            <a:pPr marL="0" indent="0">
              <a:defRPr/>
            </a:pPr>
            <a:r>
              <a:rPr lang="en-US" sz="2000" dirty="0"/>
              <a:t>Level 0</a:t>
            </a:r>
          </a:p>
          <a:p>
            <a:pPr marL="0" indent="0">
              <a:defRPr/>
            </a:pPr>
            <a:endParaRPr lang="en-US" sz="20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12" t="22332" r="13438" b="7541"/>
          <a:stretch/>
        </p:blipFill>
        <p:spPr bwMode="auto">
          <a:xfrm>
            <a:off x="3768894" y="1638000"/>
            <a:ext cx="7770746" cy="49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0043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</TotalTime>
  <Words>119</Words>
  <Application>Microsoft Office PowerPoint</Application>
  <PresentationFormat>Widescreen</PresentationFormat>
  <Paragraphs>25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Retrospect</vt:lpstr>
      <vt:lpstr>Information Engineering building context Diagram and DFDs</vt:lpstr>
      <vt:lpstr>PowerPoint Presentation</vt:lpstr>
      <vt:lpstr>Data-Flow Diagramming with visio</vt:lpstr>
      <vt:lpstr>Data-Flow Diagramming with visio</vt:lpstr>
      <vt:lpstr>Data-Flow Diagramming with visio</vt:lpstr>
      <vt:lpstr>Data-Flow Diagram Examples  Retail clothing store</vt:lpstr>
      <vt:lpstr>Data-Flow Diagram Examples  Retail clothing store</vt:lpstr>
      <vt:lpstr>Data-Flow Diagram Examples  help desk process</vt:lpstr>
      <vt:lpstr>Data-Flow Diagram Examples  help desk process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Beverley Holland</dc:creator>
  <cp:lastModifiedBy>Beverley Holland</cp:lastModifiedBy>
  <cp:revision>3</cp:revision>
  <dcterms:created xsi:type="dcterms:W3CDTF">2019-10-14T06:04:14Z</dcterms:created>
  <dcterms:modified xsi:type="dcterms:W3CDTF">2019-10-14T06:33:04Z</dcterms:modified>
</cp:coreProperties>
</file>