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30275213" cy="21383625"/>
  <p:notesSz cx="21383625" cy="30275213"/>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 /><Relationship Id="rId7"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heme" Target="theme/theme1.xml" /><Relationship Id="rId5" Type="http://schemas.openxmlformats.org/officeDocument/2006/relationships/viewProps" Target="viewProps.xml" /><Relationship Id="rId4" Type="http://schemas.openxmlformats.org/officeDocument/2006/relationships/presProps" Target="presProps.xml" /></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 /></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300" b="0" i="0" u="none" strike="noStrike">
                <a:solidFill>
                  <a:srgbClr val="1A1A1A"/>
                </a:solidFill>
                <a:latin typeface="Arial"/>
              </a:defRPr>
            </a:pPr>
            <a:r>
              <a:rPr lang="en-US" sz="1300" b="0" i="0" u="none" strike="noStrike">
                <a:solidFill>
                  <a:srgbClr val="1A1A1A"/>
                </a:solidFill>
                <a:latin typeface="Arial"/>
              </a:rPr>
              <a:t>Ambulance Response Times: Target vs Actual (minutes)</a:t>
            </a:r>
          </a:p>
        </c:rich>
      </c:tx>
      <c:overlay val="0"/>
    </c:title>
    <c:autoTitleDeleted val="0"/>
    <c:plotArea>
      <c:layout/>
      <c:barChart>
        <c:barDir val="col"/>
        <c:grouping val="clustered"/>
        <c:varyColors val="0"/>
        <c:ser>
          <c:idx val="0"/>
          <c:order val="0"/>
          <c:tx>
            <c:strRef>
              <c:f>Sheet1!$B$1</c:f>
              <c:strCache>
                <c:ptCount val="1"/>
                <c:pt idx="0">
                  <c:v>Target (min)</c:v>
                </c:pt>
              </c:strCache>
            </c:strRef>
          </c:tx>
          <c:spPr>
            <a:solidFill>
              <a:srgbClr val="009639"/>
            </a:solidFill>
            <a:effectLst/>
          </c:spPr>
          <c:invertIfNegative val="0"/>
          <c:dLbls>
            <c:numFmt formatCode="#,##0" sourceLinked="0"/>
            <c:spPr>
              <a:noFill/>
              <a:ln>
                <a:noFill/>
              </a:ln>
              <a:effectLst/>
            </c:spPr>
            <c:txPr>
              <a:bodyPr/>
              <a:lstStyle/>
              <a:p>
                <a:pPr>
                  <a:defRPr sz="900" b="0" i="0" u="none" strike="noStrike">
                    <a:solidFill>
                      <a:srgbClr val="1A1A1A"/>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Cat 1</c:v>
                </c:pt>
                <c:pt idx="1">
                  <c:v>Cat 2</c:v>
                </c:pt>
                <c:pt idx="2">
                  <c:v>Cat 3</c:v>
                </c:pt>
                <c:pt idx="3">
                  <c:v>Cat 4</c:v>
                </c:pt>
              </c:strCache>
            </c:strRef>
          </c:cat>
          <c:val>
            <c:numRef>
              <c:f>Sheet1!$B$2:$B$5</c:f>
              <c:numCache>
                <c:formatCode>General</c:formatCode>
                <c:ptCount val="4"/>
                <c:pt idx="0">
                  <c:v>7</c:v>
                </c:pt>
                <c:pt idx="1">
                  <c:v>18</c:v>
                </c:pt>
                <c:pt idx="2">
                  <c:v>120</c:v>
                </c:pt>
                <c:pt idx="3">
                  <c:v>180</c:v>
                </c:pt>
              </c:numCache>
            </c:numRef>
          </c:val>
          <c:extLst>
            <c:ext xmlns:c16="http://schemas.microsoft.com/office/drawing/2014/chart" uri="{C3380CC4-5D6E-409C-BE32-E72D297353CC}">
              <c16:uniqueId val="{00000000-43DB-43F9-B3F8-078B551C4B97}"/>
            </c:ext>
          </c:extLst>
        </c:ser>
        <c:ser>
          <c:idx val="1"/>
          <c:order val="1"/>
          <c:tx>
            <c:strRef>
              <c:f>Sheet1!$C$1</c:f>
              <c:strCache>
                <c:ptCount val="1"/>
                <c:pt idx="0">
                  <c:v>Actual 2024 (min)</c:v>
                </c:pt>
              </c:strCache>
            </c:strRef>
          </c:tx>
          <c:spPr>
            <a:solidFill>
              <a:srgbClr val="DA291C"/>
            </a:solidFill>
            <a:effectLst/>
          </c:spPr>
          <c:invertIfNegative val="0"/>
          <c:dLbls>
            <c:numFmt formatCode="#,##0" sourceLinked="0"/>
            <c:spPr>
              <a:noFill/>
              <a:ln>
                <a:noFill/>
              </a:ln>
              <a:effectLst/>
            </c:spPr>
            <c:txPr>
              <a:bodyPr/>
              <a:lstStyle/>
              <a:p>
                <a:pPr>
                  <a:defRPr sz="900" b="0" i="0" u="none" strike="noStrike">
                    <a:solidFill>
                      <a:srgbClr val="1A1A1A"/>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Cat 1</c:v>
                </c:pt>
                <c:pt idx="1">
                  <c:v>Cat 2</c:v>
                </c:pt>
                <c:pt idx="2">
                  <c:v>Cat 3</c:v>
                </c:pt>
                <c:pt idx="3">
                  <c:v>Cat 4</c:v>
                </c:pt>
              </c:strCache>
            </c:strRef>
          </c:cat>
          <c:val>
            <c:numRef>
              <c:f>Sheet1!$C$2:$C$5</c:f>
              <c:numCache>
                <c:formatCode>General</c:formatCode>
                <c:ptCount val="4"/>
                <c:pt idx="0">
                  <c:v>9</c:v>
                </c:pt>
                <c:pt idx="1">
                  <c:v>35</c:v>
                </c:pt>
                <c:pt idx="2">
                  <c:v>182</c:v>
                </c:pt>
                <c:pt idx="3">
                  <c:v>300</c:v>
                </c:pt>
              </c:numCache>
            </c:numRef>
          </c:val>
          <c:extLst>
            <c:ext xmlns:c16="http://schemas.microsoft.com/office/drawing/2014/chart" uri="{C3380CC4-5D6E-409C-BE32-E72D297353CC}">
              <c16:uniqueId val="{00000001-43DB-43F9-B3F8-078B551C4B97}"/>
            </c:ext>
          </c:extLst>
        </c:ser>
        <c:dLbls>
          <c:showLegendKey val="0"/>
          <c:showVal val="1"/>
          <c:showCatName val="0"/>
          <c:showSerName val="0"/>
          <c:showPercent val="0"/>
          <c:showBubbleSize val="0"/>
        </c:dLbls>
        <c:gapWidth val="35"/>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100" b="0" i="0" u="none" strike="noStrike">
                <a:solidFill>
                  <a:srgbClr val="6B7785"/>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000" b="0" i="0" u="none" strike="noStrike">
                <a:solidFill>
                  <a:srgbClr val="6B7785"/>
                </a:solidFill>
                <a:latin typeface="Arial"/>
              </a:defRPr>
            </a:pPr>
            <a:endParaRPr lang="en-US"/>
          </a:p>
        </c:txPr>
        <c:crossAx val="2094734554"/>
        <c:crosses val="autoZero"/>
        <c:crossBetween val="between"/>
      </c:valAx>
      <c:spPr>
        <a:noFill/>
        <a:ln>
          <a:noFill/>
        </a:ln>
        <a:effectLst/>
      </c:spPr>
    </c:plotArea>
    <c:legend>
      <c:legendPos val="b"/>
      <c:overlay val="0"/>
      <c:txPr>
        <a:bodyPr/>
        <a:lstStyle/>
        <a:p>
          <a:pPr>
            <a:defRPr sz="1100"/>
          </a:pPr>
          <a:endParaRPr lang="en-US"/>
        </a:p>
      </c:txPr>
    </c:legend>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9266238" cy="151765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12112625" y="0"/>
            <a:ext cx="9266238" cy="1517650"/>
          </a:xfrm>
          <a:prstGeom prst="rect">
            <a:avLst/>
          </a:prstGeom>
        </p:spPr>
        <p:txBody>
          <a:bodyPr vert="horz" lIns="91440" tIns="45720" rIns="91440" bIns="45720" rtlCol="0"/>
          <a:lstStyle>
            <a:lvl1pPr algn="r">
              <a:defRPr sz="1200"/>
            </a:lvl1pPr>
          </a:lstStyle>
          <a:p>
            <a:fld id="{9D09DCC8-A8F4-4B7B-A9F4-74A77387C54B}" type="datetimeFigureOut">
              <a:t>6/20/2026</a:t>
            </a:fld>
            <a:endParaRPr lang="en-US"/>
          </a:p>
        </p:txBody>
      </p:sp>
      <p:sp>
        <p:nvSpPr>
          <p:cNvPr id="4" name="Slide Image Placeholder 3"/>
          <p:cNvSpPr>
            <a:spLocks noGrp="1" noRot="1" noChangeAspect="1"/>
          </p:cNvSpPr>
          <p:nvPr>
            <p:ph type="sldImg" idx="2"/>
          </p:nvPr>
        </p:nvSpPr>
        <p:spPr>
          <a:xfrm>
            <a:off x="3459163" y="3784600"/>
            <a:ext cx="14465300" cy="1021715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2138363" y="14570075"/>
            <a:ext cx="17106900" cy="119205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28757563"/>
            <a:ext cx="9266238" cy="151765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12112625" y="28757563"/>
            <a:ext cx="9266238" cy="1517650"/>
          </a:xfrm>
          <a:prstGeom prst="rect">
            <a:avLst/>
          </a:prstGeom>
        </p:spPr>
        <p:txBody>
          <a:bodyPr vert="horz" lIns="91440" tIns="45720" rIns="91440" bIns="45720" rtlCol="0" anchor="b"/>
          <a:lstStyle>
            <a:lvl1pPr algn="r">
              <a:defRPr sz="1200"/>
            </a:lvl1pPr>
          </a:lstStyle>
          <a:p>
            <a:fld id="{37499F76-67D5-40F9-9935-B231D98C8DCA}" type="slidenum">
              <a:t>‹#›</a:t>
            </a:fld>
            <a:endParaRPr lang="en-US"/>
          </a:p>
        </p:txBody>
      </p:sp>
    </p:spTree>
    <p:extLst>
      <p:ext uri="{BB962C8B-B14F-4D97-AF65-F5344CB8AC3E}">
        <p14:creationId xmlns:p14="http://schemas.microsoft.com/office/powerpoint/2010/main" val="35274923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 /><Relationship Id="rId3" Type="http://schemas.openxmlformats.org/officeDocument/2006/relationships/image" Target="../media/image1.png" /><Relationship Id="rId7" Type="http://schemas.openxmlformats.org/officeDocument/2006/relationships/chart" Target="../charts/chart1.xml" /><Relationship Id="rId2" Type="http://schemas.openxmlformats.org/officeDocument/2006/relationships/notesSlide" Target="../notesSlides/notesSlide1.xml" /><Relationship Id="rId1" Type="http://schemas.openxmlformats.org/officeDocument/2006/relationships/slideLayout" Target="../slideLayouts/slideLayout1.xml" /><Relationship Id="rId6" Type="http://schemas.openxmlformats.org/officeDocument/2006/relationships/image" Target="../media/image4.png" /><Relationship Id="rId5" Type="http://schemas.openxmlformats.org/officeDocument/2006/relationships/image" Target="../media/image3.png" /><Relationship Id="rId4" Type="http://schemas.openxmlformats.org/officeDocument/2006/relationships/image" Target="../media/image2.png" /></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30276000" cy="2148840"/>
          </a:xfrm>
          <a:prstGeom prst="rect">
            <a:avLst/>
          </a:prstGeom>
          <a:solidFill>
            <a:srgbClr val="005EB8"/>
          </a:solidFill>
          <a:ln/>
        </p:spPr>
      </p:sp>
      <p:pic>
        <p:nvPicPr>
          <p:cNvPr id="3" name="Image 0" descr="preencoded.png"/>
          <p:cNvPicPr>
            <a:picLocks noChangeAspect="1"/>
          </p:cNvPicPr>
          <p:nvPr/>
        </p:nvPicPr>
        <p:blipFill>
          <a:blip r:embed="rId3"/>
          <a:stretch>
            <a:fillRect/>
          </a:stretch>
        </p:blipFill>
        <p:spPr>
          <a:xfrm>
            <a:off x="640080" y="502920"/>
            <a:ext cx="1143000" cy="1143000"/>
          </a:xfrm>
          <a:prstGeom prst="rect">
            <a:avLst/>
          </a:prstGeom>
        </p:spPr>
      </p:pic>
      <p:sp>
        <p:nvSpPr>
          <p:cNvPr id="4" name="Text 1"/>
          <p:cNvSpPr/>
          <p:nvPr/>
        </p:nvSpPr>
        <p:spPr>
          <a:xfrm>
            <a:off x="2057400" y="365760"/>
            <a:ext cx="27578520" cy="868680"/>
          </a:xfrm>
          <a:prstGeom prst="rect">
            <a:avLst/>
          </a:prstGeom>
          <a:noFill/>
          <a:ln/>
        </p:spPr>
        <p:txBody>
          <a:bodyPr wrap="square" lIns="0" tIns="0" rIns="0" bIns="0" rtlCol="0" anchor="b"/>
          <a:lstStyle/>
          <a:p>
            <a:pPr marL="0" indent="0" algn="l">
              <a:buNone/>
            </a:pPr>
            <a:r>
              <a:rPr lang="en-US" sz="4400" b="1" dirty="0">
                <a:solidFill>
                  <a:srgbClr val="FFFFFF"/>
                </a:solidFill>
                <a:latin typeface="Arial" pitchFamily="34" charset="0"/>
                <a:ea typeface="Arial" pitchFamily="34" charset="-122"/>
                <a:cs typeface="Arial" pitchFamily="34" charset="-120"/>
              </a:rPr>
              <a:t>AMBULANCE SERVICES IN THE UK</a:t>
            </a:r>
            <a:endParaRPr lang="en-US" sz="4400" dirty="0"/>
          </a:p>
        </p:txBody>
      </p:sp>
      <p:sp>
        <p:nvSpPr>
          <p:cNvPr id="5" name="Text 2"/>
          <p:cNvSpPr/>
          <p:nvPr/>
        </p:nvSpPr>
        <p:spPr>
          <a:xfrm>
            <a:off x="2057400" y="1234440"/>
            <a:ext cx="27578520" cy="640080"/>
          </a:xfrm>
          <a:prstGeom prst="rect">
            <a:avLst/>
          </a:prstGeom>
          <a:noFill/>
          <a:ln/>
        </p:spPr>
        <p:txBody>
          <a:bodyPr wrap="square" lIns="0" tIns="0" rIns="0" bIns="0" rtlCol="0" anchor="t"/>
          <a:lstStyle/>
          <a:p>
            <a:pPr marL="0" indent="0" algn="l">
              <a:buNone/>
            </a:pPr>
            <a:r>
              <a:rPr lang="en-US" sz="2100" i="1" dirty="0">
                <a:solidFill>
                  <a:srgbClr val="CFE3F7"/>
                </a:solidFill>
                <a:latin typeface="Arial" pitchFamily="34" charset="0"/>
                <a:ea typeface="Arial" pitchFamily="34" charset="-122"/>
                <a:cs typeface="Arial" pitchFamily="34" charset="-120"/>
              </a:rPr>
              <a:t>Emergency &amp; Urgent Care Response: How the System Works, and the Pressures It Faces</a:t>
            </a:r>
            <a:endParaRPr lang="en-US" sz="2100" dirty="0"/>
          </a:p>
        </p:txBody>
      </p:sp>
      <p:sp>
        <p:nvSpPr>
          <p:cNvPr id="6" name="Shape 3"/>
          <p:cNvSpPr/>
          <p:nvPr/>
        </p:nvSpPr>
        <p:spPr>
          <a:xfrm>
            <a:off x="640080" y="2697480"/>
            <a:ext cx="502920" cy="502920"/>
          </a:xfrm>
          <a:prstGeom prst="ellipse">
            <a:avLst/>
          </a:prstGeom>
          <a:solidFill>
            <a:srgbClr val="005EB8"/>
          </a:solidFill>
          <a:ln/>
        </p:spPr>
      </p:sp>
      <p:sp>
        <p:nvSpPr>
          <p:cNvPr id="7" name="Text 4"/>
          <p:cNvSpPr/>
          <p:nvPr/>
        </p:nvSpPr>
        <p:spPr>
          <a:xfrm>
            <a:off x="1298448" y="2642616"/>
            <a:ext cx="8119872" cy="502920"/>
          </a:xfrm>
          <a:prstGeom prst="rect">
            <a:avLst/>
          </a:prstGeom>
          <a:noFill/>
          <a:ln/>
        </p:spPr>
        <p:txBody>
          <a:bodyPr wrap="square" lIns="0" tIns="0" rIns="0" bIns="0" rtlCol="0" anchor="ctr"/>
          <a:lstStyle/>
          <a:p>
            <a:pPr marL="0" indent="0" algn="l">
              <a:buNone/>
            </a:pPr>
            <a:r>
              <a:rPr lang="en-US" sz="2300" b="1" dirty="0">
                <a:solidFill>
                  <a:srgbClr val="005EB8"/>
                </a:solidFill>
                <a:latin typeface="Arial" pitchFamily="34" charset="0"/>
                <a:ea typeface="Arial" pitchFamily="34" charset="-122"/>
                <a:cs typeface="Arial" pitchFamily="34" charset="-120"/>
              </a:rPr>
              <a:t>1.  What Is the Service?</a:t>
            </a:r>
            <a:endParaRPr lang="en-US" sz="2300" dirty="0"/>
          </a:p>
        </p:txBody>
      </p:sp>
      <p:sp>
        <p:nvSpPr>
          <p:cNvPr id="8" name="Text 5"/>
          <p:cNvSpPr/>
          <p:nvPr/>
        </p:nvSpPr>
        <p:spPr>
          <a:xfrm>
            <a:off x="640080" y="3291840"/>
            <a:ext cx="8778240" cy="3931920"/>
          </a:xfrm>
          <a:prstGeom prst="rect">
            <a:avLst/>
          </a:prstGeom>
          <a:noFill/>
          <a:ln/>
        </p:spPr>
        <p:txBody>
          <a:bodyPr wrap="square" lIns="0" tIns="0" rIns="0" bIns="0" rtlCol="0" anchor="t"/>
          <a:lstStyle/>
          <a:p>
            <a:pPr marL="177800" indent="-177800" algn="l">
              <a:lnSpc>
                <a:spcPct val="108000"/>
              </a:lnSpc>
              <a:spcAft>
                <a:spcPts val="800"/>
              </a:spcAft>
              <a:buSzPct val="100000"/>
              <a:buChar char="▪"/>
            </a:pPr>
            <a:r>
              <a:rPr lang="en-US" sz="1350" dirty="0">
                <a:solidFill>
                  <a:srgbClr val="1A1A1A"/>
                </a:solidFill>
                <a:latin typeface="Arial" pitchFamily="34" charset="0"/>
                <a:ea typeface="Arial" pitchFamily="34" charset="-122"/>
                <a:cs typeface="Arial" pitchFamily="34" charset="-120"/>
              </a:rPr>
              <a:t>A core NHS emergency and urgent medical response, dispatched for life-threatening and serious conditions across England, Scotland, Wales and Northern Ireland.</a:t>
            </a:r>
            <a:endParaRPr lang="en-US" sz="1350" dirty="0"/>
          </a:p>
          <a:p>
            <a:pPr marL="177800" indent="-177800" algn="l">
              <a:lnSpc>
                <a:spcPct val="108000"/>
              </a:lnSpc>
              <a:spcAft>
                <a:spcPts val="800"/>
              </a:spcAft>
              <a:buSzPct val="100000"/>
              <a:buChar char="▪"/>
            </a:pPr>
            <a:r>
              <a:rPr lang="en-US" sz="1350" dirty="0">
                <a:solidFill>
                  <a:srgbClr val="1A1A1A"/>
                </a:solidFill>
                <a:latin typeface="Arial" pitchFamily="34" charset="0"/>
                <a:ea typeface="Arial" pitchFamily="34" charset="-122"/>
                <a:cs typeface="Arial" pitchFamily="34" charset="-120"/>
              </a:rPr>
              <a:t>Available to all UK residents and free at the point of use, regardless of income or insurance status.</a:t>
            </a:r>
            <a:endParaRPr lang="en-US" sz="1350" dirty="0"/>
          </a:p>
          <a:p>
            <a:pPr marL="177800" indent="-177800" algn="l">
              <a:lnSpc>
                <a:spcPct val="108000"/>
              </a:lnSpc>
              <a:spcAft>
                <a:spcPts val="800"/>
              </a:spcAft>
              <a:buSzPct val="100000"/>
              <a:buChar char="▪"/>
            </a:pPr>
            <a:r>
              <a:rPr lang="en-US" sz="1350" dirty="0">
                <a:solidFill>
                  <a:srgbClr val="1A1A1A"/>
                </a:solidFill>
                <a:latin typeface="Arial" pitchFamily="34" charset="0"/>
                <a:ea typeface="Arial" pitchFamily="34" charset="-122"/>
                <a:cs typeface="Arial" pitchFamily="34" charset="-120"/>
              </a:rPr>
              <a:t>Professionals involved: paramedics, emergency care assistants, emergency call handlers, dispatchers, clinical advisors and air ambulance crews.</a:t>
            </a:r>
            <a:endParaRPr lang="en-US" sz="1350" dirty="0"/>
          </a:p>
          <a:p>
            <a:pPr marL="177800" indent="-177800" algn="l">
              <a:lnSpc>
                <a:spcPct val="108000"/>
              </a:lnSpc>
              <a:spcAft>
                <a:spcPts val="800"/>
              </a:spcAft>
              <a:buSzPct val="100000"/>
              <a:buChar char="▪"/>
            </a:pPr>
            <a:r>
              <a:rPr lang="en-US" sz="1350" dirty="0">
                <a:solidFill>
                  <a:srgbClr val="1A1A1A"/>
                </a:solidFill>
                <a:latin typeface="Arial" pitchFamily="34" charset="0"/>
                <a:ea typeface="Arial" pitchFamily="34" charset="-122"/>
                <a:cs typeface="Arial" pitchFamily="34" charset="-120"/>
              </a:rPr>
              <a:t>Operates from ambulance stations, emergency vehicles, air ambulance bases and community “hear and treat” hubs that triage callers remotely.</a:t>
            </a:r>
            <a:endParaRPr lang="en-US" sz="1350" dirty="0"/>
          </a:p>
          <a:p>
            <a:pPr marL="177800" indent="-177800" algn="l">
              <a:lnSpc>
                <a:spcPct val="108000"/>
              </a:lnSpc>
              <a:spcAft>
                <a:spcPts val="800"/>
              </a:spcAft>
              <a:buSzPct val="100000"/>
              <a:buChar char="▪"/>
            </a:pPr>
            <a:r>
              <a:rPr lang="en-US" sz="1350" dirty="0">
                <a:solidFill>
                  <a:srgbClr val="1A1A1A"/>
                </a:solidFill>
                <a:latin typeface="Arial" pitchFamily="34" charset="0"/>
                <a:ea typeface="Arial" pitchFamily="34" charset="-122"/>
                <a:cs typeface="Arial" pitchFamily="34" charset="-120"/>
              </a:rPr>
              <a:t>Acts as the gateway into urgent and emergency care — reducing unnecessary A&amp;E conveyance and supporting the work of local Integrated Care Systems (ICSs) across England.</a:t>
            </a:r>
            <a:endParaRPr lang="en-US" sz="1350" dirty="0"/>
          </a:p>
          <a:p>
            <a:pPr marL="177800" indent="-177800" algn="l">
              <a:lnSpc>
                <a:spcPct val="108000"/>
              </a:lnSpc>
              <a:spcAft>
                <a:spcPts val="800"/>
              </a:spcAft>
              <a:buSzPct val="100000"/>
              <a:buChar char="▪"/>
            </a:pPr>
            <a:r>
              <a:rPr lang="en-US" sz="1350" dirty="0">
                <a:solidFill>
                  <a:srgbClr val="1A1A1A"/>
                </a:solidFill>
                <a:latin typeface="Arial" pitchFamily="34" charset="0"/>
                <a:ea typeface="Arial" pitchFamily="34" charset="-122"/>
                <a:cs typeface="Arial" pitchFamily="34" charset="-120"/>
              </a:rPr>
              <a:t>Sits alongside, and increasingly coordinates with, GP out-of-hours services, NHS 111, pharmacies and urgent treatment centres as part of a joined-up urgent care pathway.</a:t>
            </a:r>
            <a:endParaRPr lang="en-US" sz="1350" dirty="0"/>
          </a:p>
        </p:txBody>
      </p:sp>
      <p:sp>
        <p:nvSpPr>
          <p:cNvPr id="9" name="Shape 6"/>
          <p:cNvSpPr/>
          <p:nvPr/>
        </p:nvSpPr>
        <p:spPr>
          <a:xfrm>
            <a:off x="9829800" y="2697480"/>
            <a:ext cx="502920" cy="502920"/>
          </a:xfrm>
          <a:prstGeom prst="ellipse">
            <a:avLst/>
          </a:prstGeom>
          <a:solidFill>
            <a:srgbClr val="003087"/>
          </a:solidFill>
          <a:ln/>
        </p:spPr>
      </p:sp>
      <p:sp>
        <p:nvSpPr>
          <p:cNvPr id="10" name="Text 7"/>
          <p:cNvSpPr/>
          <p:nvPr/>
        </p:nvSpPr>
        <p:spPr>
          <a:xfrm>
            <a:off x="10488168" y="2642616"/>
            <a:ext cx="19147752" cy="502920"/>
          </a:xfrm>
          <a:prstGeom prst="rect">
            <a:avLst/>
          </a:prstGeom>
          <a:noFill/>
          <a:ln/>
        </p:spPr>
        <p:txBody>
          <a:bodyPr wrap="square" lIns="0" tIns="0" rIns="0" bIns="0" rtlCol="0" anchor="ctr"/>
          <a:lstStyle/>
          <a:p>
            <a:pPr marL="0" indent="0" algn="l">
              <a:buNone/>
            </a:pPr>
            <a:r>
              <a:rPr lang="en-US" sz="2300" b="1" dirty="0">
                <a:solidFill>
                  <a:srgbClr val="003087"/>
                </a:solidFill>
                <a:latin typeface="Arial" pitchFamily="34" charset="0"/>
                <a:ea typeface="Arial" pitchFamily="34" charset="-122"/>
                <a:cs typeface="Arial" pitchFamily="34" charset="-120"/>
              </a:rPr>
              <a:t>2.  History of the Service</a:t>
            </a:r>
            <a:endParaRPr lang="en-US" sz="2300" dirty="0"/>
          </a:p>
        </p:txBody>
      </p:sp>
      <p:sp>
        <p:nvSpPr>
          <p:cNvPr id="11" name="Shape 8"/>
          <p:cNvSpPr/>
          <p:nvPr/>
        </p:nvSpPr>
        <p:spPr>
          <a:xfrm>
            <a:off x="9921240" y="4343400"/>
            <a:ext cx="19623240" cy="0"/>
          </a:xfrm>
          <a:prstGeom prst="line">
            <a:avLst/>
          </a:prstGeom>
          <a:noFill/>
          <a:ln w="31750">
            <a:solidFill>
              <a:srgbClr val="003087"/>
            </a:solidFill>
            <a:prstDash val="solid"/>
          </a:ln>
        </p:spPr>
      </p:sp>
      <p:sp>
        <p:nvSpPr>
          <p:cNvPr id="12" name="Shape 9"/>
          <p:cNvSpPr/>
          <p:nvPr/>
        </p:nvSpPr>
        <p:spPr>
          <a:xfrm>
            <a:off x="11065396" y="4261104"/>
            <a:ext cx="164592" cy="164592"/>
          </a:xfrm>
          <a:prstGeom prst="ellipse">
            <a:avLst/>
          </a:prstGeom>
          <a:solidFill>
            <a:srgbClr val="DA291C"/>
          </a:solidFill>
          <a:ln w="19050">
            <a:solidFill>
              <a:srgbClr val="FFFFFF"/>
            </a:solidFill>
            <a:prstDash val="solid"/>
          </a:ln>
        </p:spPr>
      </p:sp>
      <p:sp>
        <p:nvSpPr>
          <p:cNvPr id="13" name="Text 10"/>
          <p:cNvSpPr/>
          <p:nvPr/>
        </p:nvSpPr>
        <p:spPr>
          <a:xfrm>
            <a:off x="9966960" y="2926080"/>
            <a:ext cx="2361465" cy="365760"/>
          </a:xfrm>
          <a:prstGeom prst="rect">
            <a:avLst/>
          </a:prstGeom>
          <a:noFill/>
          <a:ln/>
        </p:spPr>
        <p:txBody>
          <a:bodyPr wrap="square" lIns="0" tIns="0" rIns="0" bIns="0" rtlCol="0" anchor="b"/>
          <a:lstStyle/>
          <a:p>
            <a:pPr marL="0" indent="0" algn="ctr">
              <a:buNone/>
            </a:pPr>
            <a:r>
              <a:rPr lang="en-US" sz="1450" b="1" dirty="0">
                <a:solidFill>
                  <a:srgbClr val="003087"/>
                </a:solidFill>
                <a:latin typeface="Arial" pitchFamily="34" charset="0"/>
                <a:ea typeface="Arial" pitchFamily="34" charset="-122"/>
                <a:cs typeface="Arial" pitchFamily="34" charset="-120"/>
              </a:rPr>
              <a:t>1880s</a:t>
            </a:r>
            <a:endParaRPr lang="en-US" sz="1450" dirty="0"/>
          </a:p>
        </p:txBody>
      </p:sp>
      <p:sp>
        <p:nvSpPr>
          <p:cNvPr id="14" name="Text 11"/>
          <p:cNvSpPr/>
          <p:nvPr/>
        </p:nvSpPr>
        <p:spPr>
          <a:xfrm>
            <a:off x="9966960" y="3383280"/>
            <a:ext cx="2361465" cy="1417320"/>
          </a:xfrm>
          <a:prstGeom prst="rect">
            <a:avLst/>
          </a:prstGeom>
          <a:noFill/>
          <a:ln/>
        </p:spPr>
        <p:txBody>
          <a:bodyPr wrap="square" lIns="0" tIns="0" rIns="0" bIns="0" rtlCol="0" anchor="t"/>
          <a:lstStyle/>
          <a:p>
            <a:pPr marL="0" indent="0" algn="ctr">
              <a:lnSpc>
                <a:spcPct val="105000"/>
              </a:lnSpc>
              <a:buNone/>
            </a:pPr>
            <a:r>
              <a:rPr lang="en-US" sz="1050" dirty="0">
                <a:solidFill>
                  <a:srgbClr val="1A1A1A"/>
                </a:solidFill>
                <a:latin typeface="Arial" pitchFamily="34" charset="0"/>
                <a:ea typeface="Arial" pitchFamily="34" charset="-122"/>
                <a:cs typeface="Arial" pitchFamily="34" charset="-120"/>
              </a:rPr>
              <a:t>St John Ambulance establishes the first organised civilian ambulance services in towns and cities across Britain.</a:t>
            </a:r>
            <a:endParaRPr lang="en-US" sz="1050" dirty="0"/>
          </a:p>
        </p:txBody>
      </p:sp>
      <p:sp>
        <p:nvSpPr>
          <p:cNvPr id="15" name="Shape 12"/>
          <p:cNvSpPr/>
          <p:nvPr/>
        </p:nvSpPr>
        <p:spPr>
          <a:xfrm>
            <a:off x="11147692" y="3840480"/>
            <a:ext cx="0" cy="502920"/>
          </a:xfrm>
          <a:prstGeom prst="line">
            <a:avLst/>
          </a:prstGeom>
          <a:noFill/>
          <a:ln w="12700">
            <a:solidFill>
              <a:srgbClr val="B7C6DA"/>
            </a:solidFill>
            <a:prstDash val="solid"/>
          </a:ln>
        </p:spPr>
      </p:sp>
      <p:sp>
        <p:nvSpPr>
          <p:cNvPr id="16" name="Shape 13"/>
          <p:cNvSpPr/>
          <p:nvPr/>
        </p:nvSpPr>
        <p:spPr>
          <a:xfrm>
            <a:off x="13518301" y="4261104"/>
            <a:ext cx="164592" cy="164592"/>
          </a:xfrm>
          <a:prstGeom prst="ellipse">
            <a:avLst/>
          </a:prstGeom>
          <a:solidFill>
            <a:srgbClr val="DA291C"/>
          </a:solidFill>
          <a:ln w="19050">
            <a:solidFill>
              <a:srgbClr val="FFFFFF"/>
            </a:solidFill>
            <a:prstDash val="solid"/>
          </a:ln>
        </p:spPr>
      </p:sp>
      <p:sp>
        <p:nvSpPr>
          <p:cNvPr id="17" name="Text 14"/>
          <p:cNvSpPr/>
          <p:nvPr/>
        </p:nvSpPr>
        <p:spPr>
          <a:xfrm>
            <a:off x="12419865" y="4617720"/>
            <a:ext cx="2361465" cy="365760"/>
          </a:xfrm>
          <a:prstGeom prst="rect">
            <a:avLst/>
          </a:prstGeom>
          <a:noFill/>
          <a:ln/>
        </p:spPr>
        <p:txBody>
          <a:bodyPr wrap="square" lIns="0" tIns="0" rIns="0" bIns="0" rtlCol="0" anchor="b"/>
          <a:lstStyle/>
          <a:p>
            <a:pPr marL="0" indent="0" algn="ctr">
              <a:buNone/>
            </a:pPr>
            <a:r>
              <a:rPr lang="en-US" sz="1450" b="1" dirty="0">
                <a:solidFill>
                  <a:srgbClr val="003087"/>
                </a:solidFill>
                <a:latin typeface="Arial" pitchFamily="34" charset="0"/>
                <a:ea typeface="Arial" pitchFamily="34" charset="-122"/>
                <a:cs typeface="Arial" pitchFamily="34" charset="-120"/>
              </a:rPr>
              <a:t>1948</a:t>
            </a:r>
            <a:endParaRPr lang="en-US" sz="1450" dirty="0"/>
          </a:p>
        </p:txBody>
      </p:sp>
      <p:sp>
        <p:nvSpPr>
          <p:cNvPr id="18" name="Text 15"/>
          <p:cNvSpPr/>
          <p:nvPr/>
        </p:nvSpPr>
        <p:spPr>
          <a:xfrm>
            <a:off x="12419865" y="5093208"/>
            <a:ext cx="2361465" cy="1417320"/>
          </a:xfrm>
          <a:prstGeom prst="rect">
            <a:avLst/>
          </a:prstGeom>
          <a:noFill/>
          <a:ln/>
        </p:spPr>
        <p:txBody>
          <a:bodyPr wrap="square" lIns="0" tIns="0" rIns="0" bIns="0" rtlCol="0" anchor="t"/>
          <a:lstStyle/>
          <a:p>
            <a:pPr marL="0" indent="0" algn="ctr">
              <a:lnSpc>
                <a:spcPct val="105000"/>
              </a:lnSpc>
              <a:buNone/>
            </a:pPr>
            <a:r>
              <a:rPr lang="en-US" sz="1050" dirty="0">
                <a:solidFill>
                  <a:srgbClr val="1A1A1A"/>
                </a:solidFill>
                <a:latin typeface="Arial" pitchFamily="34" charset="0"/>
                <a:ea typeface="Arial" pitchFamily="34" charset="-122"/>
                <a:cs typeface="Arial" pitchFamily="34" charset="-120"/>
              </a:rPr>
              <a:t>The NHS is created and ambulance services are nationalised, bringing previously local schemes under one public health system.</a:t>
            </a:r>
            <a:endParaRPr lang="en-US" sz="1050" dirty="0"/>
          </a:p>
        </p:txBody>
      </p:sp>
      <p:sp>
        <p:nvSpPr>
          <p:cNvPr id="19" name="Shape 16"/>
          <p:cNvSpPr/>
          <p:nvPr/>
        </p:nvSpPr>
        <p:spPr>
          <a:xfrm>
            <a:off x="13600597" y="4343400"/>
            <a:ext cx="0" cy="502920"/>
          </a:xfrm>
          <a:prstGeom prst="line">
            <a:avLst/>
          </a:prstGeom>
          <a:noFill/>
          <a:ln w="12700">
            <a:solidFill>
              <a:srgbClr val="B7C6DA"/>
            </a:solidFill>
            <a:prstDash val="solid"/>
          </a:ln>
        </p:spPr>
      </p:sp>
      <p:sp>
        <p:nvSpPr>
          <p:cNvPr id="20" name="Shape 17"/>
          <p:cNvSpPr/>
          <p:nvPr/>
        </p:nvSpPr>
        <p:spPr>
          <a:xfrm>
            <a:off x="15971206" y="4261104"/>
            <a:ext cx="164592" cy="164592"/>
          </a:xfrm>
          <a:prstGeom prst="ellipse">
            <a:avLst/>
          </a:prstGeom>
          <a:solidFill>
            <a:srgbClr val="DA291C"/>
          </a:solidFill>
          <a:ln w="19050">
            <a:solidFill>
              <a:srgbClr val="FFFFFF"/>
            </a:solidFill>
            <a:prstDash val="solid"/>
          </a:ln>
        </p:spPr>
      </p:sp>
      <p:sp>
        <p:nvSpPr>
          <p:cNvPr id="21" name="Text 18"/>
          <p:cNvSpPr/>
          <p:nvPr/>
        </p:nvSpPr>
        <p:spPr>
          <a:xfrm>
            <a:off x="14872770" y="2926080"/>
            <a:ext cx="2361465" cy="365760"/>
          </a:xfrm>
          <a:prstGeom prst="rect">
            <a:avLst/>
          </a:prstGeom>
          <a:noFill/>
          <a:ln/>
        </p:spPr>
        <p:txBody>
          <a:bodyPr wrap="square" lIns="0" tIns="0" rIns="0" bIns="0" rtlCol="0" anchor="b"/>
          <a:lstStyle/>
          <a:p>
            <a:pPr marL="0" indent="0" algn="ctr">
              <a:buNone/>
            </a:pPr>
            <a:r>
              <a:rPr lang="en-US" sz="1450" b="1" dirty="0">
                <a:solidFill>
                  <a:srgbClr val="003087"/>
                </a:solidFill>
                <a:latin typeface="Arial" pitchFamily="34" charset="0"/>
                <a:ea typeface="Arial" pitchFamily="34" charset="-122"/>
                <a:cs typeface="Arial" pitchFamily="34" charset="-120"/>
              </a:rPr>
              <a:t>1974</a:t>
            </a:r>
            <a:endParaRPr lang="en-US" sz="1450" dirty="0"/>
          </a:p>
        </p:txBody>
      </p:sp>
      <p:sp>
        <p:nvSpPr>
          <p:cNvPr id="22" name="Text 19"/>
          <p:cNvSpPr/>
          <p:nvPr/>
        </p:nvSpPr>
        <p:spPr>
          <a:xfrm>
            <a:off x="14872770" y="3383280"/>
            <a:ext cx="2361465" cy="1417320"/>
          </a:xfrm>
          <a:prstGeom prst="rect">
            <a:avLst/>
          </a:prstGeom>
          <a:noFill/>
          <a:ln/>
        </p:spPr>
        <p:txBody>
          <a:bodyPr wrap="square" lIns="0" tIns="0" rIns="0" bIns="0" rtlCol="0" anchor="t"/>
          <a:lstStyle/>
          <a:p>
            <a:pPr marL="0" indent="0" algn="ctr">
              <a:lnSpc>
                <a:spcPct val="105000"/>
              </a:lnSpc>
              <a:buNone/>
            </a:pPr>
            <a:r>
              <a:rPr lang="en-US" sz="1050" dirty="0">
                <a:solidFill>
                  <a:srgbClr val="1A1A1A"/>
                </a:solidFill>
                <a:latin typeface="Arial" pitchFamily="34" charset="0"/>
                <a:ea typeface="Arial" pitchFamily="34" charset="-122"/>
                <a:cs typeface="Arial" pitchFamily="34" charset="-120"/>
              </a:rPr>
              <a:t>Responsibility for ambulance provision transfers to NHS regional health authorities, standardising management across England.</a:t>
            </a:r>
            <a:endParaRPr lang="en-US" sz="1050" dirty="0"/>
          </a:p>
        </p:txBody>
      </p:sp>
      <p:sp>
        <p:nvSpPr>
          <p:cNvPr id="23" name="Shape 20"/>
          <p:cNvSpPr/>
          <p:nvPr/>
        </p:nvSpPr>
        <p:spPr>
          <a:xfrm>
            <a:off x="16053502" y="3840480"/>
            <a:ext cx="0" cy="502920"/>
          </a:xfrm>
          <a:prstGeom prst="line">
            <a:avLst/>
          </a:prstGeom>
          <a:noFill/>
          <a:ln w="12700">
            <a:solidFill>
              <a:srgbClr val="B7C6DA"/>
            </a:solidFill>
            <a:prstDash val="solid"/>
          </a:ln>
        </p:spPr>
      </p:sp>
      <p:sp>
        <p:nvSpPr>
          <p:cNvPr id="24" name="Shape 21"/>
          <p:cNvSpPr/>
          <p:nvPr/>
        </p:nvSpPr>
        <p:spPr>
          <a:xfrm>
            <a:off x="18424112" y="4261104"/>
            <a:ext cx="164592" cy="164592"/>
          </a:xfrm>
          <a:prstGeom prst="ellipse">
            <a:avLst/>
          </a:prstGeom>
          <a:solidFill>
            <a:srgbClr val="DA291C"/>
          </a:solidFill>
          <a:ln w="19050">
            <a:solidFill>
              <a:srgbClr val="FFFFFF"/>
            </a:solidFill>
            <a:prstDash val="solid"/>
          </a:ln>
        </p:spPr>
      </p:sp>
      <p:sp>
        <p:nvSpPr>
          <p:cNvPr id="25" name="Text 22"/>
          <p:cNvSpPr/>
          <p:nvPr/>
        </p:nvSpPr>
        <p:spPr>
          <a:xfrm>
            <a:off x="17325675" y="4617720"/>
            <a:ext cx="2361465" cy="365760"/>
          </a:xfrm>
          <a:prstGeom prst="rect">
            <a:avLst/>
          </a:prstGeom>
          <a:noFill/>
          <a:ln/>
        </p:spPr>
        <p:txBody>
          <a:bodyPr wrap="square" lIns="0" tIns="0" rIns="0" bIns="0" rtlCol="0" anchor="b"/>
          <a:lstStyle/>
          <a:p>
            <a:pPr marL="0" indent="0" algn="ctr">
              <a:buNone/>
            </a:pPr>
            <a:r>
              <a:rPr lang="en-US" sz="1450" b="1" dirty="0">
                <a:solidFill>
                  <a:srgbClr val="003087"/>
                </a:solidFill>
                <a:latin typeface="Arial" pitchFamily="34" charset="0"/>
                <a:ea typeface="Arial" pitchFamily="34" charset="-122"/>
                <a:cs typeface="Arial" pitchFamily="34" charset="-120"/>
              </a:rPr>
              <a:t>1990s</a:t>
            </a:r>
            <a:endParaRPr lang="en-US" sz="1450" dirty="0"/>
          </a:p>
        </p:txBody>
      </p:sp>
      <p:sp>
        <p:nvSpPr>
          <p:cNvPr id="26" name="Text 23"/>
          <p:cNvSpPr/>
          <p:nvPr/>
        </p:nvSpPr>
        <p:spPr>
          <a:xfrm>
            <a:off x="17325675" y="5093208"/>
            <a:ext cx="2361465" cy="1417320"/>
          </a:xfrm>
          <a:prstGeom prst="rect">
            <a:avLst/>
          </a:prstGeom>
          <a:noFill/>
          <a:ln/>
        </p:spPr>
        <p:txBody>
          <a:bodyPr wrap="square" lIns="0" tIns="0" rIns="0" bIns="0" rtlCol="0" anchor="t"/>
          <a:lstStyle/>
          <a:p>
            <a:pPr marL="0" indent="0" algn="ctr">
              <a:lnSpc>
                <a:spcPct val="105000"/>
              </a:lnSpc>
              <a:buNone/>
            </a:pPr>
            <a:r>
              <a:rPr lang="en-US" sz="1050" dirty="0">
                <a:solidFill>
                  <a:srgbClr val="1A1A1A"/>
                </a:solidFill>
                <a:latin typeface="Arial" pitchFamily="34" charset="0"/>
                <a:ea typeface="Arial" pitchFamily="34" charset="-122"/>
                <a:cs typeface="Arial" pitchFamily="34" charset="-120"/>
              </a:rPr>
              <a:t>Formal paramedic training and advanced clinical skills are introduced, professionalising frontline emergency care.</a:t>
            </a:r>
            <a:endParaRPr lang="en-US" sz="1050" dirty="0"/>
          </a:p>
        </p:txBody>
      </p:sp>
      <p:sp>
        <p:nvSpPr>
          <p:cNvPr id="27" name="Shape 24"/>
          <p:cNvSpPr/>
          <p:nvPr/>
        </p:nvSpPr>
        <p:spPr>
          <a:xfrm>
            <a:off x="18506408" y="4343400"/>
            <a:ext cx="0" cy="502920"/>
          </a:xfrm>
          <a:prstGeom prst="line">
            <a:avLst/>
          </a:prstGeom>
          <a:noFill/>
          <a:ln w="12700">
            <a:solidFill>
              <a:srgbClr val="B7C6DA"/>
            </a:solidFill>
            <a:prstDash val="solid"/>
          </a:ln>
        </p:spPr>
      </p:sp>
      <p:sp>
        <p:nvSpPr>
          <p:cNvPr id="28" name="Shape 25"/>
          <p:cNvSpPr/>
          <p:nvPr/>
        </p:nvSpPr>
        <p:spPr>
          <a:xfrm>
            <a:off x="20877017" y="4261104"/>
            <a:ext cx="164592" cy="164592"/>
          </a:xfrm>
          <a:prstGeom prst="ellipse">
            <a:avLst/>
          </a:prstGeom>
          <a:solidFill>
            <a:srgbClr val="DA291C"/>
          </a:solidFill>
          <a:ln w="19050">
            <a:solidFill>
              <a:srgbClr val="FFFFFF"/>
            </a:solidFill>
            <a:prstDash val="solid"/>
          </a:ln>
        </p:spPr>
      </p:sp>
      <p:sp>
        <p:nvSpPr>
          <p:cNvPr id="29" name="Text 26"/>
          <p:cNvSpPr/>
          <p:nvPr/>
        </p:nvSpPr>
        <p:spPr>
          <a:xfrm>
            <a:off x="19778580" y="2926080"/>
            <a:ext cx="2361465" cy="365760"/>
          </a:xfrm>
          <a:prstGeom prst="rect">
            <a:avLst/>
          </a:prstGeom>
          <a:noFill/>
          <a:ln/>
        </p:spPr>
        <p:txBody>
          <a:bodyPr wrap="square" lIns="0" tIns="0" rIns="0" bIns="0" rtlCol="0" anchor="b"/>
          <a:lstStyle/>
          <a:p>
            <a:pPr marL="0" indent="0" algn="ctr">
              <a:buNone/>
            </a:pPr>
            <a:r>
              <a:rPr lang="en-US" sz="1450" b="1" dirty="0">
                <a:solidFill>
                  <a:srgbClr val="003087"/>
                </a:solidFill>
                <a:latin typeface="Arial" pitchFamily="34" charset="0"/>
                <a:ea typeface="Arial" pitchFamily="34" charset="-122"/>
                <a:cs typeface="Arial" pitchFamily="34" charset="-120"/>
              </a:rPr>
              <a:t>2005</a:t>
            </a:r>
            <a:endParaRPr lang="en-US" sz="1450" dirty="0"/>
          </a:p>
        </p:txBody>
      </p:sp>
      <p:sp>
        <p:nvSpPr>
          <p:cNvPr id="30" name="Text 27"/>
          <p:cNvSpPr/>
          <p:nvPr/>
        </p:nvSpPr>
        <p:spPr>
          <a:xfrm>
            <a:off x="19778580" y="3383280"/>
            <a:ext cx="2361465" cy="1417320"/>
          </a:xfrm>
          <a:prstGeom prst="rect">
            <a:avLst/>
          </a:prstGeom>
          <a:noFill/>
          <a:ln/>
        </p:spPr>
        <p:txBody>
          <a:bodyPr wrap="square" lIns="0" tIns="0" rIns="0" bIns="0" rtlCol="0" anchor="t"/>
          <a:lstStyle/>
          <a:p>
            <a:pPr marL="0" indent="0" algn="ctr">
              <a:lnSpc>
                <a:spcPct val="105000"/>
              </a:lnSpc>
              <a:buNone/>
            </a:pPr>
            <a:r>
              <a:rPr lang="en-US" sz="1050" dirty="0">
                <a:solidFill>
                  <a:srgbClr val="1A1A1A"/>
                </a:solidFill>
                <a:latin typeface="Arial" pitchFamily="34" charset="0"/>
                <a:ea typeface="Arial" pitchFamily="34" charset="-122"/>
                <a:cs typeface="Arial" pitchFamily="34" charset="-120"/>
              </a:rPr>
              <a:t>Ambulance trusts become independent NHS foundation trusts, gaining greater operational and financial autonomy.</a:t>
            </a:r>
            <a:endParaRPr lang="en-US" sz="1050" dirty="0"/>
          </a:p>
        </p:txBody>
      </p:sp>
      <p:sp>
        <p:nvSpPr>
          <p:cNvPr id="31" name="Shape 28"/>
          <p:cNvSpPr/>
          <p:nvPr/>
        </p:nvSpPr>
        <p:spPr>
          <a:xfrm>
            <a:off x="20959313" y="3840480"/>
            <a:ext cx="0" cy="502920"/>
          </a:xfrm>
          <a:prstGeom prst="line">
            <a:avLst/>
          </a:prstGeom>
          <a:noFill/>
          <a:ln w="12700">
            <a:solidFill>
              <a:srgbClr val="B7C6DA"/>
            </a:solidFill>
            <a:prstDash val="solid"/>
          </a:ln>
        </p:spPr>
      </p:sp>
      <p:sp>
        <p:nvSpPr>
          <p:cNvPr id="32" name="Shape 29"/>
          <p:cNvSpPr/>
          <p:nvPr/>
        </p:nvSpPr>
        <p:spPr>
          <a:xfrm>
            <a:off x="23329922" y="4261104"/>
            <a:ext cx="164592" cy="164592"/>
          </a:xfrm>
          <a:prstGeom prst="ellipse">
            <a:avLst/>
          </a:prstGeom>
          <a:solidFill>
            <a:srgbClr val="DA291C"/>
          </a:solidFill>
          <a:ln w="19050">
            <a:solidFill>
              <a:srgbClr val="FFFFFF"/>
            </a:solidFill>
            <a:prstDash val="solid"/>
          </a:ln>
        </p:spPr>
      </p:sp>
      <p:sp>
        <p:nvSpPr>
          <p:cNvPr id="33" name="Text 30"/>
          <p:cNvSpPr/>
          <p:nvPr/>
        </p:nvSpPr>
        <p:spPr>
          <a:xfrm>
            <a:off x="22231485" y="4617720"/>
            <a:ext cx="2361465" cy="365760"/>
          </a:xfrm>
          <a:prstGeom prst="rect">
            <a:avLst/>
          </a:prstGeom>
          <a:noFill/>
          <a:ln/>
        </p:spPr>
        <p:txBody>
          <a:bodyPr wrap="square" lIns="0" tIns="0" rIns="0" bIns="0" rtlCol="0" anchor="b"/>
          <a:lstStyle/>
          <a:p>
            <a:pPr marL="0" indent="0" algn="ctr">
              <a:buNone/>
            </a:pPr>
            <a:r>
              <a:rPr lang="en-US" sz="1450" b="1" dirty="0">
                <a:solidFill>
                  <a:srgbClr val="003087"/>
                </a:solidFill>
                <a:latin typeface="Arial" pitchFamily="34" charset="0"/>
                <a:ea typeface="Arial" pitchFamily="34" charset="-122"/>
                <a:cs typeface="Arial" pitchFamily="34" charset="-120"/>
              </a:rPr>
              <a:t>2017</a:t>
            </a:r>
            <a:endParaRPr lang="en-US" sz="1450" dirty="0"/>
          </a:p>
        </p:txBody>
      </p:sp>
      <p:sp>
        <p:nvSpPr>
          <p:cNvPr id="34" name="Text 31"/>
          <p:cNvSpPr/>
          <p:nvPr/>
        </p:nvSpPr>
        <p:spPr>
          <a:xfrm>
            <a:off x="22231485" y="5093208"/>
            <a:ext cx="2361465" cy="1417320"/>
          </a:xfrm>
          <a:prstGeom prst="rect">
            <a:avLst/>
          </a:prstGeom>
          <a:noFill/>
          <a:ln/>
        </p:spPr>
        <p:txBody>
          <a:bodyPr wrap="square" lIns="0" tIns="0" rIns="0" bIns="0" rtlCol="0" anchor="t"/>
          <a:lstStyle/>
          <a:p>
            <a:pPr marL="0" indent="0" algn="ctr">
              <a:lnSpc>
                <a:spcPct val="105000"/>
              </a:lnSpc>
              <a:buNone/>
            </a:pPr>
            <a:r>
              <a:rPr lang="en-US" sz="1050" dirty="0">
                <a:solidFill>
                  <a:srgbClr val="1A1A1A"/>
                </a:solidFill>
                <a:latin typeface="Arial" pitchFamily="34" charset="0"/>
                <a:ea typeface="Arial" pitchFamily="34" charset="-122"/>
                <a:cs typeface="Arial" pitchFamily="34" charset="-120"/>
              </a:rPr>
              <a:t>A clinical categorisation system (Category 1–4) is introduced so calls can be triaged by clinical urgency.</a:t>
            </a:r>
            <a:endParaRPr lang="en-US" sz="1050" dirty="0"/>
          </a:p>
        </p:txBody>
      </p:sp>
      <p:sp>
        <p:nvSpPr>
          <p:cNvPr id="35" name="Shape 32"/>
          <p:cNvSpPr/>
          <p:nvPr/>
        </p:nvSpPr>
        <p:spPr>
          <a:xfrm>
            <a:off x="23412218" y="4343400"/>
            <a:ext cx="0" cy="502920"/>
          </a:xfrm>
          <a:prstGeom prst="line">
            <a:avLst/>
          </a:prstGeom>
          <a:noFill/>
          <a:ln w="12700">
            <a:solidFill>
              <a:srgbClr val="B7C6DA"/>
            </a:solidFill>
            <a:prstDash val="solid"/>
          </a:ln>
        </p:spPr>
      </p:sp>
      <p:sp>
        <p:nvSpPr>
          <p:cNvPr id="36" name="Shape 33"/>
          <p:cNvSpPr/>
          <p:nvPr/>
        </p:nvSpPr>
        <p:spPr>
          <a:xfrm>
            <a:off x="25782827" y="4261104"/>
            <a:ext cx="164592" cy="164592"/>
          </a:xfrm>
          <a:prstGeom prst="ellipse">
            <a:avLst/>
          </a:prstGeom>
          <a:solidFill>
            <a:srgbClr val="DA291C"/>
          </a:solidFill>
          <a:ln w="19050">
            <a:solidFill>
              <a:srgbClr val="FFFFFF"/>
            </a:solidFill>
            <a:prstDash val="solid"/>
          </a:ln>
        </p:spPr>
      </p:sp>
      <p:sp>
        <p:nvSpPr>
          <p:cNvPr id="37" name="Text 34"/>
          <p:cNvSpPr/>
          <p:nvPr/>
        </p:nvSpPr>
        <p:spPr>
          <a:xfrm>
            <a:off x="24684390" y="2926080"/>
            <a:ext cx="2361465" cy="365760"/>
          </a:xfrm>
          <a:prstGeom prst="rect">
            <a:avLst/>
          </a:prstGeom>
          <a:noFill/>
          <a:ln/>
        </p:spPr>
        <p:txBody>
          <a:bodyPr wrap="square" lIns="0" tIns="0" rIns="0" bIns="0" rtlCol="0" anchor="b"/>
          <a:lstStyle/>
          <a:p>
            <a:pPr marL="0" indent="0" algn="ctr">
              <a:buNone/>
            </a:pPr>
            <a:r>
              <a:rPr lang="en-US" sz="1450" b="1" dirty="0">
                <a:solidFill>
                  <a:srgbClr val="003087"/>
                </a:solidFill>
                <a:latin typeface="Arial" pitchFamily="34" charset="0"/>
                <a:ea typeface="Arial" pitchFamily="34" charset="-122"/>
                <a:cs typeface="Arial" pitchFamily="34" charset="-120"/>
              </a:rPr>
              <a:t>2019</a:t>
            </a:r>
            <a:endParaRPr lang="en-US" sz="1450" dirty="0"/>
          </a:p>
        </p:txBody>
      </p:sp>
      <p:sp>
        <p:nvSpPr>
          <p:cNvPr id="38" name="Text 35"/>
          <p:cNvSpPr/>
          <p:nvPr/>
        </p:nvSpPr>
        <p:spPr>
          <a:xfrm>
            <a:off x="24684390" y="3383280"/>
            <a:ext cx="2361465" cy="1417320"/>
          </a:xfrm>
          <a:prstGeom prst="rect">
            <a:avLst/>
          </a:prstGeom>
          <a:noFill/>
          <a:ln/>
        </p:spPr>
        <p:txBody>
          <a:bodyPr wrap="square" lIns="0" tIns="0" rIns="0" bIns="0" rtlCol="0" anchor="t"/>
          <a:lstStyle/>
          <a:p>
            <a:pPr marL="0" indent="0" algn="ctr">
              <a:lnSpc>
                <a:spcPct val="105000"/>
              </a:lnSpc>
              <a:buNone/>
            </a:pPr>
            <a:r>
              <a:rPr lang="en-US" sz="1050" dirty="0">
                <a:solidFill>
                  <a:srgbClr val="1A1A1A"/>
                </a:solidFill>
                <a:latin typeface="Arial" pitchFamily="34" charset="0"/>
                <a:ea typeface="Arial" pitchFamily="34" charset="-122"/>
                <a:cs typeface="Arial" pitchFamily="34" charset="-120"/>
              </a:rPr>
              <a:t>The NHS Long Term Plan prioritises “see and treat” care, aiming to reduce avoidable hospital conveyance.</a:t>
            </a:r>
            <a:endParaRPr lang="en-US" sz="1050" dirty="0"/>
          </a:p>
        </p:txBody>
      </p:sp>
      <p:sp>
        <p:nvSpPr>
          <p:cNvPr id="39" name="Shape 36"/>
          <p:cNvSpPr/>
          <p:nvPr/>
        </p:nvSpPr>
        <p:spPr>
          <a:xfrm>
            <a:off x="25865123" y="3840480"/>
            <a:ext cx="0" cy="502920"/>
          </a:xfrm>
          <a:prstGeom prst="line">
            <a:avLst/>
          </a:prstGeom>
          <a:noFill/>
          <a:ln w="12700">
            <a:solidFill>
              <a:srgbClr val="B7C6DA"/>
            </a:solidFill>
            <a:prstDash val="solid"/>
          </a:ln>
        </p:spPr>
      </p:sp>
      <p:sp>
        <p:nvSpPr>
          <p:cNvPr id="40" name="Shape 37"/>
          <p:cNvSpPr/>
          <p:nvPr/>
        </p:nvSpPr>
        <p:spPr>
          <a:xfrm>
            <a:off x="28235732" y="4261104"/>
            <a:ext cx="164592" cy="164592"/>
          </a:xfrm>
          <a:prstGeom prst="ellipse">
            <a:avLst/>
          </a:prstGeom>
          <a:solidFill>
            <a:srgbClr val="DA291C"/>
          </a:solidFill>
          <a:ln w="19050">
            <a:solidFill>
              <a:srgbClr val="FFFFFF"/>
            </a:solidFill>
            <a:prstDash val="solid"/>
          </a:ln>
        </p:spPr>
      </p:sp>
      <p:sp>
        <p:nvSpPr>
          <p:cNvPr id="41" name="Text 38"/>
          <p:cNvSpPr/>
          <p:nvPr/>
        </p:nvSpPr>
        <p:spPr>
          <a:xfrm>
            <a:off x="27137295" y="4617720"/>
            <a:ext cx="2361465" cy="365760"/>
          </a:xfrm>
          <a:prstGeom prst="rect">
            <a:avLst/>
          </a:prstGeom>
          <a:noFill/>
          <a:ln/>
        </p:spPr>
        <p:txBody>
          <a:bodyPr wrap="square" lIns="0" tIns="0" rIns="0" bIns="0" rtlCol="0" anchor="b"/>
          <a:lstStyle/>
          <a:p>
            <a:pPr marL="0" indent="0" algn="ctr">
              <a:buNone/>
            </a:pPr>
            <a:r>
              <a:rPr lang="en-US" sz="1450" b="1" dirty="0">
                <a:solidFill>
                  <a:srgbClr val="003087"/>
                </a:solidFill>
                <a:latin typeface="Arial" pitchFamily="34" charset="0"/>
                <a:ea typeface="Arial" pitchFamily="34" charset="-122"/>
                <a:cs typeface="Arial" pitchFamily="34" charset="-120"/>
              </a:rPr>
              <a:t>2022–25</a:t>
            </a:r>
            <a:endParaRPr lang="en-US" sz="1450" dirty="0"/>
          </a:p>
        </p:txBody>
      </p:sp>
      <p:sp>
        <p:nvSpPr>
          <p:cNvPr id="42" name="Text 39"/>
          <p:cNvSpPr/>
          <p:nvPr/>
        </p:nvSpPr>
        <p:spPr>
          <a:xfrm>
            <a:off x="27137295" y="5093208"/>
            <a:ext cx="2361465" cy="1417320"/>
          </a:xfrm>
          <a:prstGeom prst="rect">
            <a:avLst/>
          </a:prstGeom>
          <a:noFill/>
          <a:ln/>
        </p:spPr>
        <p:txBody>
          <a:bodyPr wrap="square" lIns="0" tIns="0" rIns="0" bIns="0" rtlCol="0" anchor="t"/>
          <a:lstStyle/>
          <a:p>
            <a:pPr marL="0" indent="0" algn="ctr">
              <a:lnSpc>
                <a:spcPct val="105000"/>
              </a:lnSpc>
              <a:buNone/>
            </a:pPr>
            <a:r>
              <a:rPr lang="en-US" sz="1050" dirty="0">
                <a:solidFill>
                  <a:srgbClr val="1A1A1A"/>
                </a:solidFill>
                <a:latin typeface="Arial" pitchFamily="34" charset="0"/>
                <a:ea typeface="Arial" pitchFamily="34" charset="-122"/>
                <a:cs typeface="Arial" pitchFamily="34" charset="-120"/>
              </a:rPr>
              <a:t>A sustained crisis period: record response times, widespread staff shortages and severe hospital handover delays.</a:t>
            </a:r>
            <a:endParaRPr lang="en-US" sz="1050" dirty="0"/>
          </a:p>
        </p:txBody>
      </p:sp>
      <p:sp>
        <p:nvSpPr>
          <p:cNvPr id="43" name="Shape 40"/>
          <p:cNvSpPr/>
          <p:nvPr/>
        </p:nvSpPr>
        <p:spPr>
          <a:xfrm>
            <a:off x="28318028" y="4343400"/>
            <a:ext cx="0" cy="502920"/>
          </a:xfrm>
          <a:prstGeom prst="line">
            <a:avLst/>
          </a:prstGeom>
          <a:noFill/>
          <a:ln w="12700">
            <a:solidFill>
              <a:srgbClr val="B7C6DA"/>
            </a:solidFill>
            <a:prstDash val="solid"/>
          </a:ln>
        </p:spPr>
      </p:sp>
      <p:sp>
        <p:nvSpPr>
          <p:cNvPr id="44" name="Shape 41"/>
          <p:cNvSpPr/>
          <p:nvPr/>
        </p:nvSpPr>
        <p:spPr>
          <a:xfrm>
            <a:off x="640080" y="6675120"/>
            <a:ext cx="502920" cy="502920"/>
          </a:xfrm>
          <a:prstGeom prst="ellipse">
            <a:avLst/>
          </a:prstGeom>
          <a:solidFill>
            <a:srgbClr val="005EB8"/>
          </a:solidFill>
          <a:ln/>
        </p:spPr>
      </p:sp>
      <p:sp>
        <p:nvSpPr>
          <p:cNvPr id="45" name="Text 42"/>
          <p:cNvSpPr/>
          <p:nvPr/>
        </p:nvSpPr>
        <p:spPr>
          <a:xfrm>
            <a:off x="1298448" y="6620256"/>
            <a:ext cx="28337472" cy="502920"/>
          </a:xfrm>
          <a:prstGeom prst="rect">
            <a:avLst/>
          </a:prstGeom>
          <a:noFill/>
          <a:ln/>
        </p:spPr>
        <p:txBody>
          <a:bodyPr wrap="square" lIns="0" tIns="0" rIns="0" bIns="0" rtlCol="0" anchor="ctr"/>
          <a:lstStyle/>
          <a:p>
            <a:pPr marL="0" indent="0" algn="l">
              <a:buNone/>
            </a:pPr>
            <a:r>
              <a:rPr lang="en-US" sz="2300" b="1" dirty="0">
                <a:solidFill>
                  <a:srgbClr val="005EB8"/>
                </a:solidFill>
                <a:latin typeface="Arial" pitchFamily="34" charset="0"/>
                <a:ea typeface="Arial" pitchFamily="34" charset="-122"/>
                <a:cs typeface="Arial" pitchFamily="34" charset="-120"/>
              </a:rPr>
              <a:t>3.  How It Functions Today</a:t>
            </a:r>
            <a:endParaRPr lang="en-US" sz="2300" dirty="0"/>
          </a:p>
        </p:txBody>
      </p:sp>
      <p:sp>
        <p:nvSpPr>
          <p:cNvPr id="46" name="Shape 43"/>
          <p:cNvSpPr/>
          <p:nvPr/>
        </p:nvSpPr>
        <p:spPr>
          <a:xfrm>
            <a:off x="640080" y="7452360"/>
            <a:ext cx="3291840" cy="914400"/>
          </a:xfrm>
          <a:prstGeom prst="roundRect">
            <a:avLst>
              <a:gd name="adj" fmla="val 8000"/>
            </a:avLst>
          </a:prstGeom>
          <a:solidFill>
            <a:srgbClr val="005EB8"/>
          </a:solidFill>
          <a:ln w="12700">
            <a:solidFill>
              <a:srgbClr val="D7DEE6"/>
            </a:solidFill>
            <a:prstDash val="solid"/>
          </a:ln>
        </p:spPr>
      </p:sp>
      <p:pic>
        <p:nvPicPr>
          <p:cNvPr id="47" name="Image 1" descr="preencoded.png"/>
          <p:cNvPicPr>
            <a:picLocks noChangeAspect="1"/>
          </p:cNvPicPr>
          <p:nvPr/>
        </p:nvPicPr>
        <p:blipFill>
          <a:blip r:embed="rId4"/>
          <a:stretch>
            <a:fillRect/>
          </a:stretch>
        </p:blipFill>
        <p:spPr>
          <a:xfrm>
            <a:off x="777240" y="7662672"/>
            <a:ext cx="493776" cy="493776"/>
          </a:xfrm>
          <a:prstGeom prst="rect">
            <a:avLst/>
          </a:prstGeom>
        </p:spPr>
      </p:pic>
      <p:sp>
        <p:nvSpPr>
          <p:cNvPr id="48" name="Text 44"/>
          <p:cNvSpPr/>
          <p:nvPr/>
        </p:nvSpPr>
        <p:spPr>
          <a:xfrm>
            <a:off x="1371600" y="7452360"/>
            <a:ext cx="2377440" cy="914400"/>
          </a:xfrm>
          <a:prstGeom prst="rect">
            <a:avLst/>
          </a:prstGeom>
          <a:noFill/>
          <a:ln/>
        </p:spPr>
        <p:txBody>
          <a:bodyPr wrap="square" lIns="0" tIns="0" rIns="0" bIns="0" rtlCol="0" anchor="ctr"/>
          <a:lstStyle/>
          <a:p>
            <a:pPr marL="0" indent="0" algn="l">
              <a:buNone/>
            </a:pPr>
            <a:r>
              <a:rPr lang="en-US" sz="1300" b="1" dirty="0">
                <a:solidFill>
                  <a:srgbClr val="FFFFFF"/>
                </a:solidFill>
                <a:latin typeface="Arial" pitchFamily="34" charset="0"/>
                <a:ea typeface="Arial" pitchFamily="34" charset="-122"/>
                <a:cs typeface="Arial" pitchFamily="34" charset="-120"/>
              </a:rPr>
              <a:t>999 / 111</a:t>
            </a:r>
            <a:endParaRPr lang="en-US" sz="1300" dirty="0"/>
          </a:p>
          <a:p>
            <a:pPr marL="0" indent="0" algn="l">
              <a:buNone/>
            </a:pPr>
            <a:r>
              <a:rPr lang="en-US" sz="1300" b="1" dirty="0">
                <a:solidFill>
                  <a:srgbClr val="FFFFFF"/>
                </a:solidFill>
                <a:latin typeface="Arial" pitchFamily="34" charset="0"/>
                <a:ea typeface="Arial" pitchFamily="34" charset="-122"/>
                <a:cs typeface="Arial" pitchFamily="34" charset="-120"/>
              </a:rPr>
              <a:t>Call Received</a:t>
            </a:r>
            <a:endParaRPr lang="en-US" sz="1300" dirty="0"/>
          </a:p>
        </p:txBody>
      </p:sp>
      <p:sp>
        <p:nvSpPr>
          <p:cNvPr id="49" name="Shape 45"/>
          <p:cNvSpPr/>
          <p:nvPr/>
        </p:nvSpPr>
        <p:spPr>
          <a:xfrm>
            <a:off x="3931920" y="7744968"/>
            <a:ext cx="502920" cy="320040"/>
          </a:xfrm>
          <a:prstGeom prst="rightArrow">
            <a:avLst/>
          </a:prstGeom>
          <a:solidFill>
            <a:srgbClr val="003087"/>
          </a:solidFill>
          <a:ln/>
        </p:spPr>
      </p:sp>
      <p:sp>
        <p:nvSpPr>
          <p:cNvPr id="50" name="Shape 46"/>
          <p:cNvSpPr/>
          <p:nvPr/>
        </p:nvSpPr>
        <p:spPr>
          <a:xfrm>
            <a:off x="4434840" y="7452360"/>
            <a:ext cx="3931920" cy="914400"/>
          </a:xfrm>
          <a:prstGeom prst="roundRect">
            <a:avLst>
              <a:gd name="adj" fmla="val 8000"/>
            </a:avLst>
          </a:prstGeom>
          <a:solidFill>
            <a:srgbClr val="F0F0F0"/>
          </a:solidFill>
          <a:ln w="12700">
            <a:solidFill>
              <a:srgbClr val="D7DEE6"/>
            </a:solidFill>
            <a:prstDash val="solid"/>
          </a:ln>
        </p:spPr>
      </p:sp>
      <p:pic>
        <p:nvPicPr>
          <p:cNvPr id="51" name="Image 2" descr="preencoded.png"/>
          <p:cNvPicPr>
            <a:picLocks noChangeAspect="1"/>
          </p:cNvPicPr>
          <p:nvPr/>
        </p:nvPicPr>
        <p:blipFill>
          <a:blip r:embed="rId5"/>
          <a:stretch>
            <a:fillRect/>
          </a:stretch>
        </p:blipFill>
        <p:spPr>
          <a:xfrm>
            <a:off x="4572000" y="7662672"/>
            <a:ext cx="493776" cy="493776"/>
          </a:xfrm>
          <a:prstGeom prst="rect">
            <a:avLst/>
          </a:prstGeom>
        </p:spPr>
      </p:pic>
      <p:sp>
        <p:nvSpPr>
          <p:cNvPr id="52" name="Text 47"/>
          <p:cNvSpPr/>
          <p:nvPr/>
        </p:nvSpPr>
        <p:spPr>
          <a:xfrm>
            <a:off x="5166360" y="7452360"/>
            <a:ext cx="3017520" cy="914400"/>
          </a:xfrm>
          <a:prstGeom prst="rect">
            <a:avLst/>
          </a:prstGeom>
          <a:noFill/>
          <a:ln/>
        </p:spPr>
        <p:txBody>
          <a:bodyPr wrap="square" lIns="0" tIns="0" rIns="0" bIns="0" rtlCol="0" anchor="ctr"/>
          <a:lstStyle/>
          <a:p>
            <a:pPr marL="0" indent="0" algn="l">
              <a:buNone/>
            </a:pPr>
            <a:r>
              <a:rPr lang="en-US" sz="1300" b="1" dirty="0">
                <a:solidFill>
                  <a:srgbClr val="1A1A1A"/>
                </a:solidFill>
                <a:latin typeface="Arial" pitchFamily="34" charset="0"/>
                <a:ea typeface="Arial" pitchFamily="34" charset="-122"/>
                <a:cs typeface="Arial" pitchFamily="34" charset="-120"/>
              </a:rPr>
              <a:t>Clinical Triage</a:t>
            </a:r>
            <a:endParaRPr lang="en-US" sz="1300" dirty="0"/>
          </a:p>
          <a:p>
            <a:pPr marL="0" indent="0" algn="l">
              <a:buNone/>
            </a:pPr>
            <a:r>
              <a:rPr lang="en-US" sz="1300" b="1" dirty="0">
                <a:solidFill>
                  <a:srgbClr val="1A1A1A"/>
                </a:solidFill>
                <a:latin typeface="Arial" pitchFamily="34" charset="0"/>
                <a:ea typeface="Arial" pitchFamily="34" charset="-122"/>
                <a:cs typeface="Arial" pitchFamily="34" charset="-120"/>
              </a:rPr>
              <a:t>by Dispatcher</a:t>
            </a:r>
            <a:endParaRPr lang="en-US" sz="1300" dirty="0"/>
          </a:p>
        </p:txBody>
      </p:sp>
      <p:sp>
        <p:nvSpPr>
          <p:cNvPr id="53" name="Shape 48"/>
          <p:cNvSpPr/>
          <p:nvPr/>
        </p:nvSpPr>
        <p:spPr>
          <a:xfrm>
            <a:off x="8366760" y="7744968"/>
            <a:ext cx="502920" cy="320040"/>
          </a:xfrm>
          <a:prstGeom prst="rightArrow">
            <a:avLst/>
          </a:prstGeom>
          <a:solidFill>
            <a:srgbClr val="003087"/>
          </a:solidFill>
          <a:ln/>
        </p:spPr>
      </p:sp>
      <p:sp>
        <p:nvSpPr>
          <p:cNvPr id="54" name="Shape 49"/>
          <p:cNvSpPr/>
          <p:nvPr/>
        </p:nvSpPr>
        <p:spPr>
          <a:xfrm>
            <a:off x="8869680" y="7452360"/>
            <a:ext cx="6739200" cy="914400"/>
          </a:xfrm>
          <a:prstGeom prst="roundRect">
            <a:avLst>
              <a:gd name="adj" fmla="val 8000"/>
            </a:avLst>
          </a:prstGeom>
          <a:solidFill>
            <a:srgbClr val="009639"/>
          </a:solidFill>
          <a:ln w="12700">
            <a:solidFill>
              <a:srgbClr val="D7DEE6"/>
            </a:solidFill>
            <a:prstDash val="solid"/>
          </a:ln>
        </p:spPr>
      </p:sp>
      <p:sp>
        <p:nvSpPr>
          <p:cNvPr id="55" name="Text 50"/>
          <p:cNvSpPr/>
          <p:nvPr/>
        </p:nvSpPr>
        <p:spPr>
          <a:xfrm>
            <a:off x="9052560" y="7452360"/>
            <a:ext cx="6373440" cy="914400"/>
          </a:xfrm>
          <a:prstGeom prst="rect">
            <a:avLst/>
          </a:prstGeom>
          <a:noFill/>
          <a:ln/>
        </p:spPr>
        <p:txBody>
          <a:bodyPr wrap="square" lIns="0" tIns="0" rIns="0" bIns="0" rtlCol="0" anchor="ctr"/>
          <a:lstStyle/>
          <a:p>
            <a:pPr marL="0" indent="0" algn="l">
              <a:buNone/>
            </a:pPr>
            <a:r>
              <a:rPr lang="en-US" sz="1300" b="1" dirty="0">
                <a:solidFill>
                  <a:srgbClr val="FFFFFF"/>
                </a:solidFill>
                <a:latin typeface="Arial" pitchFamily="34" charset="0"/>
                <a:ea typeface="Arial" pitchFamily="34" charset="-122"/>
                <a:cs typeface="Arial" pitchFamily="34" charset="-120"/>
              </a:rPr>
              <a:t>Hear &amp;</a:t>
            </a:r>
            <a:endParaRPr lang="en-US" sz="1300" dirty="0"/>
          </a:p>
          <a:p>
            <a:pPr marL="0" indent="0" algn="l">
              <a:buNone/>
            </a:pPr>
            <a:r>
              <a:rPr lang="en-US" sz="1300" b="1" dirty="0">
                <a:solidFill>
                  <a:srgbClr val="FFFFFF"/>
                </a:solidFill>
                <a:latin typeface="Arial" pitchFamily="34" charset="0"/>
                <a:ea typeface="Arial" pitchFamily="34" charset="-122"/>
                <a:cs typeface="Arial" pitchFamily="34" charset="-120"/>
              </a:rPr>
              <a:t>Treat</a:t>
            </a:r>
            <a:endParaRPr lang="en-US" sz="1300" dirty="0"/>
          </a:p>
        </p:txBody>
      </p:sp>
      <p:sp>
        <p:nvSpPr>
          <p:cNvPr id="56" name="Shape 51"/>
          <p:cNvSpPr/>
          <p:nvPr/>
        </p:nvSpPr>
        <p:spPr>
          <a:xfrm>
            <a:off x="15791760" y="7452360"/>
            <a:ext cx="6739200" cy="914400"/>
          </a:xfrm>
          <a:prstGeom prst="roundRect">
            <a:avLst>
              <a:gd name="adj" fmla="val 8000"/>
            </a:avLst>
          </a:prstGeom>
          <a:solidFill>
            <a:srgbClr val="009639"/>
          </a:solidFill>
          <a:ln w="12700">
            <a:solidFill>
              <a:srgbClr val="D7DEE6"/>
            </a:solidFill>
            <a:prstDash val="solid"/>
          </a:ln>
        </p:spPr>
      </p:sp>
      <p:sp>
        <p:nvSpPr>
          <p:cNvPr id="57" name="Text 52"/>
          <p:cNvSpPr/>
          <p:nvPr/>
        </p:nvSpPr>
        <p:spPr>
          <a:xfrm>
            <a:off x="15974640" y="7452360"/>
            <a:ext cx="6373440" cy="914400"/>
          </a:xfrm>
          <a:prstGeom prst="rect">
            <a:avLst/>
          </a:prstGeom>
          <a:noFill/>
          <a:ln/>
        </p:spPr>
        <p:txBody>
          <a:bodyPr wrap="square" lIns="0" tIns="0" rIns="0" bIns="0" rtlCol="0" anchor="ctr"/>
          <a:lstStyle/>
          <a:p>
            <a:pPr marL="0" indent="0" algn="l">
              <a:buNone/>
            </a:pPr>
            <a:r>
              <a:rPr lang="en-US" sz="1300" b="1" dirty="0">
                <a:solidFill>
                  <a:srgbClr val="FFFFFF"/>
                </a:solidFill>
                <a:latin typeface="Arial" pitchFamily="34" charset="0"/>
                <a:ea typeface="Arial" pitchFamily="34" charset="-122"/>
                <a:cs typeface="Arial" pitchFamily="34" charset="-120"/>
              </a:rPr>
              <a:t>See &amp;</a:t>
            </a:r>
            <a:endParaRPr lang="en-US" sz="1300" dirty="0"/>
          </a:p>
          <a:p>
            <a:pPr marL="0" indent="0" algn="l">
              <a:buNone/>
            </a:pPr>
            <a:r>
              <a:rPr lang="en-US" sz="1300" b="1" dirty="0">
                <a:solidFill>
                  <a:srgbClr val="FFFFFF"/>
                </a:solidFill>
                <a:latin typeface="Arial" pitchFamily="34" charset="0"/>
                <a:ea typeface="Arial" pitchFamily="34" charset="-122"/>
                <a:cs typeface="Arial" pitchFamily="34" charset="-120"/>
              </a:rPr>
              <a:t>Treat</a:t>
            </a:r>
            <a:endParaRPr lang="en-US" sz="1300" dirty="0"/>
          </a:p>
        </p:txBody>
      </p:sp>
      <p:sp>
        <p:nvSpPr>
          <p:cNvPr id="58" name="Shape 53"/>
          <p:cNvSpPr/>
          <p:nvPr/>
        </p:nvSpPr>
        <p:spPr>
          <a:xfrm>
            <a:off x="22713840" y="7452360"/>
            <a:ext cx="6739200" cy="914400"/>
          </a:xfrm>
          <a:prstGeom prst="roundRect">
            <a:avLst>
              <a:gd name="adj" fmla="val 8000"/>
            </a:avLst>
          </a:prstGeom>
          <a:solidFill>
            <a:srgbClr val="DA291C"/>
          </a:solidFill>
          <a:ln w="12700">
            <a:solidFill>
              <a:srgbClr val="D7DEE6"/>
            </a:solidFill>
            <a:prstDash val="solid"/>
          </a:ln>
        </p:spPr>
      </p:sp>
      <p:sp>
        <p:nvSpPr>
          <p:cNvPr id="59" name="Text 54"/>
          <p:cNvSpPr/>
          <p:nvPr/>
        </p:nvSpPr>
        <p:spPr>
          <a:xfrm>
            <a:off x="22896720" y="7452360"/>
            <a:ext cx="6373440" cy="914400"/>
          </a:xfrm>
          <a:prstGeom prst="rect">
            <a:avLst/>
          </a:prstGeom>
          <a:noFill/>
          <a:ln/>
        </p:spPr>
        <p:txBody>
          <a:bodyPr wrap="square" lIns="0" tIns="0" rIns="0" bIns="0" rtlCol="0" anchor="ctr"/>
          <a:lstStyle/>
          <a:p>
            <a:pPr marL="0" indent="0" algn="l">
              <a:buNone/>
            </a:pPr>
            <a:r>
              <a:rPr lang="en-US" sz="1300" b="1" dirty="0">
                <a:solidFill>
                  <a:srgbClr val="FFFFFF"/>
                </a:solidFill>
                <a:latin typeface="Arial" pitchFamily="34" charset="0"/>
                <a:ea typeface="Arial" pitchFamily="34" charset="-122"/>
                <a:cs typeface="Arial" pitchFamily="34" charset="-120"/>
              </a:rPr>
              <a:t>See &amp;</a:t>
            </a:r>
            <a:endParaRPr lang="en-US" sz="1300" dirty="0"/>
          </a:p>
          <a:p>
            <a:pPr marL="0" indent="0" algn="l">
              <a:buNone/>
            </a:pPr>
            <a:r>
              <a:rPr lang="en-US" sz="1300" b="1" dirty="0">
                <a:solidFill>
                  <a:srgbClr val="FFFFFF"/>
                </a:solidFill>
                <a:latin typeface="Arial" pitchFamily="34" charset="0"/>
                <a:ea typeface="Arial" pitchFamily="34" charset="-122"/>
                <a:cs typeface="Arial" pitchFamily="34" charset="-120"/>
              </a:rPr>
              <a:t>Convey</a:t>
            </a:r>
            <a:endParaRPr lang="en-US" sz="1300" dirty="0"/>
          </a:p>
        </p:txBody>
      </p:sp>
      <p:sp>
        <p:nvSpPr>
          <p:cNvPr id="60" name="Text 55"/>
          <p:cNvSpPr/>
          <p:nvPr/>
        </p:nvSpPr>
        <p:spPr>
          <a:xfrm>
            <a:off x="640080" y="8549640"/>
            <a:ext cx="28995840" cy="365760"/>
          </a:xfrm>
          <a:prstGeom prst="rect">
            <a:avLst/>
          </a:prstGeom>
          <a:noFill/>
          <a:ln/>
        </p:spPr>
        <p:txBody>
          <a:bodyPr wrap="square" lIns="0" tIns="0" rIns="0" bIns="0" rtlCol="0" anchor="ctr"/>
          <a:lstStyle/>
          <a:p>
            <a:pPr marL="0" indent="0" algn="l">
              <a:buNone/>
            </a:pPr>
            <a:r>
              <a:rPr lang="en-US" sz="1300" i="1" dirty="0">
                <a:solidFill>
                  <a:srgbClr val="6B7785"/>
                </a:solidFill>
                <a:latin typeface="Arial" pitchFamily="34" charset="0"/>
                <a:ea typeface="Arial" pitchFamily="34" charset="-122"/>
                <a:cs typeface="Arial" pitchFamily="34" charset="-120"/>
              </a:rPr>
              <a:t>Outcomes: advice given by phone · on-scene clinical care · transport to A&amp;E or a specialist centre</a:t>
            </a:r>
            <a:endParaRPr lang="en-US" sz="1300" dirty="0"/>
          </a:p>
        </p:txBody>
      </p:sp>
      <p:sp>
        <p:nvSpPr>
          <p:cNvPr id="61" name="Text 56"/>
          <p:cNvSpPr/>
          <p:nvPr/>
        </p:nvSpPr>
        <p:spPr>
          <a:xfrm>
            <a:off x="640080" y="9006840"/>
            <a:ext cx="28995840" cy="1554480"/>
          </a:xfrm>
          <a:prstGeom prst="rect">
            <a:avLst/>
          </a:prstGeom>
          <a:noFill/>
          <a:ln/>
        </p:spPr>
        <p:txBody>
          <a:bodyPr wrap="square" lIns="0" tIns="0" rIns="0" bIns="0" rtlCol="0" anchor="t"/>
          <a:lstStyle/>
          <a:p>
            <a:pPr marL="177800" indent="-177800" algn="l">
              <a:lnSpc>
                <a:spcPct val="108000"/>
              </a:lnSpc>
              <a:spcAft>
                <a:spcPts val="800"/>
              </a:spcAft>
              <a:buSzPct val="100000"/>
              <a:buChar char="▪"/>
            </a:pPr>
            <a:r>
              <a:rPr lang="en-US" sz="1300" dirty="0">
                <a:solidFill>
                  <a:srgbClr val="1A1A1A"/>
                </a:solidFill>
                <a:latin typeface="Arial" pitchFamily="34" charset="0"/>
                <a:ea typeface="Arial" pitchFamily="34" charset="-122"/>
                <a:cs typeface="Arial" pitchFamily="34" charset="-120"/>
              </a:rPr>
              <a:t>Multi-service integration: ambulance trusts work closely with A&amp;E departments, mental health crisis teams, GP services and community urgent care teams to keep patients out of hospital where possible.</a:t>
            </a:r>
            <a:endParaRPr lang="en-US" sz="1300" dirty="0"/>
          </a:p>
          <a:p>
            <a:pPr marL="177800" indent="-177800" algn="l">
              <a:lnSpc>
                <a:spcPct val="108000"/>
              </a:lnSpc>
              <a:spcAft>
                <a:spcPts val="800"/>
              </a:spcAft>
              <a:buSzPct val="100000"/>
              <a:buChar char="▪"/>
            </a:pPr>
            <a:r>
              <a:rPr lang="en-US" sz="1300" dirty="0">
                <a:solidFill>
                  <a:srgbClr val="1A1A1A"/>
                </a:solidFill>
                <a:latin typeface="Arial" pitchFamily="34" charset="0"/>
                <a:ea typeface="Arial" pitchFamily="34" charset="-122"/>
                <a:cs typeface="Arial" pitchFamily="34" charset="-120"/>
              </a:rPr>
              <a:t>Funding: the service is NHS-funded and free at the point of use; some air ambulance provision is charity-supported and relies on public donations.</a:t>
            </a:r>
            <a:endParaRPr lang="en-US" sz="1300" dirty="0"/>
          </a:p>
          <a:p>
            <a:pPr marL="177800" indent="-177800" algn="l">
              <a:lnSpc>
                <a:spcPct val="108000"/>
              </a:lnSpc>
              <a:spcAft>
                <a:spcPts val="800"/>
              </a:spcAft>
              <a:buSzPct val="100000"/>
              <a:buChar char="▪"/>
            </a:pPr>
            <a:r>
              <a:rPr lang="en-US" sz="1300" dirty="0">
                <a:solidFill>
                  <a:srgbClr val="1A1A1A"/>
                </a:solidFill>
                <a:latin typeface="Arial" pitchFamily="34" charset="0"/>
                <a:ea typeface="Arial" pitchFamily="34" charset="-122"/>
                <a:cs typeface="Arial" pitchFamily="34" charset="-120"/>
              </a:rPr>
              <a:t>Governance: overseen nationally by NHS England, regionally by Integrated Care Boards (ICBs), and operationally by individual ambulance trusts across the UK.</a:t>
            </a:r>
            <a:endParaRPr lang="en-US" sz="1300" dirty="0"/>
          </a:p>
          <a:p>
            <a:pPr marL="177800" indent="-177800" algn="l">
              <a:lnSpc>
                <a:spcPct val="108000"/>
              </a:lnSpc>
              <a:spcAft>
                <a:spcPts val="800"/>
              </a:spcAft>
              <a:buSzPct val="100000"/>
              <a:buChar char="▪"/>
            </a:pPr>
            <a:r>
              <a:rPr lang="en-US" sz="1300" dirty="0">
                <a:solidFill>
                  <a:srgbClr val="1A1A1A"/>
                </a:solidFill>
                <a:latin typeface="Arial" pitchFamily="34" charset="0"/>
                <a:ea typeface="Arial" pitchFamily="34" charset="-122"/>
                <a:cs typeface="Arial" pitchFamily="34" charset="-120"/>
              </a:rPr>
              <a:t>Current direction of travel: a growing share of 999 and 111 calls are now resolved through “hear and treat” and “see and treat” models, easing pressure on hospital emergency departments.</a:t>
            </a:r>
            <a:endParaRPr lang="en-US" sz="1300" dirty="0"/>
          </a:p>
        </p:txBody>
      </p:sp>
      <p:sp>
        <p:nvSpPr>
          <p:cNvPr id="62" name="Shape 57"/>
          <p:cNvSpPr/>
          <p:nvPr/>
        </p:nvSpPr>
        <p:spPr>
          <a:xfrm>
            <a:off x="640080" y="11109960"/>
            <a:ext cx="502920" cy="502920"/>
          </a:xfrm>
          <a:prstGeom prst="ellipse">
            <a:avLst/>
          </a:prstGeom>
          <a:solidFill>
            <a:srgbClr val="DA291C"/>
          </a:solidFill>
          <a:ln/>
        </p:spPr>
      </p:sp>
      <p:sp>
        <p:nvSpPr>
          <p:cNvPr id="63" name="Text 58"/>
          <p:cNvSpPr/>
          <p:nvPr/>
        </p:nvSpPr>
        <p:spPr>
          <a:xfrm>
            <a:off x="1298448" y="11055096"/>
            <a:ext cx="13565232" cy="502920"/>
          </a:xfrm>
          <a:prstGeom prst="rect">
            <a:avLst/>
          </a:prstGeom>
          <a:noFill/>
          <a:ln/>
        </p:spPr>
        <p:txBody>
          <a:bodyPr wrap="square" lIns="0" tIns="0" rIns="0" bIns="0" rtlCol="0" anchor="ctr"/>
          <a:lstStyle/>
          <a:p>
            <a:pPr marL="0" indent="0" algn="l">
              <a:buNone/>
            </a:pPr>
            <a:r>
              <a:rPr lang="en-US" sz="2300" b="1" dirty="0">
                <a:solidFill>
                  <a:srgbClr val="DA291C"/>
                </a:solidFill>
                <a:latin typeface="Arial" pitchFamily="34" charset="0"/>
                <a:ea typeface="Arial" pitchFamily="34" charset="-122"/>
                <a:cs typeface="Arial" pitchFamily="34" charset="-120"/>
              </a:rPr>
              <a:t>4.  Challenge One — Response Time Delays</a:t>
            </a:r>
            <a:endParaRPr lang="en-US" sz="2300" dirty="0"/>
          </a:p>
        </p:txBody>
      </p:sp>
      <p:pic>
        <p:nvPicPr>
          <p:cNvPr id="64" name="Image 3" descr="preencoded.png"/>
          <p:cNvPicPr>
            <a:picLocks noChangeAspect="1"/>
          </p:cNvPicPr>
          <p:nvPr/>
        </p:nvPicPr>
        <p:blipFill>
          <a:blip r:embed="rId6"/>
          <a:stretch>
            <a:fillRect/>
          </a:stretch>
        </p:blipFill>
        <p:spPr>
          <a:xfrm>
            <a:off x="14086440" y="11036808"/>
            <a:ext cx="640080" cy="640080"/>
          </a:xfrm>
          <a:prstGeom prst="rect">
            <a:avLst/>
          </a:prstGeom>
        </p:spPr>
      </p:pic>
      <p:sp>
        <p:nvSpPr>
          <p:cNvPr id="65" name="Text 59"/>
          <p:cNvSpPr/>
          <p:nvPr/>
        </p:nvSpPr>
        <p:spPr>
          <a:xfrm>
            <a:off x="640080" y="11704320"/>
            <a:ext cx="14223600" cy="2468880"/>
          </a:xfrm>
          <a:prstGeom prst="rect">
            <a:avLst/>
          </a:prstGeom>
          <a:noFill/>
          <a:ln/>
        </p:spPr>
        <p:txBody>
          <a:bodyPr wrap="square" lIns="0" tIns="0" rIns="0" bIns="0" rtlCol="0" anchor="t"/>
          <a:lstStyle/>
          <a:p>
            <a:pPr marL="0" indent="0" algn="l">
              <a:lnSpc>
                <a:spcPct val="112000"/>
              </a:lnSpc>
              <a:spcAft>
                <a:spcPts val="600"/>
              </a:spcAft>
              <a:buNone/>
            </a:pPr>
            <a:r>
              <a:rPr lang="en-US" sz="1250" b="1" dirty="0">
                <a:solidFill>
                  <a:srgbClr val="DA291C"/>
                </a:solidFill>
                <a:latin typeface="Arial" pitchFamily="34" charset="0"/>
                <a:ea typeface="Arial" pitchFamily="34" charset="-122"/>
                <a:cs typeface="Arial" pitchFamily="34" charset="-120"/>
              </a:rPr>
              <a:t>What it is: </a:t>
            </a:r>
            <a:r>
              <a:rPr lang="en-US" sz="1250" dirty="0">
                <a:solidFill>
                  <a:srgbClr val="1A1A1A"/>
                </a:solidFill>
                <a:latin typeface="Arial" pitchFamily="34" charset="0"/>
                <a:ea typeface="Arial" pitchFamily="34" charset="-122"/>
                <a:cs typeface="Arial" pitchFamily="34" charset="-120"/>
              </a:rPr>
              <a:t>Response times for Category 2 calls (stroke, heart attack, sepsis) far exceed the 18-minute target across most of the country; Category 3 calls (falls, minor injuries) saw average waits reach 3 hours 2 minutes in December 2024, with some patients waiting considerably longer.</a:t>
            </a:r>
            <a:endParaRPr lang="en-US" sz="1250" dirty="0"/>
          </a:p>
          <a:p>
            <a:pPr marL="0" indent="0" algn="l">
              <a:lnSpc>
                <a:spcPct val="112000"/>
              </a:lnSpc>
              <a:spcAft>
                <a:spcPts val="600"/>
              </a:spcAft>
              <a:buNone/>
            </a:pPr>
            <a:r>
              <a:rPr lang="en-US" sz="1250" b="1" dirty="0">
                <a:solidFill>
                  <a:srgbClr val="DA291C"/>
                </a:solidFill>
                <a:latin typeface="Arial" pitchFamily="34" charset="0"/>
                <a:ea typeface="Arial" pitchFamily="34" charset="-122"/>
                <a:cs typeface="Arial" pitchFamily="34" charset="-120"/>
              </a:rPr>
              <a:t>Why it matters: </a:t>
            </a:r>
            <a:r>
              <a:rPr lang="en-US" sz="1250" dirty="0">
                <a:solidFill>
                  <a:srgbClr val="1A1A1A"/>
                </a:solidFill>
                <a:latin typeface="Arial" pitchFamily="34" charset="0"/>
                <a:ea typeface="Arial" pitchFamily="34" charset="-122"/>
                <a:cs typeface="Arial" pitchFamily="34" charset="-120"/>
              </a:rPr>
              <a:t>Patients in pain and distress wait for hours and their conditions can deteriorate while they wait at home or at the roadside; public confidence in the service falls, and staff morale, wellbeing and retention all suffer as a result. In the most serious cases, slower responses cost lives.</a:t>
            </a:r>
            <a:endParaRPr lang="en-US" sz="1250" dirty="0"/>
          </a:p>
          <a:p>
            <a:pPr marL="0" indent="0" algn="l">
              <a:lnSpc>
                <a:spcPct val="112000"/>
              </a:lnSpc>
              <a:spcAft>
                <a:spcPts val="600"/>
              </a:spcAft>
              <a:buNone/>
            </a:pPr>
            <a:r>
              <a:rPr lang="en-US" sz="1250" b="1" dirty="0">
                <a:solidFill>
                  <a:srgbClr val="DA291C"/>
                </a:solidFill>
                <a:latin typeface="Arial" pitchFamily="34" charset="0"/>
                <a:ea typeface="Arial" pitchFamily="34" charset="-122"/>
                <a:cs typeface="Arial" pitchFamily="34" charset="-120"/>
              </a:rPr>
              <a:t>Evidence: </a:t>
            </a:r>
            <a:r>
              <a:rPr lang="en-US" sz="1250" dirty="0">
                <a:solidFill>
                  <a:srgbClr val="1A1A1A"/>
                </a:solidFill>
                <a:latin typeface="Arial" pitchFamily="34" charset="0"/>
                <a:ea typeface="Arial" pitchFamily="34" charset="-122"/>
                <a:cs typeface="Arial" pitchFamily="34" charset="-120"/>
              </a:rPr>
              <a:t>The NHS England Urgent and Emergency Care Plan 2025/26 aims to cut average Category 2 waits from 35 to 30 minutes — still nearly double the original 18-minute target. Around 800 working days are lost every single day to handover delays, equivalent to roughly 14,000 full-time staff being unavailable.</a:t>
            </a:r>
            <a:endParaRPr lang="en-US" sz="1250" dirty="0"/>
          </a:p>
        </p:txBody>
      </p:sp>
      <p:graphicFrame>
        <p:nvGraphicFramePr>
          <p:cNvPr id="66" name="Chart 0"/>
          <p:cNvGraphicFramePr/>
          <p:nvPr/>
        </p:nvGraphicFramePr>
        <p:xfrm>
          <a:off x="640080" y="14127480"/>
          <a:ext cx="14223600" cy="3931920"/>
        </p:xfrm>
        <a:graphic>
          <a:graphicData uri="http://schemas.openxmlformats.org/drawingml/2006/chart">
            <c:chart xmlns:c="http://schemas.openxmlformats.org/drawingml/2006/chart" xmlns:r="http://schemas.openxmlformats.org/officeDocument/2006/relationships" r:id="rId7"/>
          </a:graphicData>
        </a:graphic>
      </p:graphicFrame>
      <p:sp>
        <p:nvSpPr>
          <p:cNvPr id="67" name="Shape 60"/>
          <p:cNvSpPr/>
          <p:nvPr/>
        </p:nvSpPr>
        <p:spPr>
          <a:xfrm>
            <a:off x="15412320" y="11109960"/>
            <a:ext cx="502920" cy="502920"/>
          </a:xfrm>
          <a:prstGeom prst="ellipse">
            <a:avLst/>
          </a:prstGeom>
          <a:solidFill>
            <a:srgbClr val="DA291C"/>
          </a:solidFill>
          <a:ln/>
        </p:spPr>
      </p:sp>
      <p:sp>
        <p:nvSpPr>
          <p:cNvPr id="68" name="Text 61"/>
          <p:cNvSpPr/>
          <p:nvPr/>
        </p:nvSpPr>
        <p:spPr>
          <a:xfrm>
            <a:off x="16070688" y="11055096"/>
            <a:ext cx="13565232" cy="502920"/>
          </a:xfrm>
          <a:prstGeom prst="rect">
            <a:avLst/>
          </a:prstGeom>
          <a:noFill/>
          <a:ln/>
        </p:spPr>
        <p:txBody>
          <a:bodyPr wrap="square" lIns="0" tIns="0" rIns="0" bIns="0" rtlCol="0" anchor="ctr"/>
          <a:lstStyle/>
          <a:p>
            <a:pPr marL="0" indent="0" algn="l">
              <a:buNone/>
            </a:pPr>
            <a:r>
              <a:rPr lang="en-US" sz="2300" b="1" dirty="0">
                <a:solidFill>
                  <a:srgbClr val="DA291C"/>
                </a:solidFill>
                <a:latin typeface="Arial" pitchFamily="34" charset="0"/>
                <a:ea typeface="Arial" pitchFamily="34" charset="-122"/>
                <a:cs typeface="Arial" pitchFamily="34" charset="-120"/>
              </a:rPr>
              <a:t>5.  Challenge Two — Hospital Handover Delays</a:t>
            </a:r>
            <a:endParaRPr lang="en-US" sz="2300" dirty="0"/>
          </a:p>
        </p:txBody>
      </p:sp>
      <p:pic>
        <p:nvPicPr>
          <p:cNvPr id="69" name="Image 4" descr="preencoded.png"/>
          <p:cNvPicPr>
            <a:picLocks noChangeAspect="1"/>
          </p:cNvPicPr>
          <p:nvPr/>
        </p:nvPicPr>
        <p:blipFill>
          <a:blip r:embed="rId8"/>
          <a:stretch>
            <a:fillRect/>
          </a:stretch>
        </p:blipFill>
        <p:spPr>
          <a:xfrm>
            <a:off x="28858680" y="11036808"/>
            <a:ext cx="640080" cy="640080"/>
          </a:xfrm>
          <a:prstGeom prst="rect">
            <a:avLst/>
          </a:prstGeom>
        </p:spPr>
      </p:pic>
      <p:sp>
        <p:nvSpPr>
          <p:cNvPr id="70" name="Text 62"/>
          <p:cNvSpPr/>
          <p:nvPr/>
        </p:nvSpPr>
        <p:spPr>
          <a:xfrm>
            <a:off x="15412320" y="11704320"/>
            <a:ext cx="14223600" cy="2468880"/>
          </a:xfrm>
          <a:prstGeom prst="rect">
            <a:avLst/>
          </a:prstGeom>
          <a:noFill/>
          <a:ln/>
        </p:spPr>
        <p:txBody>
          <a:bodyPr wrap="square" lIns="0" tIns="0" rIns="0" bIns="0" rtlCol="0" anchor="t"/>
          <a:lstStyle/>
          <a:p>
            <a:pPr marL="0" indent="0" algn="l">
              <a:lnSpc>
                <a:spcPct val="112000"/>
              </a:lnSpc>
              <a:spcAft>
                <a:spcPts val="600"/>
              </a:spcAft>
              <a:buNone/>
            </a:pPr>
            <a:r>
              <a:rPr lang="en-US" sz="1250" b="1" dirty="0">
                <a:solidFill>
                  <a:srgbClr val="DA291C"/>
                </a:solidFill>
                <a:latin typeface="Arial" pitchFamily="34" charset="0"/>
                <a:ea typeface="Arial" pitchFamily="34" charset="-122"/>
                <a:cs typeface="Arial" pitchFamily="34" charset="-120"/>
              </a:rPr>
              <a:t>What it is: </a:t>
            </a:r>
            <a:r>
              <a:rPr lang="en-US" sz="1250" dirty="0">
                <a:solidFill>
                  <a:srgbClr val="1A1A1A"/>
                </a:solidFill>
                <a:latin typeface="Arial" pitchFamily="34" charset="0"/>
                <a:ea typeface="Arial" pitchFamily="34" charset="-122"/>
                <a:cs typeface="Arial" pitchFamily="34" charset="-120"/>
              </a:rPr>
              <a:t>Ambulances queue outside A&amp;E departments for hours waiting to hand patients over to hospital staff. This is not purely an ambulance problem — it reflects a whole-system failure, including a lack of free hospital beds, delayed patient discharges and general A&amp;E overcrowding.</a:t>
            </a:r>
            <a:endParaRPr lang="en-US" sz="1250" dirty="0"/>
          </a:p>
          <a:p>
            <a:pPr marL="0" indent="0" algn="l">
              <a:lnSpc>
                <a:spcPct val="112000"/>
              </a:lnSpc>
              <a:spcAft>
                <a:spcPts val="600"/>
              </a:spcAft>
              <a:buNone/>
            </a:pPr>
            <a:r>
              <a:rPr lang="en-US" sz="1250" b="1" dirty="0">
                <a:solidFill>
                  <a:srgbClr val="DA291C"/>
                </a:solidFill>
                <a:latin typeface="Arial" pitchFamily="34" charset="0"/>
                <a:ea typeface="Arial" pitchFamily="34" charset="-122"/>
                <a:cs typeface="Arial" pitchFamily="34" charset="-120"/>
              </a:rPr>
              <a:t>Why it matters: </a:t>
            </a:r>
            <a:r>
              <a:rPr lang="en-US" sz="1250" dirty="0">
                <a:solidFill>
                  <a:srgbClr val="1A1A1A"/>
                </a:solidFill>
                <a:latin typeface="Arial" pitchFamily="34" charset="0"/>
                <a:ea typeface="Arial" pitchFamily="34" charset="-122"/>
                <a:cs typeface="Arial" pitchFamily="34" charset="-120"/>
              </a:rPr>
              <a:t>While queuing, ambulances and crews are stuck at hospitals instead of responding to new 999 calls elsewhere. Patients waiting in the back of ambulances or in corridors can receive substandard care, risking delirium, pressure sores and psychological distress — a risk that is especially acute for older and frail patients.</a:t>
            </a:r>
            <a:endParaRPr lang="en-US" sz="1250" dirty="0"/>
          </a:p>
          <a:p>
            <a:pPr marL="0" indent="0" algn="l">
              <a:lnSpc>
                <a:spcPct val="112000"/>
              </a:lnSpc>
              <a:spcAft>
                <a:spcPts val="600"/>
              </a:spcAft>
              <a:buNone/>
            </a:pPr>
            <a:r>
              <a:rPr lang="en-US" sz="1250" b="1" dirty="0">
                <a:solidFill>
                  <a:srgbClr val="DA291C"/>
                </a:solidFill>
                <a:latin typeface="Arial" pitchFamily="34" charset="0"/>
                <a:ea typeface="Arial" pitchFamily="34" charset="-122"/>
                <a:cs typeface="Arial" pitchFamily="34" charset="-120"/>
              </a:rPr>
              <a:t>Evidence: </a:t>
            </a:r>
            <a:r>
              <a:rPr lang="en-US" sz="1250" dirty="0">
                <a:solidFill>
                  <a:srgbClr val="1A1A1A"/>
                </a:solidFill>
                <a:latin typeface="Arial" pitchFamily="34" charset="0"/>
                <a:ea typeface="Arial" pitchFamily="34" charset="-122"/>
                <a:cs typeface="Arial" pitchFamily="34" charset="-120"/>
              </a:rPr>
              <a:t>NHS England's “Release to Rescue” standard sets a maximum 45-minute handover window. In 2024/25, 45,791 patients waited over 12 hours in A&amp;E, up 7.7% on the previous year, and handover delays continue to cost roughly 800 working days of ambulance capacity every single day.</a:t>
            </a:r>
            <a:endParaRPr lang="en-US" sz="1250" dirty="0"/>
          </a:p>
        </p:txBody>
      </p:sp>
      <p:sp>
        <p:nvSpPr>
          <p:cNvPr id="71" name="Shape 63"/>
          <p:cNvSpPr/>
          <p:nvPr/>
        </p:nvSpPr>
        <p:spPr>
          <a:xfrm>
            <a:off x="15412320" y="14630400"/>
            <a:ext cx="2331720" cy="1051560"/>
          </a:xfrm>
          <a:prstGeom prst="roundRect">
            <a:avLst>
              <a:gd name="adj" fmla="val 7826"/>
            </a:avLst>
          </a:prstGeom>
          <a:solidFill>
            <a:srgbClr val="DA291C"/>
          </a:solidFill>
          <a:ln w="12700">
            <a:solidFill>
              <a:srgbClr val="D7DEE6"/>
            </a:solidFill>
            <a:prstDash val="solid"/>
          </a:ln>
        </p:spPr>
      </p:sp>
      <p:sp>
        <p:nvSpPr>
          <p:cNvPr id="72" name="Text 64"/>
          <p:cNvSpPr/>
          <p:nvPr/>
        </p:nvSpPr>
        <p:spPr>
          <a:xfrm>
            <a:off x="15467184" y="14630400"/>
            <a:ext cx="2221992" cy="1051560"/>
          </a:xfrm>
          <a:prstGeom prst="rect">
            <a:avLst/>
          </a:prstGeom>
          <a:noFill/>
          <a:ln/>
        </p:spPr>
        <p:txBody>
          <a:bodyPr wrap="square" lIns="0" tIns="0" rIns="0" bIns="0" rtlCol="0" anchor="ctr"/>
          <a:lstStyle/>
          <a:p>
            <a:pPr marL="0" indent="0" algn="ctr">
              <a:lnSpc>
                <a:spcPct val="100000"/>
              </a:lnSpc>
              <a:buNone/>
            </a:pPr>
            <a:r>
              <a:rPr lang="en-US" sz="1100" b="1" dirty="0">
                <a:solidFill>
                  <a:srgbClr val="FFFFFF"/>
                </a:solidFill>
                <a:latin typeface="Arial" pitchFamily="34" charset="0"/>
                <a:ea typeface="Arial" pitchFamily="34" charset="-122"/>
                <a:cs typeface="Arial" pitchFamily="34" charset="-120"/>
              </a:rPr>
              <a:t>Ambulances</a:t>
            </a:r>
            <a:endParaRPr lang="en-US" sz="1100" dirty="0"/>
          </a:p>
          <a:p>
            <a:pPr marL="0" indent="0" algn="ctr">
              <a:lnSpc>
                <a:spcPct val="100000"/>
              </a:lnSpc>
              <a:buNone/>
            </a:pPr>
            <a:r>
              <a:rPr lang="en-US" sz="1100" b="1" dirty="0">
                <a:solidFill>
                  <a:srgbClr val="FFFFFF"/>
                </a:solidFill>
                <a:latin typeface="Arial" pitchFamily="34" charset="0"/>
                <a:ea typeface="Arial" pitchFamily="34" charset="-122"/>
                <a:cs typeface="Arial" pitchFamily="34" charset="-120"/>
              </a:rPr>
              <a:t>queue at A&amp;E</a:t>
            </a:r>
            <a:endParaRPr lang="en-US" sz="1100" dirty="0"/>
          </a:p>
        </p:txBody>
      </p:sp>
      <p:sp>
        <p:nvSpPr>
          <p:cNvPr id="73" name="Shape 65"/>
          <p:cNvSpPr/>
          <p:nvPr/>
        </p:nvSpPr>
        <p:spPr>
          <a:xfrm>
            <a:off x="17744040" y="15037308"/>
            <a:ext cx="641250" cy="237744"/>
          </a:xfrm>
          <a:prstGeom prst="rightArrow">
            <a:avLst/>
          </a:prstGeom>
          <a:solidFill>
            <a:srgbClr val="DA291C"/>
          </a:solidFill>
          <a:ln/>
        </p:spPr>
      </p:sp>
      <p:sp>
        <p:nvSpPr>
          <p:cNvPr id="74" name="Shape 66"/>
          <p:cNvSpPr/>
          <p:nvPr/>
        </p:nvSpPr>
        <p:spPr>
          <a:xfrm>
            <a:off x="18385290" y="14630400"/>
            <a:ext cx="2331720" cy="1051560"/>
          </a:xfrm>
          <a:prstGeom prst="roundRect">
            <a:avLst>
              <a:gd name="adj" fmla="val 7826"/>
            </a:avLst>
          </a:prstGeom>
          <a:solidFill>
            <a:srgbClr val="F0F0F0"/>
          </a:solidFill>
          <a:ln w="12700">
            <a:solidFill>
              <a:srgbClr val="D7DEE6"/>
            </a:solidFill>
            <a:prstDash val="solid"/>
          </a:ln>
        </p:spPr>
      </p:sp>
      <p:sp>
        <p:nvSpPr>
          <p:cNvPr id="75" name="Text 67"/>
          <p:cNvSpPr/>
          <p:nvPr/>
        </p:nvSpPr>
        <p:spPr>
          <a:xfrm>
            <a:off x="18440154" y="14630400"/>
            <a:ext cx="2221992" cy="1051560"/>
          </a:xfrm>
          <a:prstGeom prst="rect">
            <a:avLst/>
          </a:prstGeom>
          <a:noFill/>
          <a:ln/>
        </p:spPr>
        <p:txBody>
          <a:bodyPr wrap="square" lIns="0" tIns="0" rIns="0" bIns="0" rtlCol="0" anchor="ctr"/>
          <a:lstStyle/>
          <a:p>
            <a:pPr marL="0" indent="0" algn="ctr">
              <a:lnSpc>
                <a:spcPct val="100000"/>
              </a:lnSpc>
              <a:buNone/>
            </a:pPr>
            <a:r>
              <a:rPr lang="en-US" sz="1100" b="1" dirty="0">
                <a:solidFill>
                  <a:srgbClr val="1A1A1A"/>
                </a:solidFill>
                <a:latin typeface="Arial" pitchFamily="34" charset="0"/>
                <a:ea typeface="Arial" pitchFamily="34" charset="-122"/>
                <a:cs typeface="Arial" pitchFamily="34" charset="-120"/>
              </a:rPr>
              <a:t>Ambulances stuck</a:t>
            </a:r>
            <a:endParaRPr lang="en-US" sz="1100" dirty="0"/>
          </a:p>
          <a:p>
            <a:pPr marL="0" indent="0" algn="ctr">
              <a:lnSpc>
                <a:spcPct val="100000"/>
              </a:lnSpc>
              <a:buNone/>
            </a:pPr>
            <a:r>
              <a:rPr lang="en-US" sz="1100" b="1" dirty="0">
                <a:solidFill>
                  <a:srgbClr val="1A1A1A"/>
                </a:solidFill>
                <a:latin typeface="Arial" pitchFamily="34" charset="0"/>
                <a:ea typeface="Arial" pitchFamily="34" charset="-122"/>
                <a:cs typeface="Arial" pitchFamily="34" charset="-120"/>
              </a:rPr>
              <a:t>— off the road</a:t>
            </a:r>
            <a:endParaRPr lang="en-US" sz="1100" dirty="0"/>
          </a:p>
        </p:txBody>
      </p:sp>
      <p:sp>
        <p:nvSpPr>
          <p:cNvPr id="76" name="Shape 68"/>
          <p:cNvSpPr/>
          <p:nvPr/>
        </p:nvSpPr>
        <p:spPr>
          <a:xfrm>
            <a:off x="20717010" y="15037308"/>
            <a:ext cx="641250" cy="237744"/>
          </a:xfrm>
          <a:prstGeom prst="rightArrow">
            <a:avLst/>
          </a:prstGeom>
          <a:solidFill>
            <a:srgbClr val="DA291C"/>
          </a:solidFill>
          <a:ln/>
        </p:spPr>
      </p:sp>
      <p:sp>
        <p:nvSpPr>
          <p:cNvPr id="77" name="Shape 69"/>
          <p:cNvSpPr/>
          <p:nvPr/>
        </p:nvSpPr>
        <p:spPr>
          <a:xfrm>
            <a:off x="21358260" y="14630400"/>
            <a:ext cx="2331720" cy="1051560"/>
          </a:xfrm>
          <a:prstGeom prst="roundRect">
            <a:avLst>
              <a:gd name="adj" fmla="val 7826"/>
            </a:avLst>
          </a:prstGeom>
          <a:solidFill>
            <a:srgbClr val="F0F0F0"/>
          </a:solidFill>
          <a:ln w="12700">
            <a:solidFill>
              <a:srgbClr val="D7DEE6"/>
            </a:solidFill>
            <a:prstDash val="solid"/>
          </a:ln>
        </p:spPr>
      </p:sp>
      <p:sp>
        <p:nvSpPr>
          <p:cNvPr id="78" name="Text 70"/>
          <p:cNvSpPr/>
          <p:nvPr/>
        </p:nvSpPr>
        <p:spPr>
          <a:xfrm>
            <a:off x="21413124" y="14630400"/>
            <a:ext cx="2221992" cy="1051560"/>
          </a:xfrm>
          <a:prstGeom prst="rect">
            <a:avLst/>
          </a:prstGeom>
          <a:noFill/>
          <a:ln/>
        </p:spPr>
        <p:txBody>
          <a:bodyPr wrap="square" lIns="0" tIns="0" rIns="0" bIns="0" rtlCol="0" anchor="ctr"/>
          <a:lstStyle/>
          <a:p>
            <a:pPr marL="0" indent="0" algn="ctr">
              <a:lnSpc>
                <a:spcPct val="100000"/>
              </a:lnSpc>
              <a:buNone/>
            </a:pPr>
            <a:r>
              <a:rPr lang="en-US" sz="1100" b="1" dirty="0">
                <a:solidFill>
                  <a:srgbClr val="1A1A1A"/>
                </a:solidFill>
                <a:latin typeface="Arial" pitchFamily="34" charset="0"/>
                <a:ea typeface="Arial" pitchFamily="34" charset="-122"/>
                <a:cs typeface="Arial" pitchFamily="34" charset="-120"/>
              </a:rPr>
              <a:t>Slower response</a:t>
            </a:r>
            <a:endParaRPr lang="en-US" sz="1100" dirty="0"/>
          </a:p>
          <a:p>
            <a:pPr marL="0" indent="0" algn="ctr">
              <a:lnSpc>
                <a:spcPct val="100000"/>
              </a:lnSpc>
              <a:buNone/>
            </a:pPr>
            <a:r>
              <a:rPr lang="en-US" sz="1100" b="1" dirty="0">
                <a:solidFill>
                  <a:srgbClr val="1A1A1A"/>
                </a:solidFill>
                <a:latin typeface="Arial" pitchFamily="34" charset="0"/>
                <a:ea typeface="Arial" pitchFamily="34" charset="-122"/>
                <a:cs typeface="Arial" pitchFamily="34" charset="-120"/>
              </a:rPr>
              <a:t>to new 999 calls</a:t>
            </a:r>
            <a:endParaRPr lang="en-US" sz="1100" dirty="0"/>
          </a:p>
        </p:txBody>
      </p:sp>
      <p:sp>
        <p:nvSpPr>
          <p:cNvPr id="79" name="Shape 71"/>
          <p:cNvSpPr/>
          <p:nvPr/>
        </p:nvSpPr>
        <p:spPr>
          <a:xfrm>
            <a:off x="23689980" y="15037308"/>
            <a:ext cx="641250" cy="237744"/>
          </a:xfrm>
          <a:prstGeom prst="rightArrow">
            <a:avLst/>
          </a:prstGeom>
          <a:solidFill>
            <a:srgbClr val="DA291C"/>
          </a:solidFill>
          <a:ln/>
        </p:spPr>
      </p:sp>
      <p:sp>
        <p:nvSpPr>
          <p:cNvPr id="80" name="Shape 72"/>
          <p:cNvSpPr/>
          <p:nvPr/>
        </p:nvSpPr>
        <p:spPr>
          <a:xfrm>
            <a:off x="24331230" y="14630400"/>
            <a:ext cx="2331720" cy="1051560"/>
          </a:xfrm>
          <a:prstGeom prst="roundRect">
            <a:avLst>
              <a:gd name="adj" fmla="val 7826"/>
            </a:avLst>
          </a:prstGeom>
          <a:solidFill>
            <a:srgbClr val="F0F0F0"/>
          </a:solidFill>
          <a:ln w="12700">
            <a:solidFill>
              <a:srgbClr val="D7DEE6"/>
            </a:solidFill>
            <a:prstDash val="solid"/>
          </a:ln>
        </p:spPr>
      </p:sp>
      <p:sp>
        <p:nvSpPr>
          <p:cNvPr id="81" name="Text 73"/>
          <p:cNvSpPr/>
          <p:nvPr/>
        </p:nvSpPr>
        <p:spPr>
          <a:xfrm>
            <a:off x="24386094" y="14630400"/>
            <a:ext cx="2221992" cy="1051560"/>
          </a:xfrm>
          <a:prstGeom prst="rect">
            <a:avLst/>
          </a:prstGeom>
          <a:noFill/>
          <a:ln/>
        </p:spPr>
        <p:txBody>
          <a:bodyPr wrap="square" lIns="0" tIns="0" rIns="0" bIns="0" rtlCol="0" anchor="ctr"/>
          <a:lstStyle/>
          <a:p>
            <a:pPr marL="0" indent="0" algn="ctr">
              <a:lnSpc>
                <a:spcPct val="100000"/>
              </a:lnSpc>
              <a:buNone/>
            </a:pPr>
            <a:r>
              <a:rPr lang="en-US" sz="1100" b="1" dirty="0">
                <a:solidFill>
                  <a:srgbClr val="1A1A1A"/>
                </a:solidFill>
                <a:latin typeface="Arial" pitchFamily="34" charset="0"/>
                <a:ea typeface="Arial" pitchFamily="34" charset="-122"/>
                <a:cs typeface="Arial" pitchFamily="34" charset="-120"/>
              </a:rPr>
              <a:t>Patients wait longer</a:t>
            </a:r>
            <a:endParaRPr lang="en-US" sz="1100" dirty="0"/>
          </a:p>
          <a:p>
            <a:pPr marL="0" indent="0" algn="ctr">
              <a:lnSpc>
                <a:spcPct val="100000"/>
              </a:lnSpc>
              <a:buNone/>
            </a:pPr>
            <a:r>
              <a:rPr lang="en-US" sz="1100" b="1" dirty="0">
                <a:solidFill>
                  <a:srgbClr val="1A1A1A"/>
                </a:solidFill>
                <a:latin typeface="Arial" pitchFamily="34" charset="0"/>
                <a:ea typeface="Arial" pitchFamily="34" charset="-122"/>
                <a:cs typeface="Arial" pitchFamily="34" charset="-120"/>
              </a:rPr>
              <a:t>in pain &amp; distress</a:t>
            </a:r>
            <a:endParaRPr lang="en-US" sz="1100" dirty="0"/>
          </a:p>
        </p:txBody>
      </p:sp>
      <p:sp>
        <p:nvSpPr>
          <p:cNvPr id="82" name="Shape 74"/>
          <p:cNvSpPr/>
          <p:nvPr/>
        </p:nvSpPr>
        <p:spPr>
          <a:xfrm>
            <a:off x="26662950" y="15037308"/>
            <a:ext cx="641250" cy="237744"/>
          </a:xfrm>
          <a:prstGeom prst="rightArrow">
            <a:avLst/>
          </a:prstGeom>
          <a:solidFill>
            <a:srgbClr val="DA291C"/>
          </a:solidFill>
          <a:ln/>
        </p:spPr>
      </p:sp>
      <p:sp>
        <p:nvSpPr>
          <p:cNvPr id="83" name="Shape 75"/>
          <p:cNvSpPr/>
          <p:nvPr/>
        </p:nvSpPr>
        <p:spPr>
          <a:xfrm>
            <a:off x="27304200" y="14630400"/>
            <a:ext cx="2331720" cy="1051560"/>
          </a:xfrm>
          <a:prstGeom prst="roundRect">
            <a:avLst>
              <a:gd name="adj" fmla="val 7826"/>
            </a:avLst>
          </a:prstGeom>
          <a:solidFill>
            <a:srgbClr val="F0F0F0"/>
          </a:solidFill>
          <a:ln w="12700">
            <a:solidFill>
              <a:srgbClr val="D7DEE6"/>
            </a:solidFill>
            <a:prstDash val="solid"/>
          </a:ln>
        </p:spPr>
      </p:sp>
      <p:sp>
        <p:nvSpPr>
          <p:cNvPr id="84" name="Text 76"/>
          <p:cNvSpPr/>
          <p:nvPr/>
        </p:nvSpPr>
        <p:spPr>
          <a:xfrm>
            <a:off x="27359064" y="14630400"/>
            <a:ext cx="2221992" cy="1051560"/>
          </a:xfrm>
          <a:prstGeom prst="rect">
            <a:avLst/>
          </a:prstGeom>
          <a:noFill/>
          <a:ln/>
        </p:spPr>
        <p:txBody>
          <a:bodyPr wrap="square" lIns="0" tIns="0" rIns="0" bIns="0" rtlCol="0" anchor="ctr"/>
          <a:lstStyle/>
          <a:p>
            <a:pPr marL="0" indent="0" algn="ctr">
              <a:lnSpc>
                <a:spcPct val="100000"/>
              </a:lnSpc>
              <a:buNone/>
            </a:pPr>
            <a:r>
              <a:rPr lang="en-US" sz="1100" b="1" dirty="0">
                <a:solidFill>
                  <a:srgbClr val="1A1A1A"/>
                </a:solidFill>
                <a:latin typeface="Arial" pitchFamily="34" charset="0"/>
                <a:ea typeface="Arial" pitchFamily="34" charset="-122"/>
                <a:cs typeface="Arial" pitchFamily="34" charset="-120"/>
              </a:rPr>
              <a:t>More pressure on</a:t>
            </a:r>
            <a:endParaRPr lang="en-US" sz="1100" dirty="0"/>
          </a:p>
          <a:p>
            <a:pPr marL="0" indent="0" algn="ctr">
              <a:lnSpc>
                <a:spcPct val="100000"/>
              </a:lnSpc>
              <a:buNone/>
            </a:pPr>
            <a:r>
              <a:rPr lang="en-US" sz="1100" b="1" dirty="0">
                <a:solidFill>
                  <a:srgbClr val="1A1A1A"/>
                </a:solidFill>
                <a:latin typeface="Arial" pitchFamily="34" charset="0"/>
                <a:ea typeface="Arial" pitchFamily="34" charset="-122"/>
                <a:cs typeface="Arial" pitchFamily="34" charset="-120"/>
              </a:rPr>
              <a:t>the urgent care system</a:t>
            </a:r>
            <a:endParaRPr lang="en-US" sz="1100" dirty="0"/>
          </a:p>
        </p:txBody>
      </p:sp>
      <p:sp>
        <p:nvSpPr>
          <p:cNvPr id="85" name="Shape 77"/>
          <p:cNvSpPr/>
          <p:nvPr/>
        </p:nvSpPr>
        <p:spPr>
          <a:xfrm>
            <a:off x="28470060" y="15681960"/>
            <a:ext cx="9144" cy="640080"/>
          </a:xfrm>
          <a:prstGeom prst="line">
            <a:avLst/>
          </a:prstGeom>
          <a:noFill/>
          <a:ln w="28575">
            <a:solidFill>
              <a:srgbClr val="DA291C"/>
            </a:solidFill>
            <a:prstDash val="solid"/>
          </a:ln>
        </p:spPr>
      </p:sp>
      <p:sp>
        <p:nvSpPr>
          <p:cNvPr id="86" name="Shape 78"/>
          <p:cNvSpPr/>
          <p:nvPr/>
        </p:nvSpPr>
        <p:spPr>
          <a:xfrm>
            <a:off x="16578180" y="16322040"/>
            <a:ext cx="11891880" cy="9144"/>
          </a:xfrm>
          <a:prstGeom prst="line">
            <a:avLst/>
          </a:prstGeom>
          <a:noFill/>
          <a:ln w="28575">
            <a:solidFill>
              <a:srgbClr val="DA291C"/>
            </a:solidFill>
            <a:prstDash val="solid"/>
          </a:ln>
        </p:spPr>
      </p:sp>
      <p:sp>
        <p:nvSpPr>
          <p:cNvPr id="87" name="Shape 79"/>
          <p:cNvSpPr/>
          <p:nvPr/>
        </p:nvSpPr>
        <p:spPr>
          <a:xfrm>
            <a:off x="16578180" y="15681960"/>
            <a:ext cx="9144" cy="640080"/>
          </a:xfrm>
          <a:prstGeom prst="line">
            <a:avLst/>
          </a:prstGeom>
          <a:noFill/>
          <a:ln w="28575">
            <a:solidFill>
              <a:srgbClr val="DA291C"/>
            </a:solidFill>
            <a:prstDash val="solid"/>
            <a:tailEnd type="triangle"/>
          </a:ln>
        </p:spPr>
      </p:sp>
      <p:sp>
        <p:nvSpPr>
          <p:cNvPr id="88" name="Text 80"/>
          <p:cNvSpPr/>
          <p:nvPr/>
        </p:nvSpPr>
        <p:spPr>
          <a:xfrm>
            <a:off x="15412320" y="16431768"/>
            <a:ext cx="14223600" cy="320040"/>
          </a:xfrm>
          <a:prstGeom prst="rect">
            <a:avLst/>
          </a:prstGeom>
          <a:noFill/>
          <a:ln/>
        </p:spPr>
        <p:txBody>
          <a:bodyPr wrap="square" lIns="0" tIns="0" rIns="0" bIns="0" rtlCol="0" anchor="t"/>
          <a:lstStyle/>
          <a:p>
            <a:pPr marL="0" indent="0" algn="ctr">
              <a:buNone/>
            </a:pPr>
            <a:r>
              <a:rPr lang="en-US" sz="1150" b="1" i="1" dirty="0">
                <a:solidFill>
                  <a:srgbClr val="DA291C"/>
                </a:solidFill>
                <a:latin typeface="Arial" pitchFamily="34" charset="0"/>
                <a:ea typeface="Arial" pitchFamily="34" charset="-122"/>
                <a:cs typeface="Arial" pitchFamily="34" charset="-120"/>
              </a:rPr>
              <a:t>THE CYCLE REPEATS UNTIL SYSTEM CAPACITY IS ADDRESSED</a:t>
            </a:r>
            <a:endParaRPr lang="en-US" sz="1150" dirty="0"/>
          </a:p>
        </p:txBody>
      </p:sp>
      <p:sp>
        <p:nvSpPr>
          <p:cNvPr id="89" name="Text 81"/>
          <p:cNvSpPr/>
          <p:nvPr/>
        </p:nvSpPr>
        <p:spPr>
          <a:xfrm>
            <a:off x="15412320" y="16824960"/>
            <a:ext cx="14223600" cy="822960"/>
          </a:xfrm>
          <a:prstGeom prst="rect">
            <a:avLst/>
          </a:prstGeom>
          <a:noFill/>
          <a:ln/>
        </p:spPr>
        <p:txBody>
          <a:bodyPr wrap="square" lIns="0" tIns="0" rIns="0" bIns="0" rtlCol="0" anchor="t"/>
          <a:lstStyle/>
          <a:p>
            <a:pPr marL="0" indent="0" algn="ctr">
              <a:lnSpc>
                <a:spcPct val="110000"/>
              </a:lnSpc>
              <a:buNone/>
            </a:pPr>
            <a:r>
              <a:rPr lang="en-US" sz="1150" dirty="0">
                <a:solidFill>
                  <a:srgbClr val="6B7785"/>
                </a:solidFill>
                <a:latin typeface="Arial" pitchFamily="34" charset="0"/>
                <a:ea typeface="Arial" pitchFamily="34" charset="-122"/>
                <a:cs typeface="Arial" pitchFamily="34" charset="-120"/>
              </a:rPr>
              <a:t>A self-reinforcing loop: pressure at one point in the system pushes pressure onto every other point, so the whole urgent and emergency care pathway slows down together.</a:t>
            </a:r>
            <a:endParaRPr lang="en-US" sz="1150" dirty="0"/>
          </a:p>
        </p:txBody>
      </p:sp>
      <p:sp>
        <p:nvSpPr>
          <p:cNvPr id="90" name="Shape 82"/>
          <p:cNvSpPr/>
          <p:nvPr/>
        </p:nvSpPr>
        <p:spPr>
          <a:xfrm>
            <a:off x="640080" y="19202400"/>
            <a:ext cx="28995840" cy="0"/>
          </a:xfrm>
          <a:prstGeom prst="line">
            <a:avLst/>
          </a:prstGeom>
          <a:noFill/>
          <a:ln w="12700">
            <a:solidFill>
              <a:srgbClr val="D7DEE6"/>
            </a:solidFill>
            <a:prstDash val="solid"/>
          </a:ln>
        </p:spPr>
      </p:sp>
      <p:sp>
        <p:nvSpPr>
          <p:cNvPr id="91" name="Text 83"/>
          <p:cNvSpPr/>
          <p:nvPr/>
        </p:nvSpPr>
        <p:spPr>
          <a:xfrm>
            <a:off x="640080" y="19312128"/>
            <a:ext cx="28995840" cy="365760"/>
          </a:xfrm>
          <a:prstGeom prst="rect">
            <a:avLst/>
          </a:prstGeom>
          <a:noFill/>
          <a:ln/>
        </p:spPr>
        <p:txBody>
          <a:bodyPr wrap="square" lIns="0" tIns="0" rIns="0" bIns="0" rtlCol="0" anchor="ctr"/>
          <a:lstStyle/>
          <a:p>
            <a:pPr marL="0" indent="0">
              <a:buNone/>
            </a:pPr>
            <a:r>
              <a:rPr lang="en-US" sz="1600" b="1" dirty="0">
                <a:solidFill>
                  <a:srgbClr val="005EB8"/>
                </a:solidFill>
                <a:latin typeface="Arial" pitchFamily="34" charset="0"/>
                <a:ea typeface="Arial" pitchFamily="34" charset="-122"/>
                <a:cs typeface="Arial" pitchFamily="34" charset="-120"/>
              </a:rPr>
              <a:t>6.  References (UWTSD Harvard)</a:t>
            </a:r>
            <a:endParaRPr lang="en-US" sz="1600" dirty="0"/>
          </a:p>
        </p:txBody>
      </p:sp>
      <p:sp>
        <p:nvSpPr>
          <p:cNvPr id="92" name="Text 84"/>
          <p:cNvSpPr/>
          <p:nvPr/>
        </p:nvSpPr>
        <p:spPr>
          <a:xfrm>
            <a:off x="640080" y="19705320"/>
            <a:ext cx="14223600" cy="365760"/>
          </a:xfrm>
          <a:prstGeom prst="rect">
            <a:avLst/>
          </a:prstGeom>
          <a:noFill/>
          <a:ln/>
        </p:spPr>
        <p:txBody>
          <a:bodyPr wrap="square" lIns="0" tIns="0" rIns="0" bIns="0" rtlCol="0" anchor="ctr"/>
          <a:lstStyle/>
          <a:p>
            <a:pPr marL="0" indent="0">
              <a:buNone/>
            </a:pPr>
            <a:r>
              <a:rPr lang="en-US" sz="1100" dirty="0">
                <a:solidFill>
                  <a:srgbClr val="6B7785"/>
                </a:solidFill>
                <a:latin typeface="Arial" pitchFamily="34" charset="0"/>
                <a:ea typeface="Arial" pitchFamily="34" charset="-122"/>
                <a:cs typeface="Arial" pitchFamily="34" charset="-120"/>
              </a:rPr>
              <a:t>NHS England (2025) Urgent and Emergency Care Plan 2025/26. Available at: URL (Accessed: date).</a:t>
            </a:r>
            <a:endParaRPr lang="en-US" sz="1100" dirty="0"/>
          </a:p>
        </p:txBody>
      </p:sp>
      <p:sp>
        <p:nvSpPr>
          <p:cNvPr id="93" name="Text 85"/>
          <p:cNvSpPr/>
          <p:nvPr/>
        </p:nvSpPr>
        <p:spPr>
          <a:xfrm>
            <a:off x="15412320" y="19705320"/>
            <a:ext cx="14223600" cy="365760"/>
          </a:xfrm>
          <a:prstGeom prst="rect">
            <a:avLst/>
          </a:prstGeom>
          <a:noFill/>
          <a:ln/>
        </p:spPr>
        <p:txBody>
          <a:bodyPr wrap="square" lIns="0" tIns="0" rIns="0" bIns="0" rtlCol="0" anchor="ctr"/>
          <a:lstStyle/>
          <a:p>
            <a:pPr marL="0" indent="0">
              <a:buNone/>
            </a:pPr>
            <a:r>
              <a:rPr lang="en-US" sz="1100" dirty="0">
                <a:solidFill>
                  <a:srgbClr val="6B7785"/>
                </a:solidFill>
                <a:latin typeface="Arial" pitchFamily="34" charset="0"/>
                <a:ea typeface="Arial" pitchFamily="34" charset="-122"/>
                <a:cs typeface="Arial" pitchFamily="34" charset="-120"/>
              </a:rPr>
              <a:t>BMJ (2025) 'Another winter of discontent looms for NHS urgent and emergency care', British Medical Journal. Available at: URL (Accessed: date).</a:t>
            </a:r>
            <a:endParaRPr lang="en-US" sz="1100" dirty="0"/>
          </a:p>
        </p:txBody>
      </p:sp>
      <p:sp>
        <p:nvSpPr>
          <p:cNvPr id="94" name="Text 86"/>
          <p:cNvSpPr/>
          <p:nvPr/>
        </p:nvSpPr>
        <p:spPr>
          <a:xfrm>
            <a:off x="640080" y="20089368"/>
            <a:ext cx="14223600" cy="365760"/>
          </a:xfrm>
          <a:prstGeom prst="rect">
            <a:avLst/>
          </a:prstGeom>
          <a:noFill/>
          <a:ln/>
        </p:spPr>
        <p:txBody>
          <a:bodyPr wrap="square" lIns="0" tIns="0" rIns="0" bIns="0" rtlCol="0" anchor="ctr"/>
          <a:lstStyle/>
          <a:p>
            <a:pPr marL="0" indent="0">
              <a:buNone/>
            </a:pPr>
            <a:r>
              <a:rPr lang="en-US" sz="1100" dirty="0">
                <a:solidFill>
                  <a:srgbClr val="6B7785"/>
                </a:solidFill>
                <a:latin typeface="Arial" pitchFamily="34" charset="0"/>
                <a:ea typeface="Arial" pitchFamily="34" charset="-122"/>
                <a:cs typeface="Arial" pitchFamily="34" charset="-120"/>
              </a:rPr>
              <a:t>Association of Ambulance Chief Executives (2025) Commissioning NHS Ambulance Services. Available at: URL (Accessed: date).</a:t>
            </a:r>
            <a:endParaRPr lang="en-US" sz="1100" dirty="0"/>
          </a:p>
        </p:txBody>
      </p:sp>
      <p:sp>
        <p:nvSpPr>
          <p:cNvPr id="95" name="Text 87"/>
          <p:cNvSpPr/>
          <p:nvPr/>
        </p:nvSpPr>
        <p:spPr>
          <a:xfrm>
            <a:off x="15412320" y="20089368"/>
            <a:ext cx="14223600" cy="365760"/>
          </a:xfrm>
          <a:prstGeom prst="rect">
            <a:avLst/>
          </a:prstGeom>
          <a:noFill/>
          <a:ln/>
        </p:spPr>
        <p:txBody>
          <a:bodyPr wrap="square" lIns="0" tIns="0" rIns="0" bIns="0" rtlCol="0" anchor="ctr"/>
          <a:lstStyle/>
          <a:p>
            <a:pPr marL="0" indent="0">
              <a:buNone/>
            </a:pPr>
            <a:r>
              <a:rPr lang="en-US" sz="1100" dirty="0">
                <a:solidFill>
                  <a:srgbClr val="6B7785"/>
                </a:solidFill>
                <a:latin typeface="Arial" pitchFamily="34" charset="0"/>
                <a:ea typeface="Arial" pitchFamily="34" charset="-122"/>
                <a:cs typeface="Arial" pitchFamily="34" charset="-120"/>
              </a:rPr>
              <a:t>UK Parliament (2025) Ambulance Response Times, Hansard Debate. Available at: URL (Accessed: date).</a:t>
            </a:r>
            <a:endParaRPr lang="en-US" sz="1100" dirty="0"/>
          </a:p>
        </p:txBody>
      </p:sp>
      <p:sp>
        <p:nvSpPr>
          <p:cNvPr id="96" name="Text 88"/>
          <p:cNvSpPr/>
          <p:nvPr/>
        </p:nvSpPr>
        <p:spPr>
          <a:xfrm>
            <a:off x="640080" y="20473416"/>
            <a:ext cx="14223600" cy="365760"/>
          </a:xfrm>
          <a:prstGeom prst="rect">
            <a:avLst/>
          </a:prstGeom>
          <a:noFill/>
          <a:ln/>
        </p:spPr>
        <p:txBody>
          <a:bodyPr wrap="square" lIns="0" tIns="0" rIns="0" bIns="0" rtlCol="0" anchor="ctr"/>
          <a:lstStyle/>
          <a:p>
            <a:pPr marL="0" indent="0">
              <a:buNone/>
            </a:pPr>
            <a:r>
              <a:rPr lang="en-US" sz="1100" dirty="0">
                <a:solidFill>
                  <a:srgbClr val="6B7785"/>
                </a:solidFill>
                <a:latin typeface="Arial" pitchFamily="34" charset="0"/>
                <a:ea typeface="Arial" pitchFamily="34" charset="-122"/>
                <a:cs typeface="Arial" pitchFamily="34" charset="-120"/>
              </a:rPr>
              <a:t>Institute for Government (2023) The NHS Crisis. Available at: URL (Accessed: date).</a:t>
            </a:r>
            <a:endParaRPr lang="en-US" sz="1100" dirty="0"/>
          </a:p>
        </p:txBody>
      </p:sp>
      <p:sp>
        <p:nvSpPr>
          <p:cNvPr id="97" name="Text 89"/>
          <p:cNvSpPr/>
          <p:nvPr/>
        </p:nvSpPr>
        <p:spPr>
          <a:xfrm>
            <a:off x="15412320" y="20473416"/>
            <a:ext cx="14223600" cy="365760"/>
          </a:xfrm>
          <a:prstGeom prst="rect">
            <a:avLst/>
          </a:prstGeom>
          <a:noFill/>
          <a:ln/>
        </p:spPr>
        <p:txBody>
          <a:bodyPr wrap="square" lIns="0" tIns="0" rIns="0" bIns="0" rtlCol="0" anchor="ctr"/>
          <a:lstStyle/>
          <a:p>
            <a:pPr marL="0" indent="0">
              <a:buNone/>
            </a:pPr>
            <a:r>
              <a:rPr lang="en-US" sz="1100" dirty="0">
                <a:solidFill>
                  <a:srgbClr val="6B7785"/>
                </a:solidFill>
                <a:latin typeface="Arial" pitchFamily="34" charset="0"/>
                <a:ea typeface="Arial" pitchFamily="34" charset="-122"/>
                <a:cs typeface="Arial" pitchFamily="34" charset="-120"/>
              </a:rPr>
              <a:t>NHS England (2017) Next Steps on the NHS Five Year Forward View. Available at: URL (Accessed: date).</a:t>
            </a: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Custom</PresentationFormat>
  <Paragraphs>0</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Ambulance Services in the UK</dc:title>
  <dc:subject>PptxGenJS Presentation</dc:subject>
  <dc:creator>NHS Poster</dc:creator>
  <cp:lastModifiedBy>Usman Hussain</cp:lastModifiedBy>
  <cp:revision>5</cp:revision>
  <dcterms:created xsi:type="dcterms:W3CDTF">2026-06-20T15:47:03Z</dcterms:created>
  <dcterms:modified xsi:type="dcterms:W3CDTF">2026-06-20T17:11:39Z</dcterms:modified>
</cp:coreProperties>
</file>