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notesMasterIdLst>
    <p:notesMasterId r:id="rId15"/>
  </p:notesMasterIdLst>
  <p:sldIdLst>
    <p:sldId id="256" r:id="rId2"/>
    <p:sldId id="277" r:id="rId3"/>
    <p:sldId id="276" r:id="rId4"/>
    <p:sldId id="257" r:id="rId5"/>
    <p:sldId id="258" r:id="rId6"/>
    <p:sldId id="259" r:id="rId7"/>
    <p:sldId id="266" r:id="rId8"/>
    <p:sldId id="260" r:id="rId9"/>
    <p:sldId id="261" r:id="rId10"/>
    <p:sldId id="262" r:id="rId11"/>
    <p:sldId id="263" r:id="rId12"/>
    <p:sldId id="264" r:id="rId13"/>
    <p:sldId id="270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0660B408-B3CF-4A94-85FC-2B1E0A45F4A2}" styleName="Dark Style 2 -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6" d="100"/>
          <a:sy n="56" d="100"/>
        </p:scale>
        <p:origin x="1580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D21D37-B37F-41F1-85E7-BE10C8B29C44}" type="datetimeFigureOut">
              <a:rPr lang="en-US" smtClean="0"/>
              <a:pPr/>
              <a:t>10/26/2024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64CD83-CD4C-4910-A299-0E31394C605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74215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3F8CA01-5587-47DC-A660-63748E37B0E1}" type="datetime1">
              <a:rPr lang="en-US" smtClean="0"/>
              <a:pPr/>
              <a:t>10/26/2024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076CE-B760-4237-B617-E135F19CE8F2}" type="datetime1">
              <a:rPr lang="en-US" smtClean="0"/>
              <a:pPr/>
              <a:t>10/26/2024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1CA2E8-B1B1-4B49-A06A-1399BA66C1E6}" type="datetime1">
              <a:rPr lang="en-US" smtClean="0"/>
              <a:pPr/>
              <a:t>10/26/2024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9AB4E-B0F0-4D56-B4FC-3B0ABC0D133D}" type="datetime1">
              <a:rPr lang="en-US" smtClean="0"/>
              <a:pPr/>
              <a:t>10/26/2024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27E96-E221-45F5-911A-96C7DE95386E}" type="datetime1">
              <a:rPr lang="en-US" smtClean="0"/>
              <a:pPr/>
              <a:t>10/26/2024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65338E-819E-4008-AE46-7B8E292A8B3A}" type="datetime1">
              <a:rPr lang="en-US" smtClean="0"/>
              <a:pPr/>
              <a:t>10/26/2024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134509-ACB0-4154-BBB3-88E9A523F2BC}" type="datetime1">
              <a:rPr lang="en-US" smtClean="0"/>
              <a:pPr/>
              <a:t>10/26/2024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8A34613F-020D-4647-AD74-52696C910135}" type="datetime1">
              <a:rPr lang="en-US" smtClean="0"/>
              <a:pPr/>
              <a:t>10/26/2024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149E180-4479-4558-96A3-8C98BEF0FFD0}" type="datetime1">
              <a:rPr lang="en-US" smtClean="0"/>
              <a:pPr/>
              <a:t>10/26/2024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AA8F91-17FB-4D91-93AA-AAADA0094DD1}" type="datetime1">
              <a:rPr lang="en-US" smtClean="0"/>
              <a:pPr/>
              <a:t>10/26/2024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38279-40A0-42B5-90D0-A84A76343C9C}" type="datetime1">
              <a:rPr lang="en-US" smtClean="0"/>
              <a:pPr/>
              <a:t>10/26/2024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9EBA20DB-AC2A-47FE-B776-D791DB3A0E78}" type="datetime1">
              <a:rPr lang="en-US" smtClean="0"/>
              <a:pPr/>
              <a:t>10/26/2024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legislation.gov.uk/ukpga/1998/42/introduction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echr.coe.int/Documents/Convention_ENG.pdf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896" y="1124745"/>
            <a:ext cx="4822304" cy="2457618"/>
          </a:xfrm>
        </p:spPr>
        <p:txBody>
          <a:bodyPr>
            <a:noAutofit/>
          </a:bodyPr>
          <a:lstStyle/>
          <a:p>
            <a:r>
              <a:rPr lang="en-GB" sz="7200" dirty="0"/>
              <a:t>Human rights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15616" y="4365104"/>
            <a:ext cx="7772400" cy="590223"/>
          </a:xfrm>
        </p:spPr>
        <p:txBody>
          <a:bodyPr/>
          <a:lstStyle/>
          <a:p>
            <a:r>
              <a:rPr lang="en-GB" dirty="0" err="1"/>
              <a:t>Brayne</a:t>
            </a:r>
            <a:r>
              <a:rPr lang="en-GB" dirty="0"/>
              <a:t> and Carr (2013: 80-109)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615253"/>
            <a:ext cx="3157274" cy="4104456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</a:t>
            </a:fld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1835696" y="4725144"/>
            <a:ext cx="6324575" cy="1200329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2400" dirty="0"/>
              <a:t>An Act to give further effect to rights and freedoms guaranteed under the European Convention on Human Rights</a:t>
            </a:r>
          </a:p>
        </p:txBody>
      </p:sp>
      <p:pic>
        <p:nvPicPr>
          <p:cNvPr id="6" name="Picture 5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096375" cy="462915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3707904" y="608477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hlinkClick r:id="rId4"/>
              </a:rPr>
              <a:t>http://www.echr.coe.int/Documents/Convention_ENG.pdf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348295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What are rights?</a:t>
            </a:r>
          </a:p>
          <a:p>
            <a:endParaRPr lang="en-GB" sz="3200" dirty="0"/>
          </a:p>
          <a:p>
            <a:r>
              <a:rPr lang="en-GB" sz="3200" dirty="0"/>
              <a:t>Who has them?</a:t>
            </a:r>
          </a:p>
          <a:p>
            <a:endParaRPr lang="en-GB" sz="3200" dirty="0"/>
          </a:p>
          <a:p>
            <a:r>
              <a:rPr lang="en-GB" sz="3200" dirty="0"/>
              <a:t>Are there age differences?</a:t>
            </a:r>
          </a:p>
          <a:p>
            <a:endParaRPr lang="en-GB" sz="3200" dirty="0"/>
          </a:p>
          <a:p>
            <a:r>
              <a:rPr lang="en-GB" sz="3200" dirty="0"/>
              <a:t>What about animals?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</a:t>
            </a:r>
          </a:p>
        </p:txBody>
      </p:sp>
    </p:spTree>
    <p:extLst>
      <p:ext uri="{BB962C8B-B14F-4D97-AF65-F5344CB8AC3E}">
        <p14:creationId xmlns:p14="http://schemas.microsoft.com/office/powerpoint/2010/main" val="1692091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/>
            </a:pPr>
            <a:endParaRPr lang="en-GB" sz="3600" dirty="0"/>
          </a:p>
          <a:p>
            <a:pPr marL="742950" indent="-742950">
              <a:buFont typeface="+mj-lt"/>
              <a:buAutoNum type="arabicPeriod"/>
            </a:pPr>
            <a:r>
              <a:rPr lang="en-GB" sz="3600" dirty="0"/>
              <a:t>An overview of human rights law</a:t>
            </a:r>
          </a:p>
          <a:p>
            <a:pPr marL="742950" indent="-742950">
              <a:buFont typeface="+mj-lt"/>
              <a:buAutoNum type="arabicPeriod"/>
            </a:pPr>
            <a:endParaRPr lang="en-GB" sz="3600" dirty="0"/>
          </a:p>
          <a:p>
            <a:pPr marL="742950" indent="-742950">
              <a:buFont typeface="+mj-lt"/>
              <a:buAutoNum type="arabicPeriod"/>
            </a:pPr>
            <a:r>
              <a:rPr lang="en-GB" sz="3600" dirty="0"/>
              <a:t>Clarify key elements of equality law</a:t>
            </a:r>
          </a:p>
          <a:p>
            <a:pPr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Human Rights Act 1998 and Equality Act 2010 have created a framework, </a:t>
            </a:r>
          </a:p>
          <a:p>
            <a:pPr>
              <a:buNone/>
            </a:pPr>
            <a:r>
              <a:rPr lang="en-GB" dirty="0"/>
              <a:t>	</a:t>
            </a:r>
          </a:p>
          <a:p>
            <a:pPr>
              <a:buNone/>
            </a:pPr>
            <a:r>
              <a:rPr lang="en-GB" dirty="0"/>
              <a:t>	</a:t>
            </a:r>
            <a:r>
              <a:rPr lang="en-GB" b="1" dirty="0"/>
              <a:t>“which in some ways pervades all other law.” </a:t>
            </a:r>
            <a:r>
              <a:rPr lang="en-GB" dirty="0"/>
              <a:t>[80]</a:t>
            </a:r>
          </a:p>
          <a:p>
            <a:endParaRPr lang="en-GB" dirty="0"/>
          </a:p>
          <a:p>
            <a:r>
              <a:rPr lang="en-GB" dirty="0"/>
              <a:t>Principles underpin practice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Background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2800" dirty="0"/>
          </a:p>
          <a:p>
            <a:r>
              <a:rPr lang="en-GB" sz="2800" dirty="0"/>
              <a:t>2</a:t>
            </a:r>
            <a:r>
              <a:rPr lang="en-GB" sz="2800" baseline="30000" dirty="0"/>
              <a:t>nd</a:t>
            </a:r>
            <a:r>
              <a:rPr lang="en-GB" sz="2800" dirty="0"/>
              <a:t> World War and the desire to prevent fascist oppression</a:t>
            </a:r>
          </a:p>
          <a:p>
            <a:r>
              <a:rPr lang="en-GB" sz="2800" dirty="0"/>
              <a:t>Designed to give legal force within Europe to the principles of the UN Declaration of Human Rights 1948</a:t>
            </a:r>
          </a:p>
          <a:p>
            <a:r>
              <a:rPr lang="en-GB" sz="2800" dirty="0"/>
              <a:t>UK signed the Convention in 1951 and it became binding upon its signatories in 1953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European Convention on </a:t>
            </a:r>
            <a:br>
              <a:rPr lang="en-GB" dirty="0"/>
            </a:br>
            <a:r>
              <a:rPr lang="en-GB" dirty="0"/>
              <a:t>Human </a:t>
            </a:r>
            <a:r>
              <a:rPr lang="en-GB"/>
              <a:t>Rights 1951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6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‘Declarations’ are statements of general principles to be accepted by governments, but carrying no specific obligations. </a:t>
            </a:r>
          </a:p>
          <a:p>
            <a:endParaRPr lang="en-GB" sz="2800" dirty="0"/>
          </a:p>
          <a:p>
            <a:r>
              <a:rPr lang="en-GB" sz="2800" dirty="0"/>
              <a:t>‘Conventions’ are binding, requiring an active decision by states to ratify them. 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Newell (1991)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Convention v. Declaration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7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An early piece of legislation from New Labour</a:t>
            </a:r>
          </a:p>
          <a:p>
            <a:r>
              <a:rPr lang="en-GB" dirty="0"/>
              <a:t>Primary aim to enable the Convention rights to be enforced through UK courts</a:t>
            </a:r>
          </a:p>
          <a:p>
            <a:r>
              <a:rPr lang="en-GB" dirty="0"/>
              <a:t>At one time it was felt that human rights cannot work in the context of the so-called war on terror</a:t>
            </a:r>
          </a:p>
          <a:p>
            <a:r>
              <a:rPr lang="en-GB" dirty="0"/>
              <a:t>Government actually modified the HRA to allow the detainment of terror suspects without trial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Human Rights Act 1998 (HRA)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8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HRA 1998 (Designated Derogation) Order 2001</a:t>
            </a:r>
          </a:p>
          <a:p>
            <a:r>
              <a:rPr lang="en-GB" sz="2800" dirty="0"/>
              <a:t>In A and Others v Secretary of State for the Home Department (2005) the House of Lords found that government action against terror suspects was disproportionate and discriminatory. It decided the Order was unlawful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do we think?</a:t>
            </a:r>
          </a:p>
          <a:p>
            <a:endParaRPr lang="en-GB" dirty="0"/>
          </a:p>
          <a:p>
            <a:r>
              <a:rPr lang="en-GB" dirty="0"/>
              <a:t>Should suspected terrorists have rights?</a:t>
            </a:r>
          </a:p>
          <a:p>
            <a:endParaRPr lang="en-GB" dirty="0"/>
          </a:p>
          <a:p>
            <a:r>
              <a:rPr lang="en-GB" dirty="0"/>
              <a:t>Should governments be allowed to override our rights at times of political conflict?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10</a:t>
            </a:fld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dirty="0"/>
              <a:t>Lord </a:t>
            </a:r>
            <a:r>
              <a:rPr lang="en-GB" dirty="0" err="1"/>
              <a:t>Steyn</a:t>
            </a:r>
            <a:r>
              <a:rPr lang="en-GB" dirty="0"/>
              <a:t> [83]</a:t>
            </a:r>
          </a:p>
          <a:p>
            <a:r>
              <a:rPr lang="en-GB" dirty="0"/>
              <a:t>A constitutional democracy must protect fundamental rights. </a:t>
            </a:r>
          </a:p>
          <a:p>
            <a:r>
              <a:rPr lang="en-GB" dirty="0"/>
              <a:t>It is morally right that the state and all who act on its behalf in a broad functional sense, should respect the fundamental rights of individuals</a:t>
            </a:r>
          </a:p>
          <a:p>
            <a:r>
              <a:rPr lang="en-GB" dirty="0"/>
              <a:t>Without such a moral compass the state is bound to treat individuals arbitrarily and unjustly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11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Terrorist cases might get the headlines but lower profile cases are key</a:t>
            </a:r>
          </a:p>
          <a:p>
            <a:r>
              <a:rPr lang="en-GB" sz="2800" dirty="0"/>
              <a:t>R (Bernard) v Enfield LBC (2002) – High Court considered the case of a severely disabled person where her needs were assessed and the local authority failed to act</a:t>
            </a:r>
          </a:p>
          <a:p>
            <a:r>
              <a:rPr lang="en-GB" sz="2800" dirty="0"/>
              <a:t>High Court found they had an obligation under article 8 of the European Convention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12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ends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13</a:t>
            </a:fld>
            <a:endParaRPr lang="en-US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409</TotalTime>
  <Words>461</Words>
  <Application>Microsoft Office PowerPoint</Application>
  <PresentationFormat>On-screen Show (4:3)</PresentationFormat>
  <Paragraphs>66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Calibri</vt:lpstr>
      <vt:lpstr>Lucida Sans Unicode</vt:lpstr>
      <vt:lpstr>Verdana</vt:lpstr>
      <vt:lpstr>Wingdings 2</vt:lpstr>
      <vt:lpstr>Wingdings 3</vt:lpstr>
      <vt:lpstr>Concourse</vt:lpstr>
      <vt:lpstr>Human rights</vt:lpstr>
      <vt:lpstr>PowerPoint Presentation</vt:lpstr>
      <vt:lpstr>Task</vt:lpstr>
      <vt:lpstr>Objective</vt:lpstr>
      <vt:lpstr>Background</vt:lpstr>
      <vt:lpstr>European Convention on  Human Rights 1951</vt:lpstr>
      <vt:lpstr>Convention v. Declaration</vt:lpstr>
      <vt:lpstr>Human Rights Act 1998 (HRA)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rights</dc:title>
  <dc:creator>Mike</dc:creator>
  <cp:lastModifiedBy>Mike Durke</cp:lastModifiedBy>
  <cp:revision>23</cp:revision>
  <dcterms:created xsi:type="dcterms:W3CDTF">2006-08-16T00:00:00Z</dcterms:created>
  <dcterms:modified xsi:type="dcterms:W3CDTF">2024-10-26T12:44:19Z</dcterms:modified>
</cp:coreProperties>
</file>