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havalkumar Kamleshbhai Mistry (2239570)" initials="DM" lastIdx="1" clrIdx="0">
    <p:extLst>
      <p:ext uri="{19B8F6BF-5375-455C-9EA6-DF929625EA0E}">
        <p15:presenceInfo xmlns:p15="http://schemas.microsoft.com/office/powerpoint/2012/main" userId="S::2239570@student.uwtsd.ac.uk::5d83f409-4b0b-4dab-9102-65177f4d060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3-11-11T23:05:23.737" idx="1">
    <p:pos x="10" y="10"/>
    <p:text>Module Title: Practice-Based Research</p:text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7BB2FD-50D4-4663-9EA6-873A15AD348C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IN"/>
        </a:p>
      </dgm:t>
    </dgm:pt>
    <dgm:pt modelId="{8D21E0FF-A491-4054-A295-3486A06BFEC4}">
      <dgm:prSet/>
      <dgm:spPr/>
      <dgm:t>
        <a:bodyPr/>
        <a:lstStyle/>
        <a:p>
          <a:pPr rtl="0"/>
          <a:r>
            <a:rPr lang="en-US"/>
            <a:t>The normal fasting blood sugar level is 100mg/dl (</a:t>
          </a:r>
          <a:r>
            <a:rPr lang="en-GB"/>
            <a:t>Ali </a:t>
          </a:r>
          <a:r>
            <a:rPr lang="en-GB" i="1"/>
            <a:t>et al</a:t>
          </a:r>
          <a:r>
            <a:rPr lang="en-GB"/>
            <a:t>. 2020</a:t>
          </a:r>
          <a:r>
            <a:rPr lang="en-US"/>
            <a:t>). </a:t>
          </a:r>
          <a:endParaRPr lang="en-IN"/>
        </a:p>
      </dgm:t>
    </dgm:pt>
    <dgm:pt modelId="{B70546D0-9B61-425C-86ED-EDF33E8415C6}" type="parTrans" cxnId="{CD4233E7-0550-4872-92A7-48284306F69F}">
      <dgm:prSet/>
      <dgm:spPr/>
      <dgm:t>
        <a:bodyPr/>
        <a:lstStyle/>
        <a:p>
          <a:endParaRPr lang="en-IN"/>
        </a:p>
      </dgm:t>
    </dgm:pt>
    <dgm:pt modelId="{C883768A-A675-4BE5-892F-4643F994AB8A}" type="sibTrans" cxnId="{CD4233E7-0550-4872-92A7-48284306F69F}">
      <dgm:prSet/>
      <dgm:spPr/>
      <dgm:t>
        <a:bodyPr/>
        <a:lstStyle/>
        <a:p>
          <a:endParaRPr lang="en-IN"/>
        </a:p>
      </dgm:t>
    </dgm:pt>
    <dgm:pt modelId="{4EF3A402-5A8C-4480-87BB-EED674123F44}">
      <dgm:prSet/>
      <dgm:spPr/>
      <dgm:t>
        <a:bodyPr/>
        <a:lstStyle/>
        <a:p>
          <a:pPr rtl="0"/>
          <a:r>
            <a:rPr lang="en-US"/>
            <a:t>More than 120mg/dl has been indicated that the patient  has  diabetes and is treated accordingly. </a:t>
          </a:r>
          <a:endParaRPr lang="en-IN"/>
        </a:p>
      </dgm:t>
    </dgm:pt>
    <dgm:pt modelId="{47A47120-535C-401F-B1E4-1FEAB04F0596}" type="parTrans" cxnId="{D3CBF255-E41A-412A-AD77-4D750F2BCE5F}">
      <dgm:prSet/>
      <dgm:spPr/>
      <dgm:t>
        <a:bodyPr/>
        <a:lstStyle/>
        <a:p>
          <a:endParaRPr lang="en-IN"/>
        </a:p>
      </dgm:t>
    </dgm:pt>
    <dgm:pt modelId="{A7CD1A96-7338-4AB7-AE2C-787984152B9F}" type="sibTrans" cxnId="{D3CBF255-E41A-412A-AD77-4D750F2BCE5F}">
      <dgm:prSet/>
      <dgm:spPr/>
      <dgm:t>
        <a:bodyPr/>
        <a:lstStyle/>
        <a:p>
          <a:endParaRPr lang="en-IN"/>
        </a:p>
      </dgm:t>
    </dgm:pt>
    <dgm:pt modelId="{2E329309-7C8A-4B38-9272-EEECBFF52522}">
      <dgm:prSet/>
      <dgm:spPr/>
      <dgm:t>
        <a:bodyPr/>
        <a:lstStyle/>
        <a:p>
          <a:pPr rtl="0"/>
          <a:r>
            <a:rPr lang="en-US"/>
            <a:t>Generic and environmental factors  drive the cause of diabetes (</a:t>
          </a:r>
          <a:r>
            <a:rPr lang="en-GB"/>
            <a:t>Ye </a:t>
          </a:r>
          <a:r>
            <a:rPr lang="en-GB" i="1"/>
            <a:t>et al</a:t>
          </a:r>
          <a:r>
            <a:rPr lang="en-GB"/>
            <a:t>. 2021</a:t>
          </a:r>
          <a:r>
            <a:rPr lang="en-US"/>
            <a:t>).</a:t>
          </a:r>
          <a:endParaRPr lang="en-IN"/>
        </a:p>
      </dgm:t>
    </dgm:pt>
    <dgm:pt modelId="{BACE0A7D-926D-43F8-BCDE-CDD38B1B2BFF}" type="parTrans" cxnId="{21582886-D3C8-4AC7-9BCF-CFD34739E23B}">
      <dgm:prSet/>
      <dgm:spPr/>
      <dgm:t>
        <a:bodyPr/>
        <a:lstStyle/>
        <a:p>
          <a:endParaRPr lang="en-IN"/>
        </a:p>
      </dgm:t>
    </dgm:pt>
    <dgm:pt modelId="{3150EE20-BB20-4303-BB0C-F3A8E4292C00}" type="sibTrans" cxnId="{21582886-D3C8-4AC7-9BCF-CFD34739E23B}">
      <dgm:prSet/>
      <dgm:spPr/>
      <dgm:t>
        <a:bodyPr/>
        <a:lstStyle/>
        <a:p>
          <a:endParaRPr lang="en-IN"/>
        </a:p>
      </dgm:t>
    </dgm:pt>
    <dgm:pt modelId="{7FD3D7DE-79BE-4464-A316-23E1BC01D18C}">
      <dgm:prSet/>
      <dgm:spPr/>
      <dgm:t>
        <a:bodyPr/>
        <a:lstStyle/>
        <a:p>
          <a:pPr rtl="0"/>
          <a:r>
            <a:rPr lang="en-US"/>
            <a:t>Considering the recent global trends and the pattern of lifestyle of people also acts as an accelerator for the increasement of diabetes cases in public health sector. </a:t>
          </a:r>
          <a:endParaRPr lang="en-IN"/>
        </a:p>
      </dgm:t>
    </dgm:pt>
    <dgm:pt modelId="{A6ED24E1-E201-4E08-9317-94B43DC9F017}" type="parTrans" cxnId="{00F78D4F-B498-4ACF-957B-7B9FC5078EA4}">
      <dgm:prSet/>
      <dgm:spPr/>
      <dgm:t>
        <a:bodyPr/>
        <a:lstStyle/>
        <a:p>
          <a:endParaRPr lang="en-IN"/>
        </a:p>
      </dgm:t>
    </dgm:pt>
    <dgm:pt modelId="{6335E154-9A76-4E76-BA4A-BCCFE17C1373}" type="sibTrans" cxnId="{00F78D4F-B498-4ACF-957B-7B9FC5078EA4}">
      <dgm:prSet/>
      <dgm:spPr/>
      <dgm:t>
        <a:bodyPr/>
        <a:lstStyle/>
        <a:p>
          <a:endParaRPr lang="en-IN"/>
        </a:p>
      </dgm:t>
    </dgm:pt>
    <dgm:pt modelId="{BE7C7E34-267E-49EB-8B76-D6F2A973908A}" type="pres">
      <dgm:prSet presAssocID="{8A7BB2FD-50D4-4663-9EA6-873A15AD348C}" presName="linear" presStyleCnt="0">
        <dgm:presLayoutVars>
          <dgm:animLvl val="lvl"/>
          <dgm:resizeHandles val="exact"/>
        </dgm:presLayoutVars>
      </dgm:prSet>
      <dgm:spPr/>
    </dgm:pt>
    <dgm:pt modelId="{CE902634-C065-4E21-A309-31E5EE2D3320}" type="pres">
      <dgm:prSet presAssocID="{8D21E0FF-A491-4054-A295-3486A06BFE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C97B81E-4719-40CA-B37F-4F789F2AFC3D}" type="pres">
      <dgm:prSet presAssocID="{C883768A-A675-4BE5-892F-4643F994AB8A}" presName="spacer" presStyleCnt="0"/>
      <dgm:spPr/>
    </dgm:pt>
    <dgm:pt modelId="{F070E7DE-1E7F-403D-A4BE-AB9626AE99A9}" type="pres">
      <dgm:prSet presAssocID="{4EF3A402-5A8C-4480-87BB-EED674123F4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F5EE995-B30B-41FD-B766-0999AA5E9B03}" type="pres">
      <dgm:prSet presAssocID="{A7CD1A96-7338-4AB7-AE2C-787984152B9F}" presName="spacer" presStyleCnt="0"/>
      <dgm:spPr/>
    </dgm:pt>
    <dgm:pt modelId="{29657073-7D9E-4E22-889A-2EF5650E635E}" type="pres">
      <dgm:prSet presAssocID="{2E329309-7C8A-4B38-9272-EEECBFF525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13DD4EF-DC07-4E42-9D37-6F29B9AAA785}" type="pres">
      <dgm:prSet presAssocID="{3150EE20-BB20-4303-BB0C-F3A8E4292C00}" presName="spacer" presStyleCnt="0"/>
      <dgm:spPr/>
    </dgm:pt>
    <dgm:pt modelId="{2DCC5E2C-617A-457B-8C69-F5B52496C773}" type="pres">
      <dgm:prSet presAssocID="{7FD3D7DE-79BE-4464-A316-23E1BC01D18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3A5A00-1B79-4338-9EEE-A9E0D70D4767}" type="presOf" srcId="{2E329309-7C8A-4B38-9272-EEECBFF52522}" destId="{29657073-7D9E-4E22-889A-2EF5650E635E}" srcOrd="0" destOrd="0" presId="urn:microsoft.com/office/officeart/2005/8/layout/vList2"/>
    <dgm:cxn modelId="{00F78D4F-B498-4ACF-957B-7B9FC5078EA4}" srcId="{8A7BB2FD-50D4-4663-9EA6-873A15AD348C}" destId="{7FD3D7DE-79BE-4464-A316-23E1BC01D18C}" srcOrd="3" destOrd="0" parTransId="{A6ED24E1-E201-4E08-9317-94B43DC9F017}" sibTransId="{6335E154-9A76-4E76-BA4A-BCCFE17C1373}"/>
    <dgm:cxn modelId="{D3CBF255-E41A-412A-AD77-4D750F2BCE5F}" srcId="{8A7BB2FD-50D4-4663-9EA6-873A15AD348C}" destId="{4EF3A402-5A8C-4480-87BB-EED674123F44}" srcOrd="1" destOrd="0" parTransId="{47A47120-535C-401F-B1E4-1FEAB04F0596}" sibTransId="{A7CD1A96-7338-4AB7-AE2C-787984152B9F}"/>
    <dgm:cxn modelId="{43822D6A-075A-447F-A5A7-B34FAC0C9638}" type="presOf" srcId="{7FD3D7DE-79BE-4464-A316-23E1BC01D18C}" destId="{2DCC5E2C-617A-457B-8C69-F5B52496C773}" srcOrd="0" destOrd="0" presId="urn:microsoft.com/office/officeart/2005/8/layout/vList2"/>
    <dgm:cxn modelId="{511F6A74-DF30-41CF-9686-E2D0A215AEA1}" type="presOf" srcId="{8D21E0FF-A491-4054-A295-3486A06BFEC4}" destId="{CE902634-C065-4E21-A309-31E5EE2D3320}" srcOrd="0" destOrd="0" presId="urn:microsoft.com/office/officeart/2005/8/layout/vList2"/>
    <dgm:cxn modelId="{21582886-D3C8-4AC7-9BCF-CFD34739E23B}" srcId="{8A7BB2FD-50D4-4663-9EA6-873A15AD348C}" destId="{2E329309-7C8A-4B38-9272-EEECBFF52522}" srcOrd="2" destOrd="0" parTransId="{BACE0A7D-926D-43F8-BCDE-CDD38B1B2BFF}" sibTransId="{3150EE20-BB20-4303-BB0C-F3A8E4292C00}"/>
    <dgm:cxn modelId="{095ED7CF-73B1-4791-AF4F-9BA8B6064262}" type="presOf" srcId="{8A7BB2FD-50D4-4663-9EA6-873A15AD348C}" destId="{BE7C7E34-267E-49EB-8B76-D6F2A973908A}" srcOrd="0" destOrd="0" presId="urn:microsoft.com/office/officeart/2005/8/layout/vList2"/>
    <dgm:cxn modelId="{CD4233E7-0550-4872-92A7-48284306F69F}" srcId="{8A7BB2FD-50D4-4663-9EA6-873A15AD348C}" destId="{8D21E0FF-A491-4054-A295-3486A06BFEC4}" srcOrd="0" destOrd="0" parTransId="{B70546D0-9B61-425C-86ED-EDF33E8415C6}" sibTransId="{C883768A-A675-4BE5-892F-4643F994AB8A}"/>
    <dgm:cxn modelId="{E717A9FA-86E5-45C9-9B0E-DA41691308C4}" type="presOf" srcId="{4EF3A402-5A8C-4480-87BB-EED674123F44}" destId="{F070E7DE-1E7F-403D-A4BE-AB9626AE99A9}" srcOrd="0" destOrd="0" presId="urn:microsoft.com/office/officeart/2005/8/layout/vList2"/>
    <dgm:cxn modelId="{75BBB2C3-14B5-41DA-8BE4-FF0338BE46C9}" type="presParOf" srcId="{BE7C7E34-267E-49EB-8B76-D6F2A973908A}" destId="{CE902634-C065-4E21-A309-31E5EE2D3320}" srcOrd="0" destOrd="0" presId="urn:microsoft.com/office/officeart/2005/8/layout/vList2"/>
    <dgm:cxn modelId="{9EC57019-DE55-498E-A163-2AAB8F51AEEE}" type="presParOf" srcId="{BE7C7E34-267E-49EB-8B76-D6F2A973908A}" destId="{2C97B81E-4719-40CA-B37F-4F789F2AFC3D}" srcOrd="1" destOrd="0" presId="urn:microsoft.com/office/officeart/2005/8/layout/vList2"/>
    <dgm:cxn modelId="{E93CE2D5-D41F-48A5-9D26-EA8EA7B5A20C}" type="presParOf" srcId="{BE7C7E34-267E-49EB-8B76-D6F2A973908A}" destId="{F070E7DE-1E7F-403D-A4BE-AB9626AE99A9}" srcOrd="2" destOrd="0" presId="urn:microsoft.com/office/officeart/2005/8/layout/vList2"/>
    <dgm:cxn modelId="{39F344B4-9352-4E97-B69C-F736256C2A75}" type="presParOf" srcId="{BE7C7E34-267E-49EB-8B76-D6F2A973908A}" destId="{3F5EE995-B30B-41FD-B766-0999AA5E9B03}" srcOrd="3" destOrd="0" presId="urn:microsoft.com/office/officeart/2005/8/layout/vList2"/>
    <dgm:cxn modelId="{B33DFB54-5AC5-45F1-9BD7-8D38394F22F0}" type="presParOf" srcId="{BE7C7E34-267E-49EB-8B76-D6F2A973908A}" destId="{29657073-7D9E-4E22-889A-2EF5650E635E}" srcOrd="4" destOrd="0" presId="urn:microsoft.com/office/officeart/2005/8/layout/vList2"/>
    <dgm:cxn modelId="{4CD9BCC6-A932-4414-BB60-9BEAF04B189F}" type="presParOf" srcId="{BE7C7E34-267E-49EB-8B76-D6F2A973908A}" destId="{813DD4EF-DC07-4E42-9D37-6F29B9AAA785}" srcOrd="5" destOrd="0" presId="urn:microsoft.com/office/officeart/2005/8/layout/vList2"/>
    <dgm:cxn modelId="{6190A0F8-CACC-462C-9A41-CFE4B92CB681}" type="presParOf" srcId="{BE7C7E34-267E-49EB-8B76-D6F2A973908A}" destId="{2DCC5E2C-617A-457B-8C69-F5B52496C77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2AEDB-DA59-4725-BA76-C3C9F31FA47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IN"/>
        </a:p>
      </dgm:t>
    </dgm:pt>
    <dgm:pt modelId="{152A3978-EB7E-4E2D-B726-460D1A2D892B}">
      <dgm:prSet/>
      <dgm:spPr/>
      <dgm:t>
        <a:bodyPr/>
        <a:lstStyle/>
        <a:p>
          <a:pPr rtl="0"/>
          <a:r>
            <a:rPr lang="en-US"/>
            <a:t>The genetic factor of  the autoanitibodies related cell immune system of the family members is the indication for developing type 1 diabetes (</a:t>
          </a:r>
          <a:r>
            <a:rPr lang="en-GB"/>
            <a:t>Inshaw </a:t>
          </a:r>
          <a:r>
            <a:rPr lang="en-GB" i="1"/>
            <a:t>et al</a:t>
          </a:r>
          <a:r>
            <a:rPr lang="en-GB"/>
            <a:t>. 2020</a:t>
          </a:r>
          <a:r>
            <a:rPr lang="en-US"/>
            <a:t>)</a:t>
          </a:r>
          <a:endParaRPr lang="en-IN"/>
        </a:p>
      </dgm:t>
    </dgm:pt>
    <dgm:pt modelId="{C9330DD2-BF0B-475C-A45D-523D28B68EF6}" type="parTrans" cxnId="{7BFC6AE5-228F-4CA8-BB43-84E70A866963}">
      <dgm:prSet/>
      <dgm:spPr/>
      <dgm:t>
        <a:bodyPr/>
        <a:lstStyle/>
        <a:p>
          <a:endParaRPr lang="en-IN"/>
        </a:p>
      </dgm:t>
    </dgm:pt>
    <dgm:pt modelId="{AF63A164-5449-452F-B569-B8A2DDAE4EF1}" type="sibTrans" cxnId="{7BFC6AE5-228F-4CA8-BB43-84E70A866963}">
      <dgm:prSet/>
      <dgm:spPr/>
      <dgm:t>
        <a:bodyPr/>
        <a:lstStyle/>
        <a:p>
          <a:endParaRPr lang="en-IN"/>
        </a:p>
      </dgm:t>
    </dgm:pt>
    <dgm:pt modelId="{67B8507C-C703-45A6-BA39-E009F8C7B2A6}">
      <dgm:prSet/>
      <dgm:spPr/>
      <dgm:t>
        <a:bodyPr/>
        <a:lstStyle/>
        <a:p>
          <a:pPr rtl="0"/>
          <a:r>
            <a:rPr lang="en-US"/>
            <a:t>Geographical entity along with ethnicity and race are also the driving factors for type 2 diabetes.</a:t>
          </a:r>
          <a:endParaRPr lang="en-IN"/>
        </a:p>
      </dgm:t>
    </dgm:pt>
    <dgm:pt modelId="{80D63943-F2A5-4CA7-87FB-0F60BE6507AD}" type="parTrans" cxnId="{62A1C26A-3BE3-48C1-85E9-126DA2382220}">
      <dgm:prSet/>
      <dgm:spPr/>
      <dgm:t>
        <a:bodyPr/>
        <a:lstStyle/>
        <a:p>
          <a:endParaRPr lang="en-IN"/>
        </a:p>
      </dgm:t>
    </dgm:pt>
    <dgm:pt modelId="{3257C204-8A49-4CAB-9EFC-0E5923522C12}" type="sibTrans" cxnId="{62A1C26A-3BE3-48C1-85E9-126DA2382220}">
      <dgm:prSet/>
      <dgm:spPr/>
      <dgm:t>
        <a:bodyPr/>
        <a:lstStyle/>
        <a:p>
          <a:endParaRPr lang="en-IN"/>
        </a:p>
      </dgm:t>
    </dgm:pt>
    <dgm:pt modelId="{09120920-9D51-4078-91C8-2829EE8AB932}">
      <dgm:prSet/>
      <dgm:spPr/>
      <dgm:t>
        <a:bodyPr/>
        <a:lstStyle/>
        <a:p>
          <a:pPr rtl="0"/>
          <a:r>
            <a:rPr lang="en-US"/>
            <a:t>Obesity is a major and common issue for gestational diabetes and maturity on-set diabetes (</a:t>
          </a:r>
          <a:r>
            <a:rPr lang="en-GB"/>
            <a:t>Tsoi, 2021</a:t>
          </a:r>
          <a:r>
            <a:rPr lang="en-US"/>
            <a:t>). </a:t>
          </a:r>
          <a:endParaRPr lang="en-IN"/>
        </a:p>
      </dgm:t>
    </dgm:pt>
    <dgm:pt modelId="{D04DDBC3-99C6-464F-8718-626DFCF83CFC}" type="parTrans" cxnId="{293A9AFB-0BF8-4DC4-8D10-DA6F5B90EC60}">
      <dgm:prSet/>
      <dgm:spPr/>
      <dgm:t>
        <a:bodyPr/>
        <a:lstStyle/>
        <a:p>
          <a:endParaRPr lang="en-IN"/>
        </a:p>
      </dgm:t>
    </dgm:pt>
    <dgm:pt modelId="{217B0E5F-C063-4918-A4EE-999586DDB9AB}" type="sibTrans" cxnId="{293A9AFB-0BF8-4DC4-8D10-DA6F5B90EC60}">
      <dgm:prSet/>
      <dgm:spPr/>
      <dgm:t>
        <a:bodyPr/>
        <a:lstStyle/>
        <a:p>
          <a:endParaRPr lang="en-IN"/>
        </a:p>
      </dgm:t>
    </dgm:pt>
    <dgm:pt modelId="{EC1B5510-5B58-4A7D-9A38-DD55C0EB20E8}">
      <dgm:prSet/>
      <dgm:spPr/>
      <dgm:t>
        <a:bodyPr/>
        <a:lstStyle/>
        <a:p>
          <a:pPr rtl="0"/>
          <a:r>
            <a:rPr lang="en-US"/>
            <a:t>The eventual impact of diabetes can lead to  the  death of a patient. </a:t>
          </a:r>
          <a:endParaRPr lang="en-IN"/>
        </a:p>
      </dgm:t>
    </dgm:pt>
    <dgm:pt modelId="{FB4CF32F-7427-477A-A863-55DE628EA257}" type="parTrans" cxnId="{04044E3C-E05F-4C38-B74F-C0A164E0AE90}">
      <dgm:prSet/>
      <dgm:spPr/>
      <dgm:t>
        <a:bodyPr/>
        <a:lstStyle/>
        <a:p>
          <a:endParaRPr lang="en-IN"/>
        </a:p>
      </dgm:t>
    </dgm:pt>
    <dgm:pt modelId="{33FD498C-C721-4F55-8298-E1D36F3FD879}" type="sibTrans" cxnId="{04044E3C-E05F-4C38-B74F-C0A164E0AE90}">
      <dgm:prSet/>
      <dgm:spPr/>
      <dgm:t>
        <a:bodyPr/>
        <a:lstStyle/>
        <a:p>
          <a:endParaRPr lang="en-IN"/>
        </a:p>
      </dgm:t>
    </dgm:pt>
    <dgm:pt modelId="{868F5134-5975-44E1-A7BB-86795821EF92}" type="pres">
      <dgm:prSet presAssocID="{AF82AEDB-DA59-4725-BA76-C3C9F31FA47C}" presName="linear" presStyleCnt="0">
        <dgm:presLayoutVars>
          <dgm:animLvl val="lvl"/>
          <dgm:resizeHandles val="exact"/>
        </dgm:presLayoutVars>
      </dgm:prSet>
      <dgm:spPr/>
    </dgm:pt>
    <dgm:pt modelId="{B121168F-A1DF-44C9-9201-496A9C5CEED3}" type="pres">
      <dgm:prSet presAssocID="{152A3978-EB7E-4E2D-B726-460D1A2D892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3819D92-679C-4D0C-BEA1-2B65CB22080D}" type="pres">
      <dgm:prSet presAssocID="{AF63A164-5449-452F-B569-B8A2DDAE4EF1}" presName="spacer" presStyleCnt="0"/>
      <dgm:spPr/>
    </dgm:pt>
    <dgm:pt modelId="{FA8C882F-04B1-4ECA-BE04-4A93403E34C5}" type="pres">
      <dgm:prSet presAssocID="{67B8507C-C703-45A6-BA39-E009F8C7B2A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C36372-83F7-46CA-AB96-19A90B66BDA7}" type="pres">
      <dgm:prSet presAssocID="{3257C204-8A49-4CAB-9EFC-0E5923522C12}" presName="spacer" presStyleCnt="0"/>
      <dgm:spPr/>
    </dgm:pt>
    <dgm:pt modelId="{48073F11-EE13-416C-A453-9DEB9FAC2E21}" type="pres">
      <dgm:prSet presAssocID="{09120920-9D51-4078-91C8-2829EE8AB9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BE07A2E-2A71-4E01-87F4-2C0382284BC8}" type="pres">
      <dgm:prSet presAssocID="{217B0E5F-C063-4918-A4EE-999586DDB9AB}" presName="spacer" presStyleCnt="0"/>
      <dgm:spPr/>
    </dgm:pt>
    <dgm:pt modelId="{516461CF-B6C0-4506-AE99-74180EC15590}" type="pres">
      <dgm:prSet presAssocID="{EC1B5510-5B58-4A7D-9A38-DD55C0EB20E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46DEF00-12E0-445D-A39C-5FB4E6E8A5D9}" type="presOf" srcId="{09120920-9D51-4078-91C8-2829EE8AB932}" destId="{48073F11-EE13-416C-A453-9DEB9FAC2E21}" srcOrd="0" destOrd="0" presId="urn:microsoft.com/office/officeart/2005/8/layout/vList2"/>
    <dgm:cxn modelId="{2C12C303-03D5-49F1-A6A2-3F8ADFD20C68}" type="presOf" srcId="{67B8507C-C703-45A6-BA39-E009F8C7B2A6}" destId="{FA8C882F-04B1-4ECA-BE04-4A93403E34C5}" srcOrd="0" destOrd="0" presId="urn:microsoft.com/office/officeart/2005/8/layout/vList2"/>
    <dgm:cxn modelId="{04044E3C-E05F-4C38-B74F-C0A164E0AE90}" srcId="{AF82AEDB-DA59-4725-BA76-C3C9F31FA47C}" destId="{EC1B5510-5B58-4A7D-9A38-DD55C0EB20E8}" srcOrd="3" destOrd="0" parTransId="{FB4CF32F-7427-477A-A863-55DE628EA257}" sibTransId="{33FD498C-C721-4F55-8298-E1D36F3FD879}"/>
    <dgm:cxn modelId="{DE32155C-6780-4AD2-8633-5A010A85AA0D}" type="presOf" srcId="{EC1B5510-5B58-4A7D-9A38-DD55C0EB20E8}" destId="{516461CF-B6C0-4506-AE99-74180EC15590}" srcOrd="0" destOrd="0" presId="urn:microsoft.com/office/officeart/2005/8/layout/vList2"/>
    <dgm:cxn modelId="{62A1C26A-3BE3-48C1-85E9-126DA2382220}" srcId="{AF82AEDB-DA59-4725-BA76-C3C9F31FA47C}" destId="{67B8507C-C703-45A6-BA39-E009F8C7B2A6}" srcOrd="1" destOrd="0" parTransId="{80D63943-F2A5-4CA7-87FB-0F60BE6507AD}" sibTransId="{3257C204-8A49-4CAB-9EFC-0E5923522C12}"/>
    <dgm:cxn modelId="{0AC76E85-70D0-414D-9479-62486B090AA2}" type="presOf" srcId="{152A3978-EB7E-4E2D-B726-460D1A2D892B}" destId="{B121168F-A1DF-44C9-9201-496A9C5CEED3}" srcOrd="0" destOrd="0" presId="urn:microsoft.com/office/officeart/2005/8/layout/vList2"/>
    <dgm:cxn modelId="{B76CE0C8-6754-4FE6-AAC1-3B05BF771293}" type="presOf" srcId="{AF82AEDB-DA59-4725-BA76-C3C9F31FA47C}" destId="{868F5134-5975-44E1-A7BB-86795821EF92}" srcOrd="0" destOrd="0" presId="urn:microsoft.com/office/officeart/2005/8/layout/vList2"/>
    <dgm:cxn modelId="{7BFC6AE5-228F-4CA8-BB43-84E70A866963}" srcId="{AF82AEDB-DA59-4725-BA76-C3C9F31FA47C}" destId="{152A3978-EB7E-4E2D-B726-460D1A2D892B}" srcOrd="0" destOrd="0" parTransId="{C9330DD2-BF0B-475C-A45D-523D28B68EF6}" sibTransId="{AF63A164-5449-452F-B569-B8A2DDAE4EF1}"/>
    <dgm:cxn modelId="{293A9AFB-0BF8-4DC4-8D10-DA6F5B90EC60}" srcId="{AF82AEDB-DA59-4725-BA76-C3C9F31FA47C}" destId="{09120920-9D51-4078-91C8-2829EE8AB932}" srcOrd="2" destOrd="0" parTransId="{D04DDBC3-99C6-464F-8718-626DFCF83CFC}" sibTransId="{217B0E5F-C063-4918-A4EE-999586DDB9AB}"/>
    <dgm:cxn modelId="{EE1D7850-CECF-4978-8AEF-06B24A1D7208}" type="presParOf" srcId="{868F5134-5975-44E1-A7BB-86795821EF92}" destId="{B121168F-A1DF-44C9-9201-496A9C5CEED3}" srcOrd="0" destOrd="0" presId="urn:microsoft.com/office/officeart/2005/8/layout/vList2"/>
    <dgm:cxn modelId="{60A76884-9368-43EC-8A55-7E04ABF26F4E}" type="presParOf" srcId="{868F5134-5975-44E1-A7BB-86795821EF92}" destId="{03819D92-679C-4D0C-BEA1-2B65CB22080D}" srcOrd="1" destOrd="0" presId="urn:microsoft.com/office/officeart/2005/8/layout/vList2"/>
    <dgm:cxn modelId="{D940E730-923B-474B-A79E-BA1D463F80B0}" type="presParOf" srcId="{868F5134-5975-44E1-A7BB-86795821EF92}" destId="{FA8C882F-04B1-4ECA-BE04-4A93403E34C5}" srcOrd="2" destOrd="0" presId="urn:microsoft.com/office/officeart/2005/8/layout/vList2"/>
    <dgm:cxn modelId="{F8DABABA-D224-4A26-85E6-0B41F308C791}" type="presParOf" srcId="{868F5134-5975-44E1-A7BB-86795821EF92}" destId="{E7C36372-83F7-46CA-AB96-19A90B66BDA7}" srcOrd="3" destOrd="0" presId="urn:microsoft.com/office/officeart/2005/8/layout/vList2"/>
    <dgm:cxn modelId="{8884C44E-EDB9-41C0-93BA-B06D71FFD484}" type="presParOf" srcId="{868F5134-5975-44E1-A7BB-86795821EF92}" destId="{48073F11-EE13-416C-A453-9DEB9FAC2E21}" srcOrd="4" destOrd="0" presId="urn:microsoft.com/office/officeart/2005/8/layout/vList2"/>
    <dgm:cxn modelId="{743FC52B-2FF2-4FDC-89EA-8C377EF48F3E}" type="presParOf" srcId="{868F5134-5975-44E1-A7BB-86795821EF92}" destId="{2BE07A2E-2A71-4E01-87F4-2C0382284BC8}" srcOrd="5" destOrd="0" presId="urn:microsoft.com/office/officeart/2005/8/layout/vList2"/>
    <dgm:cxn modelId="{25CE4E5B-5261-45FF-84B8-213C399E0F65}" type="presParOf" srcId="{868F5134-5975-44E1-A7BB-86795821EF92}" destId="{516461CF-B6C0-4506-AE99-74180EC1559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A9CA96-0966-47E5-B5EC-B68CE5DF4EF0}" type="doc">
      <dgm:prSet loTypeId="urn:microsoft.com/office/officeart/2005/8/layout/pyramid2" loCatId="pyramid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IN"/>
        </a:p>
      </dgm:t>
    </dgm:pt>
    <dgm:pt modelId="{A9C5D571-FCA2-4BEA-9E0D-449E32D1F1D4}">
      <dgm:prSet/>
      <dgm:spPr/>
      <dgm:t>
        <a:bodyPr/>
        <a:lstStyle/>
        <a:p>
          <a:pPr rtl="0"/>
          <a:r>
            <a:rPr lang="en-US"/>
            <a:t>The research hypothesis of the study are </a:t>
          </a:r>
          <a:endParaRPr lang="en-IN"/>
        </a:p>
      </dgm:t>
    </dgm:pt>
    <dgm:pt modelId="{99CA322A-DC40-4BC2-868C-9A7FC4661C7B}" type="parTrans" cxnId="{956EFA46-E714-4D72-AF3D-BA4FAE564F6B}">
      <dgm:prSet/>
      <dgm:spPr/>
      <dgm:t>
        <a:bodyPr/>
        <a:lstStyle/>
        <a:p>
          <a:endParaRPr lang="en-IN"/>
        </a:p>
      </dgm:t>
    </dgm:pt>
    <dgm:pt modelId="{D94CDADC-98CC-4470-BEEF-705093F5828A}" type="sibTrans" cxnId="{956EFA46-E714-4D72-AF3D-BA4FAE564F6B}">
      <dgm:prSet/>
      <dgm:spPr/>
      <dgm:t>
        <a:bodyPr/>
        <a:lstStyle/>
        <a:p>
          <a:endParaRPr lang="en-IN"/>
        </a:p>
      </dgm:t>
    </dgm:pt>
    <dgm:pt modelId="{1F9DC081-27F4-4F67-A42C-F48A261D1FD9}">
      <dgm:prSet/>
      <dgm:spPr/>
      <dgm:t>
        <a:bodyPr/>
        <a:lstStyle/>
        <a:p>
          <a:pPr rtl="0"/>
          <a:r>
            <a:rPr lang="en-US"/>
            <a:t>H0: The role of PH &amp; SCcare negatively impacts the issues of diabetes.</a:t>
          </a:r>
          <a:endParaRPr lang="en-IN"/>
        </a:p>
      </dgm:t>
    </dgm:pt>
    <dgm:pt modelId="{C1B078A5-EAE4-47AC-BFBB-39240A4EA6F4}" type="parTrans" cxnId="{D3419360-868D-495D-9B5D-84E78EF7ED8E}">
      <dgm:prSet/>
      <dgm:spPr/>
      <dgm:t>
        <a:bodyPr/>
        <a:lstStyle/>
        <a:p>
          <a:endParaRPr lang="en-IN"/>
        </a:p>
      </dgm:t>
    </dgm:pt>
    <dgm:pt modelId="{C571E121-CAA3-4AE6-90EA-319C8756AA11}" type="sibTrans" cxnId="{D3419360-868D-495D-9B5D-84E78EF7ED8E}">
      <dgm:prSet/>
      <dgm:spPr/>
      <dgm:t>
        <a:bodyPr/>
        <a:lstStyle/>
        <a:p>
          <a:endParaRPr lang="en-IN"/>
        </a:p>
      </dgm:t>
    </dgm:pt>
    <dgm:pt modelId="{230A576C-85BF-42F3-B1DA-22EA058061FE}">
      <dgm:prSet/>
      <dgm:spPr/>
      <dgm:t>
        <a:bodyPr/>
        <a:lstStyle/>
        <a:p>
          <a:pPr rtl="0"/>
          <a:r>
            <a:rPr lang="en-US"/>
            <a:t>•H1: The PH &amp; SChas a special contribution in preventing health hazards relevant to the diabetes.</a:t>
          </a:r>
          <a:endParaRPr lang="en-IN"/>
        </a:p>
      </dgm:t>
    </dgm:pt>
    <dgm:pt modelId="{54E7A9D6-9B20-44FF-ABE7-AEDE3CFC41C7}" type="parTrans" cxnId="{00E83F4F-6C61-454F-B51E-18559F0D32A2}">
      <dgm:prSet/>
      <dgm:spPr/>
      <dgm:t>
        <a:bodyPr/>
        <a:lstStyle/>
        <a:p>
          <a:endParaRPr lang="en-IN"/>
        </a:p>
      </dgm:t>
    </dgm:pt>
    <dgm:pt modelId="{D826F220-9A2A-4994-A45B-78C5A3C41899}" type="sibTrans" cxnId="{00E83F4F-6C61-454F-B51E-18559F0D32A2}">
      <dgm:prSet/>
      <dgm:spPr/>
      <dgm:t>
        <a:bodyPr/>
        <a:lstStyle/>
        <a:p>
          <a:endParaRPr lang="en-IN"/>
        </a:p>
      </dgm:t>
    </dgm:pt>
    <dgm:pt modelId="{08556BB0-6597-4C2C-8A38-A9B3881ED502}">
      <dgm:prSet/>
      <dgm:spPr/>
      <dgm:t>
        <a:bodyPr/>
        <a:lstStyle/>
        <a:p>
          <a:pPr rtl="0"/>
          <a:r>
            <a:rPr lang="en-US"/>
            <a:t>•H2: The PH &amp; SC positively creates an awareness among people about the effects of diabetes in human health  that has to be controlled. </a:t>
          </a:r>
          <a:endParaRPr lang="en-IN"/>
        </a:p>
      </dgm:t>
    </dgm:pt>
    <dgm:pt modelId="{DC773E67-3051-4AC2-B947-AB8C2977981D}" type="parTrans" cxnId="{7DE77763-3EA0-44FC-B9F7-B2B1BF3DD89A}">
      <dgm:prSet/>
      <dgm:spPr/>
      <dgm:t>
        <a:bodyPr/>
        <a:lstStyle/>
        <a:p>
          <a:endParaRPr lang="en-IN"/>
        </a:p>
      </dgm:t>
    </dgm:pt>
    <dgm:pt modelId="{6E1EB683-A92B-4C62-A21D-EB9B809A0F75}" type="sibTrans" cxnId="{7DE77763-3EA0-44FC-B9F7-B2B1BF3DD89A}">
      <dgm:prSet/>
      <dgm:spPr/>
      <dgm:t>
        <a:bodyPr/>
        <a:lstStyle/>
        <a:p>
          <a:endParaRPr lang="en-IN"/>
        </a:p>
      </dgm:t>
    </dgm:pt>
    <dgm:pt modelId="{08D2058C-08AC-4E94-803F-0104AB4C5236}" type="pres">
      <dgm:prSet presAssocID="{26A9CA96-0966-47E5-B5EC-B68CE5DF4EF0}" presName="compositeShape" presStyleCnt="0">
        <dgm:presLayoutVars>
          <dgm:dir/>
          <dgm:resizeHandles/>
        </dgm:presLayoutVars>
      </dgm:prSet>
      <dgm:spPr/>
    </dgm:pt>
    <dgm:pt modelId="{E9FC9042-7D8C-44FB-98CF-9AAEC1CDF391}" type="pres">
      <dgm:prSet presAssocID="{26A9CA96-0966-47E5-B5EC-B68CE5DF4EF0}" presName="pyramid" presStyleLbl="node1" presStyleIdx="0" presStyleCnt="1"/>
      <dgm:spPr/>
    </dgm:pt>
    <dgm:pt modelId="{AF3EE1BA-B1BC-410D-88FF-444D7D252D4C}" type="pres">
      <dgm:prSet presAssocID="{26A9CA96-0966-47E5-B5EC-B68CE5DF4EF0}" presName="theList" presStyleCnt="0"/>
      <dgm:spPr/>
    </dgm:pt>
    <dgm:pt modelId="{82C3231B-35E0-41A7-B639-177B88E98E4B}" type="pres">
      <dgm:prSet presAssocID="{A9C5D571-FCA2-4BEA-9E0D-449E32D1F1D4}" presName="aNode" presStyleLbl="fgAcc1" presStyleIdx="0" presStyleCnt="4">
        <dgm:presLayoutVars>
          <dgm:bulletEnabled val="1"/>
        </dgm:presLayoutVars>
      </dgm:prSet>
      <dgm:spPr/>
    </dgm:pt>
    <dgm:pt modelId="{4C23DEC1-A3A9-4651-95B3-B7FBBB5D7830}" type="pres">
      <dgm:prSet presAssocID="{A9C5D571-FCA2-4BEA-9E0D-449E32D1F1D4}" presName="aSpace" presStyleCnt="0"/>
      <dgm:spPr/>
    </dgm:pt>
    <dgm:pt modelId="{0D7CBC51-EC45-45C1-9F7F-A1EFB84A252B}" type="pres">
      <dgm:prSet presAssocID="{1F9DC081-27F4-4F67-A42C-F48A261D1FD9}" presName="aNode" presStyleLbl="fgAcc1" presStyleIdx="1" presStyleCnt="4">
        <dgm:presLayoutVars>
          <dgm:bulletEnabled val="1"/>
        </dgm:presLayoutVars>
      </dgm:prSet>
      <dgm:spPr/>
    </dgm:pt>
    <dgm:pt modelId="{E8FF7978-E5F6-4CCD-8369-663702AED49A}" type="pres">
      <dgm:prSet presAssocID="{1F9DC081-27F4-4F67-A42C-F48A261D1FD9}" presName="aSpace" presStyleCnt="0"/>
      <dgm:spPr/>
    </dgm:pt>
    <dgm:pt modelId="{52F2A3E3-8C4F-4AB9-8533-85A67AC6AD4C}" type="pres">
      <dgm:prSet presAssocID="{230A576C-85BF-42F3-B1DA-22EA058061FE}" presName="aNode" presStyleLbl="fgAcc1" presStyleIdx="2" presStyleCnt="4">
        <dgm:presLayoutVars>
          <dgm:bulletEnabled val="1"/>
        </dgm:presLayoutVars>
      </dgm:prSet>
      <dgm:spPr/>
    </dgm:pt>
    <dgm:pt modelId="{0D323DD9-9C87-4ABF-858E-2011A3924978}" type="pres">
      <dgm:prSet presAssocID="{230A576C-85BF-42F3-B1DA-22EA058061FE}" presName="aSpace" presStyleCnt="0"/>
      <dgm:spPr/>
    </dgm:pt>
    <dgm:pt modelId="{17BE1B2A-786C-4410-8F02-83D14B2BBAE7}" type="pres">
      <dgm:prSet presAssocID="{08556BB0-6597-4C2C-8A38-A9B3881ED502}" presName="aNode" presStyleLbl="fgAcc1" presStyleIdx="3" presStyleCnt="4">
        <dgm:presLayoutVars>
          <dgm:bulletEnabled val="1"/>
        </dgm:presLayoutVars>
      </dgm:prSet>
      <dgm:spPr/>
    </dgm:pt>
    <dgm:pt modelId="{BF79735B-3ADF-4C3A-BDE7-563D9E96D1E0}" type="pres">
      <dgm:prSet presAssocID="{08556BB0-6597-4C2C-8A38-A9B3881ED502}" presName="aSpace" presStyleCnt="0"/>
      <dgm:spPr/>
    </dgm:pt>
  </dgm:ptLst>
  <dgm:cxnLst>
    <dgm:cxn modelId="{D2FBB915-48B7-49F4-B66C-35D5904BA87B}" type="presOf" srcId="{1F9DC081-27F4-4F67-A42C-F48A261D1FD9}" destId="{0D7CBC51-EC45-45C1-9F7F-A1EFB84A252B}" srcOrd="0" destOrd="0" presId="urn:microsoft.com/office/officeart/2005/8/layout/pyramid2"/>
    <dgm:cxn modelId="{956EFA46-E714-4D72-AF3D-BA4FAE564F6B}" srcId="{26A9CA96-0966-47E5-B5EC-B68CE5DF4EF0}" destId="{A9C5D571-FCA2-4BEA-9E0D-449E32D1F1D4}" srcOrd="0" destOrd="0" parTransId="{99CA322A-DC40-4BC2-868C-9A7FC4661C7B}" sibTransId="{D94CDADC-98CC-4470-BEEF-705093F5828A}"/>
    <dgm:cxn modelId="{00E83F4F-6C61-454F-B51E-18559F0D32A2}" srcId="{26A9CA96-0966-47E5-B5EC-B68CE5DF4EF0}" destId="{230A576C-85BF-42F3-B1DA-22EA058061FE}" srcOrd="2" destOrd="0" parTransId="{54E7A9D6-9B20-44FF-ABE7-AEDE3CFC41C7}" sibTransId="{D826F220-9A2A-4994-A45B-78C5A3C41899}"/>
    <dgm:cxn modelId="{F0A35953-1AFD-4B34-9E13-B6849FF2F53D}" type="presOf" srcId="{26A9CA96-0966-47E5-B5EC-B68CE5DF4EF0}" destId="{08D2058C-08AC-4E94-803F-0104AB4C5236}" srcOrd="0" destOrd="0" presId="urn:microsoft.com/office/officeart/2005/8/layout/pyramid2"/>
    <dgm:cxn modelId="{D3419360-868D-495D-9B5D-84E78EF7ED8E}" srcId="{26A9CA96-0966-47E5-B5EC-B68CE5DF4EF0}" destId="{1F9DC081-27F4-4F67-A42C-F48A261D1FD9}" srcOrd="1" destOrd="0" parTransId="{C1B078A5-EAE4-47AC-BFBB-39240A4EA6F4}" sibTransId="{C571E121-CAA3-4AE6-90EA-319C8756AA11}"/>
    <dgm:cxn modelId="{7DE77763-3EA0-44FC-B9F7-B2B1BF3DD89A}" srcId="{26A9CA96-0966-47E5-B5EC-B68CE5DF4EF0}" destId="{08556BB0-6597-4C2C-8A38-A9B3881ED502}" srcOrd="3" destOrd="0" parTransId="{DC773E67-3051-4AC2-B947-AB8C2977981D}" sibTransId="{6E1EB683-A92B-4C62-A21D-EB9B809A0F75}"/>
    <dgm:cxn modelId="{FAE70B66-7B1F-42BE-A33A-BA01C18919CA}" type="presOf" srcId="{08556BB0-6597-4C2C-8A38-A9B3881ED502}" destId="{17BE1B2A-786C-4410-8F02-83D14B2BBAE7}" srcOrd="0" destOrd="0" presId="urn:microsoft.com/office/officeart/2005/8/layout/pyramid2"/>
    <dgm:cxn modelId="{AF58E9A7-5999-4D94-A260-FF0D1B66C7EB}" type="presOf" srcId="{230A576C-85BF-42F3-B1DA-22EA058061FE}" destId="{52F2A3E3-8C4F-4AB9-8533-85A67AC6AD4C}" srcOrd="0" destOrd="0" presId="urn:microsoft.com/office/officeart/2005/8/layout/pyramid2"/>
    <dgm:cxn modelId="{ED39F4BA-EC92-4407-96BF-2C7162A78BCF}" type="presOf" srcId="{A9C5D571-FCA2-4BEA-9E0D-449E32D1F1D4}" destId="{82C3231B-35E0-41A7-B639-177B88E98E4B}" srcOrd="0" destOrd="0" presId="urn:microsoft.com/office/officeart/2005/8/layout/pyramid2"/>
    <dgm:cxn modelId="{C17322F9-B446-4863-BF04-6EA01F253890}" type="presParOf" srcId="{08D2058C-08AC-4E94-803F-0104AB4C5236}" destId="{E9FC9042-7D8C-44FB-98CF-9AAEC1CDF391}" srcOrd="0" destOrd="0" presId="urn:microsoft.com/office/officeart/2005/8/layout/pyramid2"/>
    <dgm:cxn modelId="{E2BDE0F0-41EE-4793-858B-6AFA71886F3A}" type="presParOf" srcId="{08D2058C-08AC-4E94-803F-0104AB4C5236}" destId="{AF3EE1BA-B1BC-410D-88FF-444D7D252D4C}" srcOrd="1" destOrd="0" presId="urn:microsoft.com/office/officeart/2005/8/layout/pyramid2"/>
    <dgm:cxn modelId="{E0D9B44E-515B-4FC7-8E11-09DC4AF63778}" type="presParOf" srcId="{AF3EE1BA-B1BC-410D-88FF-444D7D252D4C}" destId="{82C3231B-35E0-41A7-B639-177B88E98E4B}" srcOrd="0" destOrd="0" presId="urn:microsoft.com/office/officeart/2005/8/layout/pyramid2"/>
    <dgm:cxn modelId="{3F74218B-2165-45E8-ADF6-34608967F4A8}" type="presParOf" srcId="{AF3EE1BA-B1BC-410D-88FF-444D7D252D4C}" destId="{4C23DEC1-A3A9-4651-95B3-B7FBBB5D7830}" srcOrd="1" destOrd="0" presId="urn:microsoft.com/office/officeart/2005/8/layout/pyramid2"/>
    <dgm:cxn modelId="{3BDDB82B-FC3E-4D4D-9808-D2EF17CEE215}" type="presParOf" srcId="{AF3EE1BA-B1BC-410D-88FF-444D7D252D4C}" destId="{0D7CBC51-EC45-45C1-9F7F-A1EFB84A252B}" srcOrd="2" destOrd="0" presId="urn:microsoft.com/office/officeart/2005/8/layout/pyramid2"/>
    <dgm:cxn modelId="{1A19EDF7-38FA-4A29-B2C8-C877AE1C9335}" type="presParOf" srcId="{AF3EE1BA-B1BC-410D-88FF-444D7D252D4C}" destId="{E8FF7978-E5F6-4CCD-8369-663702AED49A}" srcOrd="3" destOrd="0" presId="urn:microsoft.com/office/officeart/2005/8/layout/pyramid2"/>
    <dgm:cxn modelId="{45BBB618-255D-44BC-93D0-065C2F3C9A77}" type="presParOf" srcId="{AF3EE1BA-B1BC-410D-88FF-444D7D252D4C}" destId="{52F2A3E3-8C4F-4AB9-8533-85A67AC6AD4C}" srcOrd="4" destOrd="0" presId="urn:microsoft.com/office/officeart/2005/8/layout/pyramid2"/>
    <dgm:cxn modelId="{B658DCC8-7769-4EED-8568-749B54179B06}" type="presParOf" srcId="{AF3EE1BA-B1BC-410D-88FF-444D7D252D4C}" destId="{0D323DD9-9C87-4ABF-858E-2011A3924978}" srcOrd="5" destOrd="0" presId="urn:microsoft.com/office/officeart/2005/8/layout/pyramid2"/>
    <dgm:cxn modelId="{E414538E-7892-4290-BCC5-5DCDDE4B35D2}" type="presParOf" srcId="{AF3EE1BA-B1BC-410D-88FF-444D7D252D4C}" destId="{17BE1B2A-786C-4410-8F02-83D14B2BBAE7}" srcOrd="6" destOrd="0" presId="urn:microsoft.com/office/officeart/2005/8/layout/pyramid2"/>
    <dgm:cxn modelId="{9F364C60-BAF1-4C3B-B000-A81D0B61A2A7}" type="presParOf" srcId="{AF3EE1BA-B1BC-410D-88FF-444D7D252D4C}" destId="{BF79735B-3ADF-4C3A-BDE7-563D9E96D1E0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75BF85-514C-4452-BB88-6BE1844E91C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IN"/>
        </a:p>
      </dgm:t>
    </dgm:pt>
    <dgm:pt modelId="{2786C879-A853-4ACA-8454-212235888314}">
      <dgm:prSet/>
      <dgm:spPr/>
      <dgm:t>
        <a:bodyPr/>
        <a:lstStyle/>
        <a:p>
          <a:pPr rtl="0"/>
          <a:r>
            <a:rPr lang="en-US"/>
            <a:t>The primary data collection procedure is more reliable and authenticate procedure that ensure the trustworthiness of the research.</a:t>
          </a:r>
          <a:endParaRPr lang="en-IN"/>
        </a:p>
      </dgm:t>
    </dgm:pt>
    <dgm:pt modelId="{E9086010-4AF9-4C58-9FE1-9136733FA61E}" type="parTrans" cxnId="{E22F3F0A-A27C-475E-87E7-138395057617}">
      <dgm:prSet/>
      <dgm:spPr/>
      <dgm:t>
        <a:bodyPr/>
        <a:lstStyle/>
        <a:p>
          <a:endParaRPr lang="en-IN"/>
        </a:p>
      </dgm:t>
    </dgm:pt>
    <dgm:pt modelId="{029B140C-66E4-4AAE-B4EA-CBD2A2EBDE75}" type="sibTrans" cxnId="{E22F3F0A-A27C-475E-87E7-138395057617}">
      <dgm:prSet/>
      <dgm:spPr/>
      <dgm:t>
        <a:bodyPr/>
        <a:lstStyle/>
        <a:p>
          <a:endParaRPr lang="en-IN"/>
        </a:p>
      </dgm:t>
    </dgm:pt>
    <dgm:pt modelId="{A609F607-8014-4873-8F85-C6929D4771C8}">
      <dgm:prSet/>
      <dgm:spPr/>
      <dgm:t>
        <a:bodyPr/>
        <a:lstStyle/>
        <a:p>
          <a:pPr rtl="0"/>
          <a:r>
            <a:rPr lang="en-US"/>
            <a:t>A semi-structured questionnaire relevant to the public health and social care in diabetes issues will be followed by the researcher to conduct the interview. </a:t>
          </a:r>
          <a:endParaRPr lang="en-IN"/>
        </a:p>
      </dgm:t>
    </dgm:pt>
    <dgm:pt modelId="{3488EDE3-CCA6-469D-B191-DEDFCAC5D1DC}" type="parTrans" cxnId="{81F95BE4-7E14-4830-AD82-DF4A07860B69}">
      <dgm:prSet/>
      <dgm:spPr/>
      <dgm:t>
        <a:bodyPr/>
        <a:lstStyle/>
        <a:p>
          <a:endParaRPr lang="en-IN"/>
        </a:p>
      </dgm:t>
    </dgm:pt>
    <dgm:pt modelId="{F729AD4B-94A9-46E5-8470-8824BBD091DC}" type="sibTrans" cxnId="{81F95BE4-7E14-4830-AD82-DF4A07860B69}">
      <dgm:prSet/>
      <dgm:spPr/>
      <dgm:t>
        <a:bodyPr/>
        <a:lstStyle/>
        <a:p>
          <a:endParaRPr lang="en-IN"/>
        </a:p>
      </dgm:t>
    </dgm:pt>
    <dgm:pt modelId="{03BAA246-1A4B-4545-B58E-9822AE566BCA}">
      <dgm:prSet/>
      <dgm:spPr/>
      <dgm:t>
        <a:bodyPr/>
        <a:lstStyle/>
        <a:p>
          <a:pPr rtl="0"/>
          <a:r>
            <a:rPr lang="en-US"/>
            <a:t>.The cost-effectiveness and time-saving approach have increased quality of the research (</a:t>
          </a:r>
          <a:r>
            <a:rPr lang="en-GB"/>
            <a:t>Cunich </a:t>
          </a:r>
          <a:r>
            <a:rPr lang="en-GB" i="1"/>
            <a:t>et al</a:t>
          </a:r>
          <a:r>
            <a:rPr lang="en-GB"/>
            <a:t>. 2022</a:t>
          </a:r>
          <a:r>
            <a:rPr lang="en-US"/>
            <a:t>)</a:t>
          </a:r>
          <a:endParaRPr lang="en-IN"/>
        </a:p>
      </dgm:t>
    </dgm:pt>
    <dgm:pt modelId="{420C6277-40D5-4A4C-9B1D-9D5CE82F222F}" type="parTrans" cxnId="{33E12A5D-D197-44EE-A92C-BF2FA77002A3}">
      <dgm:prSet/>
      <dgm:spPr/>
      <dgm:t>
        <a:bodyPr/>
        <a:lstStyle/>
        <a:p>
          <a:endParaRPr lang="en-IN"/>
        </a:p>
      </dgm:t>
    </dgm:pt>
    <dgm:pt modelId="{993FF7D7-52EC-49AA-A7AD-70505341637E}" type="sibTrans" cxnId="{33E12A5D-D197-44EE-A92C-BF2FA77002A3}">
      <dgm:prSet/>
      <dgm:spPr/>
      <dgm:t>
        <a:bodyPr/>
        <a:lstStyle/>
        <a:p>
          <a:endParaRPr lang="en-IN"/>
        </a:p>
      </dgm:t>
    </dgm:pt>
    <dgm:pt modelId="{19FEB6AA-BBE1-4D92-9C6E-174454D92D46}">
      <dgm:prSet/>
      <dgm:spPr/>
      <dgm:t>
        <a:bodyPr/>
        <a:lstStyle/>
        <a:p>
          <a:pPr rtl="0"/>
          <a:r>
            <a:rPr lang="en-US"/>
            <a:t>A reliability and validity test will be used by the researcher to measure the accuracy and consistency of the research. </a:t>
          </a:r>
          <a:endParaRPr lang="en-IN"/>
        </a:p>
      </dgm:t>
    </dgm:pt>
    <dgm:pt modelId="{2B527AD9-EA4A-48FC-BF46-8F47653AA42A}" type="parTrans" cxnId="{4930AB03-A8C2-4630-9429-71EF325B043B}">
      <dgm:prSet/>
      <dgm:spPr/>
      <dgm:t>
        <a:bodyPr/>
        <a:lstStyle/>
        <a:p>
          <a:endParaRPr lang="en-IN"/>
        </a:p>
      </dgm:t>
    </dgm:pt>
    <dgm:pt modelId="{C0825699-2843-42EA-9114-A8ED0AA4D006}" type="sibTrans" cxnId="{4930AB03-A8C2-4630-9429-71EF325B043B}">
      <dgm:prSet/>
      <dgm:spPr/>
      <dgm:t>
        <a:bodyPr/>
        <a:lstStyle/>
        <a:p>
          <a:endParaRPr lang="en-IN"/>
        </a:p>
      </dgm:t>
    </dgm:pt>
    <dgm:pt modelId="{C3F9A65A-3371-4446-AA3A-2F2F25DE7790}" type="pres">
      <dgm:prSet presAssocID="{9F75BF85-514C-4452-BB88-6BE1844E91CE}" presName="linear" presStyleCnt="0">
        <dgm:presLayoutVars>
          <dgm:animLvl val="lvl"/>
          <dgm:resizeHandles val="exact"/>
        </dgm:presLayoutVars>
      </dgm:prSet>
      <dgm:spPr/>
    </dgm:pt>
    <dgm:pt modelId="{E352D7AD-360C-4B89-BD76-08ED5FB97FF0}" type="pres">
      <dgm:prSet presAssocID="{2786C879-A853-4ACA-8454-2122358883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CFCBD76-385C-42E3-8173-631603012B04}" type="pres">
      <dgm:prSet presAssocID="{029B140C-66E4-4AAE-B4EA-CBD2A2EBDE75}" presName="spacer" presStyleCnt="0"/>
      <dgm:spPr/>
    </dgm:pt>
    <dgm:pt modelId="{20E6F55D-7F53-48F6-B5AC-BD33EEBE136E}" type="pres">
      <dgm:prSet presAssocID="{A609F607-8014-4873-8F85-C6929D4771C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50D1F1-D8F6-4E77-A9F1-8A0B305914A9}" type="pres">
      <dgm:prSet presAssocID="{F729AD4B-94A9-46E5-8470-8824BBD091DC}" presName="spacer" presStyleCnt="0"/>
      <dgm:spPr/>
    </dgm:pt>
    <dgm:pt modelId="{8C45795E-C765-4842-9975-DF6E7E58CD08}" type="pres">
      <dgm:prSet presAssocID="{03BAA246-1A4B-4545-B58E-9822AE566BC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C20E9C7-9920-4D44-B17F-C72A164D8007}" type="pres">
      <dgm:prSet presAssocID="{993FF7D7-52EC-49AA-A7AD-70505341637E}" presName="spacer" presStyleCnt="0"/>
      <dgm:spPr/>
    </dgm:pt>
    <dgm:pt modelId="{A8C3041A-B52A-45CD-8FFC-5D76F969446D}" type="pres">
      <dgm:prSet presAssocID="{19FEB6AA-BBE1-4D92-9C6E-174454D92D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30AB03-A8C2-4630-9429-71EF325B043B}" srcId="{9F75BF85-514C-4452-BB88-6BE1844E91CE}" destId="{19FEB6AA-BBE1-4D92-9C6E-174454D92D46}" srcOrd="3" destOrd="0" parTransId="{2B527AD9-EA4A-48FC-BF46-8F47653AA42A}" sibTransId="{C0825699-2843-42EA-9114-A8ED0AA4D006}"/>
    <dgm:cxn modelId="{0399CF06-9580-4A78-B1E6-2962CD776D3C}" type="presOf" srcId="{A609F607-8014-4873-8F85-C6929D4771C8}" destId="{20E6F55D-7F53-48F6-B5AC-BD33EEBE136E}" srcOrd="0" destOrd="0" presId="urn:microsoft.com/office/officeart/2005/8/layout/vList2"/>
    <dgm:cxn modelId="{E22F3F0A-A27C-475E-87E7-138395057617}" srcId="{9F75BF85-514C-4452-BB88-6BE1844E91CE}" destId="{2786C879-A853-4ACA-8454-212235888314}" srcOrd="0" destOrd="0" parTransId="{E9086010-4AF9-4C58-9FE1-9136733FA61E}" sibTransId="{029B140C-66E4-4AAE-B4EA-CBD2A2EBDE75}"/>
    <dgm:cxn modelId="{0CA04140-2306-40FC-ADB6-FCC2B8A8353C}" type="presOf" srcId="{19FEB6AA-BBE1-4D92-9C6E-174454D92D46}" destId="{A8C3041A-B52A-45CD-8FFC-5D76F969446D}" srcOrd="0" destOrd="0" presId="urn:microsoft.com/office/officeart/2005/8/layout/vList2"/>
    <dgm:cxn modelId="{33E12A5D-D197-44EE-A92C-BF2FA77002A3}" srcId="{9F75BF85-514C-4452-BB88-6BE1844E91CE}" destId="{03BAA246-1A4B-4545-B58E-9822AE566BCA}" srcOrd="2" destOrd="0" parTransId="{420C6277-40D5-4A4C-9B1D-9D5CE82F222F}" sibTransId="{993FF7D7-52EC-49AA-A7AD-70505341637E}"/>
    <dgm:cxn modelId="{35242B71-0F86-4947-A72B-25F0E9230417}" type="presOf" srcId="{03BAA246-1A4B-4545-B58E-9822AE566BCA}" destId="{8C45795E-C765-4842-9975-DF6E7E58CD08}" srcOrd="0" destOrd="0" presId="urn:microsoft.com/office/officeart/2005/8/layout/vList2"/>
    <dgm:cxn modelId="{7B6B91A8-D9AC-4BF3-A27D-5B4C2352D7DD}" type="presOf" srcId="{9F75BF85-514C-4452-BB88-6BE1844E91CE}" destId="{C3F9A65A-3371-4446-AA3A-2F2F25DE7790}" srcOrd="0" destOrd="0" presId="urn:microsoft.com/office/officeart/2005/8/layout/vList2"/>
    <dgm:cxn modelId="{E86760D4-AE43-4DD6-BA9B-2C89EBEF9C2A}" type="presOf" srcId="{2786C879-A853-4ACA-8454-212235888314}" destId="{E352D7AD-360C-4B89-BD76-08ED5FB97FF0}" srcOrd="0" destOrd="0" presId="urn:microsoft.com/office/officeart/2005/8/layout/vList2"/>
    <dgm:cxn modelId="{81F95BE4-7E14-4830-AD82-DF4A07860B69}" srcId="{9F75BF85-514C-4452-BB88-6BE1844E91CE}" destId="{A609F607-8014-4873-8F85-C6929D4771C8}" srcOrd="1" destOrd="0" parTransId="{3488EDE3-CCA6-469D-B191-DEDFCAC5D1DC}" sibTransId="{F729AD4B-94A9-46E5-8470-8824BBD091DC}"/>
    <dgm:cxn modelId="{CFDBC5FB-46BA-4C10-A357-6D708028E181}" type="presParOf" srcId="{C3F9A65A-3371-4446-AA3A-2F2F25DE7790}" destId="{E352D7AD-360C-4B89-BD76-08ED5FB97FF0}" srcOrd="0" destOrd="0" presId="urn:microsoft.com/office/officeart/2005/8/layout/vList2"/>
    <dgm:cxn modelId="{085568DE-DE9C-41A3-9CC4-A3A260EFCECB}" type="presParOf" srcId="{C3F9A65A-3371-4446-AA3A-2F2F25DE7790}" destId="{7CFCBD76-385C-42E3-8173-631603012B04}" srcOrd="1" destOrd="0" presId="urn:microsoft.com/office/officeart/2005/8/layout/vList2"/>
    <dgm:cxn modelId="{41F14751-9073-444B-A42F-AA057C85FAF3}" type="presParOf" srcId="{C3F9A65A-3371-4446-AA3A-2F2F25DE7790}" destId="{20E6F55D-7F53-48F6-B5AC-BD33EEBE136E}" srcOrd="2" destOrd="0" presId="urn:microsoft.com/office/officeart/2005/8/layout/vList2"/>
    <dgm:cxn modelId="{B271CCD6-954C-4AD7-A2F7-3733759CE703}" type="presParOf" srcId="{C3F9A65A-3371-4446-AA3A-2F2F25DE7790}" destId="{FF50D1F1-D8F6-4E77-A9F1-8A0B305914A9}" srcOrd="3" destOrd="0" presId="urn:microsoft.com/office/officeart/2005/8/layout/vList2"/>
    <dgm:cxn modelId="{3025506F-91AD-4C70-8FC3-AC7B20136EF3}" type="presParOf" srcId="{C3F9A65A-3371-4446-AA3A-2F2F25DE7790}" destId="{8C45795E-C765-4842-9975-DF6E7E58CD08}" srcOrd="4" destOrd="0" presId="urn:microsoft.com/office/officeart/2005/8/layout/vList2"/>
    <dgm:cxn modelId="{31C74327-6DD6-4459-8A9E-407AEDD0C5BB}" type="presParOf" srcId="{C3F9A65A-3371-4446-AA3A-2F2F25DE7790}" destId="{9C20E9C7-9920-4D44-B17F-C72A164D8007}" srcOrd="5" destOrd="0" presId="urn:microsoft.com/office/officeart/2005/8/layout/vList2"/>
    <dgm:cxn modelId="{2100AC27-DBF2-48DB-BF35-FB701312AD7C}" type="presParOf" srcId="{C3F9A65A-3371-4446-AA3A-2F2F25DE7790}" destId="{A8C3041A-B52A-45CD-8FFC-5D76F96944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02634-C065-4E21-A309-31E5EE2D3320}">
      <dsp:nvSpPr>
        <dsp:cNvPr id="0" name=""/>
        <dsp:cNvSpPr/>
      </dsp:nvSpPr>
      <dsp:spPr>
        <a:xfrm>
          <a:off x="0" y="80446"/>
          <a:ext cx="4876800" cy="121845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normal fasting blood sugar level is 100mg/dl (</a:t>
          </a:r>
          <a:r>
            <a:rPr lang="en-GB" sz="1700" kern="1200"/>
            <a:t>Ali </a:t>
          </a:r>
          <a:r>
            <a:rPr lang="en-GB" sz="1700" i="1" kern="1200"/>
            <a:t>et al</a:t>
          </a:r>
          <a:r>
            <a:rPr lang="en-GB" sz="1700" kern="1200"/>
            <a:t>. 2020</a:t>
          </a:r>
          <a:r>
            <a:rPr lang="en-US" sz="1700" kern="1200"/>
            <a:t>). </a:t>
          </a:r>
          <a:endParaRPr lang="en-IN" sz="1700" kern="1200"/>
        </a:p>
      </dsp:txBody>
      <dsp:txXfrm>
        <a:off x="59480" y="139926"/>
        <a:ext cx="4757840" cy="1099496"/>
      </dsp:txXfrm>
    </dsp:sp>
    <dsp:sp modelId="{F070E7DE-1E7F-403D-A4BE-AB9626AE99A9}">
      <dsp:nvSpPr>
        <dsp:cNvPr id="0" name=""/>
        <dsp:cNvSpPr/>
      </dsp:nvSpPr>
      <dsp:spPr>
        <a:xfrm>
          <a:off x="0" y="1347863"/>
          <a:ext cx="4876800" cy="1218456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More than 120mg/dl has been indicated that the patient  has  diabetes and is treated accordingly. </a:t>
          </a:r>
          <a:endParaRPr lang="en-IN" sz="1700" kern="1200"/>
        </a:p>
      </dsp:txBody>
      <dsp:txXfrm>
        <a:off x="59480" y="1407343"/>
        <a:ext cx="4757840" cy="1099496"/>
      </dsp:txXfrm>
    </dsp:sp>
    <dsp:sp modelId="{29657073-7D9E-4E22-889A-2EF5650E635E}">
      <dsp:nvSpPr>
        <dsp:cNvPr id="0" name=""/>
        <dsp:cNvSpPr/>
      </dsp:nvSpPr>
      <dsp:spPr>
        <a:xfrm>
          <a:off x="0" y="2615280"/>
          <a:ext cx="4876800" cy="1218456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Generic and environmental factors  drive the cause of diabetes (</a:t>
          </a:r>
          <a:r>
            <a:rPr lang="en-GB" sz="1700" kern="1200"/>
            <a:t>Ye </a:t>
          </a:r>
          <a:r>
            <a:rPr lang="en-GB" sz="1700" i="1" kern="1200"/>
            <a:t>et al</a:t>
          </a:r>
          <a:r>
            <a:rPr lang="en-GB" sz="1700" kern="1200"/>
            <a:t>. 2021</a:t>
          </a:r>
          <a:r>
            <a:rPr lang="en-US" sz="1700" kern="1200"/>
            <a:t>).</a:t>
          </a:r>
          <a:endParaRPr lang="en-IN" sz="1700" kern="1200"/>
        </a:p>
      </dsp:txBody>
      <dsp:txXfrm>
        <a:off x="59480" y="2674760"/>
        <a:ext cx="4757840" cy="1099496"/>
      </dsp:txXfrm>
    </dsp:sp>
    <dsp:sp modelId="{2DCC5E2C-617A-457B-8C69-F5B52496C773}">
      <dsp:nvSpPr>
        <dsp:cNvPr id="0" name=""/>
        <dsp:cNvSpPr/>
      </dsp:nvSpPr>
      <dsp:spPr>
        <a:xfrm>
          <a:off x="0" y="3882696"/>
          <a:ext cx="4876800" cy="1218456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Considering the recent global trends and the pattern of lifestyle of people also acts as an accelerator for the increasement of diabetes cases in public health sector. </a:t>
          </a:r>
          <a:endParaRPr lang="en-IN" sz="1700" kern="1200"/>
        </a:p>
      </dsp:txBody>
      <dsp:txXfrm>
        <a:off x="59480" y="3942176"/>
        <a:ext cx="4757840" cy="10994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1168F-A1DF-44C9-9201-496A9C5CEED3}">
      <dsp:nvSpPr>
        <dsp:cNvPr id="0" name=""/>
        <dsp:cNvSpPr/>
      </dsp:nvSpPr>
      <dsp:spPr>
        <a:xfrm>
          <a:off x="0" y="138621"/>
          <a:ext cx="4724399" cy="1141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genetic factor of  the autoanitibodies related cell immune system of the family members is the indication for developing type 1 diabetes (</a:t>
          </a:r>
          <a:r>
            <a:rPr lang="en-GB" sz="1600" kern="1200"/>
            <a:t>Inshaw </a:t>
          </a:r>
          <a:r>
            <a:rPr lang="en-GB" sz="1600" i="1" kern="1200"/>
            <a:t>et al</a:t>
          </a:r>
          <a:r>
            <a:rPr lang="en-GB" sz="1600" kern="1200"/>
            <a:t>. 2020</a:t>
          </a:r>
          <a:r>
            <a:rPr lang="en-US" sz="1600" kern="1200"/>
            <a:t>)</a:t>
          </a:r>
          <a:endParaRPr lang="en-IN" sz="1600" kern="1200"/>
        </a:p>
      </dsp:txBody>
      <dsp:txXfrm>
        <a:off x="55744" y="194365"/>
        <a:ext cx="4612911" cy="1030432"/>
      </dsp:txXfrm>
    </dsp:sp>
    <dsp:sp modelId="{FA8C882F-04B1-4ECA-BE04-4A93403E34C5}">
      <dsp:nvSpPr>
        <dsp:cNvPr id="0" name=""/>
        <dsp:cNvSpPr/>
      </dsp:nvSpPr>
      <dsp:spPr>
        <a:xfrm>
          <a:off x="0" y="1326621"/>
          <a:ext cx="4724399" cy="1141920"/>
        </a:xfrm>
        <a:prstGeom prst="roundRect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Geographical entity along with ethnicity and race are also the driving factors for type 2 diabetes.</a:t>
          </a:r>
          <a:endParaRPr lang="en-IN" sz="1600" kern="1200"/>
        </a:p>
      </dsp:txBody>
      <dsp:txXfrm>
        <a:off x="55744" y="1382365"/>
        <a:ext cx="4612911" cy="1030432"/>
      </dsp:txXfrm>
    </dsp:sp>
    <dsp:sp modelId="{48073F11-EE13-416C-A453-9DEB9FAC2E21}">
      <dsp:nvSpPr>
        <dsp:cNvPr id="0" name=""/>
        <dsp:cNvSpPr/>
      </dsp:nvSpPr>
      <dsp:spPr>
        <a:xfrm>
          <a:off x="0" y="2514621"/>
          <a:ext cx="4724399" cy="1141920"/>
        </a:xfrm>
        <a:prstGeom prst="roundRect">
          <a:avLst/>
        </a:prstGeom>
        <a:solidFill>
          <a:schemeClr val="accent5">
            <a:hueOff val="3205421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Obesity is a major and common issue for gestational diabetes and maturity on-set diabetes (</a:t>
          </a:r>
          <a:r>
            <a:rPr lang="en-GB" sz="1600" kern="1200"/>
            <a:t>Tsoi, 2021</a:t>
          </a:r>
          <a:r>
            <a:rPr lang="en-US" sz="1600" kern="1200"/>
            <a:t>). </a:t>
          </a:r>
          <a:endParaRPr lang="en-IN" sz="1600" kern="1200"/>
        </a:p>
      </dsp:txBody>
      <dsp:txXfrm>
        <a:off x="55744" y="2570365"/>
        <a:ext cx="4612911" cy="1030432"/>
      </dsp:txXfrm>
    </dsp:sp>
    <dsp:sp modelId="{516461CF-B6C0-4506-AE99-74180EC15590}">
      <dsp:nvSpPr>
        <dsp:cNvPr id="0" name=""/>
        <dsp:cNvSpPr/>
      </dsp:nvSpPr>
      <dsp:spPr>
        <a:xfrm>
          <a:off x="0" y="3702621"/>
          <a:ext cx="4724399" cy="1141920"/>
        </a:xfrm>
        <a:prstGeom prst="roundRect">
          <a:avLst/>
        </a:prstGeom>
        <a:solidFill>
          <a:schemeClr val="accent5">
            <a:hueOff val="4808132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eventual impact of diabetes can lead to  the  death of a patient. </a:t>
          </a:r>
          <a:endParaRPr lang="en-IN" sz="1600" kern="1200"/>
        </a:p>
      </dsp:txBody>
      <dsp:txXfrm>
        <a:off x="55744" y="3758365"/>
        <a:ext cx="4612911" cy="10304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FC9042-7D8C-44FB-98CF-9AAEC1CDF391}">
      <dsp:nvSpPr>
        <dsp:cNvPr id="0" name=""/>
        <dsp:cNvSpPr/>
      </dsp:nvSpPr>
      <dsp:spPr>
        <a:xfrm>
          <a:off x="0" y="0"/>
          <a:ext cx="4240695" cy="5029199"/>
        </a:xfrm>
        <a:prstGeom prst="triangl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3231B-35E0-41A7-B639-177B88E98E4B}">
      <dsp:nvSpPr>
        <dsp:cNvPr id="0" name=""/>
        <dsp:cNvSpPr/>
      </dsp:nvSpPr>
      <dsp:spPr>
        <a:xfrm>
          <a:off x="2120347" y="503411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research hypothesis of the study are </a:t>
          </a:r>
          <a:endParaRPr lang="en-IN" sz="1100" kern="1200"/>
        </a:p>
      </dsp:txBody>
      <dsp:txXfrm>
        <a:off x="2163982" y="547046"/>
        <a:ext cx="2669182" cy="806591"/>
      </dsp:txXfrm>
    </dsp:sp>
    <dsp:sp modelId="{0D7CBC51-EC45-45C1-9F7F-A1EFB84A252B}">
      <dsp:nvSpPr>
        <dsp:cNvPr id="0" name=""/>
        <dsp:cNvSpPr/>
      </dsp:nvSpPr>
      <dsp:spPr>
        <a:xfrm>
          <a:off x="2120347" y="1509005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212024"/>
              <a:satOff val="-5572"/>
              <a:lumOff val="105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H0: The role of PH &amp; SCcare negatively impacts the issues of diabetes.</a:t>
          </a:r>
          <a:endParaRPr lang="en-IN" sz="1100" kern="1200"/>
        </a:p>
      </dsp:txBody>
      <dsp:txXfrm>
        <a:off x="2163982" y="1552640"/>
        <a:ext cx="2669182" cy="806591"/>
      </dsp:txXfrm>
    </dsp:sp>
    <dsp:sp modelId="{52F2A3E3-8C4F-4AB9-8533-85A67AC6AD4C}">
      <dsp:nvSpPr>
        <dsp:cNvPr id="0" name=""/>
        <dsp:cNvSpPr/>
      </dsp:nvSpPr>
      <dsp:spPr>
        <a:xfrm>
          <a:off x="2120347" y="2514599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424048"/>
              <a:satOff val="-11143"/>
              <a:lumOff val="210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•H1: The PH &amp; SChas a special contribution in preventing health hazards relevant to the diabetes.</a:t>
          </a:r>
          <a:endParaRPr lang="en-IN" sz="1100" kern="1200"/>
        </a:p>
      </dsp:txBody>
      <dsp:txXfrm>
        <a:off x="2163982" y="2558234"/>
        <a:ext cx="2669182" cy="806591"/>
      </dsp:txXfrm>
    </dsp:sp>
    <dsp:sp modelId="{17BE1B2A-786C-4410-8F02-83D14B2BBAE7}">
      <dsp:nvSpPr>
        <dsp:cNvPr id="0" name=""/>
        <dsp:cNvSpPr/>
      </dsp:nvSpPr>
      <dsp:spPr>
        <a:xfrm>
          <a:off x="2120347" y="3520194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636072"/>
              <a:satOff val="-16715"/>
              <a:lumOff val="316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•H2: The PH &amp; SC positively creates an awareness among people about the effects of diabetes in human health  that has to be controlled. </a:t>
          </a:r>
          <a:endParaRPr lang="en-IN" sz="1100" kern="1200"/>
        </a:p>
      </dsp:txBody>
      <dsp:txXfrm>
        <a:off x="2163982" y="3563829"/>
        <a:ext cx="2669182" cy="8065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2D7AD-360C-4B89-BD76-08ED5FB97FF0}">
      <dsp:nvSpPr>
        <dsp:cNvPr id="0" name=""/>
        <dsp:cNvSpPr/>
      </dsp:nvSpPr>
      <dsp:spPr>
        <a:xfrm>
          <a:off x="0" y="66720"/>
          <a:ext cx="5257800" cy="11512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primary data collection procedure is more reliable and authenticate procedure that ensure the trustworthiness of the research.</a:t>
          </a:r>
          <a:endParaRPr lang="en-IN" sz="1600" kern="1200"/>
        </a:p>
      </dsp:txBody>
      <dsp:txXfrm>
        <a:off x="56201" y="122921"/>
        <a:ext cx="5145398" cy="1038877"/>
      </dsp:txXfrm>
    </dsp:sp>
    <dsp:sp modelId="{20E6F55D-7F53-48F6-B5AC-BD33EEBE136E}">
      <dsp:nvSpPr>
        <dsp:cNvPr id="0" name=""/>
        <dsp:cNvSpPr/>
      </dsp:nvSpPr>
      <dsp:spPr>
        <a:xfrm>
          <a:off x="0" y="1264080"/>
          <a:ext cx="5257800" cy="1151279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 semi-structured questionnaire relevant to the public health and social care in diabetes issues will be followed by the researcher to conduct the interview. </a:t>
          </a:r>
          <a:endParaRPr lang="en-IN" sz="1600" kern="1200"/>
        </a:p>
      </dsp:txBody>
      <dsp:txXfrm>
        <a:off x="56201" y="1320281"/>
        <a:ext cx="5145398" cy="1038877"/>
      </dsp:txXfrm>
    </dsp:sp>
    <dsp:sp modelId="{8C45795E-C765-4842-9975-DF6E7E58CD08}">
      <dsp:nvSpPr>
        <dsp:cNvPr id="0" name=""/>
        <dsp:cNvSpPr/>
      </dsp:nvSpPr>
      <dsp:spPr>
        <a:xfrm>
          <a:off x="0" y="2461440"/>
          <a:ext cx="5257800" cy="1151279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.The cost-effectiveness and time-saving approach have increased quality of the research (</a:t>
          </a:r>
          <a:r>
            <a:rPr lang="en-GB" sz="1600" kern="1200"/>
            <a:t>Cunich </a:t>
          </a:r>
          <a:r>
            <a:rPr lang="en-GB" sz="1600" i="1" kern="1200"/>
            <a:t>et al</a:t>
          </a:r>
          <a:r>
            <a:rPr lang="en-GB" sz="1600" kern="1200"/>
            <a:t>. 2022</a:t>
          </a:r>
          <a:r>
            <a:rPr lang="en-US" sz="1600" kern="1200"/>
            <a:t>)</a:t>
          </a:r>
          <a:endParaRPr lang="en-IN" sz="1600" kern="1200"/>
        </a:p>
      </dsp:txBody>
      <dsp:txXfrm>
        <a:off x="56201" y="2517641"/>
        <a:ext cx="5145398" cy="1038877"/>
      </dsp:txXfrm>
    </dsp:sp>
    <dsp:sp modelId="{A8C3041A-B52A-45CD-8FFC-5D76F969446D}">
      <dsp:nvSpPr>
        <dsp:cNvPr id="0" name=""/>
        <dsp:cNvSpPr/>
      </dsp:nvSpPr>
      <dsp:spPr>
        <a:xfrm>
          <a:off x="0" y="3658800"/>
          <a:ext cx="5257800" cy="1151279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 reliability and validity test will be used by the researcher to measure the accuracy and consistency of the research. </a:t>
          </a:r>
          <a:endParaRPr lang="en-IN" sz="1600" kern="1200"/>
        </a:p>
      </dsp:txBody>
      <dsp:txXfrm>
        <a:off x="56201" y="3715001"/>
        <a:ext cx="5145398" cy="1038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670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8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98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90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13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136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449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401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67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0262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789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1120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40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645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965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E4853-A1F5-4B8F-947E-A63451B38D04}" type="datetimeFigureOut">
              <a:rPr lang="en-US" smtClean="0"/>
              <a:t>11/11/23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1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9870" y="1029855"/>
            <a:ext cx="6600451" cy="81498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000" b="1" dirty="0"/>
              <a:t> </a:t>
            </a:r>
            <a:r>
              <a:rPr lang="en-US" sz="2000" b="1" dirty="0">
                <a:latin typeface="+mn-lt"/>
              </a:rPr>
              <a:t>PUBLIC HEALTH AND SOCIAL CARE IN PRACTICE FOCUSING ON THE ISSUE OF DIABETES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6D35E-6C52-5A10-0D50-2514BF94DCD4}"/>
              </a:ext>
            </a:extLst>
          </p:cNvPr>
          <p:cNvSpPr txBox="1"/>
          <p:nvPr/>
        </p:nvSpPr>
        <p:spPr>
          <a:xfrm>
            <a:off x="2274455" y="2320698"/>
            <a:ext cx="50222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Module Title: 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Practice-Based Research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1E8499-C582-EE70-3556-0947B0871BC4}"/>
              </a:ext>
            </a:extLst>
          </p:cNvPr>
          <p:cNvSpPr txBox="1"/>
          <p:nvPr/>
        </p:nvSpPr>
        <p:spPr>
          <a:xfrm>
            <a:off x="2274455" y="3244333"/>
            <a:ext cx="4445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Module code: 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LCHS7001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639E26-7AF7-9234-1826-316E6C98B685}"/>
              </a:ext>
            </a:extLst>
          </p:cNvPr>
          <p:cNvSpPr txBox="1"/>
          <p:nvPr/>
        </p:nvSpPr>
        <p:spPr>
          <a:xfrm>
            <a:off x="2199410" y="3613665"/>
            <a:ext cx="45950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Student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 Id :- </a:t>
            </a:r>
            <a:r>
              <a:rPr lang="en-IN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2239570</a:t>
            </a:r>
          </a:p>
          <a:p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Name :- </a:t>
            </a:r>
            <a:r>
              <a:rPr lang="en-IN" b="1" i="1" dirty="0" err="1">
                <a:solidFill>
                  <a:srgbClr val="233A44"/>
                </a:solidFill>
                <a:latin typeface="Arial" panose="020B0604020202020204" pitchFamily="34" charset="0"/>
              </a:rPr>
              <a:t>Dhavalkumar</a:t>
            </a:r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 </a:t>
            </a:r>
            <a:r>
              <a:rPr lang="en-IN" b="1" i="1" dirty="0" err="1">
                <a:solidFill>
                  <a:srgbClr val="233A44"/>
                </a:solidFill>
                <a:latin typeface="Arial" panose="020B0604020202020204" pitchFamily="34" charset="0"/>
              </a:rPr>
              <a:t>Kamleshbhai</a:t>
            </a:r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 Mistry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52600"/>
            <a:ext cx="4800600" cy="498316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Diabetes Mellitus can be considered a chronic disease that often arises due to the hazardous secretion of Insulin.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Insulin is an enzyme released from the pancreas (</a:t>
            </a:r>
            <a:r>
              <a:rPr lang="en-GB" sz="1800" dirty="0" err="1"/>
              <a:t>Campbelland</a:t>
            </a:r>
            <a:r>
              <a:rPr lang="en-GB" sz="1800" dirty="0"/>
              <a:t> </a:t>
            </a:r>
            <a:r>
              <a:rPr lang="en-GB" sz="1800" dirty="0" err="1"/>
              <a:t>Newgard</a:t>
            </a:r>
            <a:r>
              <a:rPr lang="en-GB" sz="1800" dirty="0"/>
              <a:t>, 2021</a:t>
            </a:r>
            <a:r>
              <a:rPr lang="en-US" sz="1800" dirty="0">
                <a:latin typeface="+mj-lt"/>
              </a:rPr>
              <a:t>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Mostly four types of diabetes have occurred in human health.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Type 1, Type 2, gestational and maturity onset diabetes are the various types of diabetes that affecting in different ages of human life (</a:t>
            </a:r>
            <a:r>
              <a:rPr lang="en-GB" sz="1800" dirty="0"/>
              <a:t>Kumar et al. 2020</a:t>
            </a:r>
            <a:r>
              <a:rPr lang="en-US" sz="1800" dirty="0">
                <a:latin typeface="+mj-lt"/>
              </a:rPr>
              <a:t>).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3124200"/>
            <a:ext cx="2505075" cy="3042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47171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81000" y="2133600"/>
            <a:ext cx="3276599" cy="3175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5806687"/>
              </p:ext>
            </p:extLst>
          </p:nvPr>
        </p:nvGraphicFramePr>
        <p:xfrm>
          <a:off x="3962400" y="1447800"/>
          <a:ext cx="48768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188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RATIONALE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4757066"/>
              </p:ext>
            </p:extLst>
          </p:nvPr>
        </p:nvGraphicFramePr>
        <p:xfrm>
          <a:off x="304800" y="1676400"/>
          <a:ext cx="4724400" cy="4983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5476875" y="2362200"/>
            <a:ext cx="3438525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2612" y="1920081"/>
            <a:ext cx="3305175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38600" y="1600200"/>
            <a:ext cx="4648200" cy="50292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Diabetes is a public health issue that is affecting 6.6% of the World’s population (</a:t>
            </a:r>
            <a:r>
              <a:rPr lang="en-GB" sz="1800" dirty="0"/>
              <a:t>Bergman et al. 2021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Mostly 20 to 79 years of age group of people are affected by this disease’s consequences. </a:t>
            </a:r>
          </a:p>
          <a:p>
            <a:pPr algn="just"/>
            <a:r>
              <a:rPr lang="en-US" sz="1800" dirty="0"/>
              <a:t>Heart disease, stroke, kidney failure and lower-limb amputation along with blindness are the most common eventual impact of diabetes. </a:t>
            </a:r>
          </a:p>
          <a:p>
            <a:pPr algn="just"/>
            <a:r>
              <a:rPr lang="en-US" sz="1800" dirty="0"/>
              <a:t>Public health sector has an important role in preventing the disease in a clinical manner with effective nutritional and health policies.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597952"/>
            <a:ext cx="6589200" cy="78698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RESEARCH AIM AND QUESTIONS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708245"/>
            <a:ext cx="4800600" cy="4768755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The aim is to evaluate the role  played by public health and social care on the issues of diabetes .</a:t>
            </a:r>
          </a:p>
          <a:p>
            <a:pPr algn="just"/>
            <a:r>
              <a:rPr lang="en-US" sz="1800" dirty="0"/>
              <a:t>The research questions of the study are </a:t>
            </a:r>
          </a:p>
          <a:p>
            <a:pPr algn="just"/>
            <a:r>
              <a:rPr lang="en-US" sz="1800" dirty="0"/>
              <a:t>What are the issues of diabetes in public health?</a:t>
            </a:r>
          </a:p>
          <a:p>
            <a:pPr algn="just"/>
            <a:r>
              <a:rPr lang="en-US" sz="1800" dirty="0"/>
              <a:t>What are the emerging strategies taken by public health (PH)&amp;social care (SC) to mitigate the challenges? </a:t>
            </a:r>
          </a:p>
          <a:p>
            <a:pPr algn="just"/>
            <a:r>
              <a:rPr lang="en-US" sz="1800" dirty="0"/>
              <a:t>What are the eventual outcomes of the strategies considering the issues of diabetes?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2362200"/>
            <a:ext cx="2672862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RESEARCH HYPOTHESIS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838200" y="3124200"/>
            <a:ext cx="2876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59440914"/>
              </p:ext>
            </p:extLst>
          </p:nvPr>
        </p:nvGraphicFramePr>
        <p:xfrm>
          <a:off x="4038600" y="1600200"/>
          <a:ext cx="48768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METHODOLOGY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600200"/>
            <a:ext cx="5105400" cy="51054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Primary qualitative research strategy will be followed in this study. </a:t>
            </a:r>
          </a:p>
          <a:p>
            <a:pPr algn="just"/>
            <a:r>
              <a:rPr lang="en-US" sz="1800" dirty="0"/>
              <a:t>Interpretivism research philosophy will be considered by the researcher  in this study. </a:t>
            </a:r>
          </a:p>
          <a:p>
            <a:pPr algn="just"/>
            <a:r>
              <a:rPr lang="en-US" sz="1800" dirty="0"/>
              <a:t>Considering the multiple observation based on the realistic world facts have been retrieved from the interpretivism research philosophy (</a:t>
            </a:r>
            <a:r>
              <a:rPr lang="en-GB" sz="1800" dirty="0" err="1"/>
              <a:t>Alharahsheh</a:t>
            </a:r>
            <a:r>
              <a:rPr lang="en-GB" sz="1800" dirty="0"/>
              <a:t> and Pius, 2020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Deductive research approach will be selected by the researcher in this study.</a:t>
            </a:r>
          </a:p>
          <a:p>
            <a:pPr algn="just"/>
            <a:r>
              <a:rPr lang="en-GB" dirty="0"/>
              <a:t>Based on specific observations,  a general conclusion has been drawn in the deductive research approach (Walter and </a:t>
            </a:r>
            <a:r>
              <a:rPr lang="en-GB" dirty="0" err="1"/>
              <a:t>Ophir</a:t>
            </a:r>
            <a:r>
              <a:rPr lang="en-GB" dirty="0"/>
              <a:t>, 2019). 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553200" y="2362200"/>
            <a:ext cx="2271889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60960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Design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828801"/>
            <a:ext cx="4038600" cy="2676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676400"/>
            <a:ext cx="4191000" cy="502920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Cross-sectional research design has been selected by the researcher to execute the research furthermore (Wang and Cheng, 2020).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Comparing various variables of the subject matter of the research is the major characteristics of the cross sectional research design (Spector, 2019). 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Data collection procedure is one of the major criteria of a research execution that helps to collect evidential data in favour of the research goal (</a:t>
            </a:r>
            <a:r>
              <a:rPr lang="en-GB" dirty="0" err="1"/>
              <a:t>Carcary</a:t>
            </a:r>
            <a:r>
              <a:rPr lang="en-GB" dirty="0"/>
              <a:t>,  2020).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752600"/>
            <a:ext cx="4419600" cy="480060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/>
              <a:t>The Survey method will be followed by the researcher to collect evidential data.</a:t>
            </a:r>
          </a:p>
          <a:p>
            <a:pPr algn="just"/>
            <a:r>
              <a:rPr lang="en-US" sz="1800" dirty="0"/>
              <a:t>Considering the survey method, the interview will be conducted by the researcher. </a:t>
            </a:r>
          </a:p>
          <a:p>
            <a:pPr algn="just"/>
            <a:r>
              <a:rPr lang="en-US" sz="1800" dirty="0"/>
              <a:t>Participants will be selected from the public health and social care providers along with diabetic patients who are facilitating with the public health and social care. </a:t>
            </a:r>
          </a:p>
          <a:p>
            <a:pPr algn="just"/>
            <a:r>
              <a:rPr lang="en-US" sz="1800" dirty="0"/>
              <a:t>The sample size of the interview will be 10, among them five will be the diabetic patients and the rest of them will be the public health care providers.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5791200" y="2819400"/>
            <a:ext cx="3197225" cy="2095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3340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2900" y="2119646"/>
            <a:ext cx="2819400" cy="3131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14473057"/>
              </p:ext>
            </p:extLst>
          </p:nvPr>
        </p:nvGraphicFramePr>
        <p:xfrm>
          <a:off x="3581400" y="1676400"/>
          <a:ext cx="52578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601" y="597952"/>
            <a:ext cx="6589200" cy="71078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DATA ANALYSIS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795203"/>
            <a:ext cx="4724400" cy="4834197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800" dirty="0"/>
              <a:t>Depending on the primarily collected data, the qualitative data analysis will be conducted by the researcher.</a:t>
            </a:r>
          </a:p>
          <a:p>
            <a:pPr algn="just"/>
            <a:r>
              <a:rPr lang="en-GB" sz="1800" dirty="0"/>
              <a:t>Following the interview transcription, themes will be developed by the researcher to interpret the analysed data in a justified manner.</a:t>
            </a:r>
          </a:p>
          <a:p>
            <a:pPr algn="just"/>
            <a:r>
              <a:rPr lang="en-GB" sz="1800" dirty="0"/>
              <a:t>Peer-reviewed journals will be considered by the researcher to develop the themes and interpret the insights of the collected evidential data. </a:t>
            </a:r>
          </a:p>
          <a:p>
            <a:pPr algn="just"/>
            <a:r>
              <a:rPr lang="en-GB" sz="1800" dirty="0"/>
              <a:t>The researcher can express the observational justification for the subject matter in the lights of interview transcription. 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2298652"/>
            <a:ext cx="2462213" cy="3277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CONTD..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3400" y="2136706"/>
            <a:ext cx="2590800" cy="301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4853" y="1600200"/>
            <a:ext cx="5390547" cy="4953000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The flexible and independent approach through this qualitative data analysis technique the researcher can meet the research goal in a justified manner. </a:t>
            </a:r>
          </a:p>
          <a:p>
            <a:pPr algn="just"/>
            <a:r>
              <a:rPr lang="en-US" sz="2000" dirty="0"/>
              <a:t>The existing information from peer-reviewed journals will make the study more reliable and authentic.</a:t>
            </a:r>
          </a:p>
          <a:p>
            <a:pPr algn="just"/>
            <a:r>
              <a:rPr lang="en-US" sz="2000" dirty="0"/>
              <a:t>Cost-effectiveness will enhance the competency of the research. </a:t>
            </a:r>
          </a:p>
          <a:p>
            <a:pPr algn="just"/>
            <a:r>
              <a:rPr lang="en-US" sz="2000" dirty="0"/>
              <a:t>Reliability and validity of the research will increase the quality of study.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60960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ETHICAL CONSIDERATION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52600" y="1752600"/>
            <a:ext cx="6934200" cy="47244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. Ethical consideration is the set of principles that guide a research to execute in a proper direction (</a:t>
            </a:r>
            <a:r>
              <a:rPr lang="en-GB" sz="1800" dirty="0" err="1"/>
              <a:t>Broesch</a:t>
            </a:r>
            <a:r>
              <a:rPr lang="en-GB" sz="1800" dirty="0"/>
              <a:t> </a:t>
            </a:r>
            <a:r>
              <a:rPr lang="en-GB" sz="1800" i="1" dirty="0"/>
              <a:t>et a</a:t>
            </a:r>
            <a:r>
              <a:rPr lang="en-GB" sz="1800" dirty="0"/>
              <a:t>l. 2020</a:t>
            </a:r>
            <a:r>
              <a:rPr lang="en-US" sz="1800" dirty="0"/>
              <a:t>).</a:t>
            </a:r>
          </a:p>
          <a:p>
            <a:pPr algn="just"/>
            <a:r>
              <a:rPr lang="en-US" sz="1800" dirty="0"/>
              <a:t>Informed concern, voluntary participation, anonymity, confidentiality, the potential of harm along with enhanced communication are the major principles under ethical consideration (</a:t>
            </a:r>
            <a:r>
              <a:rPr lang="en-GB" sz="1800" dirty="0" err="1"/>
              <a:t>Pietilä</a:t>
            </a:r>
            <a:r>
              <a:rPr lang="en-GB" sz="1800" dirty="0"/>
              <a:t> </a:t>
            </a:r>
            <a:r>
              <a:rPr lang="en-GB" sz="1800" i="1" dirty="0"/>
              <a:t>et al</a:t>
            </a:r>
            <a:r>
              <a:rPr lang="en-GB" sz="1800" dirty="0"/>
              <a:t>. 2020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The researcher of this study consciously will follow ethical considerations. </a:t>
            </a:r>
          </a:p>
          <a:p>
            <a:pPr algn="just"/>
            <a:r>
              <a:rPr lang="en-US" sz="1800" dirty="0"/>
              <a:t>The beneficial perspective of ethical consideration is that it helps to avoid any errors in research execution.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IMPLICATION OF RESEARCH 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057400"/>
            <a:ext cx="3295650" cy="3505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3400" y="1795202"/>
            <a:ext cx="4495800" cy="460559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/>
              <a:t>The research has a significant value in creating awareness among people about the adverse impact of diabetes on public health.</a:t>
            </a:r>
          </a:p>
          <a:p>
            <a:pPr algn="just"/>
            <a:r>
              <a:rPr lang="en-US" sz="1800" dirty="0"/>
              <a:t>The study will also provide knowledge about the role of public health and social care that helps to take benefits of public health services.</a:t>
            </a:r>
          </a:p>
          <a:p>
            <a:pPr algn="just"/>
            <a:r>
              <a:rPr lang="en-US" sz="1800" dirty="0"/>
              <a:t>The brief concept of diabetes also will be a positive impact on this study. </a:t>
            </a:r>
          </a:p>
          <a:p>
            <a:pPr algn="just"/>
            <a:r>
              <a:rPr lang="en-US" sz="1800" dirty="0"/>
              <a:t>The research will also help the future researcher to execute the research on the same topic with the existing information.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53340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PLAN OF WORK AND TIME SCHEDULE </a:t>
            </a:r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71600" y="1752600"/>
            <a:ext cx="70866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68580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382000" cy="502920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Alharahsheh</a:t>
            </a:r>
            <a:r>
              <a:rPr lang="en-GB" dirty="0"/>
              <a:t>, H.H. and Pius, A., 2020. A review of key paradigms: Positivism VS </a:t>
            </a:r>
            <a:r>
              <a:rPr lang="en-GB" dirty="0" err="1"/>
              <a:t>interpretivism</a:t>
            </a:r>
            <a:r>
              <a:rPr lang="en-GB" dirty="0"/>
              <a:t>. </a:t>
            </a:r>
            <a:r>
              <a:rPr lang="en-GB" i="1" dirty="0"/>
              <a:t>Global Academic Journal of Humanities and Social Sciences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(3), pp.39-43.</a:t>
            </a:r>
            <a:endParaRPr lang="en-US" dirty="0"/>
          </a:p>
          <a:p>
            <a:r>
              <a:rPr lang="en-GB" dirty="0"/>
              <a:t>Ali, A., </a:t>
            </a:r>
            <a:r>
              <a:rPr lang="en-GB" dirty="0" err="1"/>
              <a:t>Taj</a:t>
            </a:r>
            <a:r>
              <a:rPr lang="en-GB" dirty="0"/>
              <a:t>, A., Ahmed, M.U. and </a:t>
            </a:r>
            <a:r>
              <a:rPr lang="en-GB" dirty="0" err="1"/>
              <a:t>Tabrez</a:t>
            </a:r>
            <a:r>
              <a:rPr lang="en-GB" dirty="0"/>
              <a:t>, E., 2020. Frequency of impaired fasting glucose in first degree relatives of Type-II diabetic patients and its association with Body Mass Index. </a:t>
            </a:r>
            <a:r>
              <a:rPr lang="en-GB" i="1" dirty="0"/>
              <a:t>Pakistan Journal of Medical Sciences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(3), p.407.</a:t>
            </a:r>
            <a:endParaRPr lang="en-US" dirty="0"/>
          </a:p>
          <a:p>
            <a:r>
              <a:rPr lang="en-GB" dirty="0"/>
              <a:t>Bergman, M., </a:t>
            </a:r>
            <a:r>
              <a:rPr lang="en-GB" dirty="0" err="1"/>
              <a:t>Buysschaert</a:t>
            </a:r>
            <a:r>
              <a:rPr lang="en-GB" dirty="0"/>
              <a:t>, M., Schwarz, P. E., Albright, A., Narayan, K. V., &amp; </a:t>
            </a:r>
            <a:r>
              <a:rPr lang="en-GB" dirty="0" err="1"/>
              <a:t>Yach</a:t>
            </a:r>
            <a:r>
              <a:rPr lang="en-GB" dirty="0"/>
              <a:t>, D. 2021. Diabetes prevention: Global health policy and perspectives from the ground. </a:t>
            </a:r>
            <a:r>
              <a:rPr lang="en-GB" i="1" dirty="0"/>
              <a:t>Diabetes Management (London, England)</a:t>
            </a:r>
            <a:r>
              <a:rPr lang="en-GB" dirty="0"/>
              <a:t>, </a:t>
            </a:r>
            <a:r>
              <a:rPr lang="en-GB" i="1" dirty="0"/>
              <a:t>2</a:t>
            </a:r>
            <a:r>
              <a:rPr lang="en-GB" dirty="0"/>
              <a:t>(4), 309. </a:t>
            </a:r>
            <a:endParaRPr lang="en-US" dirty="0"/>
          </a:p>
          <a:p>
            <a:r>
              <a:rPr lang="en-GB" dirty="0" err="1"/>
              <a:t>Broesch</a:t>
            </a:r>
            <a:r>
              <a:rPr lang="en-GB" dirty="0"/>
              <a:t>, T., Crittenden, A.N., </a:t>
            </a:r>
            <a:r>
              <a:rPr lang="en-GB" dirty="0" err="1"/>
              <a:t>Beheim</a:t>
            </a:r>
            <a:r>
              <a:rPr lang="en-GB" dirty="0"/>
              <a:t>, B.A., Blackwell, A.D., </a:t>
            </a:r>
            <a:r>
              <a:rPr lang="en-GB" dirty="0" err="1"/>
              <a:t>Bunce</a:t>
            </a:r>
            <a:r>
              <a:rPr lang="en-GB" dirty="0"/>
              <a:t>, J.A., </a:t>
            </a:r>
            <a:r>
              <a:rPr lang="en-GB" dirty="0" err="1"/>
              <a:t>Colleran</a:t>
            </a:r>
            <a:r>
              <a:rPr lang="en-GB" dirty="0"/>
              <a:t>, H., Hagel, K., Kline, M., </a:t>
            </a:r>
            <a:r>
              <a:rPr lang="en-GB" dirty="0" err="1"/>
              <a:t>McElreath</a:t>
            </a:r>
            <a:r>
              <a:rPr lang="en-GB" dirty="0"/>
              <a:t>, R., Nelson, R.G. and </a:t>
            </a:r>
            <a:r>
              <a:rPr lang="en-GB" dirty="0" err="1"/>
              <a:t>Pisor</a:t>
            </a:r>
            <a:r>
              <a:rPr lang="en-GB" dirty="0"/>
              <a:t>, A.C., 2020. Navigating cross-cultural research: methodological and ethical considerations. </a:t>
            </a:r>
            <a:r>
              <a:rPr lang="en-GB" i="1" dirty="0"/>
              <a:t>Proceedings of the Royal Society B</a:t>
            </a:r>
            <a:r>
              <a:rPr lang="en-GB" dirty="0"/>
              <a:t>, </a:t>
            </a:r>
            <a:r>
              <a:rPr lang="en-GB" i="1" dirty="0"/>
              <a:t>287</a:t>
            </a:r>
            <a:r>
              <a:rPr lang="en-GB" dirty="0"/>
              <a:t>(1935), p.20201245.</a:t>
            </a:r>
            <a:endParaRPr lang="en-US" dirty="0"/>
          </a:p>
          <a:p>
            <a:r>
              <a:rPr lang="en-GB" dirty="0"/>
              <a:t>Campbell, J.E. and </a:t>
            </a:r>
            <a:r>
              <a:rPr lang="en-GB" dirty="0" err="1"/>
              <a:t>Newgard</a:t>
            </a:r>
            <a:r>
              <a:rPr lang="en-GB" dirty="0"/>
              <a:t>, C.B., 2021. Mechanisms controlling pancreatic islet cell function in insulin secretion. </a:t>
            </a:r>
            <a:r>
              <a:rPr lang="en-GB" i="1" dirty="0"/>
              <a:t>Nature reviews Molecular cell biology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(2), pp.142-158.</a:t>
            </a:r>
            <a:endParaRPr lang="en-US" dirty="0"/>
          </a:p>
          <a:p>
            <a:r>
              <a:rPr lang="en-GB" dirty="0" err="1"/>
              <a:t>Cunich</a:t>
            </a:r>
            <a:r>
              <a:rPr lang="en-GB" dirty="0"/>
              <a:t>, M., </a:t>
            </a:r>
            <a:r>
              <a:rPr lang="en-GB" dirty="0" err="1"/>
              <a:t>Barakat</a:t>
            </a:r>
            <a:r>
              <a:rPr lang="en-GB" dirty="0"/>
              <a:t>-Johnson, M., Lai, M., Arora, S., Church, J., </a:t>
            </a:r>
            <a:r>
              <a:rPr lang="en-GB" dirty="0" err="1"/>
              <a:t>Basjarahil</a:t>
            </a:r>
            <a:r>
              <a:rPr lang="en-GB" dirty="0"/>
              <a:t>, S., Campbell, J.L., </a:t>
            </a:r>
            <a:r>
              <a:rPr lang="en-GB" dirty="0" err="1"/>
              <a:t>Disher</a:t>
            </a:r>
            <a:r>
              <a:rPr lang="en-GB" dirty="0"/>
              <a:t>, G., </a:t>
            </a:r>
            <a:r>
              <a:rPr lang="en-GB" dirty="0" err="1"/>
              <a:t>Geering</a:t>
            </a:r>
            <a:r>
              <a:rPr lang="en-GB" dirty="0"/>
              <a:t>, S., </a:t>
            </a:r>
            <a:r>
              <a:rPr lang="en-GB" dirty="0" err="1"/>
              <a:t>Ko</a:t>
            </a:r>
            <a:r>
              <a:rPr lang="en-GB" dirty="0"/>
              <a:t>, N. and Leahy, C., 2022. The costs, health outcomes and cost-effectiveness of interventions for the prevention and treatment of incontinence-associated dermatitis: A systematic review. </a:t>
            </a:r>
            <a:r>
              <a:rPr lang="en-GB" i="1" dirty="0"/>
              <a:t>International journal of nursing studies</a:t>
            </a:r>
            <a:r>
              <a:rPr lang="en-GB" dirty="0"/>
              <a:t>, </a:t>
            </a:r>
            <a:r>
              <a:rPr lang="en-GB" i="1" dirty="0"/>
              <a:t>129</a:t>
            </a:r>
            <a:r>
              <a:rPr lang="en-GB" dirty="0"/>
              <a:t>, p.104216.</a:t>
            </a:r>
            <a:endParaRPr lang="en-US" dirty="0"/>
          </a:p>
          <a:p>
            <a:r>
              <a:rPr lang="en-GB" dirty="0" err="1"/>
              <a:t>Inshaw</a:t>
            </a:r>
            <a:r>
              <a:rPr lang="en-GB" dirty="0"/>
              <a:t>, J.R., Cutler, A.J., Crouch, D.J., Wicker, L.S. and Todd, J.A., 2020. Genetic variants predisposing most strongly to type 1 diabetes diagnosed under age 7 years lie near candidate genes that function in the immune system and in pancreatic β-cells. </a:t>
            </a:r>
            <a:r>
              <a:rPr lang="en-GB" i="1" dirty="0"/>
              <a:t>Diabetes Care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(1), pp.169-177.</a:t>
            </a:r>
            <a:endParaRPr lang="en-US" dirty="0"/>
          </a:p>
          <a:p>
            <a:r>
              <a:rPr lang="en-GB" dirty="0"/>
              <a:t>Kumar, R., </a:t>
            </a:r>
            <a:r>
              <a:rPr lang="en-GB" dirty="0" err="1"/>
              <a:t>Saha</a:t>
            </a:r>
            <a:r>
              <a:rPr lang="en-GB" dirty="0"/>
              <a:t>, P., Kumar, Y., </a:t>
            </a:r>
            <a:r>
              <a:rPr lang="en-GB" dirty="0" err="1"/>
              <a:t>Sahana</a:t>
            </a:r>
            <a:r>
              <a:rPr lang="en-GB" dirty="0"/>
              <a:t>, S., </a:t>
            </a:r>
            <a:r>
              <a:rPr lang="en-GB" dirty="0" err="1"/>
              <a:t>Dubey</a:t>
            </a:r>
            <a:r>
              <a:rPr lang="en-GB" dirty="0"/>
              <a:t>, A. and Prakash, O., 2020. A Review on Diabetes Mellitus: Type1 &amp; Type2. </a:t>
            </a:r>
            <a:r>
              <a:rPr lang="en-GB" i="1" dirty="0"/>
              <a:t>World Journal of Pharmacy and Pharmaceutical Sciences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(10), pp.838-850.</a:t>
            </a:r>
            <a:endParaRPr lang="en-US" dirty="0"/>
          </a:p>
          <a:p>
            <a:r>
              <a:rPr lang="en-GB" dirty="0" err="1"/>
              <a:t>Pietilä</a:t>
            </a:r>
            <a:r>
              <a:rPr lang="en-GB" dirty="0"/>
              <a:t>, A.M., </a:t>
            </a:r>
            <a:r>
              <a:rPr lang="en-GB" dirty="0" err="1"/>
              <a:t>Nurmi</a:t>
            </a:r>
            <a:r>
              <a:rPr lang="en-GB" dirty="0"/>
              <a:t>, S.M., </a:t>
            </a:r>
            <a:r>
              <a:rPr lang="en-GB" dirty="0" err="1"/>
              <a:t>Halkoaho</a:t>
            </a:r>
            <a:r>
              <a:rPr lang="en-GB" dirty="0"/>
              <a:t>, A. and </a:t>
            </a:r>
            <a:r>
              <a:rPr lang="en-GB" dirty="0" err="1"/>
              <a:t>Kyngäs</a:t>
            </a:r>
            <a:r>
              <a:rPr lang="en-GB" dirty="0"/>
              <a:t>, H., 2020. Qualitative research: Ethical considerations. </a:t>
            </a:r>
            <a:r>
              <a:rPr lang="en-GB" i="1" dirty="0"/>
              <a:t>The application of content analysis in nursing science research</a:t>
            </a:r>
            <a:r>
              <a:rPr lang="en-GB" dirty="0"/>
              <a:t>, pp.49-69.</a:t>
            </a:r>
            <a:endParaRPr lang="en-US" dirty="0"/>
          </a:p>
          <a:p>
            <a:r>
              <a:rPr lang="en-GB" dirty="0" err="1"/>
              <a:t>Tsoi</a:t>
            </a:r>
            <a:r>
              <a:rPr lang="en-GB" dirty="0"/>
              <a:t>, K.Y., 2021. </a:t>
            </a:r>
            <a:r>
              <a:rPr lang="en-GB" i="1" dirty="0"/>
              <a:t>Dietary Composition and Gestational Diabetes Mellitus</a:t>
            </a:r>
            <a:r>
              <a:rPr lang="en-GB" dirty="0"/>
              <a:t> (Doctoral dissertation, The Chinese University of Hong Kong (Hong Kong)).</a:t>
            </a:r>
            <a:endParaRPr lang="en-US" dirty="0"/>
          </a:p>
          <a:p>
            <a:r>
              <a:rPr lang="en-GB" dirty="0"/>
              <a:t>Walter, D. and </a:t>
            </a:r>
            <a:r>
              <a:rPr lang="en-GB" dirty="0" err="1"/>
              <a:t>Ophir</a:t>
            </a:r>
            <a:r>
              <a:rPr lang="en-GB" dirty="0"/>
              <a:t>, Y., 2019. News frame analysis: An inductive mixed-method computational approach. </a:t>
            </a:r>
            <a:r>
              <a:rPr lang="en-GB" i="1" dirty="0"/>
              <a:t>Communication Methods and Measures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(4), pp.248-266.</a:t>
            </a:r>
            <a:endParaRPr lang="en-US" dirty="0"/>
          </a:p>
          <a:p>
            <a:r>
              <a:rPr lang="en-GB" dirty="0"/>
              <a:t>Wang, X. and Cheng, Z., 2020. Cross-sectional studies: strengths, weaknesses, and recommendations. </a:t>
            </a:r>
            <a:r>
              <a:rPr lang="en-GB" i="1" dirty="0"/>
              <a:t>Chest</a:t>
            </a:r>
            <a:r>
              <a:rPr lang="en-GB" dirty="0"/>
              <a:t>, </a:t>
            </a:r>
            <a:r>
              <a:rPr lang="en-GB" i="1" dirty="0"/>
              <a:t>158</a:t>
            </a:r>
            <a:r>
              <a:rPr lang="en-GB" dirty="0"/>
              <a:t>(1), pp.S65-S71.</a:t>
            </a:r>
            <a:endParaRPr lang="en-US" dirty="0"/>
          </a:p>
          <a:p>
            <a:r>
              <a:rPr lang="en-GB" dirty="0"/>
              <a:t>Ye, J., Stefan-</a:t>
            </a:r>
            <a:r>
              <a:rPr lang="en-GB" dirty="0" err="1"/>
              <a:t>Lifshitz</a:t>
            </a:r>
            <a:r>
              <a:rPr lang="en-GB" dirty="0"/>
              <a:t>, M. and </a:t>
            </a:r>
            <a:r>
              <a:rPr lang="en-GB" dirty="0" err="1"/>
              <a:t>Tomer</a:t>
            </a:r>
            <a:r>
              <a:rPr lang="en-GB" dirty="0"/>
              <a:t>, Y., 2021. Genetic and environmental factors regulate the type 1 diabetes gene CTSH via differential DNA methylation. </a:t>
            </a:r>
            <a:r>
              <a:rPr lang="en-GB" i="1" dirty="0"/>
              <a:t>Journal of Biological Chemistry</a:t>
            </a:r>
            <a:r>
              <a:rPr lang="en-GB" dirty="0"/>
              <a:t>, </a:t>
            </a:r>
            <a:r>
              <a:rPr lang="en-GB" i="1" dirty="0"/>
              <a:t>296</a:t>
            </a:r>
            <a:r>
              <a:rPr lang="en-GB" dirty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24000"/>
            <a:ext cx="8001000" cy="5181600"/>
          </a:xfrm>
        </p:spPr>
        <p:txBody>
          <a:bodyPr>
            <a:normAutofit fontScale="40000" lnSpcReduction="20000"/>
          </a:bodyPr>
          <a:lstStyle/>
          <a:p>
            <a:r>
              <a:rPr lang="en-GB" dirty="0" err="1"/>
              <a:t>Mukhtar</a:t>
            </a:r>
            <a:r>
              <a:rPr lang="en-GB" dirty="0"/>
              <a:t>, Y., </a:t>
            </a:r>
            <a:r>
              <a:rPr lang="en-GB" dirty="0" err="1"/>
              <a:t>Galalain</a:t>
            </a:r>
            <a:r>
              <a:rPr lang="en-GB" dirty="0"/>
              <a:t>, A. and </a:t>
            </a:r>
            <a:r>
              <a:rPr lang="en-GB" dirty="0" err="1"/>
              <a:t>Yunusa</a:t>
            </a:r>
            <a:r>
              <a:rPr lang="en-GB" dirty="0"/>
              <a:t>, U., 2020. A modern overview on diabetes mellitus: a chronic endocrine disorder. </a:t>
            </a:r>
            <a:r>
              <a:rPr lang="en-US" i="1" dirty="0"/>
              <a:t>European Journal of Biology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(2), pp.1-14.</a:t>
            </a:r>
          </a:p>
          <a:p>
            <a:r>
              <a:rPr lang="en-GB" dirty="0" err="1"/>
              <a:t>Adje</a:t>
            </a:r>
            <a:r>
              <a:rPr lang="en-GB" dirty="0"/>
              <a:t>, U.D., </a:t>
            </a:r>
            <a:r>
              <a:rPr lang="en-GB" dirty="0" err="1"/>
              <a:t>Ekonye</a:t>
            </a:r>
            <a:r>
              <a:rPr lang="en-GB" dirty="0"/>
              <a:t>, K.D. and </a:t>
            </a:r>
            <a:r>
              <a:rPr lang="en-GB" dirty="0" err="1"/>
              <a:t>Oparah</a:t>
            </a:r>
            <a:r>
              <a:rPr lang="en-GB" dirty="0"/>
              <a:t>, C.A., 2022. Assessment of Diabetes Self-Care Knowledge and Satisfaction with Care among Type 2 Diabetes Patients-A Case Study. </a:t>
            </a:r>
            <a:r>
              <a:rPr lang="en-GB" i="1" dirty="0"/>
              <a:t>Archives of Pharmacy Practice¦ Volume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(3).</a:t>
            </a:r>
            <a:endParaRPr lang="en-US" dirty="0"/>
          </a:p>
          <a:p>
            <a:r>
              <a:rPr lang="en-GB" dirty="0"/>
              <a:t>Hassan, S., </a:t>
            </a:r>
            <a:r>
              <a:rPr lang="en-GB" dirty="0" err="1"/>
              <a:t>Gujral</a:t>
            </a:r>
            <a:r>
              <a:rPr lang="en-GB" dirty="0"/>
              <a:t>, U.P., </a:t>
            </a:r>
            <a:r>
              <a:rPr lang="en-GB" dirty="0" err="1"/>
              <a:t>Quarells</a:t>
            </a:r>
            <a:r>
              <a:rPr lang="en-GB" dirty="0"/>
              <a:t>, R.C., Rhodes, E.C., Shah, M.K., Obi, J., Lee, W.H., </a:t>
            </a:r>
            <a:r>
              <a:rPr lang="en-GB" dirty="0" err="1"/>
              <a:t>Shamambo</a:t>
            </a:r>
            <a:r>
              <a:rPr lang="en-GB" dirty="0"/>
              <a:t>, L., Weber, M.B. and Narayan, K.V., 2023. Disparities in diabetes prevalence and management by race and ethnicity in the USA: defining a path forward. </a:t>
            </a:r>
            <a:r>
              <a:rPr lang="en-GB" i="1" dirty="0"/>
              <a:t>The Lancet Diabetes &amp; Endocrinology</a:t>
            </a:r>
            <a:r>
              <a:rPr lang="en-GB" dirty="0"/>
              <a:t>.</a:t>
            </a:r>
            <a:endParaRPr lang="en-US" dirty="0"/>
          </a:p>
          <a:p>
            <a:r>
              <a:rPr lang="en-GB" dirty="0" err="1"/>
              <a:t>Saeedi</a:t>
            </a:r>
            <a:r>
              <a:rPr lang="en-GB" dirty="0"/>
              <a:t>, P., </a:t>
            </a:r>
            <a:r>
              <a:rPr lang="en-GB" dirty="0" err="1"/>
              <a:t>Salpea</a:t>
            </a:r>
            <a:r>
              <a:rPr lang="en-GB" dirty="0"/>
              <a:t>, P., </a:t>
            </a:r>
            <a:r>
              <a:rPr lang="en-GB" dirty="0" err="1"/>
              <a:t>Karuranga</a:t>
            </a:r>
            <a:r>
              <a:rPr lang="en-GB" dirty="0"/>
              <a:t>, S., </a:t>
            </a:r>
            <a:r>
              <a:rPr lang="en-GB" dirty="0" err="1"/>
              <a:t>Petersohn</a:t>
            </a:r>
            <a:r>
              <a:rPr lang="en-GB" dirty="0"/>
              <a:t>, I., </a:t>
            </a:r>
            <a:r>
              <a:rPr lang="en-GB" dirty="0" err="1"/>
              <a:t>Malanda</a:t>
            </a:r>
            <a:r>
              <a:rPr lang="en-GB" dirty="0"/>
              <a:t>, B., Gregg, E.W., Unwin, N., Wild, S.H. and Williams, R., 2020. Mortality attributable to diabetes in 20–79 years old adults, 2019 estimates: Results from the International Diabetes Federation Diabetes Atlas. </a:t>
            </a:r>
            <a:r>
              <a:rPr lang="en-GB" i="1" dirty="0"/>
              <a:t>Diabetes research and clinical practice</a:t>
            </a:r>
            <a:r>
              <a:rPr lang="en-GB" dirty="0"/>
              <a:t>, </a:t>
            </a:r>
            <a:r>
              <a:rPr lang="en-GB" i="1" dirty="0"/>
              <a:t>162</a:t>
            </a:r>
            <a:r>
              <a:rPr lang="en-GB" dirty="0"/>
              <a:t>, p.108086.</a:t>
            </a:r>
            <a:endParaRPr lang="en-US" dirty="0"/>
          </a:p>
          <a:p>
            <a:r>
              <a:rPr lang="en-GB" dirty="0" err="1"/>
              <a:t>Kropp</a:t>
            </a:r>
            <a:r>
              <a:rPr lang="en-GB" dirty="0"/>
              <a:t>, M., </a:t>
            </a:r>
            <a:r>
              <a:rPr lang="en-GB" dirty="0" err="1"/>
              <a:t>Golubnitschaja</a:t>
            </a:r>
            <a:r>
              <a:rPr lang="en-GB" dirty="0"/>
              <a:t>, O., </a:t>
            </a:r>
            <a:r>
              <a:rPr lang="en-GB" dirty="0" err="1"/>
              <a:t>Mazurakova</a:t>
            </a:r>
            <a:r>
              <a:rPr lang="en-GB" dirty="0"/>
              <a:t>, A., </a:t>
            </a:r>
            <a:r>
              <a:rPr lang="en-GB" dirty="0" err="1"/>
              <a:t>Koklesova</a:t>
            </a:r>
            <a:r>
              <a:rPr lang="en-GB" dirty="0"/>
              <a:t>, L., </a:t>
            </a:r>
            <a:r>
              <a:rPr lang="en-GB" dirty="0" err="1"/>
              <a:t>Sargheini</a:t>
            </a:r>
            <a:r>
              <a:rPr lang="en-GB" dirty="0"/>
              <a:t>, N., Vo, T.T.K.S., de </a:t>
            </a:r>
            <a:r>
              <a:rPr lang="en-GB" dirty="0" err="1"/>
              <a:t>Clerck</a:t>
            </a:r>
            <a:r>
              <a:rPr lang="en-GB" dirty="0"/>
              <a:t>, E., </a:t>
            </a:r>
            <a:r>
              <a:rPr lang="en-GB" dirty="0" err="1"/>
              <a:t>Polivka</a:t>
            </a:r>
            <a:r>
              <a:rPr lang="en-GB" dirty="0"/>
              <a:t> </a:t>
            </a:r>
            <a:r>
              <a:rPr lang="en-GB" dirty="0" err="1"/>
              <a:t>Jr</a:t>
            </a:r>
            <a:r>
              <a:rPr lang="en-GB" dirty="0"/>
              <a:t>, J., </a:t>
            </a:r>
            <a:r>
              <a:rPr lang="en-GB" dirty="0" err="1"/>
              <a:t>Potuznik</a:t>
            </a:r>
            <a:r>
              <a:rPr lang="en-GB" dirty="0"/>
              <a:t>, P., </a:t>
            </a:r>
            <a:r>
              <a:rPr lang="en-GB" dirty="0" err="1"/>
              <a:t>Polivka</a:t>
            </a:r>
            <a:r>
              <a:rPr lang="en-GB" dirty="0"/>
              <a:t>, J. and </a:t>
            </a:r>
            <a:r>
              <a:rPr lang="en-GB" dirty="0" err="1"/>
              <a:t>Stetkarova</a:t>
            </a:r>
            <a:r>
              <a:rPr lang="en-GB" dirty="0"/>
              <a:t>, I., 2023. Diabetic retinopathy as the leading cause of blindness and early predictor of cascading complications—Risks and mitigation. </a:t>
            </a:r>
            <a:r>
              <a:rPr lang="en-GB" i="1" dirty="0"/>
              <a:t>EPMA Journal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(1), pp.21-42.</a:t>
            </a:r>
            <a:endParaRPr lang="en-US" dirty="0"/>
          </a:p>
          <a:p>
            <a:r>
              <a:rPr lang="en-GB" dirty="0" err="1"/>
              <a:t>Janakiram</a:t>
            </a:r>
            <a:r>
              <a:rPr lang="en-GB" dirty="0"/>
              <a:t>, C. and Dye, B.A., 2020. A public health approach for prevention of periodontal disease. </a:t>
            </a:r>
            <a:r>
              <a:rPr lang="en-GB" i="1" dirty="0"/>
              <a:t>Periodontology 2000</a:t>
            </a:r>
            <a:r>
              <a:rPr lang="en-GB" dirty="0"/>
              <a:t>, </a:t>
            </a:r>
            <a:r>
              <a:rPr lang="en-GB" i="1" dirty="0"/>
              <a:t>84</a:t>
            </a:r>
            <a:r>
              <a:rPr lang="en-GB" dirty="0"/>
              <a:t>(1), pp.202-214.</a:t>
            </a:r>
            <a:endParaRPr lang="en-US" dirty="0"/>
          </a:p>
          <a:p>
            <a:r>
              <a:rPr lang="en-GB" dirty="0" err="1"/>
              <a:t>Alam</a:t>
            </a:r>
            <a:r>
              <a:rPr lang="en-GB" dirty="0"/>
              <a:t>, M.K., 2021. A systematic qualitative case study: questions, data collection, </a:t>
            </a:r>
            <a:r>
              <a:rPr lang="en-GB" dirty="0" err="1"/>
              <a:t>NVivo</a:t>
            </a:r>
            <a:r>
              <a:rPr lang="en-GB" dirty="0"/>
              <a:t> analysis and saturation. </a:t>
            </a:r>
            <a:r>
              <a:rPr lang="en-GB" i="1" dirty="0"/>
              <a:t>Qualitative Research in Organizations and Management: An International Journal</a:t>
            </a:r>
            <a:r>
              <a:rPr lang="en-GB" dirty="0"/>
              <a:t>, </a:t>
            </a:r>
            <a:r>
              <a:rPr lang="en-GB" i="1" dirty="0"/>
              <a:t>16</a:t>
            </a:r>
            <a:r>
              <a:rPr lang="en-GB" dirty="0"/>
              <a:t>(1), pp.1-31.</a:t>
            </a:r>
            <a:endParaRPr lang="en-US" dirty="0"/>
          </a:p>
          <a:p>
            <a:r>
              <a:rPr lang="en-GB" dirty="0"/>
              <a:t>Spector, P.E., 2019. Do not cross me: Optimizing the use of cross-sectional designs. </a:t>
            </a:r>
            <a:r>
              <a:rPr lang="en-GB" i="1" dirty="0"/>
              <a:t>Journal of Business and Psychology</a:t>
            </a:r>
            <a:r>
              <a:rPr lang="en-GB" dirty="0"/>
              <a:t>, </a:t>
            </a:r>
            <a:r>
              <a:rPr lang="en-GB" i="1" dirty="0"/>
              <a:t>34</a:t>
            </a:r>
            <a:r>
              <a:rPr lang="en-GB" dirty="0"/>
              <a:t>(2), pp.125-137.</a:t>
            </a:r>
            <a:endParaRPr lang="en-US" dirty="0"/>
          </a:p>
          <a:p>
            <a:r>
              <a:rPr lang="en-GB" dirty="0" err="1"/>
              <a:t>Carcary</a:t>
            </a:r>
            <a:r>
              <a:rPr lang="en-GB" dirty="0"/>
              <a:t>, M., 2020. The research audit trail: Methodological guidance for application in practice. </a:t>
            </a:r>
            <a:r>
              <a:rPr lang="en-GB" i="1" dirty="0"/>
              <a:t>Electronic Journal of Business Research Methods</a:t>
            </a:r>
            <a:r>
              <a:rPr lang="en-GB" dirty="0"/>
              <a:t>, </a:t>
            </a:r>
            <a:r>
              <a:rPr lang="en-GB" i="1" dirty="0"/>
              <a:t>18</a:t>
            </a:r>
            <a:r>
              <a:rPr lang="en-GB" dirty="0"/>
              <a:t>(2), pp.pp166-177.</a:t>
            </a:r>
            <a:endParaRPr lang="en-US" dirty="0"/>
          </a:p>
          <a:p>
            <a:r>
              <a:rPr lang="en-GB" dirty="0" err="1"/>
              <a:t>Almaiah</a:t>
            </a:r>
            <a:r>
              <a:rPr lang="en-GB" dirty="0"/>
              <a:t>, M.A., </a:t>
            </a:r>
            <a:r>
              <a:rPr lang="en-GB" dirty="0" err="1"/>
              <a:t>Hajjej</a:t>
            </a:r>
            <a:r>
              <a:rPr lang="en-GB" dirty="0"/>
              <a:t>, F., Ali, A., Pasha, M.F. and </a:t>
            </a:r>
            <a:r>
              <a:rPr lang="en-GB" dirty="0" err="1"/>
              <a:t>Almomani</a:t>
            </a:r>
            <a:r>
              <a:rPr lang="en-GB" dirty="0"/>
              <a:t>, O., 2022. A novel hybrid trustworthy decentralized authentication and data preservation model for digital healthcare </a:t>
            </a:r>
            <a:r>
              <a:rPr lang="en-GB" dirty="0" err="1"/>
              <a:t>IoT</a:t>
            </a:r>
            <a:r>
              <a:rPr lang="en-GB" dirty="0"/>
              <a:t> based CPS. </a:t>
            </a:r>
            <a:r>
              <a:rPr lang="en-GB" i="1" dirty="0"/>
              <a:t>Sensors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(4), p.1448.</a:t>
            </a:r>
            <a:endParaRPr lang="en-US" dirty="0"/>
          </a:p>
          <a:p>
            <a:r>
              <a:rPr lang="en-GB" dirty="0" err="1"/>
              <a:t>Sürücü</a:t>
            </a:r>
            <a:r>
              <a:rPr lang="en-GB" dirty="0"/>
              <a:t>, L. and </a:t>
            </a:r>
            <a:r>
              <a:rPr lang="en-GB" dirty="0" err="1"/>
              <a:t>Maslakci</a:t>
            </a:r>
            <a:r>
              <a:rPr lang="en-GB" dirty="0"/>
              <a:t>, A., 2020. Validity and reliability in quantitative research. </a:t>
            </a:r>
            <a:r>
              <a:rPr lang="en-GB" i="1" dirty="0"/>
              <a:t>Business &amp; Management Studies: An International Journal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(3), pp.2694-2726.</a:t>
            </a:r>
            <a:endParaRPr lang="en-US" dirty="0"/>
          </a:p>
          <a:p>
            <a:r>
              <a:rPr lang="en-GB" dirty="0" err="1"/>
              <a:t>Lareau</a:t>
            </a:r>
            <a:r>
              <a:rPr lang="en-GB" dirty="0"/>
              <a:t>, A., 2021. </a:t>
            </a:r>
            <a:r>
              <a:rPr lang="en-GB" i="1" dirty="0"/>
              <a:t>Listening to people: A practical guide to interviewing, participant observation, data analysis, and writing it all up</a:t>
            </a:r>
            <a:r>
              <a:rPr lang="en-GB" dirty="0"/>
              <a:t>. University of Chicago Press.</a:t>
            </a:r>
            <a:endParaRPr lang="en-US" dirty="0"/>
          </a:p>
          <a:p>
            <a:r>
              <a:rPr lang="en-GB" dirty="0" err="1"/>
              <a:t>Orsini</a:t>
            </a:r>
            <a:r>
              <a:rPr lang="en-GB" dirty="0"/>
              <a:t>, L.S., Berger, M., Crown, W., Daniel, G., </a:t>
            </a:r>
            <a:r>
              <a:rPr lang="en-GB" dirty="0" err="1"/>
              <a:t>Eichler</a:t>
            </a:r>
            <a:r>
              <a:rPr lang="en-GB" dirty="0"/>
              <a:t>, H.G., </a:t>
            </a:r>
            <a:r>
              <a:rPr lang="en-GB" dirty="0" err="1"/>
              <a:t>Goettsch</a:t>
            </a:r>
            <a:r>
              <a:rPr lang="en-GB" dirty="0"/>
              <a:t>, W., Graff, J., </a:t>
            </a:r>
            <a:r>
              <a:rPr lang="en-GB" dirty="0" err="1"/>
              <a:t>Guerino</a:t>
            </a:r>
            <a:r>
              <a:rPr lang="en-GB" dirty="0"/>
              <a:t>, J., </a:t>
            </a:r>
            <a:r>
              <a:rPr lang="en-GB" dirty="0" err="1"/>
              <a:t>Jonsson</a:t>
            </a:r>
            <a:r>
              <a:rPr lang="en-GB" dirty="0"/>
              <a:t>, P., </a:t>
            </a:r>
            <a:r>
              <a:rPr lang="en-GB" dirty="0" err="1"/>
              <a:t>Lederer</a:t>
            </a:r>
            <a:r>
              <a:rPr lang="en-GB" dirty="0"/>
              <a:t>, N.M. and </a:t>
            </a:r>
            <a:r>
              <a:rPr lang="en-GB" dirty="0" err="1"/>
              <a:t>Monz</a:t>
            </a:r>
            <a:r>
              <a:rPr lang="en-GB" dirty="0"/>
              <a:t>, B., 2020. Improving transparency to build trust in real-world secondary data studies for hypothesis testing—why, what, and how: recommendations and a road map from the real-world evidence transparency initiative. </a:t>
            </a:r>
            <a:r>
              <a:rPr lang="en-GB" i="1" dirty="0"/>
              <a:t>Value in Health</a:t>
            </a:r>
            <a:r>
              <a:rPr lang="en-GB" dirty="0"/>
              <a:t>, </a:t>
            </a:r>
            <a:r>
              <a:rPr lang="en-GB" i="1" dirty="0"/>
              <a:t>23</a:t>
            </a:r>
            <a:r>
              <a:rPr lang="en-GB" dirty="0"/>
              <a:t>(9), pp.1128-1136.</a:t>
            </a:r>
            <a:endParaRPr lang="en-US" dirty="0"/>
          </a:p>
          <a:p>
            <a:r>
              <a:rPr lang="en-GB" dirty="0" err="1"/>
              <a:t>Dawadi</a:t>
            </a:r>
            <a:r>
              <a:rPr lang="en-GB" dirty="0"/>
              <a:t>, S., Shrestha, S. and </a:t>
            </a:r>
            <a:r>
              <a:rPr lang="en-GB" dirty="0" err="1"/>
              <a:t>Giri</a:t>
            </a:r>
            <a:r>
              <a:rPr lang="en-GB" dirty="0"/>
              <a:t>, R.A., 2021. Mixed-methods research: A discussion on its types, challenges, and criticisms. </a:t>
            </a:r>
            <a:r>
              <a:rPr lang="en-GB" i="1" dirty="0"/>
              <a:t>Journal of Practical Studies in Education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(2), pp.25-36.</a:t>
            </a:r>
            <a:endParaRPr lang="en-US" dirty="0"/>
          </a:p>
          <a:p>
            <a:r>
              <a:rPr lang="en-GB" dirty="0"/>
              <a:t>Rice, D.B., </a:t>
            </a:r>
            <a:r>
              <a:rPr lang="en-GB" dirty="0" err="1"/>
              <a:t>Raffoul</a:t>
            </a:r>
            <a:r>
              <a:rPr lang="en-GB" dirty="0"/>
              <a:t>, H., Ioannidis, J.P. and </a:t>
            </a:r>
            <a:r>
              <a:rPr lang="en-GB" dirty="0" err="1"/>
              <a:t>Moher</a:t>
            </a:r>
            <a:r>
              <a:rPr lang="en-GB" dirty="0"/>
              <a:t>, D., 2020. Academic criteria for promotion and tenure in biomedical sciences faculties: cross sectional analysis of international sample of universities. </a:t>
            </a:r>
            <a:r>
              <a:rPr lang="en-GB" i="1" dirty="0" err="1"/>
              <a:t>Bmj</a:t>
            </a:r>
            <a:r>
              <a:rPr lang="en-GB" dirty="0"/>
              <a:t>, </a:t>
            </a:r>
            <a:r>
              <a:rPr lang="en-GB" i="1" dirty="0"/>
              <a:t>369</a:t>
            </a:r>
            <a:r>
              <a:rPr lang="en-GB" dirty="0"/>
              <a:t>.</a:t>
            </a:r>
            <a:endParaRPr lang="en-US" dirty="0"/>
          </a:p>
          <a:p>
            <a:r>
              <a:rPr lang="en-GB" dirty="0"/>
              <a:t>Crane, C., </a:t>
            </a:r>
            <a:r>
              <a:rPr lang="en-GB" dirty="0" err="1"/>
              <a:t>Ganguli</a:t>
            </a:r>
            <a:r>
              <a:rPr lang="en-GB" dirty="0"/>
              <a:t>, P., Ball, S., Taylor, L., Blakemore, S.J., Byford, S., </a:t>
            </a:r>
            <a:r>
              <a:rPr lang="en-GB" dirty="0" err="1"/>
              <a:t>Dalgleish</a:t>
            </a:r>
            <a:r>
              <a:rPr lang="en-GB" dirty="0"/>
              <a:t>, T., Ford, T., Greenberg, M., </a:t>
            </a:r>
            <a:r>
              <a:rPr lang="en-GB" dirty="0" err="1"/>
              <a:t>Kuyken</a:t>
            </a:r>
            <a:r>
              <a:rPr lang="en-GB" dirty="0"/>
              <a:t>, W. and Lord, L., 2020. Training school teachers to deliver a mindfulness program: exploring Scalability, acceptability, effectiveness, and cost-effectiveness. </a:t>
            </a:r>
            <a:r>
              <a:rPr lang="en-GB" i="1" dirty="0"/>
              <a:t>Global advances in health and medicine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, p.2164956120964738.</a:t>
            </a:r>
            <a:endParaRPr lang="en-US" dirty="0"/>
          </a:p>
          <a:p>
            <a:r>
              <a:rPr lang="en-GB" dirty="0" err="1"/>
              <a:t>Nneoma</a:t>
            </a:r>
            <a:r>
              <a:rPr lang="en-GB" dirty="0"/>
              <a:t>, U.C., </a:t>
            </a:r>
            <a:r>
              <a:rPr lang="en-GB" dirty="0" err="1"/>
              <a:t>Udoka</a:t>
            </a:r>
            <a:r>
              <a:rPr lang="en-GB" dirty="0"/>
              <a:t>, E.V.H., </a:t>
            </a:r>
            <a:r>
              <a:rPr lang="en-GB" dirty="0" err="1"/>
              <a:t>Nnenna</a:t>
            </a:r>
            <a:r>
              <a:rPr lang="en-GB" dirty="0"/>
              <a:t>, U.J., </a:t>
            </a:r>
            <a:r>
              <a:rPr lang="en-GB" dirty="0" err="1"/>
              <a:t>Chukwudi</a:t>
            </a:r>
            <a:r>
              <a:rPr lang="en-GB" dirty="0"/>
              <a:t>, O.F. and Paul-</a:t>
            </a:r>
            <a:r>
              <a:rPr lang="en-GB" dirty="0" err="1"/>
              <a:t>Chima</a:t>
            </a:r>
            <a:r>
              <a:rPr lang="en-GB" dirty="0"/>
              <a:t>, U.O., 2023. Ethical Publication Issues in the Collection and Analysis of Research Data. </a:t>
            </a:r>
            <a:r>
              <a:rPr lang="en-GB" i="1" dirty="0"/>
              <a:t>Newport International Journal of Scientific and Experimental Sciences (NIJSES)</a:t>
            </a:r>
            <a:r>
              <a:rPr lang="en-GB" dirty="0"/>
              <a:t>, </a:t>
            </a:r>
            <a:r>
              <a:rPr lang="en-GB" i="1" dirty="0"/>
              <a:t>3</a:t>
            </a:r>
            <a:r>
              <a:rPr lang="en-GB" dirty="0"/>
              <a:t>(2), pp.132-140.</a:t>
            </a:r>
            <a:endParaRPr lang="en-US" dirty="0"/>
          </a:p>
          <a:p>
            <a:endParaRPr lang="en-US" dirty="0"/>
          </a:p>
          <a:p>
            <a:endParaRPr lang="en-IN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42589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155</TotalTime>
  <Words>1194</Words>
  <Application>Microsoft Office PowerPoint</Application>
  <PresentationFormat>On-screen Show (4:3)</PresentationFormat>
  <Paragraphs>105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Wisp</vt:lpstr>
      <vt:lpstr> PUBLIC HEALTH AND SOCIAL CARE IN PRACTICE FOCUSING ON THE ISSUE OF DIABETES </vt:lpstr>
      <vt:lpstr>INTRODUCTION </vt:lpstr>
      <vt:lpstr>CONTD..</vt:lpstr>
      <vt:lpstr>RATIONALE</vt:lpstr>
      <vt:lpstr>CONTD </vt:lpstr>
      <vt:lpstr>RESEARCH AIM AND QUESTIONS </vt:lpstr>
      <vt:lpstr>RESEARCH HYPOTHESIS </vt:lpstr>
      <vt:lpstr>RESEARCH METHODOLOGY </vt:lpstr>
      <vt:lpstr>Research Design</vt:lpstr>
      <vt:lpstr>CONTD..</vt:lpstr>
      <vt:lpstr>CONTD..</vt:lpstr>
      <vt:lpstr>DATA ANALYSIS TECHNIQUE</vt:lpstr>
      <vt:lpstr>CONTD..</vt:lpstr>
      <vt:lpstr>ETHICAL CONSIDERATION </vt:lpstr>
      <vt:lpstr>IMPLICATION OF RESEARCH </vt:lpstr>
      <vt:lpstr>PLAN OF WORK AND TIME SCHEDULE </vt:lpstr>
      <vt:lpstr>REFERENCE LIST 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AND SOCIAL CARE IN PRACTICE FOCUSING ON THE ISSUE OF DIABETES</dc:title>
  <dc:creator>MI SERVICE</dc:creator>
  <cp:lastModifiedBy>Dhavalkumar Kamleshbhai Mistry (2239570)</cp:lastModifiedBy>
  <cp:revision>52</cp:revision>
  <dcterms:created xsi:type="dcterms:W3CDTF">2023-11-10T05:03:59Z</dcterms:created>
  <dcterms:modified xsi:type="dcterms:W3CDTF">2023-11-11T23:08:50Z</dcterms:modified>
</cp:coreProperties>
</file>