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81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22" autoAdjust="0"/>
    <p:restoredTop sz="94641" autoAdjust="0"/>
  </p:normalViewPr>
  <p:slideViewPr>
    <p:cSldViewPr snapToGrid="0">
      <p:cViewPr varScale="1">
        <p:scale>
          <a:sx n="73" d="100"/>
          <a:sy n="73" d="100"/>
        </p:scale>
        <p:origin x="86" y="173"/>
      </p:cViewPr>
      <p:guideLst/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</p:sldLst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8.xml"/><Relationship Id="rId3" Type="http://schemas.openxmlformats.org/officeDocument/2006/relationships/slide" Target="slides/slide3.xml"/><Relationship Id="rId7" Type="http://schemas.openxmlformats.org/officeDocument/2006/relationships/slide" Target="slides/slide7.xml"/><Relationship Id="rId12" Type="http://schemas.openxmlformats.org/officeDocument/2006/relationships/slide" Target="slides/slide12.xml"/><Relationship Id="rId2" Type="http://schemas.openxmlformats.org/officeDocument/2006/relationships/slide" Target="slides/slide2.xml"/><Relationship Id="rId1" Type="http://schemas.openxmlformats.org/officeDocument/2006/relationships/slide" Target="slides/slide1.xml"/><Relationship Id="rId6" Type="http://schemas.openxmlformats.org/officeDocument/2006/relationships/slide" Target="slides/slide6.xml"/><Relationship Id="rId11" Type="http://schemas.openxmlformats.org/officeDocument/2006/relationships/slide" Target="slides/slide11.xml"/><Relationship Id="rId5" Type="http://schemas.openxmlformats.org/officeDocument/2006/relationships/slide" Target="slides/slide5.xml"/><Relationship Id="rId10" Type="http://schemas.openxmlformats.org/officeDocument/2006/relationships/slide" Target="slides/slide10.xml"/><Relationship Id="rId4" Type="http://schemas.openxmlformats.org/officeDocument/2006/relationships/slide" Target="slides/slide4.xml"/><Relationship Id="rId9" Type="http://schemas.openxmlformats.org/officeDocument/2006/relationships/slide" Target="slides/slide9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8C2B6E-4D52-4432-821F-850C3C938AA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F95D726-0531-41FC-9546-7FDF120A6D0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Job analysis: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is a methodical approach to identifying and defining the responsibilities, requirements and characteristics of a job in detail.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(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Vulpen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, 2020)</a:t>
          </a:r>
        </a:p>
      </dgm:t>
    </dgm:pt>
    <dgm:pt modelId="{B1130BB8-3E27-4F92-A1C8-3DFE384AB7C8}" type="parTrans" cxnId="{55295771-3101-4CE4-81C3-BEBD16805EE1}">
      <dgm:prSet/>
      <dgm:spPr/>
      <dgm:t>
        <a:bodyPr/>
        <a:lstStyle/>
        <a:p>
          <a:endParaRPr lang="en-US"/>
        </a:p>
      </dgm:t>
    </dgm:pt>
    <dgm:pt modelId="{70379397-0C81-4046-82C5-9878FFC2D8B5}" type="sibTrans" cxnId="{55295771-3101-4CE4-81C3-BEBD16805EE1}">
      <dgm:prSet/>
      <dgm:spPr/>
      <dgm:t>
        <a:bodyPr/>
        <a:lstStyle/>
        <a:p>
          <a:endParaRPr lang="en-US"/>
        </a:p>
      </dgm:t>
    </dgm:pt>
    <dgm:pt modelId="{C439FCF8-4B2C-459A-AB90-84C4FCD3CD5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Job description: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offers applicants a summary of the primary tasks and responsibilities associated with the position they are seeking. (LinkedIn, 2024)</a:t>
          </a:r>
        </a:p>
      </dgm:t>
    </dgm:pt>
    <dgm:pt modelId="{4D84B12A-C20B-421C-86A4-E0FEACB5A215}" type="parTrans" cxnId="{5DB6C568-99D5-424C-B1DE-82107B859B57}">
      <dgm:prSet/>
      <dgm:spPr/>
      <dgm:t>
        <a:bodyPr/>
        <a:lstStyle/>
        <a:p>
          <a:endParaRPr lang="en-US"/>
        </a:p>
      </dgm:t>
    </dgm:pt>
    <dgm:pt modelId="{C9E6F865-EC19-4A0D-9EE6-EF2E2CC42CDF}" type="sibTrans" cxnId="{5DB6C568-99D5-424C-B1DE-82107B859B57}">
      <dgm:prSet/>
      <dgm:spPr/>
      <dgm:t>
        <a:bodyPr/>
        <a:lstStyle/>
        <a:p>
          <a:endParaRPr lang="en-US"/>
        </a:p>
      </dgm:t>
    </dgm:pt>
    <dgm:pt modelId="{4DFB2F9D-F0D4-4797-AAF6-5545CA3BE0D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Person specification: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offer precise and transparent information regarding the open position when promoting a new job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opportunity.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AD8B3F1-2D42-4D34-B527-DF7CCBB4ED7D}" type="parTrans" cxnId="{E9463101-CECE-440D-8D10-4B8BE8A5CBB8}">
      <dgm:prSet/>
      <dgm:spPr/>
      <dgm:t>
        <a:bodyPr/>
        <a:lstStyle/>
        <a:p>
          <a:endParaRPr lang="en-US"/>
        </a:p>
      </dgm:t>
    </dgm:pt>
    <dgm:pt modelId="{F9E148E3-4893-4E5B-8830-55124749BAE9}" type="sibTrans" cxnId="{E9463101-CECE-440D-8D10-4B8BE8A5CBB8}">
      <dgm:prSet/>
      <dgm:spPr/>
      <dgm:t>
        <a:bodyPr/>
        <a:lstStyle/>
        <a:p>
          <a:endParaRPr lang="en-US"/>
        </a:p>
      </dgm:t>
    </dgm:pt>
    <dgm:pt modelId="{0C628245-0B49-4B9E-ABB2-9BBB5D5B1444}" type="pres">
      <dgm:prSet presAssocID="{948C2B6E-4D52-4432-821F-850C3C938AA5}" presName="root" presStyleCnt="0">
        <dgm:presLayoutVars>
          <dgm:dir/>
          <dgm:resizeHandles val="exact"/>
        </dgm:presLayoutVars>
      </dgm:prSet>
      <dgm:spPr/>
    </dgm:pt>
    <dgm:pt modelId="{2ADEB90F-1654-4348-A1FC-1BCDD5CA462B}" type="pres">
      <dgm:prSet presAssocID="{DF95D726-0531-41FC-9546-7FDF120A6D08}" presName="compNode" presStyleCnt="0"/>
      <dgm:spPr/>
    </dgm:pt>
    <dgm:pt modelId="{9E9DED45-A449-4DB0-B9D0-7B810E06E913}" type="pres">
      <dgm:prSet presAssocID="{DF95D726-0531-41FC-9546-7FDF120A6D08}" presName="bgRect" presStyleLbl="bgShp" presStyleIdx="0" presStyleCnt="3"/>
      <dgm:spPr/>
    </dgm:pt>
    <dgm:pt modelId="{8ED52811-1A3E-4FDF-BD5F-4CF24E6E0203}" type="pres">
      <dgm:prSet presAssocID="{DF95D726-0531-41FC-9546-7FDF120A6D0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78353B5-435F-4A82-BB66-F52C8C69A2D6}" type="pres">
      <dgm:prSet presAssocID="{DF95D726-0531-41FC-9546-7FDF120A6D08}" presName="spaceRect" presStyleCnt="0"/>
      <dgm:spPr/>
    </dgm:pt>
    <dgm:pt modelId="{A802F5ED-20DF-4A2F-8348-D0B5A64440FF}" type="pres">
      <dgm:prSet presAssocID="{DF95D726-0531-41FC-9546-7FDF120A6D08}" presName="parTx" presStyleLbl="revTx" presStyleIdx="0" presStyleCnt="3">
        <dgm:presLayoutVars>
          <dgm:chMax val="0"/>
          <dgm:chPref val="0"/>
        </dgm:presLayoutVars>
      </dgm:prSet>
      <dgm:spPr/>
    </dgm:pt>
    <dgm:pt modelId="{E42874AD-11F8-4DBB-B3A7-52DA99C3AB38}" type="pres">
      <dgm:prSet presAssocID="{70379397-0C81-4046-82C5-9878FFC2D8B5}" presName="sibTrans" presStyleCnt="0"/>
      <dgm:spPr/>
    </dgm:pt>
    <dgm:pt modelId="{25D1788B-8EC2-422E-A6B7-CA36BCE3DE4E}" type="pres">
      <dgm:prSet presAssocID="{C439FCF8-4B2C-459A-AB90-84C4FCD3CD5B}" presName="compNode" presStyleCnt="0"/>
      <dgm:spPr/>
    </dgm:pt>
    <dgm:pt modelId="{9FD580DC-B679-435D-B74A-C70E734169D2}" type="pres">
      <dgm:prSet presAssocID="{C439FCF8-4B2C-459A-AB90-84C4FCD3CD5B}" presName="bgRect" presStyleLbl="bgShp" presStyleIdx="1" presStyleCnt="3"/>
      <dgm:spPr/>
    </dgm:pt>
    <dgm:pt modelId="{0BE7AA64-5C44-4F31-8FA6-0C690E67100A}" type="pres">
      <dgm:prSet presAssocID="{C439FCF8-4B2C-459A-AB90-84C4FCD3CD5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ilbox"/>
        </a:ext>
      </dgm:extLst>
    </dgm:pt>
    <dgm:pt modelId="{F2EA016E-6DF8-4A7A-B583-574CCF357BC4}" type="pres">
      <dgm:prSet presAssocID="{C439FCF8-4B2C-459A-AB90-84C4FCD3CD5B}" presName="spaceRect" presStyleCnt="0"/>
      <dgm:spPr/>
    </dgm:pt>
    <dgm:pt modelId="{C0D31875-72F4-43E0-99A1-851DF435CC8C}" type="pres">
      <dgm:prSet presAssocID="{C439FCF8-4B2C-459A-AB90-84C4FCD3CD5B}" presName="parTx" presStyleLbl="revTx" presStyleIdx="1" presStyleCnt="3">
        <dgm:presLayoutVars>
          <dgm:chMax val="0"/>
          <dgm:chPref val="0"/>
        </dgm:presLayoutVars>
      </dgm:prSet>
      <dgm:spPr/>
    </dgm:pt>
    <dgm:pt modelId="{520EF19E-9630-4E8F-9BDF-4767515764C4}" type="pres">
      <dgm:prSet presAssocID="{C9E6F865-EC19-4A0D-9EE6-EF2E2CC42CDF}" presName="sibTrans" presStyleCnt="0"/>
      <dgm:spPr/>
    </dgm:pt>
    <dgm:pt modelId="{E3D8B99A-6B24-4AC5-AEC8-F5825D1B44CF}" type="pres">
      <dgm:prSet presAssocID="{4DFB2F9D-F0D4-4797-AAF6-5545CA3BE0D5}" presName="compNode" presStyleCnt="0"/>
      <dgm:spPr/>
    </dgm:pt>
    <dgm:pt modelId="{C19DAFE6-5A17-4F37-BB59-13C8C50F06FF}" type="pres">
      <dgm:prSet presAssocID="{4DFB2F9D-F0D4-4797-AAF6-5545CA3BE0D5}" presName="bgRect" presStyleLbl="bgShp" presStyleIdx="2" presStyleCnt="3"/>
      <dgm:spPr/>
    </dgm:pt>
    <dgm:pt modelId="{7BFD9AB3-2BE7-4553-AF14-CC043A2B6F06}" type="pres">
      <dgm:prSet presAssocID="{4DFB2F9D-F0D4-4797-AAF6-5545CA3BE0D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F330EEAA-D156-4BFB-B580-7337BFAE4861}" type="pres">
      <dgm:prSet presAssocID="{4DFB2F9D-F0D4-4797-AAF6-5545CA3BE0D5}" presName="spaceRect" presStyleCnt="0"/>
      <dgm:spPr/>
    </dgm:pt>
    <dgm:pt modelId="{66A6814A-12B6-4950-B8F9-588A372C3018}" type="pres">
      <dgm:prSet presAssocID="{4DFB2F9D-F0D4-4797-AAF6-5545CA3BE0D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9463101-CECE-440D-8D10-4B8BE8A5CBB8}" srcId="{948C2B6E-4D52-4432-821F-850C3C938AA5}" destId="{4DFB2F9D-F0D4-4797-AAF6-5545CA3BE0D5}" srcOrd="2" destOrd="0" parTransId="{7AD8B3F1-2D42-4D34-B527-DF7CCBB4ED7D}" sibTransId="{F9E148E3-4893-4E5B-8830-55124749BAE9}"/>
    <dgm:cxn modelId="{93603F29-F3F3-4503-A07D-5C509DD66C98}" type="presOf" srcId="{C439FCF8-4B2C-459A-AB90-84C4FCD3CD5B}" destId="{C0D31875-72F4-43E0-99A1-851DF435CC8C}" srcOrd="0" destOrd="0" presId="urn:microsoft.com/office/officeart/2018/2/layout/IconVerticalSolidList"/>
    <dgm:cxn modelId="{5DB6C568-99D5-424C-B1DE-82107B859B57}" srcId="{948C2B6E-4D52-4432-821F-850C3C938AA5}" destId="{C439FCF8-4B2C-459A-AB90-84C4FCD3CD5B}" srcOrd="1" destOrd="0" parTransId="{4D84B12A-C20B-421C-86A4-E0FEACB5A215}" sibTransId="{C9E6F865-EC19-4A0D-9EE6-EF2E2CC42CDF}"/>
    <dgm:cxn modelId="{B511634D-E1F5-437B-BB8E-712F6C346F32}" type="presOf" srcId="{948C2B6E-4D52-4432-821F-850C3C938AA5}" destId="{0C628245-0B49-4B9E-ABB2-9BBB5D5B1444}" srcOrd="0" destOrd="0" presId="urn:microsoft.com/office/officeart/2018/2/layout/IconVerticalSolidList"/>
    <dgm:cxn modelId="{8403C66F-75D6-4D9B-986C-21B5C3078AE8}" type="presOf" srcId="{DF95D726-0531-41FC-9546-7FDF120A6D08}" destId="{A802F5ED-20DF-4A2F-8348-D0B5A64440FF}" srcOrd="0" destOrd="0" presId="urn:microsoft.com/office/officeart/2018/2/layout/IconVerticalSolidList"/>
    <dgm:cxn modelId="{55295771-3101-4CE4-81C3-BEBD16805EE1}" srcId="{948C2B6E-4D52-4432-821F-850C3C938AA5}" destId="{DF95D726-0531-41FC-9546-7FDF120A6D08}" srcOrd="0" destOrd="0" parTransId="{B1130BB8-3E27-4F92-A1C8-3DFE384AB7C8}" sibTransId="{70379397-0C81-4046-82C5-9878FFC2D8B5}"/>
    <dgm:cxn modelId="{D08EA8F4-DF01-4F98-9132-E98FBC2EA38B}" type="presOf" srcId="{4DFB2F9D-F0D4-4797-AAF6-5545CA3BE0D5}" destId="{66A6814A-12B6-4950-B8F9-588A372C3018}" srcOrd="0" destOrd="0" presId="urn:microsoft.com/office/officeart/2018/2/layout/IconVerticalSolidList"/>
    <dgm:cxn modelId="{C921BDDC-149C-42A9-9A59-2ACD3BDDD1E6}" type="presParOf" srcId="{0C628245-0B49-4B9E-ABB2-9BBB5D5B1444}" destId="{2ADEB90F-1654-4348-A1FC-1BCDD5CA462B}" srcOrd="0" destOrd="0" presId="urn:microsoft.com/office/officeart/2018/2/layout/IconVerticalSolidList"/>
    <dgm:cxn modelId="{34FC4EC5-CA20-40F0-98BD-F8EAC1CC4041}" type="presParOf" srcId="{2ADEB90F-1654-4348-A1FC-1BCDD5CA462B}" destId="{9E9DED45-A449-4DB0-B9D0-7B810E06E913}" srcOrd="0" destOrd="0" presId="urn:microsoft.com/office/officeart/2018/2/layout/IconVerticalSolidList"/>
    <dgm:cxn modelId="{7779D012-20C5-49AB-A930-415E0B85CC9E}" type="presParOf" srcId="{2ADEB90F-1654-4348-A1FC-1BCDD5CA462B}" destId="{8ED52811-1A3E-4FDF-BD5F-4CF24E6E0203}" srcOrd="1" destOrd="0" presId="urn:microsoft.com/office/officeart/2018/2/layout/IconVerticalSolidList"/>
    <dgm:cxn modelId="{7079E554-DC33-421F-B6A4-AB21F0F248E2}" type="presParOf" srcId="{2ADEB90F-1654-4348-A1FC-1BCDD5CA462B}" destId="{878353B5-435F-4A82-BB66-F52C8C69A2D6}" srcOrd="2" destOrd="0" presId="urn:microsoft.com/office/officeart/2018/2/layout/IconVerticalSolidList"/>
    <dgm:cxn modelId="{29D0DD59-3AEF-44C5-AA8D-13A3D35766B0}" type="presParOf" srcId="{2ADEB90F-1654-4348-A1FC-1BCDD5CA462B}" destId="{A802F5ED-20DF-4A2F-8348-D0B5A64440FF}" srcOrd="3" destOrd="0" presId="urn:microsoft.com/office/officeart/2018/2/layout/IconVerticalSolidList"/>
    <dgm:cxn modelId="{0E872817-C2FD-4E48-93AE-50C68AF4BC8E}" type="presParOf" srcId="{0C628245-0B49-4B9E-ABB2-9BBB5D5B1444}" destId="{E42874AD-11F8-4DBB-B3A7-52DA99C3AB38}" srcOrd="1" destOrd="0" presId="urn:microsoft.com/office/officeart/2018/2/layout/IconVerticalSolidList"/>
    <dgm:cxn modelId="{B63B9434-2A84-49BD-ACCA-E0A9FD3B861C}" type="presParOf" srcId="{0C628245-0B49-4B9E-ABB2-9BBB5D5B1444}" destId="{25D1788B-8EC2-422E-A6B7-CA36BCE3DE4E}" srcOrd="2" destOrd="0" presId="urn:microsoft.com/office/officeart/2018/2/layout/IconVerticalSolidList"/>
    <dgm:cxn modelId="{F7C35DC5-F678-423E-A9A6-1A48D63E6A2E}" type="presParOf" srcId="{25D1788B-8EC2-422E-A6B7-CA36BCE3DE4E}" destId="{9FD580DC-B679-435D-B74A-C70E734169D2}" srcOrd="0" destOrd="0" presId="urn:microsoft.com/office/officeart/2018/2/layout/IconVerticalSolidList"/>
    <dgm:cxn modelId="{A9CF2262-263C-4336-BB8A-A3D69328FC06}" type="presParOf" srcId="{25D1788B-8EC2-422E-A6B7-CA36BCE3DE4E}" destId="{0BE7AA64-5C44-4F31-8FA6-0C690E67100A}" srcOrd="1" destOrd="0" presId="urn:microsoft.com/office/officeart/2018/2/layout/IconVerticalSolidList"/>
    <dgm:cxn modelId="{1B8EBC26-7C1C-418A-BB2F-73B8C3CB7BFE}" type="presParOf" srcId="{25D1788B-8EC2-422E-A6B7-CA36BCE3DE4E}" destId="{F2EA016E-6DF8-4A7A-B583-574CCF357BC4}" srcOrd="2" destOrd="0" presId="urn:microsoft.com/office/officeart/2018/2/layout/IconVerticalSolidList"/>
    <dgm:cxn modelId="{EC47DA47-A000-4B10-B6C1-3EA63B796913}" type="presParOf" srcId="{25D1788B-8EC2-422E-A6B7-CA36BCE3DE4E}" destId="{C0D31875-72F4-43E0-99A1-851DF435CC8C}" srcOrd="3" destOrd="0" presId="urn:microsoft.com/office/officeart/2018/2/layout/IconVerticalSolidList"/>
    <dgm:cxn modelId="{BA604E2B-D9E8-4391-B12E-1DCB4D3439A6}" type="presParOf" srcId="{0C628245-0B49-4B9E-ABB2-9BBB5D5B1444}" destId="{520EF19E-9630-4E8F-9BDF-4767515764C4}" srcOrd="3" destOrd="0" presId="urn:microsoft.com/office/officeart/2018/2/layout/IconVerticalSolidList"/>
    <dgm:cxn modelId="{03010D97-3A64-47F2-802E-2D0692095AAB}" type="presParOf" srcId="{0C628245-0B49-4B9E-ABB2-9BBB5D5B1444}" destId="{E3D8B99A-6B24-4AC5-AEC8-F5825D1B44CF}" srcOrd="4" destOrd="0" presId="urn:microsoft.com/office/officeart/2018/2/layout/IconVerticalSolidList"/>
    <dgm:cxn modelId="{A3C9AB67-5DD3-4576-A3AD-6D816F30B3BA}" type="presParOf" srcId="{E3D8B99A-6B24-4AC5-AEC8-F5825D1B44CF}" destId="{C19DAFE6-5A17-4F37-BB59-13C8C50F06FF}" srcOrd="0" destOrd="0" presId="urn:microsoft.com/office/officeart/2018/2/layout/IconVerticalSolidList"/>
    <dgm:cxn modelId="{431B6672-279A-45F0-8558-1FC423EA3071}" type="presParOf" srcId="{E3D8B99A-6B24-4AC5-AEC8-F5825D1B44CF}" destId="{7BFD9AB3-2BE7-4553-AF14-CC043A2B6F06}" srcOrd="1" destOrd="0" presId="urn:microsoft.com/office/officeart/2018/2/layout/IconVerticalSolidList"/>
    <dgm:cxn modelId="{20C8AB31-8304-412B-AF2A-7D64E868F757}" type="presParOf" srcId="{E3D8B99A-6B24-4AC5-AEC8-F5825D1B44CF}" destId="{F330EEAA-D156-4BFB-B580-7337BFAE4861}" srcOrd="2" destOrd="0" presId="urn:microsoft.com/office/officeart/2018/2/layout/IconVerticalSolidList"/>
    <dgm:cxn modelId="{24464DCF-12ED-4DC3-8310-B1ED03F7F7A0}" type="presParOf" srcId="{E3D8B99A-6B24-4AC5-AEC8-F5825D1B44CF}" destId="{66A6814A-12B6-4950-B8F9-588A372C301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919F6C0-AF69-46B7-9768-C02EA8096B7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D2E28D7-8BCE-44D8-B6C6-492C687766D2}">
      <dgm:prSet/>
      <dgm:spPr/>
      <dgm:t>
        <a:bodyPr/>
        <a:lstStyle/>
        <a:p>
          <a:r>
            <a:rPr lang="en-GB"/>
            <a:t>Uniserve has a fully recruitment and selection process to find the ideal candidate </a:t>
          </a:r>
          <a:endParaRPr lang="en-US"/>
        </a:p>
      </dgm:t>
    </dgm:pt>
    <dgm:pt modelId="{25E501A7-CACD-491B-97D0-53CF22CE3EF9}" type="parTrans" cxnId="{A8473D2D-FDB3-49BE-AE03-8C16D9792AAC}">
      <dgm:prSet/>
      <dgm:spPr/>
      <dgm:t>
        <a:bodyPr/>
        <a:lstStyle/>
        <a:p>
          <a:endParaRPr lang="en-US"/>
        </a:p>
      </dgm:t>
    </dgm:pt>
    <dgm:pt modelId="{0386C535-DDDB-47D1-A5EF-4D498C33F746}" type="sibTrans" cxnId="{A8473D2D-FDB3-49BE-AE03-8C16D9792AAC}">
      <dgm:prSet/>
      <dgm:spPr/>
      <dgm:t>
        <a:bodyPr/>
        <a:lstStyle/>
        <a:p>
          <a:endParaRPr lang="en-US"/>
        </a:p>
      </dgm:t>
    </dgm:pt>
    <dgm:pt modelId="{9243B86A-2FEA-47D7-AE91-D918C4C659F8}">
      <dgm:prSet/>
      <dgm:spPr/>
      <dgm:t>
        <a:bodyPr/>
        <a:lstStyle/>
        <a:p>
          <a:r>
            <a:rPr lang="en-GB"/>
            <a:t>Effective questioning methods are employed to asses both technical and behavioral traits.</a:t>
          </a:r>
          <a:endParaRPr lang="en-US"/>
        </a:p>
      </dgm:t>
    </dgm:pt>
    <dgm:pt modelId="{8E71956C-6F67-47C5-AF07-1EB26805C43C}" type="parTrans" cxnId="{3BC71742-A2BC-46A5-8C5A-CDCBB7785660}">
      <dgm:prSet/>
      <dgm:spPr/>
      <dgm:t>
        <a:bodyPr/>
        <a:lstStyle/>
        <a:p>
          <a:endParaRPr lang="en-US"/>
        </a:p>
      </dgm:t>
    </dgm:pt>
    <dgm:pt modelId="{7C2BCB54-F332-4C8B-B709-F371292557BB}" type="sibTrans" cxnId="{3BC71742-A2BC-46A5-8C5A-CDCBB7785660}">
      <dgm:prSet/>
      <dgm:spPr/>
      <dgm:t>
        <a:bodyPr/>
        <a:lstStyle/>
        <a:p>
          <a:endParaRPr lang="en-US"/>
        </a:p>
      </dgm:t>
    </dgm:pt>
    <dgm:pt modelId="{8F5365BD-D09E-497F-B06F-394F9DFDFAD5}">
      <dgm:prSet/>
      <dgm:spPr/>
      <dgm:t>
        <a:bodyPr/>
        <a:lstStyle/>
        <a:p>
          <a:r>
            <a:rPr lang="en-GB"/>
            <a:t>By using the 3 types of interviews they ensure a balanced evaluation.</a:t>
          </a:r>
          <a:endParaRPr lang="en-US"/>
        </a:p>
      </dgm:t>
    </dgm:pt>
    <dgm:pt modelId="{C9BEBB74-7F73-4BFE-8E52-F076A5198101}" type="parTrans" cxnId="{FC6C412E-0C62-4D5B-9C5D-F08536B90971}">
      <dgm:prSet/>
      <dgm:spPr/>
      <dgm:t>
        <a:bodyPr/>
        <a:lstStyle/>
        <a:p>
          <a:endParaRPr lang="en-US"/>
        </a:p>
      </dgm:t>
    </dgm:pt>
    <dgm:pt modelId="{C6698133-9C6C-4335-909C-5A7DC8C0BB6B}" type="sibTrans" cxnId="{FC6C412E-0C62-4D5B-9C5D-F08536B90971}">
      <dgm:prSet/>
      <dgm:spPr/>
      <dgm:t>
        <a:bodyPr/>
        <a:lstStyle/>
        <a:p>
          <a:endParaRPr lang="en-US"/>
        </a:p>
      </dgm:t>
    </dgm:pt>
    <dgm:pt modelId="{880032C6-ED63-4BBC-A7C4-5EC9E7A311C4}" type="pres">
      <dgm:prSet presAssocID="{5919F6C0-AF69-46B7-9768-C02EA8096B7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E45C83F-40EC-4AE6-A47F-2002FA3BECE8}" type="pres">
      <dgm:prSet presAssocID="{FD2E28D7-8BCE-44D8-B6C6-492C687766D2}" presName="hierRoot1" presStyleCnt="0"/>
      <dgm:spPr/>
    </dgm:pt>
    <dgm:pt modelId="{C2AACFF6-6AFF-49C0-991D-5C0F15C9A6F4}" type="pres">
      <dgm:prSet presAssocID="{FD2E28D7-8BCE-44D8-B6C6-492C687766D2}" presName="composite" presStyleCnt="0"/>
      <dgm:spPr/>
    </dgm:pt>
    <dgm:pt modelId="{CB361CAF-AE10-4D89-95D9-15777E8C4D19}" type="pres">
      <dgm:prSet presAssocID="{FD2E28D7-8BCE-44D8-B6C6-492C687766D2}" presName="background" presStyleLbl="node0" presStyleIdx="0" presStyleCnt="3"/>
      <dgm:spPr/>
    </dgm:pt>
    <dgm:pt modelId="{790127DC-F383-45AD-904A-A49EE03DA690}" type="pres">
      <dgm:prSet presAssocID="{FD2E28D7-8BCE-44D8-B6C6-492C687766D2}" presName="text" presStyleLbl="fgAcc0" presStyleIdx="0" presStyleCnt="3">
        <dgm:presLayoutVars>
          <dgm:chPref val="3"/>
        </dgm:presLayoutVars>
      </dgm:prSet>
      <dgm:spPr/>
    </dgm:pt>
    <dgm:pt modelId="{DAED542A-048C-45DB-B7B8-14B30BB31D88}" type="pres">
      <dgm:prSet presAssocID="{FD2E28D7-8BCE-44D8-B6C6-492C687766D2}" presName="hierChild2" presStyleCnt="0"/>
      <dgm:spPr/>
    </dgm:pt>
    <dgm:pt modelId="{CA055168-D548-4B9A-8AA8-A729A4952288}" type="pres">
      <dgm:prSet presAssocID="{9243B86A-2FEA-47D7-AE91-D918C4C659F8}" presName="hierRoot1" presStyleCnt="0"/>
      <dgm:spPr/>
    </dgm:pt>
    <dgm:pt modelId="{69CD563A-B35E-4E28-BD4C-22EDE2A949E3}" type="pres">
      <dgm:prSet presAssocID="{9243B86A-2FEA-47D7-AE91-D918C4C659F8}" presName="composite" presStyleCnt="0"/>
      <dgm:spPr/>
    </dgm:pt>
    <dgm:pt modelId="{DB25B80C-3C08-451B-9687-97B6C9AAD94E}" type="pres">
      <dgm:prSet presAssocID="{9243B86A-2FEA-47D7-AE91-D918C4C659F8}" presName="background" presStyleLbl="node0" presStyleIdx="1" presStyleCnt="3"/>
      <dgm:spPr/>
    </dgm:pt>
    <dgm:pt modelId="{935190E8-BC5E-43D3-BFC8-E08BEE3A2434}" type="pres">
      <dgm:prSet presAssocID="{9243B86A-2FEA-47D7-AE91-D918C4C659F8}" presName="text" presStyleLbl="fgAcc0" presStyleIdx="1" presStyleCnt="3">
        <dgm:presLayoutVars>
          <dgm:chPref val="3"/>
        </dgm:presLayoutVars>
      </dgm:prSet>
      <dgm:spPr/>
    </dgm:pt>
    <dgm:pt modelId="{72F45A5B-1F69-408D-8BC1-C2B301550A67}" type="pres">
      <dgm:prSet presAssocID="{9243B86A-2FEA-47D7-AE91-D918C4C659F8}" presName="hierChild2" presStyleCnt="0"/>
      <dgm:spPr/>
    </dgm:pt>
    <dgm:pt modelId="{886E6475-D965-4164-B59C-18E87D2BB792}" type="pres">
      <dgm:prSet presAssocID="{8F5365BD-D09E-497F-B06F-394F9DFDFAD5}" presName="hierRoot1" presStyleCnt="0"/>
      <dgm:spPr/>
    </dgm:pt>
    <dgm:pt modelId="{A025AA9D-C417-43DF-8E84-3D003463E1C4}" type="pres">
      <dgm:prSet presAssocID="{8F5365BD-D09E-497F-B06F-394F9DFDFAD5}" presName="composite" presStyleCnt="0"/>
      <dgm:spPr/>
    </dgm:pt>
    <dgm:pt modelId="{A51C8F9D-7006-4A97-9FB3-C95E078D2CFD}" type="pres">
      <dgm:prSet presAssocID="{8F5365BD-D09E-497F-B06F-394F9DFDFAD5}" presName="background" presStyleLbl="node0" presStyleIdx="2" presStyleCnt="3"/>
      <dgm:spPr/>
    </dgm:pt>
    <dgm:pt modelId="{BDD60503-4E55-4FB0-AFD4-F21DCA8ADB42}" type="pres">
      <dgm:prSet presAssocID="{8F5365BD-D09E-497F-B06F-394F9DFDFAD5}" presName="text" presStyleLbl="fgAcc0" presStyleIdx="2" presStyleCnt="3">
        <dgm:presLayoutVars>
          <dgm:chPref val="3"/>
        </dgm:presLayoutVars>
      </dgm:prSet>
      <dgm:spPr/>
    </dgm:pt>
    <dgm:pt modelId="{76084F75-4AFF-4324-AB87-0D4DB40CA168}" type="pres">
      <dgm:prSet presAssocID="{8F5365BD-D09E-497F-B06F-394F9DFDFAD5}" presName="hierChild2" presStyleCnt="0"/>
      <dgm:spPr/>
    </dgm:pt>
  </dgm:ptLst>
  <dgm:cxnLst>
    <dgm:cxn modelId="{A8473D2D-FDB3-49BE-AE03-8C16D9792AAC}" srcId="{5919F6C0-AF69-46B7-9768-C02EA8096B7E}" destId="{FD2E28D7-8BCE-44D8-B6C6-492C687766D2}" srcOrd="0" destOrd="0" parTransId="{25E501A7-CACD-491B-97D0-53CF22CE3EF9}" sibTransId="{0386C535-DDDB-47D1-A5EF-4D498C33F746}"/>
    <dgm:cxn modelId="{FC6C412E-0C62-4D5B-9C5D-F08536B90971}" srcId="{5919F6C0-AF69-46B7-9768-C02EA8096B7E}" destId="{8F5365BD-D09E-497F-B06F-394F9DFDFAD5}" srcOrd="2" destOrd="0" parTransId="{C9BEBB74-7F73-4BFE-8E52-F076A5198101}" sibTransId="{C6698133-9C6C-4335-909C-5A7DC8C0BB6B}"/>
    <dgm:cxn modelId="{3BC71742-A2BC-46A5-8C5A-CDCBB7785660}" srcId="{5919F6C0-AF69-46B7-9768-C02EA8096B7E}" destId="{9243B86A-2FEA-47D7-AE91-D918C4C659F8}" srcOrd="1" destOrd="0" parTransId="{8E71956C-6F67-47C5-AF07-1EB26805C43C}" sibTransId="{7C2BCB54-F332-4C8B-B709-F371292557BB}"/>
    <dgm:cxn modelId="{E6F6CE67-0230-4027-8F72-FB4F6B0586F5}" type="presOf" srcId="{9243B86A-2FEA-47D7-AE91-D918C4C659F8}" destId="{935190E8-BC5E-43D3-BFC8-E08BEE3A2434}" srcOrd="0" destOrd="0" presId="urn:microsoft.com/office/officeart/2005/8/layout/hierarchy1"/>
    <dgm:cxn modelId="{B19FA8A5-302E-4098-8D70-D75B71C7924D}" type="presOf" srcId="{FD2E28D7-8BCE-44D8-B6C6-492C687766D2}" destId="{790127DC-F383-45AD-904A-A49EE03DA690}" srcOrd="0" destOrd="0" presId="urn:microsoft.com/office/officeart/2005/8/layout/hierarchy1"/>
    <dgm:cxn modelId="{6278CDA9-8345-42BE-9B8C-AA2CD27E110A}" type="presOf" srcId="{8F5365BD-D09E-497F-B06F-394F9DFDFAD5}" destId="{BDD60503-4E55-4FB0-AFD4-F21DCA8ADB42}" srcOrd="0" destOrd="0" presId="urn:microsoft.com/office/officeart/2005/8/layout/hierarchy1"/>
    <dgm:cxn modelId="{646DE3F0-EB7B-49E7-9844-EF4482DB9039}" type="presOf" srcId="{5919F6C0-AF69-46B7-9768-C02EA8096B7E}" destId="{880032C6-ED63-4BBC-A7C4-5EC9E7A311C4}" srcOrd="0" destOrd="0" presId="urn:microsoft.com/office/officeart/2005/8/layout/hierarchy1"/>
    <dgm:cxn modelId="{13EC189E-52BD-4B7E-A15B-2B964FA85794}" type="presParOf" srcId="{880032C6-ED63-4BBC-A7C4-5EC9E7A311C4}" destId="{1E45C83F-40EC-4AE6-A47F-2002FA3BECE8}" srcOrd="0" destOrd="0" presId="urn:microsoft.com/office/officeart/2005/8/layout/hierarchy1"/>
    <dgm:cxn modelId="{AC6C5308-7D10-4B31-9829-489E1045B62C}" type="presParOf" srcId="{1E45C83F-40EC-4AE6-A47F-2002FA3BECE8}" destId="{C2AACFF6-6AFF-49C0-991D-5C0F15C9A6F4}" srcOrd="0" destOrd="0" presId="urn:microsoft.com/office/officeart/2005/8/layout/hierarchy1"/>
    <dgm:cxn modelId="{3523D022-882D-4B38-8411-9D9AACEB588F}" type="presParOf" srcId="{C2AACFF6-6AFF-49C0-991D-5C0F15C9A6F4}" destId="{CB361CAF-AE10-4D89-95D9-15777E8C4D19}" srcOrd="0" destOrd="0" presId="urn:microsoft.com/office/officeart/2005/8/layout/hierarchy1"/>
    <dgm:cxn modelId="{E13A5C97-9100-4BDB-962E-7C385E7BFCF1}" type="presParOf" srcId="{C2AACFF6-6AFF-49C0-991D-5C0F15C9A6F4}" destId="{790127DC-F383-45AD-904A-A49EE03DA690}" srcOrd="1" destOrd="0" presId="urn:microsoft.com/office/officeart/2005/8/layout/hierarchy1"/>
    <dgm:cxn modelId="{57A912EE-9972-497E-8453-94E36971D996}" type="presParOf" srcId="{1E45C83F-40EC-4AE6-A47F-2002FA3BECE8}" destId="{DAED542A-048C-45DB-B7B8-14B30BB31D88}" srcOrd="1" destOrd="0" presId="urn:microsoft.com/office/officeart/2005/8/layout/hierarchy1"/>
    <dgm:cxn modelId="{CF460BCF-4A9F-4A5A-AF75-89A9E6D47B16}" type="presParOf" srcId="{880032C6-ED63-4BBC-A7C4-5EC9E7A311C4}" destId="{CA055168-D548-4B9A-8AA8-A729A4952288}" srcOrd="1" destOrd="0" presId="urn:microsoft.com/office/officeart/2005/8/layout/hierarchy1"/>
    <dgm:cxn modelId="{EAC53350-445E-4B88-95BF-B1851EB79C90}" type="presParOf" srcId="{CA055168-D548-4B9A-8AA8-A729A4952288}" destId="{69CD563A-B35E-4E28-BD4C-22EDE2A949E3}" srcOrd="0" destOrd="0" presId="urn:microsoft.com/office/officeart/2005/8/layout/hierarchy1"/>
    <dgm:cxn modelId="{24CDED7A-2CB7-4FC3-82FF-20EE4650ACAB}" type="presParOf" srcId="{69CD563A-B35E-4E28-BD4C-22EDE2A949E3}" destId="{DB25B80C-3C08-451B-9687-97B6C9AAD94E}" srcOrd="0" destOrd="0" presId="urn:microsoft.com/office/officeart/2005/8/layout/hierarchy1"/>
    <dgm:cxn modelId="{3B93E9A4-3821-499A-AB4A-366421A28E3B}" type="presParOf" srcId="{69CD563A-B35E-4E28-BD4C-22EDE2A949E3}" destId="{935190E8-BC5E-43D3-BFC8-E08BEE3A2434}" srcOrd="1" destOrd="0" presId="urn:microsoft.com/office/officeart/2005/8/layout/hierarchy1"/>
    <dgm:cxn modelId="{D73FD894-8D1C-4969-B4D5-415981CABD5C}" type="presParOf" srcId="{CA055168-D548-4B9A-8AA8-A729A4952288}" destId="{72F45A5B-1F69-408D-8BC1-C2B301550A67}" srcOrd="1" destOrd="0" presId="urn:microsoft.com/office/officeart/2005/8/layout/hierarchy1"/>
    <dgm:cxn modelId="{F5D20246-52BB-436E-9AA6-F8114F062612}" type="presParOf" srcId="{880032C6-ED63-4BBC-A7C4-5EC9E7A311C4}" destId="{886E6475-D965-4164-B59C-18E87D2BB792}" srcOrd="2" destOrd="0" presId="urn:microsoft.com/office/officeart/2005/8/layout/hierarchy1"/>
    <dgm:cxn modelId="{DD0A2611-2C42-41D3-965B-A79EC43D1B87}" type="presParOf" srcId="{886E6475-D965-4164-B59C-18E87D2BB792}" destId="{A025AA9D-C417-43DF-8E84-3D003463E1C4}" srcOrd="0" destOrd="0" presId="urn:microsoft.com/office/officeart/2005/8/layout/hierarchy1"/>
    <dgm:cxn modelId="{9515946C-30AE-4E19-B3D5-97E0F94D4C03}" type="presParOf" srcId="{A025AA9D-C417-43DF-8E84-3D003463E1C4}" destId="{A51C8F9D-7006-4A97-9FB3-C95E078D2CFD}" srcOrd="0" destOrd="0" presId="urn:microsoft.com/office/officeart/2005/8/layout/hierarchy1"/>
    <dgm:cxn modelId="{0117643D-CDC0-4D6A-8347-97F8B910C988}" type="presParOf" srcId="{A025AA9D-C417-43DF-8E84-3D003463E1C4}" destId="{BDD60503-4E55-4FB0-AFD4-F21DCA8ADB42}" srcOrd="1" destOrd="0" presId="urn:microsoft.com/office/officeart/2005/8/layout/hierarchy1"/>
    <dgm:cxn modelId="{F4B99E95-50D0-43AC-B1B2-E5E8D1ABE641}" type="presParOf" srcId="{886E6475-D965-4164-B59C-18E87D2BB792}" destId="{76084F75-4AFF-4324-AB87-0D4DB40CA16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9DED45-A449-4DB0-B9D0-7B810E06E913}">
      <dsp:nvSpPr>
        <dsp:cNvPr id="0" name=""/>
        <dsp:cNvSpPr/>
      </dsp:nvSpPr>
      <dsp:spPr>
        <a:xfrm>
          <a:off x="0" y="4990"/>
          <a:ext cx="6171948" cy="15736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D52811-1A3E-4FDF-BD5F-4CF24E6E0203}">
      <dsp:nvSpPr>
        <dsp:cNvPr id="0" name=""/>
        <dsp:cNvSpPr/>
      </dsp:nvSpPr>
      <dsp:spPr>
        <a:xfrm>
          <a:off x="476014" y="359050"/>
          <a:ext cx="866326" cy="8654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02F5ED-20DF-4A2F-8348-D0B5A64440FF}">
      <dsp:nvSpPr>
        <dsp:cNvPr id="0" name=""/>
        <dsp:cNvSpPr/>
      </dsp:nvSpPr>
      <dsp:spPr>
        <a:xfrm>
          <a:off x="1818354" y="4990"/>
          <a:ext cx="4282351" cy="1575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702" tIns="166702" rIns="166702" bIns="16670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Job analysis: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is a methodical approach to identifying and defining the responsibilities, requirements and characteristics of a job in detail.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(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Vulpen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, 2020)</a:t>
          </a:r>
        </a:p>
      </dsp:txBody>
      <dsp:txXfrm>
        <a:off x="1818354" y="4990"/>
        <a:ext cx="4282351" cy="1575138"/>
      </dsp:txXfrm>
    </dsp:sp>
    <dsp:sp modelId="{9FD580DC-B679-435D-B74A-C70E734169D2}">
      <dsp:nvSpPr>
        <dsp:cNvPr id="0" name=""/>
        <dsp:cNvSpPr/>
      </dsp:nvSpPr>
      <dsp:spPr>
        <a:xfrm>
          <a:off x="0" y="1961980"/>
          <a:ext cx="6171948" cy="15736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E7AA64-5C44-4F31-8FA6-0C690E67100A}">
      <dsp:nvSpPr>
        <dsp:cNvPr id="0" name=""/>
        <dsp:cNvSpPr/>
      </dsp:nvSpPr>
      <dsp:spPr>
        <a:xfrm>
          <a:off x="476014" y="2316040"/>
          <a:ext cx="866326" cy="8654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D31875-72F4-43E0-99A1-851DF435CC8C}">
      <dsp:nvSpPr>
        <dsp:cNvPr id="0" name=""/>
        <dsp:cNvSpPr/>
      </dsp:nvSpPr>
      <dsp:spPr>
        <a:xfrm>
          <a:off x="1818354" y="1961980"/>
          <a:ext cx="4282351" cy="1575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702" tIns="166702" rIns="166702" bIns="16670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Job description: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offers applicants a summary of the primary tasks and responsibilities associated with the position they are seeking. (LinkedIn, 2024)</a:t>
          </a:r>
        </a:p>
      </dsp:txBody>
      <dsp:txXfrm>
        <a:off x="1818354" y="1961980"/>
        <a:ext cx="4282351" cy="1575138"/>
      </dsp:txXfrm>
    </dsp:sp>
    <dsp:sp modelId="{C19DAFE6-5A17-4F37-BB59-13C8C50F06FF}">
      <dsp:nvSpPr>
        <dsp:cNvPr id="0" name=""/>
        <dsp:cNvSpPr/>
      </dsp:nvSpPr>
      <dsp:spPr>
        <a:xfrm>
          <a:off x="0" y="3918971"/>
          <a:ext cx="6171948" cy="15736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FD9AB3-2BE7-4553-AF14-CC043A2B6F06}">
      <dsp:nvSpPr>
        <dsp:cNvPr id="0" name=""/>
        <dsp:cNvSpPr/>
      </dsp:nvSpPr>
      <dsp:spPr>
        <a:xfrm>
          <a:off x="476014" y="4273031"/>
          <a:ext cx="866326" cy="8654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A6814A-12B6-4950-B8F9-588A372C3018}">
      <dsp:nvSpPr>
        <dsp:cNvPr id="0" name=""/>
        <dsp:cNvSpPr/>
      </dsp:nvSpPr>
      <dsp:spPr>
        <a:xfrm>
          <a:off x="1818354" y="3918971"/>
          <a:ext cx="4282351" cy="1575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702" tIns="166702" rIns="166702" bIns="16670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Person specification: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offer precise and transparent information regarding the open position when promoting a new job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opportunity.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18354" y="3918971"/>
        <a:ext cx="4282351" cy="15751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361CAF-AE10-4D89-95D9-15777E8C4D19}">
      <dsp:nvSpPr>
        <dsp:cNvPr id="0" name=""/>
        <dsp:cNvSpPr/>
      </dsp:nvSpPr>
      <dsp:spPr>
        <a:xfrm>
          <a:off x="0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0127DC-F383-45AD-904A-A49EE03DA690}">
      <dsp:nvSpPr>
        <dsp:cNvPr id="0" name=""/>
        <dsp:cNvSpPr/>
      </dsp:nvSpPr>
      <dsp:spPr>
        <a:xfrm>
          <a:off x="328612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Uniserve has a fully recruitment and selection process to find the ideal candidate </a:t>
          </a:r>
          <a:endParaRPr lang="en-US" sz="2200" kern="1200"/>
        </a:p>
      </dsp:txBody>
      <dsp:txXfrm>
        <a:off x="383617" y="1447754"/>
        <a:ext cx="2847502" cy="1768010"/>
      </dsp:txXfrm>
    </dsp:sp>
    <dsp:sp modelId="{DB25B80C-3C08-451B-9687-97B6C9AAD94E}">
      <dsp:nvSpPr>
        <dsp:cNvPr id="0" name=""/>
        <dsp:cNvSpPr/>
      </dsp:nvSpPr>
      <dsp:spPr>
        <a:xfrm>
          <a:off x="3614737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5190E8-BC5E-43D3-BFC8-E08BEE3A2434}">
      <dsp:nvSpPr>
        <dsp:cNvPr id="0" name=""/>
        <dsp:cNvSpPr/>
      </dsp:nvSpPr>
      <dsp:spPr>
        <a:xfrm>
          <a:off x="3943350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Effective questioning methods are employed to asses both technical and behavioral traits.</a:t>
          </a:r>
          <a:endParaRPr lang="en-US" sz="2200" kern="1200"/>
        </a:p>
      </dsp:txBody>
      <dsp:txXfrm>
        <a:off x="3998355" y="1447754"/>
        <a:ext cx="2847502" cy="1768010"/>
      </dsp:txXfrm>
    </dsp:sp>
    <dsp:sp modelId="{A51C8F9D-7006-4A97-9FB3-C95E078D2CFD}">
      <dsp:nvSpPr>
        <dsp:cNvPr id="0" name=""/>
        <dsp:cNvSpPr/>
      </dsp:nvSpPr>
      <dsp:spPr>
        <a:xfrm>
          <a:off x="7229475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D60503-4E55-4FB0-AFD4-F21DCA8ADB42}">
      <dsp:nvSpPr>
        <dsp:cNvPr id="0" name=""/>
        <dsp:cNvSpPr/>
      </dsp:nvSpPr>
      <dsp:spPr>
        <a:xfrm>
          <a:off x="7558087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By using the 3 types of interviews they ensure a balanced evaluation.</a:t>
          </a:r>
          <a:endParaRPr lang="en-US" sz="2200" kern="1200"/>
        </a:p>
      </dsp:txBody>
      <dsp:txXfrm>
        <a:off x="7613092" y="1447754"/>
        <a:ext cx="2847502" cy="17680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EC022B-82D5-4742-8795-D444C3455A5C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ECCC59-F8D6-4CF9-95E0-4A0C8A2D3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1531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AC9C3-C8C7-9D70-ACF4-4CDA79C149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2AE43F-F3DC-3B7E-8CD3-DE13EDACCE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9FADF2-44A7-B58D-8083-73C141593E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57BFD-BED8-49B0-ACFB-A63C35CBDC35}" type="datetime1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7C1BEC-7EE3-B0F0-7DA0-5FE99BF2B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B05CB2-E2A1-2451-07FA-D491E0C7B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83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19537-0E1B-2D92-E17E-4E2E9B21D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46062-FEA7-D1DC-E79D-E5CC92D39A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4DF853-55CC-CF37-52E3-4E52705F0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3CBC4-1823-4EE3-9B18-D0934A892FC5}" type="datetime1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4C5890-4DFA-E015-676B-93ECB9158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16D8EC-214C-8BF2-EC7C-E08097DA39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9191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726E4-8640-9BF7-F273-AA853FAA4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5AE5D2-0B8B-DE03-71FC-37B15DDA7C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572C37-0EC4-54C1-BFF5-4036A5CB71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8B368-CB99-4E36-AC53-6678356BBBA2}" type="datetime1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ECAC4D-17C9-6FA0-F5BC-42416109AB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613BC1-5269-9167-7CF0-D761C2D7A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32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00036-CD31-94BB-8968-B110B7D2E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065EC-8BE8-6472-0FE6-D990424C9A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3CB4A3-9F35-95AD-0DB6-9865B5683D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418801-B10F-2827-EE31-EDAB3B13C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69580-50FE-491D-B655-C9F1288C9B9B}" type="datetime1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4CFB35-901F-4AF6-CCA7-39F5E5DBA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497824-9C9A-AB35-B127-921CB6262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899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B066B-38D1-3F33-5725-834D65859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5A706F-29A3-F781-9DC4-B6845DD7F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7DA520-1895-2EDB-6FFD-28DC0012CD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0B34E5-F164-B67F-7CA8-25F0FEDCFB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3C8139-893B-1BEA-769D-EE964E5A3AA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C3AEA6-48C1-7D53-80D2-0DC9CD141E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59F0B-24A2-4C89-BEB9-773AE3729A1E}" type="datetime1">
              <a:rPr lang="en-US" smtClean="0"/>
              <a:t>11/14/2025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B5D989C-7777-D04B-4B58-E3C4B8AB0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008C97-F4FD-341A-BC78-44CD6169C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6328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7767B-70A3-28B6-A675-C59C4FC4C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2B5FBB-413B-0B29-ACFB-B90E87E7FE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71343-59E3-4633-BAD3-BB84FF9BD11C}" type="datetime1">
              <a:rPr lang="en-US" smtClean="0"/>
              <a:t>11/14/2025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DE1898-4BC8-E496-26CD-40934EF4E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D9B1FA-C750-36EC-8B2A-FD98DFC37A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2928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A39C37C-DAA9-EEA4-4C6B-9E5FC24BE9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C04BD-3274-4AE5-9BB7-72E31BA68CB9}" type="datetime1">
              <a:rPr lang="en-US" smtClean="0"/>
              <a:t>11/14/2025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04F4CB-124C-3CA6-7B2A-EDA689984D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0BE140-CB75-4C87-513D-8C29793C3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4091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48651-65DE-8540-E97A-38D5786A9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93CA4-239E-5B7C-17F2-BEA5837A3F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1E2E51-EF41-99A2-623D-65DB4F679D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1997B3-8508-DFEF-CD51-549EA501F1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3E5D2-2EB3-4356-81CB-1C6A84848E92}" type="datetime1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9DC86B-699D-9038-B3C3-F76B5B151C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1E5079-3107-8D3D-4B12-44815AA5B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7437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287F4-41BF-69E4-3C74-95538009A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70FB14-C571-A609-2135-7BF23A22210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1509F1-47F0-37A3-6947-9DE9B25721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1F3E29-503E-5FF5-F64A-00C25F4F6B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419DE-D960-419F-9F12-618CC2AA6475}" type="datetime1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317FE-7D2E-AC48-5458-6193AF197F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9A14F-72AC-C23B-A2C2-FED503B73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598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8E8D83-A7F7-678B-3E4F-46DAAE72D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34F475-18E3-15D6-D76B-6274954A3D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B07778-9890-E023-D49A-24E0B2096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B08C6-9418-488B-8320-F9EB403533CD}" type="datetime1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571790-EB6D-8408-1463-C4C31B2F43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49FE54-CA4F-D869-4989-0D91AC590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7707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D5BF5E-04D9-C40B-E2A3-6C1C0426C34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F1B67E-CF80-A8EA-2FBF-66696AF0CE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7897C0-D0A4-9B1C-C32D-9A5BC9D4A1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ED1C-828D-4336-B49D-C46CAED725BC}" type="datetime1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89D5D7-51F0-C88A-D161-5BC31D258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8A38AA-DF1D-9BC7-B5BE-67FD5CB30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616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0952F7-9B18-9B28-C453-D2667E987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960092-10B0-DAED-C518-53A405E42C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90151E-DF91-92EE-6284-729339B41A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D3C6A0-E88B-4DFD-98A8-B9B5B8F6D0E7}" type="datetime1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F62C9F-993D-D5DA-DA24-6074D25536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01F3C-7F27-92CC-9DAF-7E5C91EF3D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799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9" r:id="rId1"/>
    <p:sldLayoutId id="2147483820" r:id="rId2"/>
    <p:sldLayoutId id="2147483821" r:id="rId3"/>
    <p:sldLayoutId id="2147483822" r:id="rId4"/>
    <p:sldLayoutId id="2147483823" r:id="rId5"/>
    <p:sldLayoutId id="2147483824" r:id="rId6"/>
    <p:sldLayoutId id="2147483825" r:id="rId7"/>
    <p:sldLayoutId id="2147483826" r:id="rId8"/>
    <p:sldLayoutId id="2147483827" r:id="rId9"/>
    <p:sldLayoutId id="2147483828" r:id="rId10"/>
    <p:sldLayoutId id="214748382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br.com/methodology/structured-interview/" TargetMode="External"/><Relationship Id="rId2" Type="http://schemas.openxmlformats.org/officeDocument/2006/relationships/hyperlink" Target="https://dovetail.com/research/structured-interview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pdonline.co.uk/knowledge-base/business/effective-question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79C939E0-0410-F575-621C-E332124C0D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214" r="431" b="8109"/>
          <a:stretch>
            <a:fillRect/>
          </a:stretch>
        </p:blipFill>
        <p:spPr>
          <a:xfrm>
            <a:off x="21" y="0"/>
            <a:ext cx="12191979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C99F35-01CA-541F-789E-DCEE888CF8AC}"/>
              </a:ext>
            </a:extLst>
          </p:cNvPr>
          <p:cNvSpPr txBox="1"/>
          <p:nvPr/>
        </p:nvSpPr>
        <p:spPr>
          <a:xfrm>
            <a:off x="4385187" y="4026499"/>
            <a:ext cx="780679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DEVELOPING AND MANAGING INDIVIDUALS AND TEAMS</a:t>
            </a:r>
          </a:p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LCLM5002</a:t>
            </a:r>
          </a:p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ANAMARIA POP</a:t>
            </a:r>
          </a:p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2412053</a:t>
            </a:r>
          </a:p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AMER KAREEM</a:t>
            </a:r>
          </a:p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TITLE: INDIVIDUAL PRESENTATION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67007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4D46527-8963-4773-8769-07E6ACE08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22F317-95F9-9E7C-16F3-9202C0809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365125"/>
            <a:ext cx="5257800" cy="1325563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Graphic 8" descr="Document">
            <a:extLst>
              <a:ext uri="{FF2B5EF4-FFF2-40B4-BE49-F238E27FC236}">
                <a16:creationId xmlns:a16="http://schemas.microsoft.com/office/drawing/2014/main" id="{23F53DE0-2BB6-6B85-F61C-AC465E58E8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4500" y="985390"/>
            <a:ext cx="4643496" cy="4643496"/>
          </a:xfrm>
          <a:custGeom>
            <a:avLst/>
            <a:gdLst/>
            <a:ahLst/>
            <a:cxnLst/>
            <a:rect l="l" t="t" r="r" b="b"/>
            <a:pathLst>
              <a:path w="4643496" h="5550370">
                <a:moveTo>
                  <a:pt x="81586" y="0"/>
                </a:moveTo>
                <a:lnTo>
                  <a:pt x="4561910" y="0"/>
                </a:lnTo>
                <a:cubicBezTo>
                  <a:pt x="4606969" y="0"/>
                  <a:pt x="4643496" y="36527"/>
                  <a:pt x="4643496" y="81586"/>
                </a:cubicBezTo>
                <a:lnTo>
                  <a:pt x="4643496" y="5468784"/>
                </a:lnTo>
                <a:cubicBezTo>
                  <a:pt x="4643496" y="5513843"/>
                  <a:pt x="4606969" y="5550370"/>
                  <a:pt x="4561910" y="5550370"/>
                </a:cubicBezTo>
                <a:lnTo>
                  <a:pt x="81586" y="5550370"/>
                </a:lnTo>
                <a:cubicBezTo>
                  <a:pt x="36527" y="5550370"/>
                  <a:pt x="0" y="5513843"/>
                  <a:pt x="0" y="5468784"/>
                </a:cubicBezTo>
                <a:lnTo>
                  <a:pt x="0" y="81586"/>
                </a:lnTo>
                <a:cubicBezTo>
                  <a:pt x="0" y="36527"/>
                  <a:pt x="36527" y="0"/>
                  <a:pt x="81586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45F1C-0FDF-5833-195E-F0107F787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825625"/>
            <a:ext cx="52578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Slide1: Cover page</a:t>
            </a:r>
          </a:p>
          <a:p>
            <a:pPr marL="0" indent="0"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Slide 2: Table of contents</a:t>
            </a:r>
          </a:p>
          <a:p>
            <a:pPr marL="0" indent="0"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Slide 3: Company overview</a:t>
            </a:r>
          </a:p>
          <a:p>
            <a:pPr marL="0" indent="0"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Slide 4: Recruitment process overview</a:t>
            </a:r>
          </a:p>
          <a:p>
            <a:pPr marL="0" indent="0"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Slide 5: Job analysis, job description and person specification </a:t>
            </a:r>
          </a:p>
          <a:p>
            <a:pPr marL="0" indent="0"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Slide 6: Structured Interview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Slide 7: Panel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InterviewCompetency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- Based interview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Slide 8: Competency- Based interview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Slide 9: Questioning Techniques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Face-to-Face  vs Online Interview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Slide 10: Comparison Face-to-Face and Online Interview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Slide 11:Conclusion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Slide 12: Reference List</a:t>
            </a:r>
          </a:p>
          <a:p>
            <a:pPr marL="0" indent="0">
              <a:buNone/>
            </a:pPr>
            <a:endParaRPr lang="en-GB" sz="13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920E13D1-85D7-4BF3-9903-59216CB5A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365355" y="705367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879818-014E-3C7E-C67D-616E9C55A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7E7843D-FF13-4365-9478-9625B70A2705}" type="slidenum">
              <a:rPr lang="en-US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54642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43F56-8680-9237-3D0C-7C789D208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899025"/>
            <a:ext cx="3076032" cy="17637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Company overview</a:t>
            </a:r>
          </a:p>
        </p:txBody>
      </p:sp>
      <p:pic>
        <p:nvPicPr>
          <p:cNvPr id="6" name="Content Placeholder 5" descr="A logo for a company&#10;&#10;AI-generated content may be incorrect.">
            <a:extLst>
              <a:ext uri="{FF2B5EF4-FFF2-40B4-BE49-F238E27FC236}">
                <a16:creationId xmlns:a16="http://schemas.microsoft.com/office/drawing/2014/main" id="{1EF556FB-DABE-41F6-EFB6-A7AE436A49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0266" y="411983"/>
            <a:ext cx="7353299" cy="3622284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46ACD0-F161-848C-A9FF-EA68F92BC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87E7843D-FF13-4365-9478-9625B70A270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BC5D35-BB76-DCFB-24A9-DAEB1A18FA19}"/>
              </a:ext>
            </a:extLst>
          </p:cNvPr>
          <p:cNvSpPr txBox="1"/>
          <p:nvPr/>
        </p:nvSpPr>
        <p:spPr>
          <a:xfrm>
            <a:off x="538435" y="2893622"/>
            <a:ext cx="4324559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2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Uniserve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is the biggest  independent logistics and global trade management company in the UK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DBF749-CF80-460B-267B-F3729191BB32}"/>
              </a:ext>
            </a:extLst>
          </p:cNvPr>
          <p:cNvSpPr txBox="1"/>
          <p:nvPr/>
        </p:nvSpPr>
        <p:spPr>
          <a:xfrm>
            <a:off x="456043" y="4265076"/>
            <a:ext cx="5061858" cy="92333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provide services like freight(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air,ocean,road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,warehousing ,distribution and supply chain solutions.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ABA32EB-F0BC-6475-11B3-E2437E37DA86}"/>
              </a:ext>
            </a:extLst>
          </p:cNvPr>
          <p:cNvSpPr txBox="1"/>
          <p:nvPr/>
        </p:nvSpPr>
        <p:spPr>
          <a:xfrm>
            <a:off x="5973943" y="4449073"/>
            <a:ext cx="4005943" cy="120032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 ,1.200 employees ,which includes office and warehouse staff and drivers across UK and international facilities</a:t>
            </a:r>
          </a:p>
        </p:txBody>
      </p:sp>
    </p:spTree>
    <p:extLst>
      <p:ext uri="{BB962C8B-B14F-4D97-AF65-F5344CB8AC3E}">
        <p14:creationId xmlns:p14="http://schemas.microsoft.com/office/powerpoint/2010/main" val="1667198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E23D5-8FAE-C97D-F525-3FE03147A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3086" y="1177348"/>
            <a:ext cx="5285979" cy="13263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Recruitment process overview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FE16B5-4DEE-9BD1-5AE0-51F8C295C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87E7843D-FF13-4365-9478-9625B70A270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EF32487-A271-0BEE-D832-600647FFC9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9215" y="1198046"/>
            <a:ext cx="5373065" cy="403873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3BE8D39-A718-E9D8-7541-ED2F47D8B12F}"/>
              </a:ext>
            </a:extLst>
          </p:cNvPr>
          <p:cNvSpPr txBox="1"/>
          <p:nvPr/>
        </p:nvSpPr>
        <p:spPr>
          <a:xfrm>
            <a:off x="6183086" y="2503714"/>
            <a:ext cx="5573485" cy="923330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Process of identifying and employing qualified individuals to occupy vacant roles within an organization.</a:t>
            </a:r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(Morgan, 2025)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DB2E374-482F-55F2-75A4-5099241B04F2}"/>
              </a:ext>
            </a:extLst>
          </p:cNvPr>
          <p:cNvSpPr txBox="1"/>
          <p:nvPr/>
        </p:nvSpPr>
        <p:spPr>
          <a:xfrm>
            <a:off x="6183085" y="3553081"/>
            <a:ext cx="5573485" cy="92333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Candidates are selected based on the job requirements and then they are evaluated through organized interviews and practical tasks.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31122E-C171-EEBC-CE9D-25145B618E97}"/>
              </a:ext>
            </a:extLst>
          </p:cNvPr>
          <p:cNvSpPr txBox="1"/>
          <p:nvPr/>
        </p:nvSpPr>
        <p:spPr>
          <a:xfrm>
            <a:off x="6162281" y="4573746"/>
            <a:ext cx="5594290" cy="120032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hiring process is a planned set of actions that goes from writing a job description to sending an offer letter. It's meant to find, evaluate, and hire the right people for the job.</a:t>
            </a:r>
            <a:r>
              <a:rPr lang="en-GB" dirty="0"/>
              <a:t> resources (2019)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47939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4D4BF-0FBC-86B3-3A74-F20538A39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914776" cy="397726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Job analysis, job description and person specification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45370F-AD02-6264-CAE7-D28B6C9CA3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87E7843D-FF13-4365-9478-9625B70A2705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9" name="TextBox 6">
            <a:extLst>
              <a:ext uri="{FF2B5EF4-FFF2-40B4-BE49-F238E27FC236}">
                <a16:creationId xmlns:a16="http://schemas.microsoft.com/office/drawing/2014/main" id="{A0612758-129A-F2CA-7EA7-8C988AB1FB0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00058629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83954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8E241C-3469-44F4-D359-BFEC25424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dirty="0"/>
              <a:t>Structured Interview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2D150A-FABC-4A75-EF06-8F8DA64BC5FB}"/>
              </a:ext>
            </a:extLst>
          </p:cNvPr>
          <p:cNvSpPr txBox="1"/>
          <p:nvPr/>
        </p:nvSpPr>
        <p:spPr>
          <a:xfrm>
            <a:off x="761802" y="2743200"/>
            <a:ext cx="4646905" cy="36131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Represents a systematic approach in which every candidate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reponds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to an identical series of pre-established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questions,presented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in a consistent order. Dovetail (2023).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Advantage: increased credibility, reliability ,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simple,cost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effective and efficient.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Disadvantage: limited scope and flexibility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All candidates are asked the same set of questions.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</p:txBody>
      </p:sp>
      <p:pic>
        <p:nvPicPr>
          <p:cNvPr id="20" name="Picture 19" descr="One in a crowd">
            <a:extLst>
              <a:ext uri="{FF2B5EF4-FFF2-40B4-BE49-F238E27FC236}">
                <a16:creationId xmlns:a16="http://schemas.microsoft.com/office/drawing/2014/main" id="{19ABD3B5-1A70-DD23-A24E-0AF5A9E1F0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725" r="12534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8DCBB8-C03E-54D9-5DB3-882CE80B5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2520" y="6356350"/>
            <a:ext cx="3200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87E7843D-FF13-4365-9478-9625B70A2705}" type="slidenum">
              <a:rPr lang="en-US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6</a:t>
            </a:fld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2003394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4CEEB-427F-FB7B-0D65-587612ECC2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Panel Interview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2C4F2E-14A0-0804-A6D9-D3265A0A8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7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CE28FD-8F4D-CEB6-A372-0E5EBC03FA30}"/>
              </a:ext>
            </a:extLst>
          </p:cNvPr>
          <p:cNvSpPr txBox="1"/>
          <p:nvPr/>
        </p:nvSpPr>
        <p:spPr>
          <a:xfrm>
            <a:off x="619432" y="1961179"/>
            <a:ext cx="5171768" cy="9233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Interviewers comes from different departments in a  company or business.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618A24-C16E-CD53-C099-30DC17B062E8}"/>
              </a:ext>
            </a:extLst>
          </p:cNvPr>
          <p:cNvSpPr txBox="1"/>
          <p:nvPr/>
        </p:nvSpPr>
        <p:spPr>
          <a:xfrm>
            <a:off x="838200" y="2884509"/>
            <a:ext cx="5171768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They provide various advantages that can make the hiring process better and increase the quality of new employees.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124BA50-E10F-F06A-E98A-CD51A5DB78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9604" y="823965"/>
            <a:ext cx="4286250" cy="4853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D7E2BF5-4551-F953-9081-BBB2BAD50285}"/>
              </a:ext>
            </a:extLst>
          </p:cNvPr>
          <p:cNvSpPr txBox="1"/>
          <p:nvPr/>
        </p:nvSpPr>
        <p:spPr>
          <a:xfrm>
            <a:off x="1054376" y="3807839"/>
            <a:ext cx="5205046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Conduct a thorough assessment by evaluating skills, experience, and fit with the company culture, simplifying the hiring process.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25365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81BFA6-3D73-EACA-65E0-676139DC6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Competency- Based interview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9DC2-E0CB-99BF-73D6-989D9B37E2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Referred to as structured, behavioral, or situational interviews, they aim to evaluate one or more skills or competencies.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Allow you to share stories from past jobs and explain how you made decisions based on those experiences.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focus is mainly on a candidate's past behavior, since employers can look at your previous job experiences to see examples of your skills.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01A1DE-C9FC-F90C-C2D7-861C89054C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06330" y="6356350"/>
            <a:ext cx="84747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7E7843D-FF13-4365-9478-9625B70A2705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1940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3C5D1-C313-B87A-6E33-FECFA9506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</a:p>
        </p:txBody>
      </p:sp>
      <p:pic>
        <p:nvPicPr>
          <p:cNvPr id="41" name="Picture 40" descr="Magnifying glass and question mark">
            <a:extLst>
              <a:ext uri="{FF2B5EF4-FFF2-40B4-BE49-F238E27FC236}">
                <a16:creationId xmlns:a16="http://schemas.microsoft.com/office/drawing/2014/main" id="{9D219CA4-73D3-4A24-FB48-6A458CACA4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824" r="23176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45" name="Group 44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15EBD863-38A6-FF6F-051A-DF2AB2F295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2533476"/>
            <a:ext cx="4491820" cy="3447832"/>
          </a:xfrm>
        </p:spPr>
        <p:txBody>
          <a:bodyPr anchor="t">
            <a:normAutofit lnSpcReduction="10000"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Probing questions: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used to investigate deeper or unclear answers.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Leading questions: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made to gently encourage or sway the person answering to provide a certain response.</a:t>
            </a:r>
          </a:p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Open questions: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allow the person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interviewed  to detail the response.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Socratic questions: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is a way of thinking critically.</a:t>
            </a:r>
          </a:p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Closed questions: m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otivate the person being interviewed to recreate a certain event.</a:t>
            </a:r>
          </a:p>
          <a:p>
            <a:pPr marL="0" indent="0">
              <a:buNone/>
            </a:pPr>
            <a:br>
              <a:rPr lang="en-US" sz="1400" dirty="0"/>
            </a:b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7F2895-4F47-F02F-C68D-3E35AF59AC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7E7843D-FF13-4365-9478-9625B70A2705}" type="slidenum">
              <a:rPr lang="en-US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9</a:t>
            </a:fld>
            <a:endParaRPr lang="en-US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48009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B4BC5E-31F5-CDFE-9756-233DAC0E3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Face-to-Face  vs Online Interview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3BB7B1-3C34-B292-C523-53FCE28BC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19" y="6455664"/>
            <a:ext cx="44805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7E7843D-FF13-4365-9478-9625B70A2705}" type="slidenum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10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E216762C-1080-B363-9333-B21C59AA7A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1784481"/>
              </p:ext>
            </p:extLst>
          </p:nvPr>
        </p:nvGraphicFramePr>
        <p:xfrm>
          <a:off x="432225" y="1994397"/>
          <a:ext cx="11327550" cy="43959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9390">
                  <a:extLst>
                    <a:ext uri="{9D8B030D-6E8A-4147-A177-3AD203B41FA5}">
                      <a16:colId xmlns:a16="http://schemas.microsoft.com/office/drawing/2014/main" val="1807461191"/>
                    </a:ext>
                  </a:extLst>
                </a:gridCol>
                <a:gridCol w="3819984">
                  <a:extLst>
                    <a:ext uri="{9D8B030D-6E8A-4147-A177-3AD203B41FA5}">
                      <a16:colId xmlns:a16="http://schemas.microsoft.com/office/drawing/2014/main" val="3146198879"/>
                    </a:ext>
                  </a:extLst>
                </a:gridCol>
                <a:gridCol w="3828176">
                  <a:extLst>
                    <a:ext uri="{9D8B030D-6E8A-4147-A177-3AD203B41FA5}">
                      <a16:colId xmlns:a16="http://schemas.microsoft.com/office/drawing/2014/main" val="1169849142"/>
                    </a:ext>
                  </a:extLst>
                </a:gridCol>
              </a:tblGrid>
              <a:tr h="546390"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Criteria</a:t>
                      </a:r>
                    </a:p>
                  </a:txBody>
                  <a:tcPr marL="124179" marR="124179" marT="62090" marB="6209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Face-to-Face</a:t>
                      </a:r>
                    </a:p>
                  </a:txBody>
                  <a:tcPr marL="124179" marR="124179" marT="62090" marB="6209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</a:t>
                      </a:r>
                    </a:p>
                  </a:txBody>
                  <a:tcPr marL="124179" marR="124179" marT="62090" marB="6209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4987454"/>
                  </a:ext>
                </a:extLst>
              </a:tr>
              <a:tr h="546390">
                <a:tc>
                  <a:txBody>
                    <a:bodyPr/>
                    <a:lstStyle/>
                    <a:p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</a:t>
                      </a:r>
                    </a:p>
                  </a:txBody>
                  <a:tcPr marL="124179" marR="124179" marT="62090" marB="62090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Higher(travel,clothing)</a:t>
                      </a:r>
                    </a:p>
                  </a:txBody>
                  <a:tcPr marL="124179" marR="124179" marT="62090" marB="62090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Lower </a:t>
                      </a:r>
                    </a:p>
                  </a:txBody>
                  <a:tcPr marL="124179" marR="124179" marT="62090" marB="62090"/>
                </a:tc>
                <a:extLst>
                  <a:ext uri="{0D108BD9-81ED-4DB2-BD59-A6C34878D82A}">
                    <a16:rowId xmlns:a16="http://schemas.microsoft.com/office/drawing/2014/main" val="1899132255"/>
                  </a:ext>
                </a:extLst>
              </a:tr>
              <a:tr h="918928">
                <a:tc>
                  <a:txBody>
                    <a:bodyPr/>
                    <a:lstStyle/>
                    <a:p>
                      <a:r>
                        <a:rPr lang="en-GB" sz="2400"/>
                        <a:t>Communication</a:t>
                      </a:r>
                    </a:p>
                  </a:txBody>
                  <a:tcPr marL="124179" marR="124179" marT="62090" marB="62090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Better reading of body language </a:t>
                      </a:r>
                    </a:p>
                  </a:txBody>
                  <a:tcPr marL="124179" marR="124179" marT="62090" marB="62090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Less ability reading of body language </a:t>
                      </a:r>
                    </a:p>
                  </a:txBody>
                  <a:tcPr marL="124179" marR="124179" marT="62090" marB="62090"/>
                </a:tc>
                <a:extLst>
                  <a:ext uri="{0D108BD9-81ED-4DB2-BD59-A6C34878D82A}">
                    <a16:rowId xmlns:a16="http://schemas.microsoft.com/office/drawing/2014/main" val="2088588567"/>
                  </a:ext>
                </a:extLst>
              </a:tr>
              <a:tr h="546390">
                <a:tc>
                  <a:txBody>
                    <a:bodyPr/>
                    <a:lstStyle/>
                    <a:p>
                      <a:r>
                        <a:rPr lang="en-GB" sz="2400"/>
                        <a:t>Accessibility</a:t>
                      </a:r>
                    </a:p>
                  </a:txBody>
                  <a:tcPr marL="124179" marR="124179" marT="62090" marB="62090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Travel to the location</a:t>
                      </a:r>
                    </a:p>
                  </a:txBody>
                  <a:tcPr marL="124179" marR="124179" marT="62090" marB="62090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No travel needed</a:t>
                      </a:r>
                    </a:p>
                  </a:txBody>
                  <a:tcPr marL="124179" marR="124179" marT="62090" marB="62090"/>
                </a:tc>
                <a:extLst>
                  <a:ext uri="{0D108BD9-81ED-4DB2-BD59-A6C34878D82A}">
                    <a16:rowId xmlns:a16="http://schemas.microsoft.com/office/drawing/2014/main" val="187490587"/>
                  </a:ext>
                </a:extLst>
              </a:tr>
              <a:tr h="918928">
                <a:tc>
                  <a:txBody>
                    <a:bodyPr/>
                    <a:lstStyle/>
                    <a:p>
                      <a:r>
                        <a:rPr lang="en-GB" sz="2400"/>
                        <a:t>Technology</a:t>
                      </a:r>
                    </a:p>
                  </a:txBody>
                  <a:tcPr marL="124179" marR="124179" marT="62090" marB="62090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Minor technical problems</a:t>
                      </a:r>
                    </a:p>
                  </a:txBody>
                  <a:tcPr marL="124179" marR="124179" marT="62090" marB="62090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Good internet connection and device</a:t>
                      </a:r>
                    </a:p>
                  </a:txBody>
                  <a:tcPr marL="124179" marR="124179" marT="62090" marB="62090"/>
                </a:tc>
                <a:extLst>
                  <a:ext uri="{0D108BD9-81ED-4DB2-BD59-A6C34878D82A}">
                    <a16:rowId xmlns:a16="http://schemas.microsoft.com/office/drawing/2014/main" val="267108659"/>
                  </a:ext>
                </a:extLst>
              </a:tr>
              <a:tr h="918928">
                <a:tc>
                  <a:txBody>
                    <a:bodyPr/>
                    <a:lstStyle/>
                    <a:p>
                      <a:r>
                        <a:rPr lang="en-GB" sz="2400"/>
                        <a:t>Comfort</a:t>
                      </a:r>
                    </a:p>
                  </a:txBody>
                  <a:tcPr marL="124179" marR="124179" marT="62090" marB="62090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Anxiety for some candidates</a:t>
                      </a:r>
                    </a:p>
                  </a:txBody>
                  <a:tcPr marL="124179" marR="124179" marT="62090" marB="62090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More relaxed in them place</a:t>
                      </a:r>
                    </a:p>
                  </a:txBody>
                  <a:tcPr marL="124179" marR="124179" marT="62090" marB="62090"/>
                </a:tc>
                <a:extLst>
                  <a:ext uri="{0D108BD9-81ED-4DB2-BD59-A6C34878D82A}">
                    <a16:rowId xmlns:a16="http://schemas.microsoft.com/office/drawing/2014/main" val="9889217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73656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A79FD-14FD-BD0F-6848-E8100D095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556ADE8-9BA7-21A5-5D0A-1CE00F60601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C95344-BC26-6073-0E08-F37FFA50A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6180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70C6D-BFFE-A991-D9E4-6FD49C365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90049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6DE18-00ED-AEAE-BC23-3ADE34B5D8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38865"/>
            <a:ext cx="10515600" cy="4938098"/>
          </a:xfrm>
        </p:spPr>
        <p:txBody>
          <a:bodyPr>
            <a:normAutofit fontScale="40000" lnSpcReduction="20000"/>
          </a:bodyPr>
          <a:lstStyle/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Morgan, M. (2025). </a:t>
            </a:r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Guide To the Recruitment Process | Indeed.com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. [online] Indeed Career Guide. Available at: https://www.indeed.com/career-advice/interviewing/recruiting-process.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resources (2019). </a:t>
            </a:r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The recruitment process: Master these 10 things to succeed | Workable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. [online] Recruiting Resources: How to Recruit and Hire Better. Available at: https://resources.workable.com/tutorial/the-recruitment-process.</a:t>
            </a:r>
          </a:p>
          <a:p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iSmartRecruit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(2020). </a:t>
            </a:r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7 Steps in Recruitment Process: A Guide to Hire Top Talent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. [online] www.ismartrecruit.com. Available at: https://www.ismartrecruit.com/blog-recruitment-process-guide-for-recruiters.</a:t>
            </a:r>
          </a:p>
          <a:p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Vulpen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, E.V. (2020). </a:t>
            </a:r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Job Analysis: A Practitioner’s Guide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. [online] Academy to Innovate HR. Available at: https://www.aihr.com/blog/job-analysis/.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LinkedIn (2024). </a:t>
            </a:r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What is a job description?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[online] business.linkedin.com. Available at: https://business.linkedin.com/talent-solutions/resources/talent-acquisition/what-is-a-job-description.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Cooper, M. (2022). </a:t>
            </a:r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What is a person specification? | Get Staffed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. [online] https://get-staffed.com. Available at: https://get-staffed.com/what-is-a-person-specification/.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Dovetail (2023). </a:t>
            </a:r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Structured Interviews: Definitive Guide with Examples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. [online] dovetail.com. Available at: </a:t>
            </a:r>
            <a:r>
              <a:rPr lang="en-GB" sz="30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https://dovetail.com/research/structured-interview/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George, T. and 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Merkus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, J. (2022). </a:t>
            </a:r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Structured Interview | Definition, Guide &amp; Examples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Scribbr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https://www.scribbr.com/methodology/structured-interview/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Pelta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, R. (2023). </a:t>
            </a:r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What Is a Panel Interview and How to Succeed in One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. [online] Forage. Available at: https://www.theforage.com/blog/interview-questions/panel-interview.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Editor (2024). </a:t>
            </a:r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Panel Interview Tips: What They Are &amp; How to Prepare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CVzen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https://cvzen.uk/blog/panel-interview-what-they-how-prepare [Accessed 14 Nov. 2025].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Agwu, D.C. (2025). </a:t>
            </a:r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10 Questioning Techniques for Teachers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. [online] Save My Exams. Available at: https://www.savemyexams.com/learning-hub/teachers/questioning-technique-teachers/ [Accessed 15 Nov. 2025].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Lee, E. (2021). </a:t>
            </a:r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Effective questioning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. [online] CPD Online College. Available at: </a:t>
            </a:r>
            <a:r>
              <a:rPr lang="en-GB" sz="30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https://cpdonline.co.uk/knowledge-base/business/effective-questioning/</a:t>
            </a:r>
            <a:endParaRPr lang="en-GB" sz="30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Forsythe, F. (2018). </a:t>
            </a:r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What Is Socratic Questioning and How to Use It for Self-Analysis and Problem-Solving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. [online] Learning Mind. Available at: https://www.learning-mind.com/socratic-questioning/.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C662D8-74C8-6F2B-420E-91106CC34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023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1027</TotalTime>
  <Words>1203</Words>
  <Application>Microsoft Office PowerPoint</Application>
  <PresentationFormat>Widescreen</PresentationFormat>
  <Paragraphs>99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PowerPoint Presentation</vt:lpstr>
      <vt:lpstr>Table of contents</vt:lpstr>
      <vt:lpstr>Company overview</vt:lpstr>
      <vt:lpstr>Recruitment process overview</vt:lpstr>
      <vt:lpstr>Job analysis, job description and person specification </vt:lpstr>
      <vt:lpstr>Structured Interview</vt:lpstr>
      <vt:lpstr>Panel Interview</vt:lpstr>
      <vt:lpstr>Competency- Based interview</vt:lpstr>
      <vt:lpstr>Questioning Techniques</vt:lpstr>
      <vt:lpstr>Face-to-Face  vs Online Interview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Anamaria Pop (2412053)</dc:creator>
  <cp:lastModifiedBy>Anamaria Pop (2412053)</cp:lastModifiedBy>
  <cp:revision>11</cp:revision>
  <dcterms:created xsi:type="dcterms:W3CDTF">2025-11-10T20:33:28Z</dcterms:created>
  <dcterms:modified xsi:type="dcterms:W3CDTF">2025-11-15T07:58:19Z</dcterms:modified>
</cp:coreProperties>
</file>