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 id="269" r:id="rId14"/>
    <p:sldId id="268"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E51AC-E027-A515-0D92-95DB855AF48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CA97FE6-87C8-A985-4038-A0E6B44529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5096658-3042-0845-44C2-AA44C95519EA}"/>
              </a:ext>
            </a:extLst>
          </p:cNvPr>
          <p:cNvSpPr>
            <a:spLocks noGrp="1"/>
          </p:cNvSpPr>
          <p:nvPr>
            <p:ph type="dt" sz="half" idx="10"/>
          </p:nvPr>
        </p:nvSpPr>
        <p:spPr/>
        <p:txBody>
          <a:bodyPr/>
          <a:lstStyle/>
          <a:p>
            <a:fld id="{80C028F5-6B0C-4F32-9268-CEFD7223559B}" type="datetimeFigureOut">
              <a:rPr lang="en-GB" smtClean="0"/>
              <a:t>04/08/2026</a:t>
            </a:fld>
            <a:endParaRPr lang="en-GB"/>
          </a:p>
        </p:txBody>
      </p:sp>
      <p:sp>
        <p:nvSpPr>
          <p:cNvPr id="5" name="Footer Placeholder 4">
            <a:extLst>
              <a:ext uri="{FF2B5EF4-FFF2-40B4-BE49-F238E27FC236}">
                <a16:creationId xmlns:a16="http://schemas.microsoft.com/office/drawing/2014/main" id="{3BFBE56A-A3AB-3476-7744-6AF9D49579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0F1CB9-B1AE-E298-FEF5-4869EC33913D}"/>
              </a:ext>
            </a:extLst>
          </p:cNvPr>
          <p:cNvSpPr>
            <a:spLocks noGrp="1"/>
          </p:cNvSpPr>
          <p:nvPr>
            <p:ph type="sldNum" sz="quarter" idx="12"/>
          </p:nvPr>
        </p:nvSpPr>
        <p:spPr/>
        <p:txBody>
          <a:bodyPr/>
          <a:lstStyle/>
          <a:p>
            <a:fld id="{31E93175-43AE-4430-BF96-9B3980AA67C5}" type="slidenum">
              <a:rPr lang="en-GB" smtClean="0"/>
              <a:t>‹#›</a:t>
            </a:fld>
            <a:endParaRPr lang="en-GB"/>
          </a:p>
        </p:txBody>
      </p:sp>
    </p:spTree>
    <p:extLst>
      <p:ext uri="{BB962C8B-B14F-4D97-AF65-F5344CB8AC3E}">
        <p14:creationId xmlns:p14="http://schemas.microsoft.com/office/powerpoint/2010/main" val="1064761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5344F-1143-30FC-12A0-B745629FFDC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B3BFF3A-4D13-14AF-EE1A-C8C24EF4D60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7EE87A-CCA8-D4E5-90B5-97CD1ACB9C2B}"/>
              </a:ext>
            </a:extLst>
          </p:cNvPr>
          <p:cNvSpPr>
            <a:spLocks noGrp="1"/>
          </p:cNvSpPr>
          <p:nvPr>
            <p:ph type="dt" sz="half" idx="10"/>
          </p:nvPr>
        </p:nvSpPr>
        <p:spPr/>
        <p:txBody>
          <a:bodyPr/>
          <a:lstStyle/>
          <a:p>
            <a:fld id="{80C028F5-6B0C-4F32-9268-CEFD7223559B}" type="datetimeFigureOut">
              <a:rPr lang="en-GB" smtClean="0"/>
              <a:t>04/08/2026</a:t>
            </a:fld>
            <a:endParaRPr lang="en-GB"/>
          </a:p>
        </p:txBody>
      </p:sp>
      <p:sp>
        <p:nvSpPr>
          <p:cNvPr id="5" name="Footer Placeholder 4">
            <a:extLst>
              <a:ext uri="{FF2B5EF4-FFF2-40B4-BE49-F238E27FC236}">
                <a16:creationId xmlns:a16="http://schemas.microsoft.com/office/drawing/2014/main" id="{EB9D01B3-01B0-405C-39EC-A8AA17D30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9465D6-2EC1-B9C5-7A37-559D8C628BD1}"/>
              </a:ext>
            </a:extLst>
          </p:cNvPr>
          <p:cNvSpPr>
            <a:spLocks noGrp="1"/>
          </p:cNvSpPr>
          <p:nvPr>
            <p:ph type="sldNum" sz="quarter" idx="12"/>
          </p:nvPr>
        </p:nvSpPr>
        <p:spPr/>
        <p:txBody>
          <a:bodyPr/>
          <a:lstStyle/>
          <a:p>
            <a:fld id="{31E93175-43AE-4430-BF96-9B3980AA67C5}" type="slidenum">
              <a:rPr lang="en-GB" smtClean="0"/>
              <a:t>‹#›</a:t>
            </a:fld>
            <a:endParaRPr lang="en-GB"/>
          </a:p>
        </p:txBody>
      </p:sp>
    </p:spTree>
    <p:extLst>
      <p:ext uri="{BB962C8B-B14F-4D97-AF65-F5344CB8AC3E}">
        <p14:creationId xmlns:p14="http://schemas.microsoft.com/office/powerpoint/2010/main" val="2801397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62E1E-A5EF-B12A-3650-6B4A823C07D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C02D02A-7059-0602-B60A-DC797F614E0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E1E2D2C-E386-7C1A-39CD-AB5187A33925}"/>
              </a:ext>
            </a:extLst>
          </p:cNvPr>
          <p:cNvSpPr>
            <a:spLocks noGrp="1"/>
          </p:cNvSpPr>
          <p:nvPr>
            <p:ph type="dt" sz="half" idx="10"/>
          </p:nvPr>
        </p:nvSpPr>
        <p:spPr/>
        <p:txBody>
          <a:bodyPr/>
          <a:lstStyle/>
          <a:p>
            <a:fld id="{80C028F5-6B0C-4F32-9268-CEFD7223559B}" type="datetimeFigureOut">
              <a:rPr lang="en-GB" smtClean="0"/>
              <a:t>04/08/2026</a:t>
            </a:fld>
            <a:endParaRPr lang="en-GB"/>
          </a:p>
        </p:txBody>
      </p:sp>
      <p:sp>
        <p:nvSpPr>
          <p:cNvPr id="5" name="Footer Placeholder 4">
            <a:extLst>
              <a:ext uri="{FF2B5EF4-FFF2-40B4-BE49-F238E27FC236}">
                <a16:creationId xmlns:a16="http://schemas.microsoft.com/office/drawing/2014/main" id="{045E8099-6B92-E92F-3F5F-0FFD41182B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BADDAB-BF96-AEEB-0DFF-73336C735525}"/>
              </a:ext>
            </a:extLst>
          </p:cNvPr>
          <p:cNvSpPr>
            <a:spLocks noGrp="1"/>
          </p:cNvSpPr>
          <p:nvPr>
            <p:ph type="sldNum" sz="quarter" idx="12"/>
          </p:nvPr>
        </p:nvSpPr>
        <p:spPr/>
        <p:txBody>
          <a:bodyPr/>
          <a:lstStyle/>
          <a:p>
            <a:fld id="{31E93175-43AE-4430-BF96-9B3980AA67C5}" type="slidenum">
              <a:rPr lang="en-GB" smtClean="0"/>
              <a:t>‹#›</a:t>
            </a:fld>
            <a:endParaRPr lang="en-GB"/>
          </a:p>
        </p:txBody>
      </p:sp>
    </p:spTree>
    <p:extLst>
      <p:ext uri="{BB962C8B-B14F-4D97-AF65-F5344CB8AC3E}">
        <p14:creationId xmlns:p14="http://schemas.microsoft.com/office/powerpoint/2010/main" val="3340698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ED8A-28DC-F980-32B6-14C77EF3874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A96E6C3-01D8-517A-2CF9-FB07340280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F80C74F-4CF8-DF05-1378-EA050C109C9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F7EDBA3-60C6-9492-4BD5-DEB1A93D142F}"/>
              </a:ext>
            </a:extLst>
          </p:cNvPr>
          <p:cNvSpPr>
            <a:spLocks noGrp="1"/>
          </p:cNvSpPr>
          <p:nvPr>
            <p:ph type="dt" sz="half" idx="10"/>
          </p:nvPr>
        </p:nvSpPr>
        <p:spPr/>
        <p:txBody>
          <a:bodyPr/>
          <a:lstStyle/>
          <a:p>
            <a:fld id="{80C028F5-6B0C-4F32-9268-CEFD7223559B}" type="datetimeFigureOut">
              <a:rPr lang="en-GB" smtClean="0"/>
              <a:t>04/08/2026</a:t>
            </a:fld>
            <a:endParaRPr lang="en-GB"/>
          </a:p>
        </p:txBody>
      </p:sp>
      <p:sp>
        <p:nvSpPr>
          <p:cNvPr id="6" name="Footer Placeholder 5">
            <a:extLst>
              <a:ext uri="{FF2B5EF4-FFF2-40B4-BE49-F238E27FC236}">
                <a16:creationId xmlns:a16="http://schemas.microsoft.com/office/drawing/2014/main" id="{68C480B7-3720-A646-0DBC-894967E03F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810A85-8AA7-0D4F-EC1C-D24393B2EFF9}"/>
              </a:ext>
            </a:extLst>
          </p:cNvPr>
          <p:cNvSpPr>
            <a:spLocks noGrp="1"/>
          </p:cNvSpPr>
          <p:nvPr>
            <p:ph type="sldNum" sz="quarter" idx="12"/>
          </p:nvPr>
        </p:nvSpPr>
        <p:spPr/>
        <p:txBody>
          <a:bodyPr/>
          <a:lstStyle/>
          <a:p>
            <a:fld id="{31E93175-43AE-4430-BF96-9B3980AA67C5}" type="slidenum">
              <a:rPr lang="en-GB" smtClean="0"/>
              <a:t>‹#›</a:t>
            </a:fld>
            <a:endParaRPr lang="en-GB"/>
          </a:p>
        </p:txBody>
      </p:sp>
    </p:spTree>
    <p:extLst>
      <p:ext uri="{BB962C8B-B14F-4D97-AF65-F5344CB8AC3E}">
        <p14:creationId xmlns:p14="http://schemas.microsoft.com/office/powerpoint/2010/main" val="164119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71E17-52E2-E774-CB30-116EB0F114B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4CFE1D6-4B89-96A8-5AEE-08B4B256AB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291E3DE-4E76-1647-F729-8030E75D9DE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B42608F-B17C-9807-BD96-A12A1D08E7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E09E9E6-55E5-9974-57FD-C3E223AE011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EE58620-5FA6-C290-C836-40BBFA6F50FE}"/>
              </a:ext>
            </a:extLst>
          </p:cNvPr>
          <p:cNvSpPr>
            <a:spLocks noGrp="1"/>
          </p:cNvSpPr>
          <p:nvPr>
            <p:ph type="dt" sz="half" idx="10"/>
          </p:nvPr>
        </p:nvSpPr>
        <p:spPr/>
        <p:txBody>
          <a:bodyPr/>
          <a:lstStyle/>
          <a:p>
            <a:fld id="{80C028F5-6B0C-4F32-9268-CEFD7223559B}" type="datetimeFigureOut">
              <a:rPr lang="en-GB" smtClean="0"/>
              <a:t>04/08/2026</a:t>
            </a:fld>
            <a:endParaRPr lang="en-GB"/>
          </a:p>
        </p:txBody>
      </p:sp>
      <p:sp>
        <p:nvSpPr>
          <p:cNvPr id="8" name="Footer Placeholder 7">
            <a:extLst>
              <a:ext uri="{FF2B5EF4-FFF2-40B4-BE49-F238E27FC236}">
                <a16:creationId xmlns:a16="http://schemas.microsoft.com/office/drawing/2014/main" id="{11DC7006-F44D-001B-FBB9-8BC393C5A48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310E-2251-2D6B-6723-395933AA00C8}"/>
              </a:ext>
            </a:extLst>
          </p:cNvPr>
          <p:cNvSpPr>
            <a:spLocks noGrp="1"/>
          </p:cNvSpPr>
          <p:nvPr>
            <p:ph type="sldNum" sz="quarter" idx="12"/>
          </p:nvPr>
        </p:nvSpPr>
        <p:spPr/>
        <p:txBody>
          <a:bodyPr/>
          <a:lstStyle/>
          <a:p>
            <a:fld id="{31E93175-43AE-4430-BF96-9B3980AA67C5}" type="slidenum">
              <a:rPr lang="en-GB" smtClean="0"/>
              <a:t>‹#›</a:t>
            </a:fld>
            <a:endParaRPr lang="en-GB"/>
          </a:p>
        </p:txBody>
      </p:sp>
    </p:spTree>
    <p:extLst>
      <p:ext uri="{BB962C8B-B14F-4D97-AF65-F5344CB8AC3E}">
        <p14:creationId xmlns:p14="http://schemas.microsoft.com/office/powerpoint/2010/main" val="1629043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BE2B7-AF67-9CEC-CC4D-E676867879A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5C61A65-84F6-88B3-3E68-DDEC5373E227}"/>
              </a:ext>
            </a:extLst>
          </p:cNvPr>
          <p:cNvSpPr>
            <a:spLocks noGrp="1"/>
          </p:cNvSpPr>
          <p:nvPr>
            <p:ph type="dt" sz="half" idx="10"/>
          </p:nvPr>
        </p:nvSpPr>
        <p:spPr/>
        <p:txBody>
          <a:bodyPr/>
          <a:lstStyle/>
          <a:p>
            <a:fld id="{80C028F5-6B0C-4F32-9268-CEFD7223559B}" type="datetimeFigureOut">
              <a:rPr lang="en-GB" smtClean="0"/>
              <a:t>04/08/2026</a:t>
            </a:fld>
            <a:endParaRPr lang="en-GB"/>
          </a:p>
        </p:txBody>
      </p:sp>
      <p:sp>
        <p:nvSpPr>
          <p:cNvPr id="4" name="Footer Placeholder 3">
            <a:extLst>
              <a:ext uri="{FF2B5EF4-FFF2-40B4-BE49-F238E27FC236}">
                <a16:creationId xmlns:a16="http://schemas.microsoft.com/office/drawing/2014/main" id="{17A654C4-947C-BC4A-A426-BBE6E15725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95FCC35-88A7-09F8-B2B9-E8DF02192F39}"/>
              </a:ext>
            </a:extLst>
          </p:cNvPr>
          <p:cNvSpPr>
            <a:spLocks noGrp="1"/>
          </p:cNvSpPr>
          <p:nvPr>
            <p:ph type="sldNum" sz="quarter" idx="12"/>
          </p:nvPr>
        </p:nvSpPr>
        <p:spPr/>
        <p:txBody>
          <a:bodyPr/>
          <a:lstStyle/>
          <a:p>
            <a:fld id="{31E93175-43AE-4430-BF96-9B3980AA67C5}" type="slidenum">
              <a:rPr lang="en-GB" smtClean="0"/>
              <a:t>‹#›</a:t>
            </a:fld>
            <a:endParaRPr lang="en-GB"/>
          </a:p>
        </p:txBody>
      </p:sp>
    </p:spTree>
    <p:extLst>
      <p:ext uri="{BB962C8B-B14F-4D97-AF65-F5344CB8AC3E}">
        <p14:creationId xmlns:p14="http://schemas.microsoft.com/office/powerpoint/2010/main" val="2523357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804822-2DD9-318F-C454-FAC213FED610}"/>
              </a:ext>
            </a:extLst>
          </p:cNvPr>
          <p:cNvSpPr>
            <a:spLocks noGrp="1"/>
          </p:cNvSpPr>
          <p:nvPr>
            <p:ph type="dt" sz="half" idx="10"/>
          </p:nvPr>
        </p:nvSpPr>
        <p:spPr/>
        <p:txBody>
          <a:bodyPr/>
          <a:lstStyle/>
          <a:p>
            <a:fld id="{80C028F5-6B0C-4F32-9268-CEFD7223559B}" type="datetimeFigureOut">
              <a:rPr lang="en-GB" smtClean="0"/>
              <a:t>04/08/2026</a:t>
            </a:fld>
            <a:endParaRPr lang="en-GB"/>
          </a:p>
        </p:txBody>
      </p:sp>
      <p:sp>
        <p:nvSpPr>
          <p:cNvPr id="3" name="Footer Placeholder 2">
            <a:extLst>
              <a:ext uri="{FF2B5EF4-FFF2-40B4-BE49-F238E27FC236}">
                <a16:creationId xmlns:a16="http://schemas.microsoft.com/office/drawing/2014/main" id="{FAE52FDC-EC9B-17BE-0658-037C1A122C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BC4F67-73DA-65EC-6AC0-B812C9F4AACA}"/>
              </a:ext>
            </a:extLst>
          </p:cNvPr>
          <p:cNvSpPr>
            <a:spLocks noGrp="1"/>
          </p:cNvSpPr>
          <p:nvPr>
            <p:ph type="sldNum" sz="quarter" idx="12"/>
          </p:nvPr>
        </p:nvSpPr>
        <p:spPr/>
        <p:txBody>
          <a:bodyPr/>
          <a:lstStyle/>
          <a:p>
            <a:fld id="{31E93175-43AE-4430-BF96-9B3980AA67C5}" type="slidenum">
              <a:rPr lang="en-GB" smtClean="0"/>
              <a:t>‹#›</a:t>
            </a:fld>
            <a:endParaRPr lang="en-GB"/>
          </a:p>
        </p:txBody>
      </p:sp>
    </p:spTree>
    <p:extLst>
      <p:ext uri="{BB962C8B-B14F-4D97-AF65-F5344CB8AC3E}">
        <p14:creationId xmlns:p14="http://schemas.microsoft.com/office/powerpoint/2010/main" val="3510371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3C1AD-D3F6-DF25-AF05-4BACBCF506C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FA3D632-4C98-9135-2A62-172268280E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67A868C-8C8D-B208-59CA-F6499F03F7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7143D5-9A34-42BB-4E04-F22466ADBB99}"/>
              </a:ext>
            </a:extLst>
          </p:cNvPr>
          <p:cNvSpPr>
            <a:spLocks noGrp="1"/>
          </p:cNvSpPr>
          <p:nvPr>
            <p:ph type="dt" sz="half" idx="10"/>
          </p:nvPr>
        </p:nvSpPr>
        <p:spPr/>
        <p:txBody>
          <a:bodyPr/>
          <a:lstStyle/>
          <a:p>
            <a:fld id="{80C028F5-6B0C-4F32-9268-CEFD7223559B}" type="datetimeFigureOut">
              <a:rPr lang="en-GB" smtClean="0"/>
              <a:t>04/08/2026</a:t>
            </a:fld>
            <a:endParaRPr lang="en-GB"/>
          </a:p>
        </p:txBody>
      </p:sp>
      <p:sp>
        <p:nvSpPr>
          <p:cNvPr id="6" name="Footer Placeholder 5">
            <a:extLst>
              <a:ext uri="{FF2B5EF4-FFF2-40B4-BE49-F238E27FC236}">
                <a16:creationId xmlns:a16="http://schemas.microsoft.com/office/drawing/2014/main" id="{E3B9BA19-C509-1C52-F7DC-DD9EEF8246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0BFC32-B63A-9815-04AF-CDD66DD305DB}"/>
              </a:ext>
            </a:extLst>
          </p:cNvPr>
          <p:cNvSpPr>
            <a:spLocks noGrp="1"/>
          </p:cNvSpPr>
          <p:nvPr>
            <p:ph type="sldNum" sz="quarter" idx="12"/>
          </p:nvPr>
        </p:nvSpPr>
        <p:spPr/>
        <p:txBody>
          <a:bodyPr/>
          <a:lstStyle/>
          <a:p>
            <a:fld id="{31E93175-43AE-4430-BF96-9B3980AA67C5}" type="slidenum">
              <a:rPr lang="en-GB" smtClean="0"/>
              <a:t>‹#›</a:t>
            </a:fld>
            <a:endParaRPr lang="en-GB"/>
          </a:p>
        </p:txBody>
      </p:sp>
    </p:spTree>
    <p:extLst>
      <p:ext uri="{BB962C8B-B14F-4D97-AF65-F5344CB8AC3E}">
        <p14:creationId xmlns:p14="http://schemas.microsoft.com/office/powerpoint/2010/main" val="2538178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B6040-C4D8-BDAB-8435-63905C8B66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6E04CF1-5AB4-BD79-05E5-45CAB30FBA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9B35A14-11D8-D8F4-DBC5-D7BC493ED0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356E6CB-C321-261A-86A8-9AD3CB28F2DB}"/>
              </a:ext>
            </a:extLst>
          </p:cNvPr>
          <p:cNvSpPr>
            <a:spLocks noGrp="1"/>
          </p:cNvSpPr>
          <p:nvPr>
            <p:ph type="dt" sz="half" idx="10"/>
          </p:nvPr>
        </p:nvSpPr>
        <p:spPr/>
        <p:txBody>
          <a:bodyPr/>
          <a:lstStyle/>
          <a:p>
            <a:fld id="{80C028F5-6B0C-4F32-9268-CEFD7223559B}" type="datetimeFigureOut">
              <a:rPr lang="en-GB" smtClean="0"/>
              <a:t>04/08/2026</a:t>
            </a:fld>
            <a:endParaRPr lang="en-GB"/>
          </a:p>
        </p:txBody>
      </p:sp>
      <p:sp>
        <p:nvSpPr>
          <p:cNvPr id="6" name="Footer Placeholder 5">
            <a:extLst>
              <a:ext uri="{FF2B5EF4-FFF2-40B4-BE49-F238E27FC236}">
                <a16:creationId xmlns:a16="http://schemas.microsoft.com/office/drawing/2014/main" id="{1AAEB97B-C64F-0114-2191-BD5B58D7A1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8EA16E-5D42-39CC-DD06-E968C5E9E6A2}"/>
              </a:ext>
            </a:extLst>
          </p:cNvPr>
          <p:cNvSpPr>
            <a:spLocks noGrp="1"/>
          </p:cNvSpPr>
          <p:nvPr>
            <p:ph type="sldNum" sz="quarter" idx="12"/>
          </p:nvPr>
        </p:nvSpPr>
        <p:spPr/>
        <p:txBody>
          <a:bodyPr/>
          <a:lstStyle/>
          <a:p>
            <a:fld id="{31E93175-43AE-4430-BF96-9B3980AA67C5}" type="slidenum">
              <a:rPr lang="en-GB" smtClean="0"/>
              <a:t>‹#›</a:t>
            </a:fld>
            <a:endParaRPr lang="en-GB"/>
          </a:p>
        </p:txBody>
      </p:sp>
    </p:spTree>
    <p:extLst>
      <p:ext uri="{BB962C8B-B14F-4D97-AF65-F5344CB8AC3E}">
        <p14:creationId xmlns:p14="http://schemas.microsoft.com/office/powerpoint/2010/main" val="3248309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E4AEF-72CE-2B60-C53E-6520E2F16E4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C8F64A5-AD2F-018C-D1BE-A08C8EBD3A3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134607-A37A-ED8C-2740-628E621B47AF}"/>
              </a:ext>
            </a:extLst>
          </p:cNvPr>
          <p:cNvSpPr>
            <a:spLocks noGrp="1"/>
          </p:cNvSpPr>
          <p:nvPr>
            <p:ph type="dt" sz="half" idx="10"/>
          </p:nvPr>
        </p:nvSpPr>
        <p:spPr/>
        <p:txBody>
          <a:bodyPr/>
          <a:lstStyle/>
          <a:p>
            <a:fld id="{80C028F5-6B0C-4F32-9268-CEFD7223559B}" type="datetimeFigureOut">
              <a:rPr lang="en-GB" smtClean="0"/>
              <a:t>04/08/2026</a:t>
            </a:fld>
            <a:endParaRPr lang="en-GB"/>
          </a:p>
        </p:txBody>
      </p:sp>
      <p:sp>
        <p:nvSpPr>
          <p:cNvPr id="5" name="Footer Placeholder 4">
            <a:extLst>
              <a:ext uri="{FF2B5EF4-FFF2-40B4-BE49-F238E27FC236}">
                <a16:creationId xmlns:a16="http://schemas.microsoft.com/office/drawing/2014/main" id="{40A8CBA1-AF33-0E90-54A8-F3D4DF3951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9473FE-4237-16AF-519B-73C2BC211171}"/>
              </a:ext>
            </a:extLst>
          </p:cNvPr>
          <p:cNvSpPr>
            <a:spLocks noGrp="1"/>
          </p:cNvSpPr>
          <p:nvPr>
            <p:ph type="sldNum" sz="quarter" idx="12"/>
          </p:nvPr>
        </p:nvSpPr>
        <p:spPr/>
        <p:txBody>
          <a:bodyPr/>
          <a:lstStyle/>
          <a:p>
            <a:fld id="{31E93175-43AE-4430-BF96-9B3980AA67C5}" type="slidenum">
              <a:rPr lang="en-GB" smtClean="0"/>
              <a:t>‹#›</a:t>
            </a:fld>
            <a:endParaRPr lang="en-GB"/>
          </a:p>
        </p:txBody>
      </p:sp>
    </p:spTree>
    <p:extLst>
      <p:ext uri="{BB962C8B-B14F-4D97-AF65-F5344CB8AC3E}">
        <p14:creationId xmlns:p14="http://schemas.microsoft.com/office/powerpoint/2010/main" val="743119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6BA301-B038-C117-7185-F0080438AD2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DB129F7-05A6-7C89-A81E-255A8A540CF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E6FDC2-FA9D-599D-CA78-2F16DC5080E1}"/>
              </a:ext>
            </a:extLst>
          </p:cNvPr>
          <p:cNvSpPr>
            <a:spLocks noGrp="1"/>
          </p:cNvSpPr>
          <p:nvPr>
            <p:ph type="dt" sz="half" idx="10"/>
          </p:nvPr>
        </p:nvSpPr>
        <p:spPr/>
        <p:txBody>
          <a:bodyPr/>
          <a:lstStyle/>
          <a:p>
            <a:fld id="{80C028F5-6B0C-4F32-9268-CEFD7223559B}" type="datetimeFigureOut">
              <a:rPr lang="en-GB" smtClean="0"/>
              <a:t>04/08/2026</a:t>
            </a:fld>
            <a:endParaRPr lang="en-GB"/>
          </a:p>
        </p:txBody>
      </p:sp>
      <p:sp>
        <p:nvSpPr>
          <p:cNvPr id="5" name="Footer Placeholder 4">
            <a:extLst>
              <a:ext uri="{FF2B5EF4-FFF2-40B4-BE49-F238E27FC236}">
                <a16:creationId xmlns:a16="http://schemas.microsoft.com/office/drawing/2014/main" id="{2FAD1AAF-0705-7719-846A-549D7EE807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6D2FE6-E42D-C10C-436C-1F1F2372539E}"/>
              </a:ext>
            </a:extLst>
          </p:cNvPr>
          <p:cNvSpPr>
            <a:spLocks noGrp="1"/>
          </p:cNvSpPr>
          <p:nvPr>
            <p:ph type="sldNum" sz="quarter" idx="12"/>
          </p:nvPr>
        </p:nvSpPr>
        <p:spPr/>
        <p:txBody>
          <a:bodyPr/>
          <a:lstStyle/>
          <a:p>
            <a:fld id="{31E93175-43AE-4430-BF96-9B3980AA67C5}" type="slidenum">
              <a:rPr lang="en-GB" smtClean="0"/>
              <a:t>‹#›</a:t>
            </a:fld>
            <a:endParaRPr lang="en-GB"/>
          </a:p>
        </p:txBody>
      </p:sp>
    </p:spTree>
    <p:extLst>
      <p:ext uri="{BB962C8B-B14F-4D97-AF65-F5344CB8AC3E}">
        <p14:creationId xmlns:p14="http://schemas.microsoft.com/office/powerpoint/2010/main" val="1936532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BBC26-758C-37D3-D1F9-ECD42C2410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6E25B67-F0D4-3CB0-87A0-C2CAE761AD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0D4A1C-D82A-E81A-FAF8-2C2175EDA6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0C028F5-6B0C-4F32-9268-CEFD7223559B}" type="datetimeFigureOut">
              <a:rPr lang="en-GB" smtClean="0"/>
              <a:t>04/08/2026</a:t>
            </a:fld>
            <a:endParaRPr lang="en-GB"/>
          </a:p>
        </p:txBody>
      </p:sp>
      <p:sp>
        <p:nvSpPr>
          <p:cNvPr id="5" name="Footer Placeholder 4">
            <a:extLst>
              <a:ext uri="{FF2B5EF4-FFF2-40B4-BE49-F238E27FC236}">
                <a16:creationId xmlns:a16="http://schemas.microsoft.com/office/drawing/2014/main" id="{66E32ADA-4159-ADC8-AAB4-F5E8535AE3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409EB25-0065-63CD-7F54-C77E7B6288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1E93175-43AE-4430-BF96-9B3980AA67C5}" type="slidenum">
              <a:rPr lang="en-GB" smtClean="0"/>
              <a:t>‹#›</a:t>
            </a:fld>
            <a:endParaRPr lang="en-GB"/>
          </a:p>
        </p:txBody>
      </p:sp>
    </p:spTree>
    <p:extLst>
      <p:ext uri="{BB962C8B-B14F-4D97-AF65-F5344CB8AC3E}">
        <p14:creationId xmlns:p14="http://schemas.microsoft.com/office/powerpoint/2010/main" val="34254064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aken.wikiwijs.nl/108120/Longziekten"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picpedia.org/medical/a/asthma.html"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rebelem.com/management-of-mild-to-moderate-asthma-exacerbations/asthma-diagram/"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simple.wikipedia.org/wiki/Asthma"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respiratorytherapyzone.com/spirometry/"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ublicdomainpictures.net/en/view-image.php?image=228294&amp;picture=asthma-inhaler"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spesialis-paru.id/id/video-senam-asma-indonesia/"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icpedia.org/medical/a/asthma.html"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AC5EC6D4-D312-9947-8D0E-D546B4D2654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84557" y="331572"/>
            <a:ext cx="4407443" cy="5904311"/>
          </a:xfrm>
          <a:prstGeom prst="rect">
            <a:avLst/>
          </a:prstGeom>
        </p:spPr>
      </p:pic>
      <p:sp>
        <p:nvSpPr>
          <p:cNvPr id="6" name="TextBox 5">
            <a:extLst>
              <a:ext uri="{FF2B5EF4-FFF2-40B4-BE49-F238E27FC236}">
                <a16:creationId xmlns:a16="http://schemas.microsoft.com/office/drawing/2014/main" id="{A5EEA433-4367-1E0E-2473-653629E63C9E}"/>
              </a:ext>
            </a:extLst>
          </p:cNvPr>
          <p:cNvSpPr txBox="1"/>
          <p:nvPr/>
        </p:nvSpPr>
        <p:spPr>
          <a:xfrm>
            <a:off x="8418997" y="4239494"/>
            <a:ext cx="2662353"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s://maken.wikiwijs.nl/108120/Longziekte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7" name="TextBox 6">
            <a:extLst>
              <a:ext uri="{FF2B5EF4-FFF2-40B4-BE49-F238E27FC236}">
                <a16:creationId xmlns:a16="http://schemas.microsoft.com/office/drawing/2014/main" id="{144CE3D9-76A5-1059-1B05-BDF8B106DF01}"/>
              </a:ext>
            </a:extLst>
          </p:cNvPr>
          <p:cNvSpPr txBox="1"/>
          <p:nvPr/>
        </p:nvSpPr>
        <p:spPr>
          <a:xfrm>
            <a:off x="224852" y="419725"/>
            <a:ext cx="7375161" cy="6247864"/>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Asthma as a Long-Term Condition: Impact, Management and Personalised Care in UK.</a:t>
            </a:r>
          </a:p>
          <a:p>
            <a:endParaRPr lang="en-GB" dirty="0"/>
          </a:p>
          <a:p>
            <a:endParaRPr lang="en-GB" dirty="0"/>
          </a:p>
          <a:p>
            <a:endParaRPr lang="en-GB" dirty="0"/>
          </a:p>
          <a:p>
            <a:r>
              <a:rPr lang="en-GB" sz="2800" dirty="0">
                <a:latin typeface="Arial" panose="020B0604020202020204" pitchFamily="34" charset="0"/>
                <a:cs typeface="Arial" panose="020B0604020202020204" pitchFamily="34" charset="0"/>
              </a:rPr>
              <a:t>Module name: Community Care and Management of Longer-term Conditions</a:t>
            </a:r>
          </a:p>
          <a:p>
            <a:r>
              <a:rPr lang="en-GB" sz="2800" dirty="0">
                <a:latin typeface="Arial" panose="020B0604020202020204" pitchFamily="34" charset="0"/>
                <a:cs typeface="Arial" panose="020B0604020202020204" pitchFamily="34" charset="0"/>
              </a:rPr>
              <a:t>Module code: (LCHS7003_LON)</a:t>
            </a:r>
          </a:p>
          <a:p>
            <a:r>
              <a:rPr lang="en-GB" sz="2800" dirty="0">
                <a:latin typeface="Arial" panose="020B0604020202020204" pitchFamily="34" charset="0"/>
                <a:cs typeface="Arial" panose="020B0604020202020204" pitchFamily="34" charset="0"/>
              </a:rPr>
              <a:t>Student name: Ksenia Smirnova</a:t>
            </a:r>
          </a:p>
          <a:p>
            <a:r>
              <a:rPr lang="en-GB" sz="2800" dirty="0">
                <a:latin typeface="Arial" panose="020B0604020202020204" pitchFamily="34" charset="0"/>
                <a:cs typeface="Arial" panose="020B0604020202020204" pitchFamily="34" charset="0"/>
              </a:rPr>
              <a:t>Lecturer’s name : Muhammed Khan</a:t>
            </a:r>
          </a:p>
          <a:p>
            <a:r>
              <a:rPr lang="en-GB" sz="2800" dirty="0">
                <a:latin typeface="Arial" panose="020B0604020202020204" pitchFamily="34" charset="0"/>
                <a:cs typeface="Arial" panose="020B0604020202020204" pitchFamily="34" charset="0"/>
              </a:rPr>
              <a:t>Student ID:2242110</a:t>
            </a:r>
          </a:p>
          <a:p>
            <a:endParaRPr lang="en-GB" dirty="0"/>
          </a:p>
        </p:txBody>
      </p:sp>
    </p:spTree>
    <p:extLst>
      <p:ext uri="{BB962C8B-B14F-4D97-AF65-F5344CB8AC3E}">
        <p14:creationId xmlns:p14="http://schemas.microsoft.com/office/powerpoint/2010/main" val="1187172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F1CD35A-5DA4-245D-6AC6-9B25164DE15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882" b="-1"/>
          <a:stretch>
            <a:fillRect/>
          </a:stretch>
        </p:blipFill>
        <p:spPr>
          <a:xfrm>
            <a:off x="1"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9680E8-7F8F-7986-A7A6-9A40CFBAC82A}"/>
              </a:ext>
            </a:extLst>
          </p:cNvPr>
          <p:cNvSpPr>
            <a:spLocks noGrp="1"/>
          </p:cNvSpPr>
          <p:nvPr>
            <p:ph type="title"/>
          </p:nvPr>
        </p:nvSpPr>
        <p:spPr>
          <a:xfrm>
            <a:off x="7483484" y="129603"/>
            <a:ext cx="4985082" cy="853332"/>
          </a:xfrm>
        </p:spPr>
        <p:txBody>
          <a:bodyPr>
            <a:noAutofit/>
          </a:bodyPr>
          <a:lstStyle/>
          <a:p>
            <a:r>
              <a:rPr lang="en-GB" sz="60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538D0524-E767-E496-3332-ACD918F8D64D}"/>
              </a:ext>
            </a:extLst>
          </p:cNvPr>
          <p:cNvSpPr>
            <a:spLocks noGrp="1"/>
          </p:cNvSpPr>
          <p:nvPr>
            <p:ph idx="1"/>
          </p:nvPr>
        </p:nvSpPr>
        <p:spPr>
          <a:xfrm>
            <a:off x="7177102" y="1112528"/>
            <a:ext cx="4985082" cy="4737372"/>
          </a:xfrm>
        </p:spPr>
        <p:txBody>
          <a:bodyPr>
            <a:noAutofit/>
          </a:bodyPr>
          <a:lstStyle/>
          <a:p>
            <a:r>
              <a:rPr lang="en-GB" dirty="0">
                <a:latin typeface="Arial" panose="020B0604020202020204" pitchFamily="34" charset="0"/>
                <a:cs typeface="Arial" panose="020B0604020202020204" pitchFamily="34" charset="0"/>
              </a:rPr>
              <a:t>Asthma is one of the most common long-term respiratory conditions in the UK. Although there is no cure, appropriate diagnosis, evidence- based treatment and supported self management enable most people to live healthy, active lives. This presentation explores asthma, its impact, current UK management, and personalised care approaches. (GINA,2025)</a:t>
            </a:r>
          </a:p>
        </p:txBody>
      </p:sp>
      <p:sp>
        <p:nvSpPr>
          <p:cNvPr id="6" name="TextBox 5">
            <a:extLst>
              <a:ext uri="{FF2B5EF4-FFF2-40B4-BE49-F238E27FC236}">
                <a16:creationId xmlns:a16="http://schemas.microsoft.com/office/drawing/2014/main" id="{3C54391D-05EB-8331-F4A7-2C9935BE46BF}"/>
              </a:ext>
            </a:extLst>
          </p:cNvPr>
          <p:cNvSpPr txBox="1"/>
          <p:nvPr/>
        </p:nvSpPr>
        <p:spPr>
          <a:xfrm>
            <a:off x="7237567"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icpedia.org/medical/a/asthma.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253177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2F317-9B4D-BB66-4145-AD34A704E31D}"/>
              </a:ext>
            </a:extLst>
          </p:cNvPr>
          <p:cNvSpPr>
            <a:spLocks noGrp="1"/>
          </p:cNvSpPr>
          <p:nvPr>
            <p:ph type="title"/>
          </p:nvPr>
        </p:nvSpPr>
        <p:spPr/>
        <p:txBody>
          <a:bodyPr/>
          <a:lstStyle/>
          <a:p>
            <a:r>
              <a:rPr lang="en-GB" dirty="0"/>
              <a:t>Definition </a:t>
            </a:r>
          </a:p>
        </p:txBody>
      </p:sp>
      <p:sp>
        <p:nvSpPr>
          <p:cNvPr id="3" name="Content Placeholder 2">
            <a:extLst>
              <a:ext uri="{FF2B5EF4-FFF2-40B4-BE49-F238E27FC236}">
                <a16:creationId xmlns:a16="http://schemas.microsoft.com/office/drawing/2014/main" id="{3EC2D9DE-F52E-4CBF-0C83-F7623DE9F798}"/>
              </a:ext>
            </a:extLst>
          </p:cNvPr>
          <p:cNvSpPr>
            <a:spLocks noGrp="1"/>
          </p:cNvSpPr>
          <p:nvPr>
            <p:ph idx="1"/>
          </p:nvPr>
        </p:nvSpPr>
        <p:spPr/>
        <p:txBody>
          <a:bodyPr/>
          <a:lstStyle/>
          <a:p>
            <a:pPr marL="0" indent="0">
              <a:buNone/>
            </a:pPr>
            <a:r>
              <a:rPr lang="en-GB" dirty="0"/>
              <a:t>What is Asthma ?</a:t>
            </a:r>
          </a:p>
          <a:p>
            <a:pPr marL="0" indent="0">
              <a:buNone/>
            </a:pPr>
            <a:r>
              <a:rPr lang="en-GB" dirty="0"/>
              <a:t>Asthma is a chronic inflammatory disease of the airways that causes narrowing of the bronchial tubes. This inflammation causes the airways to become swollen and narrowed ,making breathing difficult. Asthma cannot be cured, but it can usually be will controlled with appropriate treatment.   Poorly controlled asthma can lead  to severe asthma attacks requiring emergency treatment.(</a:t>
            </a:r>
          </a:p>
        </p:txBody>
      </p:sp>
    </p:spTree>
    <p:extLst>
      <p:ext uri="{BB962C8B-B14F-4D97-AF65-F5344CB8AC3E}">
        <p14:creationId xmlns:p14="http://schemas.microsoft.com/office/powerpoint/2010/main" val="3336382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22E13-B5ED-4AF6-206B-9E6D08DDBC61}"/>
              </a:ext>
            </a:extLst>
          </p:cNvPr>
          <p:cNvSpPr>
            <a:spLocks noGrp="1"/>
          </p:cNvSpPr>
          <p:nvPr>
            <p:ph type="title"/>
          </p:nvPr>
        </p:nvSpPr>
        <p:spPr>
          <a:xfrm>
            <a:off x="116306" y="136359"/>
            <a:ext cx="5305926" cy="707886"/>
          </a:xfrm>
        </p:spPr>
        <p:txBody>
          <a:bodyPr>
            <a:normAutofit/>
          </a:bodyPr>
          <a:lstStyle/>
          <a:p>
            <a:r>
              <a:rPr lang="en-GB" sz="3600" dirty="0">
                <a:latin typeface="Arial" panose="020B0604020202020204" pitchFamily="34" charset="0"/>
                <a:cs typeface="Arial" panose="020B0604020202020204" pitchFamily="34" charset="0"/>
              </a:rPr>
              <a:t>Common Symptoms </a:t>
            </a:r>
          </a:p>
        </p:txBody>
      </p:sp>
      <p:sp>
        <p:nvSpPr>
          <p:cNvPr id="3" name="Content Placeholder 2">
            <a:extLst>
              <a:ext uri="{FF2B5EF4-FFF2-40B4-BE49-F238E27FC236}">
                <a16:creationId xmlns:a16="http://schemas.microsoft.com/office/drawing/2014/main" id="{DB4A2ED4-76B7-B92D-ACE3-3125AA44A6DD}"/>
              </a:ext>
            </a:extLst>
          </p:cNvPr>
          <p:cNvSpPr>
            <a:spLocks noGrp="1"/>
          </p:cNvSpPr>
          <p:nvPr>
            <p:ph idx="1"/>
          </p:nvPr>
        </p:nvSpPr>
        <p:spPr>
          <a:xfrm>
            <a:off x="148390" y="942398"/>
            <a:ext cx="3942347" cy="4896017"/>
          </a:xfrm>
        </p:spPr>
        <p:txBody>
          <a:bodyPr>
            <a:noAutofit/>
          </a:bodyPr>
          <a:lstStyle/>
          <a:p>
            <a:r>
              <a:rPr lang="en-GB" dirty="0">
                <a:latin typeface="Arial" panose="020B0604020202020204" pitchFamily="34" charset="0"/>
                <a:cs typeface="Arial" panose="020B0604020202020204" pitchFamily="34" charset="0"/>
              </a:rPr>
              <a:t>Wheezing</a:t>
            </a:r>
          </a:p>
          <a:p>
            <a:r>
              <a:rPr lang="en-GB" dirty="0">
                <a:latin typeface="Arial" panose="020B0604020202020204" pitchFamily="34" charset="0"/>
                <a:cs typeface="Arial" panose="020B0604020202020204" pitchFamily="34" charset="0"/>
              </a:rPr>
              <a:t>Shortness of breath </a:t>
            </a:r>
          </a:p>
          <a:p>
            <a:r>
              <a:rPr lang="en-GB" dirty="0">
                <a:latin typeface="Arial" panose="020B0604020202020204" pitchFamily="34" charset="0"/>
                <a:cs typeface="Arial" panose="020B0604020202020204" pitchFamily="34" charset="0"/>
              </a:rPr>
              <a:t>Chest tightness</a:t>
            </a:r>
          </a:p>
          <a:p>
            <a:r>
              <a:rPr lang="en-GB" dirty="0">
                <a:latin typeface="Arial" panose="020B0604020202020204" pitchFamily="34" charset="0"/>
                <a:cs typeface="Arial" panose="020B0604020202020204" pitchFamily="34" charset="0"/>
              </a:rPr>
              <a:t>Persistent cough</a:t>
            </a:r>
          </a:p>
          <a:p>
            <a:r>
              <a:rPr lang="en-GB" dirty="0">
                <a:latin typeface="Arial" panose="020B0604020202020204" pitchFamily="34" charset="0"/>
                <a:cs typeface="Arial" panose="020B0604020202020204" pitchFamily="34" charset="0"/>
              </a:rPr>
              <a:t>Night- time or early morning symptoms</a:t>
            </a:r>
          </a:p>
          <a:p>
            <a:r>
              <a:rPr lang="en-GB" dirty="0">
                <a:latin typeface="Arial" panose="020B0604020202020204" pitchFamily="34" charset="0"/>
                <a:cs typeface="Arial" panose="020B0604020202020204" pitchFamily="34" charset="0"/>
              </a:rPr>
              <a:t>Difficulty exercising due to breathlessness</a:t>
            </a:r>
          </a:p>
        </p:txBody>
      </p:sp>
      <p:sp>
        <p:nvSpPr>
          <p:cNvPr id="4" name="TextBox 3">
            <a:extLst>
              <a:ext uri="{FF2B5EF4-FFF2-40B4-BE49-F238E27FC236}">
                <a16:creationId xmlns:a16="http://schemas.microsoft.com/office/drawing/2014/main" id="{11893B85-5B66-1F39-EF3B-F5E6AB3360F7}"/>
              </a:ext>
            </a:extLst>
          </p:cNvPr>
          <p:cNvSpPr txBox="1"/>
          <p:nvPr/>
        </p:nvSpPr>
        <p:spPr>
          <a:xfrm>
            <a:off x="8245642" y="177482"/>
            <a:ext cx="4491789" cy="646331"/>
          </a:xfrm>
          <a:prstGeom prst="rect">
            <a:avLst/>
          </a:prstGeom>
          <a:noFill/>
        </p:spPr>
        <p:txBody>
          <a:bodyPr wrap="square" rtlCol="0">
            <a:spAutoFit/>
          </a:bodyPr>
          <a:lstStyle/>
          <a:p>
            <a:r>
              <a:rPr lang="en-GB" dirty="0"/>
              <a:t>	</a:t>
            </a:r>
            <a:r>
              <a:rPr lang="en-GB" sz="3600" dirty="0">
                <a:latin typeface="Arial" panose="020B0604020202020204" pitchFamily="34" charset="0"/>
                <a:cs typeface="Arial" panose="020B0604020202020204" pitchFamily="34" charset="0"/>
              </a:rPr>
              <a:t>Key Facts</a:t>
            </a:r>
          </a:p>
        </p:txBody>
      </p:sp>
      <p:sp>
        <p:nvSpPr>
          <p:cNvPr id="5" name="TextBox 4">
            <a:extLst>
              <a:ext uri="{FF2B5EF4-FFF2-40B4-BE49-F238E27FC236}">
                <a16:creationId xmlns:a16="http://schemas.microsoft.com/office/drawing/2014/main" id="{0425487A-4E86-06CF-D8CD-5EEC4B9A51EA}"/>
              </a:ext>
            </a:extLst>
          </p:cNvPr>
          <p:cNvSpPr txBox="1"/>
          <p:nvPr/>
        </p:nvSpPr>
        <p:spPr>
          <a:xfrm>
            <a:off x="8678778" y="1151856"/>
            <a:ext cx="3625516" cy="3539430"/>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Airways become inflamed and produce excess mucus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Muscles around the airways tighten during an asthma attack</a:t>
            </a:r>
          </a:p>
        </p:txBody>
      </p:sp>
      <p:pic>
        <p:nvPicPr>
          <p:cNvPr id="7" name="Picture 6">
            <a:extLst>
              <a:ext uri="{FF2B5EF4-FFF2-40B4-BE49-F238E27FC236}">
                <a16:creationId xmlns:a16="http://schemas.microsoft.com/office/drawing/2014/main" id="{9BD38179-39DD-B508-BB6C-A4BC03FD4CD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090737" y="959291"/>
            <a:ext cx="4716395" cy="3924559"/>
          </a:xfrm>
          <a:prstGeom prst="rect">
            <a:avLst/>
          </a:prstGeom>
        </p:spPr>
      </p:pic>
      <p:sp>
        <p:nvSpPr>
          <p:cNvPr id="8" name="TextBox 7">
            <a:extLst>
              <a:ext uri="{FF2B5EF4-FFF2-40B4-BE49-F238E27FC236}">
                <a16:creationId xmlns:a16="http://schemas.microsoft.com/office/drawing/2014/main" id="{09FDDAAE-F258-09F8-469A-395D05D226E4}"/>
              </a:ext>
            </a:extLst>
          </p:cNvPr>
          <p:cNvSpPr txBox="1"/>
          <p:nvPr/>
        </p:nvSpPr>
        <p:spPr>
          <a:xfrm>
            <a:off x="3446784" y="5475312"/>
            <a:ext cx="5616241" cy="230832"/>
          </a:xfrm>
          <a:prstGeom prst="rect">
            <a:avLst/>
          </a:prstGeom>
          <a:noFill/>
        </p:spPr>
        <p:txBody>
          <a:bodyPr wrap="square" rtlCol="0">
            <a:spAutoFit/>
          </a:bodyPr>
          <a:lstStyle/>
          <a:p>
            <a:r>
              <a:rPr lang="en-GB" sz="900">
                <a:hlinkClick r:id="rId3" tooltip="https://rebelem.com/management-of-mild-to-moderate-asthma-exacerbations/asthma-diagram/"/>
              </a:rPr>
              <a:t>This Photo</a:t>
            </a:r>
            <a:r>
              <a:rPr lang="en-GB" sz="900"/>
              <a:t> by Unknown Author is licensed under </a:t>
            </a:r>
            <a:r>
              <a:rPr lang="en-GB" sz="900">
                <a:hlinkClick r:id="rId4" tooltip="https://creativecommons.org/licenses/by-nc-nd/3.0/"/>
              </a:rPr>
              <a:t>CC BY-NC-ND</a:t>
            </a:r>
            <a:endParaRPr lang="en-GB" sz="900"/>
          </a:p>
        </p:txBody>
      </p:sp>
      <p:sp>
        <p:nvSpPr>
          <p:cNvPr id="9" name="TextBox 8">
            <a:extLst>
              <a:ext uri="{FF2B5EF4-FFF2-40B4-BE49-F238E27FC236}">
                <a16:creationId xmlns:a16="http://schemas.microsoft.com/office/drawing/2014/main" id="{E709D98D-19E8-B1AF-19FF-03FB3984D17B}"/>
              </a:ext>
            </a:extLst>
          </p:cNvPr>
          <p:cNvSpPr txBox="1"/>
          <p:nvPr/>
        </p:nvSpPr>
        <p:spPr>
          <a:xfrm>
            <a:off x="479685" y="6370820"/>
            <a:ext cx="4107305" cy="369332"/>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Asthma+Lung</a:t>
            </a:r>
            <a:r>
              <a:rPr lang="en-GB" dirty="0">
                <a:latin typeface="Arial" panose="020B0604020202020204" pitchFamily="34" charset="0"/>
                <a:cs typeface="Arial" panose="020B0604020202020204" pitchFamily="34" charset="0"/>
              </a:rPr>
              <a:t> UK (2025)</a:t>
            </a:r>
          </a:p>
        </p:txBody>
      </p:sp>
    </p:spTree>
    <p:extLst>
      <p:ext uri="{BB962C8B-B14F-4D97-AF65-F5344CB8AC3E}">
        <p14:creationId xmlns:p14="http://schemas.microsoft.com/office/powerpoint/2010/main" val="2173783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8B97D-AE35-417F-6328-C082CF5F7ABB}"/>
              </a:ext>
            </a:extLst>
          </p:cNvPr>
          <p:cNvSpPr>
            <a:spLocks noGrp="1"/>
          </p:cNvSpPr>
          <p:nvPr>
            <p:ph type="title"/>
          </p:nvPr>
        </p:nvSpPr>
        <p:spPr/>
        <p:txBody>
          <a:bodyPr/>
          <a:lstStyle/>
          <a:p>
            <a:r>
              <a:rPr lang="en-GB" dirty="0"/>
              <a:t>Causes and Risk Factors</a:t>
            </a:r>
          </a:p>
        </p:txBody>
      </p:sp>
      <p:sp>
        <p:nvSpPr>
          <p:cNvPr id="3" name="Content Placeholder 2">
            <a:extLst>
              <a:ext uri="{FF2B5EF4-FFF2-40B4-BE49-F238E27FC236}">
                <a16:creationId xmlns:a16="http://schemas.microsoft.com/office/drawing/2014/main" id="{FA60E416-62E0-284B-7F3A-ECF961F5E0C5}"/>
              </a:ext>
            </a:extLst>
          </p:cNvPr>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Causes </a:t>
            </a:r>
          </a:p>
          <a:p>
            <a:r>
              <a:rPr lang="en-GB" dirty="0">
                <a:latin typeface="Arial" panose="020B0604020202020204" pitchFamily="34" charset="0"/>
                <a:cs typeface="Arial" panose="020B0604020202020204" pitchFamily="34" charset="0"/>
              </a:rPr>
              <a:t>Asthma develops through a combination of genetic and environmental factors.</a:t>
            </a:r>
          </a:p>
          <a:p>
            <a:pPr marL="0" indent="0">
              <a:buNone/>
            </a:pPr>
            <a:r>
              <a:rPr lang="en-GB" dirty="0">
                <a:latin typeface="Arial" panose="020B0604020202020204" pitchFamily="34" charset="0"/>
                <a:cs typeface="Arial" panose="020B0604020202020204" pitchFamily="34" charset="0"/>
              </a:rPr>
              <a:t>Risk Factors </a:t>
            </a:r>
          </a:p>
          <a:p>
            <a:r>
              <a:rPr lang="en-GB" dirty="0">
                <a:latin typeface="Arial" panose="020B0604020202020204" pitchFamily="34" charset="0"/>
                <a:cs typeface="Arial" panose="020B0604020202020204" pitchFamily="34" charset="0"/>
              </a:rPr>
              <a:t>Family history of asthma or allergies</a:t>
            </a:r>
          </a:p>
          <a:p>
            <a:r>
              <a:rPr lang="en-GB" dirty="0">
                <a:latin typeface="Arial" panose="020B0604020202020204" pitchFamily="34" charset="0"/>
                <a:cs typeface="Arial" panose="020B0604020202020204" pitchFamily="34" charset="0"/>
              </a:rPr>
              <a:t>Pollen </a:t>
            </a:r>
          </a:p>
          <a:p>
            <a:r>
              <a:rPr lang="en-GB" dirty="0">
                <a:latin typeface="Arial" panose="020B0604020202020204" pitchFamily="34" charset="0"/>
                <a:cs typeface="Arial" panose="020B0604020202020204" pitchFamily="34" charset="0"/>
              </a:rPr>
              <a:t>Tobacco smoke </a:t>
            </a:r>
          </a:p>
          <a:p>
            <a:r>
              <a:rPr lang="en-GB" dirty="0">
                <a:latin typeface="Arial" panose="020B0604020202020204" pitchFamily="34" charset="0"/>
                <a:cs typeface="Arial" panose="020B0604020202020204" pitchFamily="34" charset="0"/>
              </a:rPr>
              <a:t>Viral respiratory infections</a:t>
            </a:r>
          </a:p>
          <a:p>
            <a:r>
              <a:rPr lang="en-GB" dirty="0">
                <a:latin typeface="Arial" panose="020B0604020202020204" pitchFamily="34" charset="0"/>
                <a:cs typeface="Arial" panose="020B0604020202020204" pitchFamily="34" charset="0"/>
              </a:rPr>
              <a:t>Obesity</a:t>
            </a:r>
          </a:p>
          <a:p>
            <a:endParaRPr lang="en-GB" dirty="0"/>
          </a:p>
        </p:txBody>
      </p:sp>
      <p:sp>
        <p:nvSpPr>
          <p:cNvPr id="4" name="TextBox 3">
            <a:extLst>
              <a:ext uri="{FF2B5EF4-FFF2-40B4-BE49-F238E27FC236}">
                <a16:creationId xmlns:a16="http://schemas.microsoft.com/office/drawing/2014/main" id="{AA99FB54-4098-2E88-8544-7117605B6C77}"/>
              </a:ext>
            </a:extLst>
          </p:cNvPr>
          <p:cNvSpPr txBox="1"/>
          <p:nvPr/>
        </p:nvSpPr>
        <p:spPr>
          <a:xfrm>
            <a:off x="659567" y="6400800"/>
            <a:ext cx="560632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WHO(2025), Allergy UK(2024)</a:t>
            </a:r>
          </a:p>
        </p:txBody>
      </p:sp>
      <p:pic>
        <p:nvPicPr>
          <p:cNvPr id="6" name="Picture 5">
            <a:extLst>
              <a:ext uri="{FF2B5EF4-FFF2-40B4-BE49-F238E27FC236}">
                <a16:creationId xmlns:a16="http://schemas.microsoft.com/office/drawing/2014/main" id="{7206D313-3159-6DBB-6A26-9BEDAD291A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30873" y="3018773"/>
            <a:ext cx="3822927" cy="3382027"/>
          </a:xfrm>
          <a:prstGeom prst="rect">
            <a:avLst/>
          </a:prstGeom>
        </p:spPr>
      </p:pic>
      <p:sp>
        <p:nvSpPr>
          <p:cNvPr id="7" name="TextBox 6">
            <a:extLst>
              <a:ext uri="{FF2B5EF4-FFF2-40B4-BE49-F238E27FC236}">
                <a16:creationId xmlns:a16="http://schemas.microsoft.com/office/drawing/2014/main" id="{CFFAC810-50DF-4B74-DA7A-12CCEBC70A41}"/>
              </a:ext>
            </a:extLst>
          </p:cNvPr>
          <p:cNvSpPr txBox="1"/>
          <p:nvPr/>
        </p:nvSpPr>
        <p:spPr>
          <a:xfrm>
            <a:off x="7530873" y="6501346"/>
            <a:ext cx="3556499" cy="230832"/>
          </a:xfrm>
          <a:prstGeom prst="rect">
            <a:avLst/>
          </a:prstGeom>
          <a:noFill/>
        </p:spPr>
        <p:txBody>
          <a:bodyPr wrap="square" rtlCol="0">
            <a:spAutoFit/>
          </a:bodyPr>
          <a:lstStyle/>
          <a:p>
            <a:r>
              <a:rPr lang="en-GB" sz="900">
                <a:hlinkClick r:id="rId3" tooltip="https://simple.wikipedia.org/wiki/Asthma"/>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1918641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55E6A-7D80-8F54-9784-9563459575FC}"/>
              </a:ext>
            </a:extLst>
          </p:cNvPr>
          <p:cNvSpPr>
            <a:spLocks noGrp="1"/>
          </p:cNvSpPr>
          <p:nvPr>
            <p:ph type="title"/>
          </p:nvPr>
        </p:nvSpPr>
        <p:spPr>
          <a:xfrm>
            <a:off x="838200" y="-144541"/>
            <a:ext cx="10515600" cy="1325563"/>
          </a:xfrm>
        </p:spPr>
        <p:txBody>
          <a:bodyPr/>
          <a:lstStyle/>
          <a:p>
            <a:r>
              <a:rPr lang="en-GB" dirty="0"/>
              <a:t>Prevalence and impact of Asthma </a:t>
            </a:r>
          </a:p>
        </p:txBody>
      </p:sp>
      <p:graphicFrame>
        <p:nvGraphicFramePr>
          <p:cNvPr id="12" name="Content Placeholder 11">
            <a:extLst>
              <a:ext uri="{FF2B5EF4-FFF2-40B4-BE49-F238E27FC236}">
                <a16:creationId xmlns:a16="http://schemas.microsoft.com/office/drawing/2014/main" id="{4BE14248-D161-5A04-0286-5464C0817434}"/>
              </a:ext>
            </a:extLst>
          </p:cNvPr>
          <p:cNvGraphicFramePr>
            <a:graphicFrameLocks noGrp="1"/>
          </p:cNvGraphicFramePr>
          <p:nvPr>
            <p:ph idx="1"/>
            <p:extLst>
              <p:ext uri="{D42A27DB-BD31-4B8C-83A1-F6EECF244321}">
                <p14:modId xmlns:p14="http://schemas.microsoft.com/office/powerpoint/2010/main" val="2126976966"/>
              </p:ext>
            </p:extLst>
          </p:nvPr>
        </p:nvGraphicFramePr>
        <p:xfrm>
          <a:off x="502796" y="700114"/>
          <a:ext cx="10851004" cy="6035040"/>
        </p:xfrm>
        <a:graphic>
          <a:graphicData uri="http://schemas.openxmlformats.org/drawingml/2006/table">
            <a:tbl>
              <a:tblPr firstRow="1" bandRow="1">
                <a:tableStyleId>{5C22544A-7EE6-4342-B048-85BDC9FD1C3A}</a:tableStyleId>
              </a:tblPr>
              <a:tblGrid>
                <a:gridCol w="2712751">
                  <a:extLst>
                    <a:ext uri="{9D8B030D-6E8A-4147-A177-3AD203B41FA5}">
                      <a16:colId xmlns:a16="http://schemas.microsoft.com/office/drawing/2014/main" val="3955722663"/>
                    </a:ext>
                  </a:extLst>
                </a:gridCol>
                <a:gridCol w="2712751">
                  <a:extLst>
                    <a:ext uri="{9D8B030D-6E8A-4147-A177-3AD203B41FA5}">
                      <a16:colId xmlns:a16="http://schemas.microsoft.com/office/drawing/2014/main" val="3321811763"/>
                    </a:ext>
                  </a:extLst>
                </a:gridCol>
                <a:gridCol w="2712751">
                  <a:extLst>
                    <a:ext uri="{9D8B030D-6E8A-4147-A177-3AD203B41FA5}">
                      <a16:colId xmlns:a16="http://schemas.microsoft.com/office/drawing/2014/main" val="887705583"/>
                    </a:ext>
                  </a:extLst>
                </a:gridCol>
                <a:gridCol w="2712751">
                  <a:extLst>
                    <a:ext uri="{9D8B030D-6E8A-4147-A177-3AD203B41FA5}">
                      <a16:colId xmlns:a16="http://schemas.microsoft.com/office/drawing/2014/main" val="3298473995"/>
                    </a:ext>
                  </a:extLst>
                </a:gridCol>
              </a:tblGrid>
              <a:tr h="172314">
                <a:tc>
                  <a:txBody>
                    <a:bodyPr/>
                    <a:lstStyle/>
                    <a:p>
                      <a:r>
                        <a:rPr lang="en-GB" sz="3600" dirty="0">
                          <a:latin typeface="Arial" panose="020B0604020202020204" pitchFamily="34" charset="0"/>
                          <a:cs typeface="Arial" panose="020B0604020202020204" pitchFamily="34" charset="0"/>
                        </a:rPr>
                        <a:t>Asthma in the UK</a:t>
                      </a:r>
                    </a:p>
                  </a:txBody>
                  <a:tcPr/>
                </a:tc>
                <a:tc>
                  <a:txBody>
                    <a:bodyPr/>
                    <a:lstStyle/>
                    <a:p>
                      <a:r>
                        <a:rPr lang="en-GB" sz="3600" dirty="0">
                          <a:latin typeface="Arial" panose="020B0604020202020204" pitchFamily="34" charset="0"/>
                          <a:cs typeface="Arial" panose="020B0604020202020204" pitchFamily="34" charset="0"/>
                        </a:rPr>
                        <a:t>Worldwide</a:t>
                      </a:r>
                    </a:p>
                  </a:txBody>
                  <a:tcPr/>
                </a:tc>
                <a:tc>
                  <a:txBody>
                    <a:bodyPr/>
                    <a:lstStyle/>
                    <a:p>
                      <a:r>
                        <a:rPr lang="en-GB" sz="3600" dirty="0">
                          <a:latin typeface="Arial" panose="020B0604020202020204" pitchFamily="34" charset="0"/>
                          <a:cs typeface="Arial" panose="020B0604020202020204" pitchFamily="34" charset="0"/>
                        </a:rPr>
                        <a:t>Impact on Individuals </a:t>
                      </a:r>
                    </a:p>
                  </a:txBody>
                  <a:tcPr/>
                </a:tc>
                <a:tc>
                  <a:txBody>
                    <a:bodyPr/>
                    <a:lstStyle/>
                    <a:p>
                      <a:r>
                        <a:rPr lang="en-GB" sz="3600" dirty="0">
                          <a:latin typeface="Arial" panose="020B0604020202020204" pitchFamily="34" charset="0"/>
                          <a:cs typeface="Arial" panose="020B0604020202020204" pitchFamily="34" charset="0"/>
                        </a:rPr>
                        <a:t>Impact on NHS</a:t>
                      </a:r>
                    </a:p>
                  </a:txBody>
                  <a:tcPr/>
                </a:tc>
                <a:extLst>
                  <a:ext uri="{0D108BD9-81ED-4DB2-BD59-A6C34878D82A}">
                    <a16:rowId xmlns:a16="http://schemas.microsoft.com/office/drawing/2014/main" val="930245551"/>
                  </a:ext>
                </a:extLst>
              </a:tr>
              <a:tr h="860148">
                <a:tc>
                  <a:txBody>
                    <a:bodyPr/>
                    <a:lstStyle/>
                    <a:p>
                      <a:r>
                        <a:rPr lang="en-GB" dirty="0">
                          <a:latin typeface="Arial" panose="020B0604020202020204" pitchFamily="34" charset="0"/>
                          <a:cs typeface="Arial" panose="020B0604020202020204" pitchFamily="34" charset="0"/>
                        </a:rPr>
                        <a:t>Approximately 5.4 million people receive treatment for asthma.</a:t>
                      </a:r>
                    </a:p>
                  </a:txBody>
                  <a:tcPr/>
                </a:tc>
                <a:tc>
                  <a:txBody>
                    <a:bodyPr/>
                    <a:lstStyle/>
                    <a:p>
                      <a:r>
                        <a:rPr lang="en-GB" dirty="0">
                          <a:latin typeface="Arial" panose="020B0604020202020204" pitchFamily="34" charset="0"/>
                          <a:cs typeface="Arial" panose="020B0604020202020204" pitchFamily="34" charset="0"/>
                        </a:rPr>
                        <a:t>Around 262 million people live with asthma.</a:t>
                      </a:r>
                    </a:p>
                  </a:txBody>
                  <a:tcPr/>
                </a:tc>
                <a:tc>
                  <a:txBody>
                    <a:bodyPr/>
                    <a:lstStyle/>
                    <a:p>
                      <a:r>
                        <a:rPr lang="en-GB" dirty="0"/>
                        <a:t>Reduced quality of life</a:t>
                      </a:r>
                    </a:p>
                  </a:txBody>
                  <a:tcPr/>
                </a:tc>
                <a:tc>
                  <a:txBody>
                    <a:bodyPr/>
                    <a:lstStyle/>
                    <a:p>
                      <a:r>
                        <a:rPr lang="en-GB" dirty="0"/>
                        <a:t>Over 1 billion is spent annually on asthma care.</a:t>
                      </a:r>
                    </a:p>
                  </a:txBody>
                  <a:tcPr/>
                </a:tc>
                <a:extLst>
                  <a:ext uri="{0D108BD9-81ED-4DB2-BD59-A6C34878D82A}">
                    <a16:rowId xmlns:a16="http://schemas.microsoft.com/office/drawing/2014/main" val="329501383"/>
                  </a:ext>
                </a:extLst>
              </a:tr>
              <a:tr h="860148">
                <a:tc>
                  <a:txBody>
                    <a:bodyPr/>
                    <a:lstStyle/>
                    <a:p>
                      <a:r>
                        <a:rPr lang="en-GB" dirty="0">
                          <a:latin typeface="Arial" panose="020B0604020202020204" pitchFamily="34" charset="0"/>
                          <a:cs typeface="Arial" panose="020B0604020202020204" pitchFamily="34" charset="0"/>
                        </a:rPr>
                        <a:t>Around 1 in 11 children have asthma.</a:t>
                      </a:r>
                    </a:p>
                  </a:txBody>
                  <a:tcPr/>
                </a:tc>
                <a:tc>
                  <a:txBody>
                    <a:bodyPr/>
                    <a:lstStyle/>
                    <a:p>
                      <a:r>
                        <a:rPr lang="en-GB" dirty="0">
                          <a:latin typeface="Arial" panose="020B0604020202020204" pitchFamily="34" charset="0"/>
                          <a:cs typeface="Arial" panose="020B0604020202020204" pitchFamily="34" charset="0"/>
                        </a:rPr>
                        <a:t>Approximately 455000 deaths occur globally each year.</a:t>
                      </a:r>
                    </a:p>
                  </a:txBody>
                  <a:tcPr/>
                </a:tc>
                <a:tc>
                  <a:txBody>
                    <a:bodyPr/>
                    <a:lstStyle/>
                    <a:p>
                      <a:r>
                        <a:rPr lang="en-GB" dirty="0"/>
                        <a:t>Sleep disturbance and fatigue</a:t>
                      </a:r>
                    </a:p>
                  </a:txBody>
                  <a:tcPr/>
                </a:tc>
                <a:tc>
                  <a:txBody>
                    <a:bodyPr/>
                    <a:lstStyle/>
                    <a:p>
                      <a:r>
                        <a:rPr lang="en-GB" dirty="0"/>
                        <a:t>Significant costs from emergency admissions and medication.</a:t>
                      </a:r>
                    </a:p>
                  </a:txBody>
                  <a:tcPr/>
                </a:tc>
                <a:extLst>
                  <a:ext uri="{0D108BD9-81ED-4DB2-BD59-A6C34878D82A}">
                    <a16:rowId xmlns:a16="http://schemas.microsoft.com/office/drawing/2014/main" val="2741412758"/>
                  </a:ext>
                </a:extLst>
              </a:tr>
              <a:tr h="1118193">
                <a:tc>
                  <a:txBody>
                    <a:bodyPr/>
                    <a:lstStyle/>
                    <a:p>
                      <a:r>
                        <a:rPr lang="en-GB" dirty="0">
                          <a:latin typeface="Arial" panose="020B0604020202020204" pitchFamily="34" charset="0"/>
                          <a:cs typeface="Arial" panose="020B0604020202020204" pitchFamily="34" charset="0"/>
                        </a:rPr>
                        <a:t>Around 1 in 12 adults have asthma</a:t>
                      </a:r>
                    </a:p>
                  </a:txBody>
                  <a:tcPr/>
                </a:tc>
                <a:tc>
                  <a:txBody>
                    <a:bodyPr/>
                    <a:lstStyle/>
                    <a:p>
                      <a:r>
                        <a:rPr lang="en-GB" dirty="0"/>
                        <a:t>Asthma is one of the most common chronic respiratory disease worldwide.</a:t>
                      </a:r>
                    </a:p>
                  </a:txBody>
                  <a:tcPr/>
                </a:tc>
                <a:tc>
                  <a:txBody>
                    <a:bodyPr/>
                    <a:lstStyle/>
                    <a:p>
                      <a:r>
                        <a:rPr lang="en-GB" dirty="0"/>
                        <a:t>Reduced physical activity</a:t>
                      </a:r>
                    </a:p>
                  </a:txBody>
                  <a:tcPr/>
                </a:tc>
                <a:tc>
                  <a:txBody>
                    <a:bodyPr/>
                    <a:lstStyle/>
                    <a:p>
                      <a:r>
                        <a:rPr lang="en-GB" dirty="0"/>
                        <a:t>Poor asthma control increases demand on NHS services.</a:t>
                      </a:r>
                    </a:p>
                  </a:txBody>
                  <a:tcPr/>
                </a:tc>
                <a:extLst>
                  <a:ext uri="{0D108BD9-81ED-4DB2-BD59-A6C34878D82A}">
                    <a16:rowId xmlns:a16="http://schemas.microsoft.com/office/drawing/2014/main" val="2245815649"/>
                  </a:ext>
                </a:extLst>
              </a:tr>
              <a:tr h="860148">
                <a:tc>
                  <a:txBody>
                    <a:bodyPr/>
                    <a:lstStyle/>
                    <a:p>
                      <a:r>
                        <a:rPr lang="en-GB" dirty="0"/>
                        <a:t>Approximately 1200 people die from asthma each year</a:t>
                      </a:r>
                    </a:p>
                  </a:txBody>
                  <a:tcPr/>
                </a:tc>
                <a:tc>
                  <a:txBody>
                    <a:bodyPr/>
                    <a:lstStyle/>
                    <a:p>
                      <a:endParaRPr lang="en-GB"/>
                    </a:p>
                  </a:txBody>
                  <a:tcPr/>
                </a:tc>
                <a:tc>
                  <a:txBody>
                    <a:bodyPr/>
                    <a:lstStyle/>
                    <a:p>
                      <a:r>
                        <a:rPr lang="en-GB" dirty="0"/>
                        <a:t>Anxiety and depression </a:t>
                      </a:r>
                    </a:p>
                  </a:txBody>
                  <a:tcPr/>
                </a:tc>
                <a:tc>
                  <a:txBody>
                    <a:bodyPr/>
                    <a:lstStyle/>
                    <a:p>
                      <a:endParaRPr lang="en-GB"/>
                    </a:p>
                  </a:txBody>
                  <a:tcPr/>
                </a:tc>
                <a:extLst>
                  <a:ext uri="{0D108BD9-81ED-4DB2-BD59-A6C34878D82A}">
                    <a16:rowId xmlns:a16="http://schemas.microsoft.com/office/drawing/2014/main" val="2918551616"/>
                  </a:ext>
                </a:extLst>
              </a:tr>
              <a:tr h="860148">
                <a:tc>
                  <a:txBody>
                    <a:bodyPr/>
                    <a:lstStyle/>
                    <a:p>
                      <a:r>
                        <a:rPr lang="en-GB" dirty="0"/>
                        <a:t>Many asthma deaths are considered preventable with appropriate care.</a:t>
                      </a:r>
                    </a:p>
                  </a:txBody>
                  <a:tcPr/>
                </a:tc>
                <a:tc>
                  <a:txBody>
                    <a:bodyPr/>
                    <a:lstStyle/>
                    <a:p>
                      <a:endParaRPr lang="en-GB" dirty="0"/>
                    </a:p>
                  </a:txBody>
                  <a:tcPr/>
                </a:tc>
                <a:tc>
                  <a:txBody>
                    <a:bodyPr/>
                    <a:lstStyle/>
                    <a:p>
                      <a:r>
                        <a:rPr lang="en-GB" dirty="0"/>
                        <a:t>Increased healthcare use.</a:t>
                      </a:r>
                    </a:p>
                  </a:txBody>
                  <a:tcPr/>
                </a:tc>
                <a:tc>
                  <a:txBody>
                    <a:bodyPr/>
                    <a:lstStyle/>
                    <a:p>
                      <a:r>
                        <a:rPr lang="en-GB" dirty="0"/>
                        <a:t>(NHS England (2025),Royal College of Physicians (2024)</a:t>
                      </a:r>
                    </a:p>
                  </a:txBody>
                  <a:tcPr/>
                </a:tc>
                <a:extLst>
                  <a:ext uri="{0D108BD9-81ED-4DB2-BD59-A6C34878D82A}">
                    <a16:rowId xmlns:a16="http://schemas.microsoft.com/office/drawing/2014/main" val="1289846572"/>
                  </a:ext>
                </a:extLst>
              </a:tr>
            </a:tbl>
          </a:graphicData>
        </a:graphic>
      </p:graphicFrame>
    </p:spTree>
    <p:extLst>
      <p:ext uri="{BB962C8B-B14F-4D97-AF65-F5344CB8AC3E}">
        <p14:creationId xmlns:p14="http://schemas.microsoft.com/office/powerpoint/2010/main" val="2197392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7B410EA-46B3-17D7-E32A-3EEDB0587602}"/>
              </a:ext>
            </a:extLst>
          </p:cNvPr>
          <p:cNvSpPr txBox="1"/>
          <p:nvPr/>
        </p:nvSpPr>
        <p:spPr>
          <a:xfrm>
            <a:off x="0" y="1274164"/>
            <a:ext cx="4107305" cy="498598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Medical Assessment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Detailed medical and family history</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Assessment of symptoms (wheeze, cough,)</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Physical examination of the respiratory system</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Identification of asthma triggers and risk factors</a:t>
            </a:r>
          </a:p>
          <a:p>
            <a:r>
              <a:rPr lang="en-GB" sz="2000" b="1" dirty="0">
                <a:latin typeface="Arial" panose="020B0604020202020204" pitchFamily="34" charset="0"/>
                <a:cs typeface="Arial" panose="020B0604020202020204" pitchFamily="34" charset="0"/>
              </a:rPr>
              <a:t>Ongoing Assessment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Assess asthma control at every review</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Check inhaler technique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Identify risk factors for severe exacerbations</a:t>
            </a:r>
          </a:p>
          <a:p>
            <a:endParaRPr lang="en-GB" dirty="0"/>
          </a:p>
        </p:txBody>
      </p:sp>
      <p:sp>
        <p:nvSpPr>
          <p:cNvPr id="7" name="TextBox 6">
            <a:extLst>
              <a:ext uri="{FF2B5EF4-FFF2-40B4-BE49-F238E27FC236}">
                <a16:creationId xmlns:a16="http://schemas.microsoft.com/office/drawing/2014/main" id="{D04D5624-E2EE-6FDB-0AA2-1333CD8547E9}"/>
              </a:ext>
            </a:extLst>
          </p:cNvPr>
          <p:cNvSpPr txBox="1"/>
          <p:nvPr/>
        </p:nvSpPr>
        <p:spPr>
          <a:xfrm>
            <a:off x="8219607" y="884419"/>
            <a:ext cx="4107305" cy="6109365"/>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Diagnostic Tests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Spirometry – measures lung function and airflow obstruction.</a:t>
            </a:r>
          </a:p>
          <a:p>
            <a:pPr marL="342900" indent="-342900">
              <a:buFont typeface="Arial" panose="020B0604020202020204" pitchFamily="34" charset="0"/>
              <a:buChar char="•"/>
            </a:pPr>
            <a:r>
              <a:rPr lang="en-GB" sz="2000" dirty="0" err="1">
                <a:latin typeface="Arial" panose="020B0604020202020204" pitchFamily="34" charset="0"/>
                <a:cs typeface="Arial" panose="020B0604020202020204" pitchFamily="34" charset="0"/>
              </a:rPr>
              <a:t>FeNO</a:t>
            </a:r>
            <a:r>
              <a:rPr lang="en-GB" sz="2000" dirty="0">
                <a:latin typeface="Arial" panose="020B0604020202020204" pitchFamily="34" charset="0"/>
                <a:cs typeface="Arial" panose="020B0604020202020204" pitchFamily="34" charset="0"/>
              </a:rPr>
              <a:t> (Fractional Exhaled Nitric Oxide ) – identifies airway inflammation.</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Bronchodilator reversibility test- confirms reversible airway obstruction </a:t>
            </a:r>
          </a:p>
          <a:p>
            <a:r>
              <a:rPr lang="en-GB" sz="2000" b="1" dirty="0">
                <a:latin typeface="Arial" panose="020B0604020202020204" pitchFamily="34" charset="0"/>
                <a:cs typeface="Arial" panose="020B0604020202020204" pitchFamily="34" charset="0"/>
              </a:rPr>
              <a:t>Why early diagnosis is important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Prevent worsening symptoms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Reduces emergency admissions.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Improves long-term lung function.</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Supports early treatment and patient education</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92BA029D-5CD6-6A97-8CBC-9533AA2A5BB0}"/>
              </a:ext>
            </a:extLst>
          </p:cNvPr>
          <p:cNvSpPr txBox="1"/>
          <p:nvPr/>
        </p:nvSpPr>
        <p:spPr>
          <a:xfrm>
            <a:off x="1528997" y="254833"/>
            <a:ext cx="6690610"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Diagnosis and Assessment </a:t>
            </a:r>
          </a:p>
        </p:txBody>
      </p:sp>
      <p:pic>
        <p:nvPicPr>
          <p:cNvPr id="10" name="Picture 9">
            <a:extLst>
              <a:ext uri="{FF2B5EF4-FFF2-40B4-BE49-F238E27FC236}">
                <a16:creationId xmlns:a16="http://schemas.microsoft.com/office/drawing/2014/main" id="{00881F1D-F3B3-9F71-EDC6-56D9F61D4A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77259" y="884419"/>
            <a:ext cx="3837482" cy="3837482"/>
          </a:xfrm>
          <a:prstGeom prst="rect">
            <a:avLst/>
          </a:prstGeom>
        </p:spPr>
      </p:pic>
      <p:sp>
        <p:nvSpPr>
          <p:cNvPr id="11" name="TextBox 10">
            <a:extLst>
              <a:ext uri="{FF2B5EF4-FFF2-40B4-BE49-F238E27FC236}">
                <a16:creationId xmlns:a16="http://schemas.microsoft.com/office/drawing/2014/main" id="{FB0BC3CE-7FFA-0566-8F80-DD5BDBF99678}"/>
              </a:ext>
            </a:extLst>
          </p:cNvPr>
          <p:cNvSpPr txBox="1"/>
          <p:nvPr/>
        </p:nvSpPr>
        <p:spPr>
          <a:xfrm>
            <a:off x="352269" y="6260144"/>
            <a:ext cx="235345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BTS/SIGN(2024</a:t>
            </a:r>
            <a:r>
              <a:rPr lang="en-GB" dirty="0"/>
              <a:t>)</a:t>
            </a:r>
          </a:p>
        </p:txBody>
      </p:sp>
    </p:spTree>
    <p:extLst>
      <p:ext uri="{BB962C8B-B14F-4D97-AF65-F5344CB8AC3E}">
        <p14:creationId xmlns:p14="http://schemas.microsoft.com/office/powerpoint/2010/main" val="3764655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240F8-F2B7-63F6-28DB-67ECE8FB2975}"/>
              </a:ext>
            </a:extLst>
          </p:cNvPr>
          <p:cNvSpPr>
            <a:spLocks noGrp="1"/>
          </p:cNvSpPr>
          <p:nvPr>
            <p:ph type="title"/>
          </p:nvPr>
        </p:nvSpPr>
        <p:spPr>
          <a:xfrm>
            <a:off x="598358" y="-249471"/>
            <a:ext cx="10515600" cy="1325563"/>
          </a:xfrm>
        </p:spPr>
        <p:txBody>
          <a:bodyPr/>
          <a:lstStyle/>
          <a:p>
            <a:r>
              <a:rPr lang="en-GB" dirty="0">
                <a:latin typeface="Arial" panose="020B0604020202020204" pitchFamily="34" charset="0"/>
                <a:cs typeface="Arial" panose="020B0604020202020204" pitchFamily="34" charset="0"/>
              </a:rPr>
              <a:t>Evidence- Based Management </a:t>
            </a:r>
          </a:p>
        </p:txBody>
      </p:sp>
      <p:sp>
        <p:nvSpPr>
          <p:cNvPr id="3" name="Content Placeholder 2">
            <a:extLst>
              <a:ext uri="{FF2B5EF4-FFF2-40B4-BE49-F238E27FC236}">
                <a16:creationId xmlns:a16="http://schemas.microsoft.com/office/drawing/2014/main" id="{01E95881-81B0-54B4-3421-13DC06D24CB9}"/>
              </a:ext>
            </a:extLst>
          </p:cNvPr>
          <p:cNvSpPr>
            <a:spLocks noGrp="1"/>
          </p:cNvSpPr>
          <p:nvPr>
            <p:ph idx="1"/>
          </p:nvPr>
        </p:nvSpPr>
        <p:spPr>
          <a:xfrm>
            <a:off x="463446" y="1076092"/>
            <a:ext cx="4723151" cy="4351338"/>
          </a:xfrm>
        </p:spPr>
        <p:txBody>
          <a:bodyPr/>
          <a:lstStyle/>
          <a:p>
            <a:pPr marL="0" indent="0">
              <a:buNone/>
            </a:pPr>
            <a:r>
              <a:rPr lang="en-GB" b="1" dirty="0">
                <a:latin typeface="Arial" panose="020B0604020202020204" pitchFamily="34" charset="0"/>
                <a:cs typeface="Arial" panose="020B0604020202020204" pitchFamily="34" charset="0"/>
              </a:rPr>
              <a:t>Goals of Asthma Management</a:t>
            </a:r>
          </a:p>
          <a:p>
            <a:r>
              <a:rPr lang="en-GB" sz="2400" dirty="0">
                <a:latin typeface="Arial" panose="020B0604020202020204" pitchFamily="34" charset="0"/>
                <a:cs typeface="Arial" panose="020B0604020202020204" pitchFamily="34" charset="0"/>
              </a:rPr>
              <a:t>Achieve good day to day symptom control </a:t>
            </a:r>
          </a:p>
          <a:p>
            <a:r>
              <a:rPr lang="en-GB" sz="2400" dirty="0">
                <a:latin typeface="Arial" panose="020B0604020202020204" pitchFamily="34" charset="0"/>
                <a:cs typeface="Arial" panose="020B0604020202020204" pitchFamily="34" charset="0"/>
              </a:rPr>
              <a:t>Prevent asthma attacks</a:t>
            </a:r>
          </a:p>
          <a:p>
            <a:r>
              <a:rPr lang="en-GB" sz="2400" dirty="0">
                <a:latin typeface="Arial" panose="020B0604020202020204" pitchFamily="34" charset="0"/>
                <a:cs typeface="Arial" panose="020B0604020202020204" pitchFamily="34" charset="0"/>
              </a:rPr>
              <a:t>Maintain normal lung function.</a:t>
            </a:r>
          </a:p>
          <a:p>
            <a:r>
              <a:rPr lang="en-GB" sz="2400" dirty="0">
                <a:latin typeface="Arial" panose="020B0604020202020204" pitchFamily="34" charset="0"/>
                <a:cs typeface="Arial" panose="020B0604020202020204" pitchFamily="34" charset="0"/>
              </a:rPr>
              <a:t>Reduce emergency department visits and hospital admissions.</a:t>
            </a:r>
          </a:p>
          <a:p>
            <a:r>
              <a:rPr lang="en-GB" sz="2400" dirty="0">
                <a:latin typeface="Arial" panose="020B0604020202020204" pitchFamily="34" charset="0"/>
                <a:cs typeface="Arial" panose="020B0604020202020204" pitchFamily="34" charset="0"/>
              </a:rPr>
              <a:t>Improve quality of life </a:t>
            </a:r>
          </a:p>
          <a:p>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65F871A-4D1F-93D1-67A9-184171C3C164}"/>
              </a:ext>
            </a:extLst>
          </p:cNvPr>
          <p:cNvSpPr txBox="1"/>
          <p:nvPr/>
        </p:nvSpPr>
        <p:spPr>
          <a:xfrm>
            <a:off x="6690610" y="982951"/>
            <a:ext cx="5501390" cy="3970318"/>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Non- Pharmacological Management</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Smoking cessation.</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Avoid known triggers (dust, pollen, pets)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Healthy diet and maintaining a healthy weight.</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Written personalised asthma action plan</a:t>
            </a:r>
          </a:p>
          <a:p>
            <a:endParaRPr lang="en-GB" sz="2800"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A953CB0-6224-5A46-FB7D-5AAF67795F6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58743" y="4431041"/>
            <a:ext cx="3111486" cy="2426959"/>
          </a:xfrm>
          <a:prstGeom prst="rect">
            <a:avLst/>
          </a:prstGeom>
        </p:spPr>
      </p:pic>
      <p:sp>
        <p:nvSpPr>
          <p:cNvPr id="7" name="TextBox 6">
            <a:extLst>
              <a:ext uri="{FF2B5EF4-FFF2-40B4-BE49-F238E27FC236}">
                <a16:creationId xmlns:a16="http://schemas.microsoft.com/office/drawing/2014/main" id="{B47E21CE-314E-85BA-A5CD-2068621FEED5}"/>
              </a:ext>
            </a:extLst>
          </p:cNvPr>
          <p:cNvSpPr txBox="1"/>
          <p:nvPr/>
        </p:nvSpPr>
        <p:spPr>
          <a:xfrm>
            <a:off x="9263921" y="5786203"/>
            <a:ext cx="2203554" cy="369332"/>
          </a:xfrm>
          <a:prstGeom prst="rect">
            <a:avLst/>
          </a:prstGeom>
          <a:noFill/>
        </p:spPr>
        <p:txBody>
          <a:bodyPr wrap="square" rtlCol="0">
            <a:spAutoFit/>
          </a:bodyPr>
          <a:lstStyle/>
          <a:p>
            <a:r>
              <a:rPr lang="en-GB" dirty="0"/>
              <a:t>NHS England (2024)</a:t>
            </a:r>
          </a:p>
        </p:txBody>
      </p:sp>
    </p:spTree>
    <p:extLst>
      <p:ext uri="{BB962C8B-B14F-4D97-AF65-F5344CB8AC3E}">
        <p14:creationId xmlns:p14="http://schemas.microsoft.com/office/powerpoint/2010/main" val="1039332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C3CA88-E4F9-5E90-4B51-D0DDC4234D3B}"/>
              </a:ext>
            </a:extLst>
          </p:cNvPr>
          <p:cNvSpPr>
            <a:spLocks noGrp="1"/>
          </p:cNvSpPr>
          <p:nvPr>
            <p:ph type="title"/>
          </p:nvPr>
        </p:nvSpPr>
        <p:spPr>
          <a:xfrm>
            <a:off x="707413" y="4544704"/>
            <a:ext cx="4792635" cy="1811645"/>
          </a:xfrm>
        </p:spPr>
        <p:txBody>
          <a:bodyPr anchor="ctr">
            <a:normAutofit/>
          </a:bodyPr>
          <a:lstStyle/>
          <a:p>
            <a:r>
              <a:rPr lang="en-GB" sz="4000"/>
              <a:t>Pharmacological Treatment </a:t>
            </a:r>
          </a:p>
        </p:txBody>
      </p:sp>
      <p:pic>
        <p:nvPicPr>
          <p:cNvPr id="5" name="Picture 4">
            <a:extLst>
              <a:ext uri="{FF2B5EF4-FFF2-40B4-BE49-F238E27FC236}">
                <a16:creationId xmlns:a16="http://schemas.microsoft.com/office/drawing/2014/main" id="{7C626079-E255-9B06-1BDF-67A186FA0EE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37" r="472" b="-1"/>
          <a:stretch>
            <a:fillRect/>
          </a:stretch>
        </p:blipFill>
        <p:spPr>
          <a:xfrm>
            <a:off x="-1" y="10"/>
            <a:ext cx="6096001" cy="4114790"/>
          </a:xfrm>
          <a:prstGeom prst="rect">
            <a:avLst/>
          </a:prstGeom>
        </p:spPr>
      </p:pic>
      <p:sp>
        <p:nvSpPr>
          <p:cNvPr id="3" name="Content Placeholder 2">
            <a:extLst>
              <a:ext uri="{FF2B5EF4-FFF2-40B4-BE49-F238E27FC236}">
                <a16:creationId xmlns:a16="http://schemas.microsoft.com/office/drawing/2014/main" id="{E7530C21-D6A3-E397-746B-0DC457760795}"/>
              </a:ext>
            </a:extLst>
          </p:cNvPr>
          <p:cNvSpPr>
            <a:spLocks noGrp="1"/>
          </p:cNvSpPr>
          <p:nvPr>
            <p:ph idx="1"/>
          </p:nvPr>
        </p:nvSpPr>
        <p:spPr>
          <a:xfrm>
            <a:off x="6803410" y="691912"/>
            <a:ext cx="4585646" cy="5474173"/>
          </a:xfrm>
        </p:spPr>
        <p:txBody>
          <a:bodyPr anchor="ctr">
            <a:normAutofit/>
          </a:bodyPr>
          <a:lstStyle/>
          <a:p>
            <a:pPr marL="0" indent="0">
              <a:buNone/>
            </a:pPr>
            <a:r>
              <a:rPr lang="en-GB" sz="1900" b="1">
                <a:latin typeface="Arial" panose="020B0604020202020204" pitchFamily="34" charset="0"/>
                <a:cs typeface="Arial" panose="020B0604020202020204" pitchFamily="34" charset="0"/>
              </a:rPr>
              <a:t>Reliever Medication</a:t>
            </a:r>
          </a:p>
          <a:p>
            <a:r>
              <a:rPr lang="en-GB" sz="1900">
                <a:latin typeface="Arial" panose="020B0604020202020204" pitchFamily="34" charset="0"/>
                <a:cs typeface="Arial" panose="020B0604020202020204" pitchFamily="34" charset="0"/>
              </a:rPr>
              <a:t>Short- acting bronchodilator (Sambutamol)</a:t>
            </a:r>
          </a:p>
          <a:p>
            <a:r>
              <a:rPr lang="en-GB" sz="1900">
                <a:latin typeface="Arial" panose="020B0604020202020204" pitchFamily="34" charset="0"/>
                <a:cs typeface="Arial" panose="020B0604020202020204" pitchFamily="34" charset="0"/>
              </a:rPr>
              <a:t>Provides quick relief during asthma symptoms.</a:t>
            </a:r>
          </a:p>
          <a:p>
            <a:pPr marL="0" indent="0">
              <a:buNone/>
            </a:pPr>
            <a:r>
              <a:rPr lang="en-GB" sz="1900" b="1">
                <a:latin typeface="Arial" panose="020B0604020202020204" pitchFamily="34" charset="0"/>
                <a:cs typeface="Arial" panose="020B0604020202020204" pitchFamily="34" charset="0"/>
              </a:rPr>
              <a:t>Preventer Medication</a:t>
            </a:r>
          </a:p>
          <a:p>
            <a:r>
              <a:rPr lang="en-GB" sz="1900">
                <a:latin typeface="Arial" panose="020B0604020202020204" pitchFamily="34" charset="0"/>
                <a:cs typeface="Arial" panose="020B0604020202020204" pitchFamily="34" charset="0"/>
              </a:rPr>
              <a:t>Inhaled corticosteroids </a:t>
            </a:r>
          </a:p>
          <a:p>
            <a:r>
              <a:rPr lang="en-GB" sz="1900">
                <a:latin typeface="Arial" panose="020B0604020202020204" pitchFamily="34" charset="0"/>
                <a:cs typeface="Arial" panose="020B0604020202020204" pitchFamily="34" charset="0"/>
              </a:rPr>
              <a:t>Reduce airway inflammation</a:t>
            </a:r>
          </a:p>
          <a:p>
            <a:r>
              <a:rPr lang="en-GB" sz="1900">
                <a:latin typeface="Arial" panose="020B0604020202020204" pitchFamily="34" charset="0"/>
                <a:cs typeface="Arial" panose="020B0604020202020204" pitchFamily="34" charset="0"/>
              </a:rPr>
              <a:t>Taken daily to prevent symptoms and asthma attacks </a:t>
            </a:r>
          </a:p>
          <a:p>
            <a:pPr marL="0" indent="0">
              <a:buNone/>
            </a:pPr>
            <a:r>
              <a:rPr lang="en-GB" sz="1900" b="1">
                <a:latin typeface="Arial" panose="020B0604020202020204" pitchFamily="34" charset="0"/>
                <a:cs typeface="Arial" panose="020B0604020202020204" pitchFamily="34" charset="0"/>
              </a:rPr>
              <a:t>Monitoring </a:t>
            </a:r>
          </a:p>
          <a:p>
            <a:r>
              <a:rPr lang="en-GB" sz="1900">
                <a:latin typeface="Arial" panose="020B0604020202020204" pitchFamily="34" charset="0"/>
                <a:cs typeface="Arial" panose="020B0604020202020204" pitchFamily="34" charset="0"/>
              </a:rPr>
              <a:t>Review inhaler technique</a:t>
            </a:r>
          </a:p>
          <a:p>
            <a:r>
              <a:rPr lang="en-GB" sz="1900">
                <a:latin typeface="Arial" panose="020B0604020202020204" pitchFamily="34" charset="0"/>
                <a:cs typeface="Arial" panose="020B0604020202020204" pitchFamily="34" charset="0"/>
              </a:rPr>
              <a:t>Check medication adherence</a:t>
            </a:r>
          </a:p>
          <a:p>
            <a:r>
              <a:rPr lang="en-GB" sz="1900">
                <a:latin typeface="Arial" panose="020B0604020202020204" pitchFamily="34" charset="0"/>
                <a:cs typeface="Arial" panose="020B0604020202020204" pitchFamily="34" charset="0"/>
              </a:rPr>
              <a:t>Regular asthma reviews</a:t>
            </a:r>
          </a:p>
          <a:p>
            <a:pPr marL="0" indent="0">
              <a:buNone/>
            </a:pPr>
            <a:r>
              <a:rPr lang="en-GB" sz="1900">
                <a:latin typeface="Arial" panose="020B0604020202020204" pitchFamily="34" charset="0"/>
                <a:cs typeface="Arial" panose="020B0604020202020204" pitchFamily="34" charset="0"/>
              </a:rPr>
              <a:t>(British National Formulary (2025)</a:t>
            </a:r>
          </a:p>
          <a:p>
            <a:endParaRPr lang="en-GB" sz="1900">
              <a:latin typeface="Arial" panose="020B0604020202020204" pitchFamily="34" charset="0"/>
              <a:cs typeface="Arial" panose="020B0604020202020204" pitchFamily="34" charset="0"/>
            </a:endParaRPr>
          </a:p>
          <a:p>
            <a:pPr marL="0" indent="0">
              <a:buNone/>
            </a:pPr>
            <a:endParaRPr lang="en-GB" sz="19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9068A0A-CFC9-2DD5-9ABC-BBC3046DE8AA}"/>
              </a:ext>
            </a:extLst>
          </p:cNvPr>
          <p:cNvSpPr txBox="1"/>
          <p:nvPr/>
        </p:nvSpPr>
        <p:spPr>
          <a:xfrm>
            <a:off x="3506830" y="3914745"/>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spesialis-paru.id/id/video-senam-asma-indonesi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1638916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12FF8-0136-5104-DEAC-76B2748FF7CE}"/>
              </a:ext>
            </a:extLst>
          </p:cNvPr>
          <p:cNvSpPr>
            <a:spLocks noGrp="1"/>
          </p:cNvSpPr>
          <p:nvPr>
            <p:ph type="title"/>
          </p:nvPr>
        </p:nvSpPr>
        <p:spPr/>
        <p:txBody>
          <a:bodyPr/>
          <a:lstStyle/>
          <a:p>
            <a:r>
              <a:rPr lang="en-GB" dirty="0"/>
              <a:t>Complications and Prevention</a:t>
            </a:r>
          </a:p>
        </p:txBody>
      </p:sp>
      <p:sp>
        <p:nvSpPr>
          <p:cNvPr id="3" name="Content Placeholder 2">
            <a:extLst>
              <a:ext uri="{FF2B5EF4-FFF2-40B4-BE49-F238E27FC236}">
                <a16:creationId xmlns:a16="http://schemas.microsoft.com/office/drawing/2014/main" id="{249BB271-B958-4620-905D-251C206120BD}"/>
              </a:ext>
            </a:extLst>
          </p:cNvPr>
          <p:cNvSpPr>
            <a:spLocks noGrp="1"/>
          </p:cNvSpPr>
          <p:nvPr>
            <p:ph idx="1"/>
          </p:nvPr>
        </p:nvSpPr>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Possible Complications </a:t>
            </a:r>
          </a:p>
          <a:p>
            <a:r>
              <a:rPr lang="en-GB" sz="2000" dirty="0">
                <a:latin typeface="Arial" panose="020B0604020202020204" pitchFamily="34" charset="0"/>
                <a:cs typeface="Arial" panose="020B0604020202020204" pitchFamily="34" charset="0"/>
              </a:rPr>
              <a:t>Severe asthma attacks.</a:t>
            </a:r>
          </a:p>
          <a:p>
            <a:r>
              <a:rPr lang="en-GB" sz="2000" dirty="0">
                <a:latin typeface="Arial" panose="020B0604020202020204" pitchFamily="34" charset="0"/>
                <a:cs typeface="Arial" panose="020B0604020202020204" pitchFamily="34" charset="0"/>
              </a:rPr>
              <a:t>Respiratory failure.</a:t>
            </a:r>
          </a:p>
          <a:p>
            <a:r>
              <a:rPr lang="en-GB" sz="2000" dirty="0">
                <a:latin typeface="Arial" panose="020B0604020202020204" pitchFamily="34" charset="0"/>
                <a:cs typeface="Arial" panose="020B0604020202020204" pitchFamily="34" charset="0"/>
              </a:rPr>
              <a:t>Frequent hospital admissions.</a:t>
            </a:r>
          </a:p>
          <a:p>
            <a:r>
              <a:rPr lang="en-GB" sz="2000" dirty="0">
                <a:latin typeface="Arial" panose="020B0604020202020204" pitchFamily="34" charset="0"/>
                <a:cs typeface="Arial" panose="020B0604020202020204" pitchFamily="34" charset="0"/>
              </a:rPr>
              <a:t>Reduced lung function over time.</a:t>
            </a:r>
          </a:p>
          <a:p>
            <a:r>
              <a:rPr lang="en-GB" sz="2000" dirty="0">
                <a:latin typeface="Arial" panose="020B0604020202020204" pitchFamily="34" charset="0"/>
                <a:cs typeface="Arial" panose="020B0604020202020204" pitchFamily="34" charset="0"/>
              </a:rPr>
              <a:t>Reduced quality of life.</a:t>
            </a:r>
          </a:p>
          <a:p>
            <a:pPr marL="0" indent="0">
              <a:buNone/>
            </a:pPr>
            <a:r>
              <a:rPr lang="en-GB" b="1" dirty="0">
                <a:latin typeface="Arial" panose="020B0604020202020204" pitchFamily="34" charset="0"/>
                <a:cs typeface="Arial" panose="020B0604020202020204" pitchFamily="34" charset="0"/>
              </a:rPr>
              <a:t>Prevention</a:t>
            </a:r>
          </a:p>
          <a:p>
            <a:r>
              <a:rPr lang="en-GB" sz="2000" dirty="0">
                <a:latin typeface="Arial" panose="020B0604020202020204" pitchFamily="34" charset="0"/>
                <a:cs typeface="Arial" panose="020B0604020202020204" pitchFamily="34" charset="0"/>
              </a:rPr>
              <a:t>Take prescribed medication consistently.</a:t>
            </a:r>
          </a:p>
          <a:p>
            <a:r>
              <a:rPr lang="en-GB" sz="2000" dirty="0">
                <a:latin typeface="Arial" panose="020B0604020202020204" pitchFamily="34" charset="0"/>
                <a:cs typeface="Arial" panose="020B0604020202020204" pitchFamily="34" charset="0"/>
              </a:rPr>
              <a:t>Attend annual asthma reviews.</a:t>
            </a:r>
          </a:p>
          <a:p>
            <a:r>
              <a:rPr lang="en-GB" sz="2000" dirty="0">
                <a:latin typeface="Arial" panose="020B0604020202020204" pitchFamily="34" charset="0"/>
                <a:cs typeface="Arial" panose="020B0604020202020204" pitchFamily="34" charset="0"/>
              </a:rPr>
              <a:t>Learn and use the correct inhaler technique.</a:t>
            </a:r>
          </a:p>
          <a:p>
            <a:r>
              <a:rPr lang="en-GB" sz="2000" dirty="0">
                <a:latin typeface="Arial" panose="020B0604020202020204" pitchFamily="34" charset="0"/>
                <a:cs typeface="Arial" panose="020B0604020202020204" pitchFamily="34" charset="0"/>
              </a:rPr>
              <a:t>Recognise early signs of worsening asthma and seek help promptly</a:t>
            </a:r>
          </a:p>
          <a:p>
            <a:pPr marL="0" indent="0">
              <a:buNone/>
            </a:pPr>
            <a:r>
              <a:rPr lang="en-GB" sz="2000" dirty="0">
                <a:latin typeface="Arial" panose="020B0604020202020204" pitchFamily="34" charset="0"/>
                <a:cs typeface="Arial" panose="020B0604020202020204" pitchFamily="34" charset="0"/>
              </a:rPr>
              <a:t>(WHO(2025),Allergy UK(2024)</a:t>
            </a:r>
          </a:p>
        </p:txBody>
      </p:sp>
    </p:spTree>
    <p:extLst>
      <p:ext uri="{BB962C8B-B14F-4D97-AF65-F5344CB8AC3E}">
        <p14:creationId xmlns:p14="http://schemas.microsoft.com/office/powerpoint/2010/main" val="303000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3988B-A6B0-F0E7-5139-4714687F7A47}"/>
              </a:ext>
            </a:extLst>
          </p:cNvPr>
          <p:cNvSpPr>
            <a:spLocks noGrp="1"/>
          </p:cNvSpPr>
          <p:nvPr>
            <p:ph type="title"/>
          </p:nvPr>
        </p:nvSpPr>
        <p:spPr>
          <a:xfrm>
            <a:off x="379751" y="-104932"/>
            <a:ext cx="10515600" cy="1325563"/>
          </a:xfrm>
        </p:spPr>
        <p:txBody>
          <a:bodyPr>
            <a:normAutofit/>
          </a:bodyPr>
          <a:lstStyle/>
          <a:p>
            <a:r>
              <a:rPr lang="en-GB" sz="3600" dirty="0">
                <a:latin typeface="Arial" panose="020B0604020202020204" pitchFamily="34" charset="0"/>
                <a:cs typeface="Arial" panose="020B0604020202020204" pitchFamily="34" charset="0"/>
              </a:rPr>
              <a:t>NHS Comprehensive Model of Personalised Care for Asthma</a:t>
            </a:r>
          </a:p>
        </p:txBody>
      </p:sp>
      <p:sp>
        <p:nvSpPr>
          <p:cNvPr id="3" name="Content Placeholder 2">
            <a:extLst>
              <a:ext uri="{FF2B5EF4-FFF2-40B4-BE49-F238E27FC236}">
                <a16:creationId xmlns:a16="http://schemas.microsoft.com/office/drawing/2014/main" id="{57745720-0B8A-6D8E-8388-D40039318995}"/>
              </a:ext>
            </a:extLst>
          </p:cNvPr>
          <p:cNvSpPr>
            <a:spLocks noGrp="1"/>
          </p:cNvSpPr>
          <p:nvPr>
            <p:ph idx="1"/>
          </p:nvPr>
        </p:nvSpPr>
        <p:spPr>
          <a:xfrm>
            <a:off x="379751" y="1197078"/>
            <a:ext cx="10974049" cy="5674844"/>
          </a:xfrm>
        </p:spPr>
        <p:txBody>
          <a:bodyPr>
            <a:normAutofit fontScale="85000" lnSpcReduction="20000"/>
          </a:bodyPr>
          <a:lstStyle/>
          <a:p>
            <a:pPr marL="514350" indent="-514350">
              <a:buFont typeface="+mj-lt"/>
              <a:buAutoNum type="arabicPeriod"/>
            </a:pPr>
            <a:r>
              <a:rPr lang="en-GB" b="1" dirty="0">
                <a:latin typeface="Arial" panose="020B0604020202020204" pitchFamily="34" charset="0"/>
                <a:cs typeface="Arial" panose="020B0604020202020204" pitchFamily="34" charset="0"/>
              </a:rPr>
              <a:t>Shared Decision- Making </a:t>
            </a:r>
          </a:p>
          <a:p>
            <a:r>
              <a:rPr lang="en-GB" sz="2400" dirty="0">
                <a:latin typeface="Arial" panose="020B0604020202020204" pitchFamily="34" charset="0"/>
                <a:cs typeface="Arial" panose="020B0604020202020204" pitchFamily="34" charset="0"/>
              </a:rPr>
              <a:t>Patients work with healthcare professionals to choose the most appropriate asthma treatment inhaler.</a:t>
            </a:r>
          </a:p>
          <a:p>
            <a:pPr marL="514350" indent="-514350">
              <a:buAutoNum type="arabicPeriod" startAt="2"/>
            </a:pPr>
            <a:r>
              <a:rPr lang="en-GB" b="1" dirty="0">
                <a:latin typeface="Arial" panose="020B0604020202020204" pitchFamily="34" charset="0"/>
                <a:cs typeface="Arial" panose="020B0604020202020204" pitchFamily="34" charset="0"/>
              </a:rPr>
              <a:t>Personalised Care and Support Planning</a:t>
            </a:r>
          </a:p>
          <a:p>
            <a:r>
              <a:rPr lang="en-GB" sz="2400" dirty="0">
                <a:latin typeface="Arial" panose="020B0604020202020204" pitchFamily="34" charset="0"/>
                <a:cs typeface="Arial" panose="020B0604020202020204" pitchFamily="34" charset="0"/>
              </a:rPr>
              <a:t>An individual asthma action plan is developed based on symptoms, triggers, and treatment goals.</a:t>
            </a:r>
          </a:p>
          <a:p>
            <a:pPr marL="0" indent="0">
              <a:buNone/>
            </a:pPr>
            <a:r>
              <a:rPr lang="en-GB" sz="3000" b="1" dirty="0">
                <a:latin typeface="Arial" panose="020B0604020202020204" pitchFamily="34" charset="0"/>
                <a:cs typeface="Arial" panose="020B0604020202020204" pitchFamily="34" charset="0"/>
              </a:rPr>
              <a:t>3</a:t>
            </a:r>
            <a:r>
              <a:rPr lang="en-GB" sz="2000" dirty="0">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Enabling Choice </a:t>
            </a:r>
          </a:p>
          <a:p>
            <a:r>
              <a:rPr lang="en-GB" sz="2400" dirty="0">
                <a:latin typeface="Arial" panose="020B0604020202020204" pitchFamily="34" charset="0"/>
                <a:cs typeface="Arial" panose="020B0604020202020204" pitchFamily="34" charset="0"/>
              </a:rPr>
              <a:t>Patients are involved in choosing inhaler devices, treatment options, and lifestyle changes that suit their needs</a:t>
            </a:r>
            <a:r>
              <a:rPr lang="en-GB" sz="2000" dirty="0">
                <a:latin typeface="Arial" panose="020B0604020202020204" pitchFamily="34" charset="0"/>
                <a:cs typeface="Arial" panose="020B0604020202020204" pitchFamily="34" charset="0"/>
              </a:rPr>
              <a:t>.</a:t>
            </a:r>
          </a:p>
          <a:p>
            <a:pPr marL="0" indent="0">
              <a:buNone/>
            </a:pPr>
            <a:r>
              <a:rPr lang="en-GB" sz="3000" b="1" dirty="0">
                <a:latin typeface="Arial" panose="020B0604020202020204" pitchFamily="34" charset="0"/>
                <a:cs typeface="Arial" panose="020B0604020202020204" pitchFamily="34" charset="0"/>
              </a:rPr>
              <a:t>4.Social Prescribing and Community Support</a:t>
            </a:r>
          </a:p>
          <a:p>
            <a:r>
              <a:rPr lang="en-GB" sz="2400" dirty="0">
                <a:latin typeface="Arial" panose="020B0604020202020204" pitchFamily="34" charset="0"/>
                <a:cs typeface="Arial" panose="020B0604020202020204" pitchFamily="34" charset="0"/>
              </a:rPr>
              <a:t>Patients can access smoking cessation services, exercise programmes, allergy support, and mental health services</a:t>
            </a:r>
          </a:p>
          <a:p>
            <a:pPr marL="0" indent="0">
              <a:buNone/>
            </a:pPr>
            <a:r>
              <a:rPr lang="en-GB" sz="3000" b="1" dirty="0">
                <a:latin typeface="Arial" panose="020B0604020202020204" pitchFamily="34" charset="0"/>
                <a:cs typeface="Arial" panose="020B0604020202020204" pitchFamily="34" charset="0"/>
              </a:rPr>
              <a:t>5.Supported Self- Management</a:t>
            </a:r>
          </a:p>
          <a:p>
            <a:r>
              <a:rPr lang="en-GB" sz="2400" dirty="0">
                <a:latin typeface="Arial" panose="020B0604020202020204" pitchFamily="34" charset="0"/>
                <a:cs typeface="Arial" panose="020B0604020202020204" pitchFamily="34" charset="0"/>
              </a:rPr>
              <a:t>Patients receive education on inhaler technique, trigger avoidance, symptom monitoring, and recognising asthma attacks.</a:t>
            </a:r>
          </a:p>
          <a:p>
            <a:pPr marL="0" indent="0">
              <a:buNone/>
            </a:pPr>
            <a:r>
              <a:rPr lang="en-GB" sz="3000" b="1" dirty="0">
                <a:latin typeface="Arial" panose="020B0604020202020204" pitchFamily="34" charset="0"/>
                <a:cs typeface="Arial" panose="020B0604020202020204" pitchFamily="34" charset="0"/>
              </a:rPr>
              <a:t>6</a:t>
            </a:r>
            <a:r>
              <a:rPr lang="en-GB" sz="2000" dirty="0">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Personal Health Budgets</a:t>
            </a:r>
          </a:p>
          <a:p>
            <a:r>
              <a:rPr lang="en-GB" sz="2200" dirty="0">
                <a:latin typeface="Arial" panose="020B0604020202020204" pitchFamily="34" charset="0"/>
                <a:cs typeface="Arial" panose="020B0604020202020204" pitchFamily="34" charset="0"/>
              </a:rPr>
              <a:t>For patients with complex or severe asthma, personalised funding may support additional care and improve long-term health outcomes.</a:t>
            </a:r>
          </a:p>
          <a:p>
            <a:endParaRPr lang="en-GB" sz="20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0327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8C7C5-F267-CB34-F55A-344B42415F6B}"/>
              </a:ext>
            </a:extLst>
          </p:cNvPr>
          <p:cNvSpPr>
            <a:spLocks noGrp="1"/>
          </p:cNvSpPr>
          <p:nvPr>
            <p:ph type="title"/>
          </p:nvPr>
        </p:nvSpPr>
        <p:spPr>
          <a:xfrm>
            <a:off x="253583" y="18255"/>
            <a:ext cx="10515600" cy="1325563"/>
          </a:xfrm>
        </p:spPr>
        <p:txBody>
          <a:bodyPr/>
          <a:lstStyle/>
          <a:p>
            <a:r>
              <a:rPr lang="en-GB" dirty="0"/>
              <a:t>Current model 1: NHS Comprehensive Model of Personalised Care</a:t>
            </a:r>
          </a:p>
        </p:txBody>
      </p:sp>
      <p:sp>
        <p:nvSpPr>
          <p:cNvPr id="3" name="Content Placeholder 2">
            <a:extLst>
              <a:ext uri="{FF2B5EF4-FFF2-40B4-BE49-F238E27FC236}">
                <a16:creationId xmlns:a16="http://schemas.microsoft.com/office/drawing/2014/main" id="{7EC78165-2F2D-3A57-C5BF-B3A9E121475E}"/>
              </a:ext>
            </a:extLst>
          </p:cNvPr>
          <p:cNvSpPr>
            <a:spLocks noGrp="1"/>
          </p:cNvSpPr>
          <p:nvPr>
            <p:ph idx="1"/>
          </p:nvPr>
        </p:nvSpPr>
        <p:spPr>
          <a:xfrm>
            <a:off x="253583" y="1343818"/>
            <a:ext cx="10515600" cy="5514182"/>
          </a:xfrm>
        </p:spPr>
        <p:txBody>
          <a:bodyPr>
            <a:normAutofit fontScale="92500" lnSpcReduction="20000"/>
          </a:bodyPr>
          <a:lstStyle/>
          <a:p>
            <a:pPr marL="0" indent="0">
              <a:buNone/>
            </a:pPr>
            <a:r>
              <a:rPr lang="en-GB" sz="2400" dirty="0">
                <a:latin typeface="Arial" panose="020B0604020202020204" pitchFamily="34" charset="0"/>
                <a:cs typeface="Arial" panose="020B0604020202020204" pitchFamily="34" charset="0"/>
              </a:rPr>
              <a:t>The NHS Comprehensive Model of Personalised Care places the patient at the centre of all healthcare decisions. For people living with asthma, this approach encourages individuals to actively manage their conditions with support from healthcare professionals.</a:t>
            </a:r>
          </a:p>
          <a:p>
            <a:pPr marL="0" indent="0">
              <a:buNone/>
            </a:pPr>
            <a:r>
              <a:rPr lang="en-GB" sz="2400" dirty="0">
                <a:latin typeface="Arial" panose="020B0604020202020204" pitchFamily="34" charset="0"/>
                <a:cs typeface="Arial" panose="020B0604020202020204" pitchFamily="34" charset="0"/>
              </a:rPr>
              <a:t>Six Components of Personalised Care</a:t>
            </a:r>
          </a:p>
          <a:p>
            <a:pPr marL="457200" indent="-457200">
              <a:buFont typeface="+mj-lt"/>
              <a:buAutoNum type="arabicPeriod"/>
            </a:pPr>
            <a:r>
              <a:rPr lang="en-GB" sz="2400" dirty="0">
                <a:latin typeface="Arial" panose="020B0604020202020204" pitchFamily="34" charset="0"/>
                <a:cs typeface="Arial" panose="020B0604020202020204" pitchFamily="34" charset="0"/>
              </a:rPr>
              <a:t>Shared decision making- patients and healthcare professionals make treatment decisions together.</a:t>
            </a:r>
          </a:p>
          <a:p>
            <a:pPr marL="457200" indent="-457200">
              <a:buFont typeface="+mj-lt"/>
              <a:buAutoNum type="arabicPeriod"/>
            </a:pPr>
            <a:r>
              <a:rPr lang="en-GB" sz="2400" dirty="0">
                <a:latin typeface="Arial" panose="020B0604020202020204" pitchFamily="34" charset="0"/>
                <a:cs typeface="Arial" panose="020B0604020202020204" pitchFamily="34" charset="0"/>
              </a:rPr>
              <a:t>Personalised care and support planning- care plans are tailored to individual needs and goals.</a:t>
            </a:r>
          </a:p>
          <a:p>
            <a:pPr marL="457200" indent="-457200">
              <a:buFont typeface="+mj-lt"/>
              <a:buAutoNum type="arabicPeriod"/>
            </a:pPr>
            <a:r>
              <a:rPr lang="en-GB" sz="2400" dirty="0">
                <a:latin typeface="Arial" panose="020B0604020202020204" pitchFamily="34" charset="0"/>
                <a:cs typeface="Arial" panose="020B0604020202020204" pitchFamily="34" charset="0"/>
              </a:rPr>
              <a:t>Enabling choice- patients choose treatments that suit their lifestyle and preferences.</a:t>
            </a:r>
          </a:p>
          <a:p>
            <a:pPr marL="457200" indent="-457200">
              <a:buFont typeface="+mj-lt"/>
              <a:buAutoNum type="arabicPeriod"/>
            </a:pPr>
            <a:r>
              <a:rPr lang="en-GB" sz="2400" dirty="0">
                <a:latin typeface="Arial" panose="020B0604020202020204" pitchFamily="34" charset="0"/>
                <a:cs typeface="Arial" panose="020B0604020202020204" pitchFamily="34" charset="0"/>
              </a:rPr>
              <a:t>Social prescribing- links patients to community services, exercise groups  and wellbeing support.</a:t>
            </a:r>
          </a:p>
          <a:p>
            <a:pPr marL="457200" indent="-457200">
              <a:buFont typeface="+mj-lt"/>
              <a:buAutoNum type="arabicPeriod"/>
            </a:pPr>
            <a:r>
              <a:rPr lang="en-GB" sz="2400" dirty="0">
                <a:latin typeface="Arial" panose="020B0604020202020204" pitchFamily="34" charset="0"/>
                <a:cs typeface="Arial" panose="020B0604020202020204" pitchFamily="34" charset="0"/>
              </a:rPr>
              <a:t>Supported self management- education on  inhaler use, recognising symptoms and following an asthma action plan.</a:t>
            </a:r>
          </a:p>
          <a:p>
            <a:pPr marL="457200" indent="-457200">
              <a:buFont typeface="+mj-lt"/>
              <a:buAutoNum type="arabicPeriod"/>
            </a:pPr>
            <a:r>
              <a:rPr lang="en-GB" sz="2400" dirty="0">
                <a:latin typeface="Arial" panose="020B0604020202020204" pitchFamily="34" charset="0"/>
                <a:cs typeface="Arial" panose="020B0604020202020204" pitchFamily="34" charset="0"/>
              </a:rPr>
              <a:t>Personal health budgets- available for some patients with complex long-</a:t>
            </a:r>
            <a:r>
              <a:rPr lang="en-GB" sz="2400" dirty="0" err="1">
                <a:latin typeface="Arial" panose="020B0604020202020204" pitchFamily="34" charset="0"/>
                <a:cs typeface="Arial" panose="020B0604020202020204" pitchFamily="34" charset="0"/>
              </a:rPr>
              <a:t>tem</a:t>
            </a:r>
            <a:r>
              <a:rPr lang="en-GB" sz="2400" dirty="0">
                <a:latin typeface="Arial" panose="020B0604020202020204" pitchFamily="34" charset="0"/>
                <a:cs typeface="Arial" panose="020B0604020202020204" pitchFamily="34" charset="0"/>
              </a:rPr>
              <a:t> conditions</a:t>
            </a:r>
          </a:p>
          <a:p>
            <a:pPr marL="0" indent="0">
              <a:buNone/>
            </a:pPr>
            <a:r>
              <a:rPr lang="en-GB" sz="2400" dirty="0">
                <a:latin typeface="Arial" panose="020B0604020202020204" pitchFamily="34" charset="0"/>
                <a:cs typeface="Arial" panose="020B0604020202020204" pitchFamily="34" charset="0"/>
              </a:rPr>
              <a:t>(NHS England (2024)</a:t>
            </a:r>
          </a:p>
        </p:txBody>
      </p:sp>
    </p:spTree>
    <p:extLst>
      <p:ext uri="{BB962C8B-B14F-4D97-AF65-F5344CB8AC3E}">
        <p14:creationId xmlns:p14="http://schemas.microsoft.com/office/powerpoint/2010/main" val="6310293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B0A06CC-157E-C967-A87B-5FEA1E73918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882" b="-1"/>
          <a:stretch>
            <a:fillRect/>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8776A1-1805-5206-F4A4-1CE169CBA0B0}"/>
              </a:ext>
            </a:extLst>
          </p:cNvPr>
          <p:cNvSpPr>
            <a:spLocks noGrp="1"/>
          </p:cNvSpPr>
          <p:nvPr>
            <p:ph type="title"/>
          </p:nvPr>
        </p:nvSpPr>
        <p:spPr>
          <a:xfrm>
            <a:off x="7531610" y="365125"/>
            <a:ext cx="3822189" cy="1899912"/>
          </a:xfrm>
        </p:spPr>
        <p:txBody>
          <a:bodyPr>
            <a:normAutofit/>
          </a:bodyPr>
          <a:lstStyle/>
          <a:p>
            <a:r>
              <a:rPr lang="en-GB" sz="4000"/>
              <a:t>Benefit for Asthma Patients</a:t>
            </a:r>
          </a:p>
        </p:txBody>
      </p:sp>
      <p:sp>
        <p:nvSpPr>
          <p:cNvPr id="3" name="Content Placeholder 2">
            <a:extLst>
              <a:ext uri="{FF2B5EF4-FFF2-40B4-BE49-F238E27FC236}">
                <a16:creationId xmlns:a16="http://schemas.microsoft.com/office/drawing/2014/main" id="{1E19E56A-5832-69F4-D446-8D51E842F16D}"/>
              </a:ext>
            </a:extLst>
          </p:cNvPr>
          <p:cNvSpPr>
            <a:spLocks noGrp="1"/>
          </p:cNvSpPr>
          <p:nvPr>
            <p:ph idx="1"/>
          </p:nvPr>
        </p:nvSpPr>
        <p:spPr>
          <a:xfrm>
            <a:off x="7531610" y="2434201"/>
            <a:ext cx="3822189" cy="3742762"/>
          </a:xfrm>
        </p:spPr>
        <p:txBody>
          <a:bodyPr>
            <a:normAutofit/>
          </a:bodyPr>
          <a:lstStyle/>
          <a:p>
            <a:r>
              <a:rPr lang="en-GB" sz="2000">
                <a:latin typeface="Arial" panose="020B0604020202020204" pitchFamily="34" charset="0"/>
                <a:cs typeface="Arial" panose="020B0604020202020204" pitchFamily="34" charset="0"/>
              </a:rPr>
              <a:t>Improves medication adherence </a:t>
            </a:r>
          </a:p>
          <a:p>
            <a:r>
              <a:rPr lang="en-GB" sz="2000">
                <a:latin typeface="Arial" panose="020B0604020202020204" pitchFamily="34" charset="0"/>
                <a:cs typeface="Arial" panose="020B0604020202020204" pitchFamily="34" charset="0"/>
              </a:rPr>
              <a:t>Increases confidence in self- management </a:t>
            </a:r>
          </a:p>
          <a:p>
            <a:r>
              <a:rPr lang="en-GB" sz="2000">
                <a:latin typeface="Arial" panose="020B0604020202020204" pitchFamily="34" charset="0"/>
                <a:cs typeface="Arial" panose="020B0604020202020204" pitchFamily="34" charset="0"/>
              </a:rPr>
              <a:t>Reduces asthma exacerbations.</a:t>
            </a:r>
          </a:p>
          <a:p>
            <a:r>
              <a:rPr lang="en-GB" sz="2000">
                <a:latin typeface="Arial" panose="020B0604020202020204" pitchFamily="34" charset="0"/>
                <a:cs typeface="Arial" panose="020B0604020202020204" pitchFamily="34" charset="0"/>
              </a:rPr>
              <a:t>Improves quality of life.</a:t>
            </a:r>
          </a:p>
          <a:p>
            <a:r>
              <a:rPr lang="en-GB" sz="2000">
                <a:latin typeface="Arial" panose="020B0604020202020204" pitchFamily="34" charset="0"/>
                <a:cs typeface="Arial" panose="020B0604020202020204" pitchFamily="34" charset="0"/>
              </a:rPr>
              <a:t>Reduces emergency hospital admissions.</a:t>
            </a:r>
          </a:p>
        </p:txBody>
      </p:sp>
      <p:sp>
        <p:nvSpPr>
          <p:cNvPr id="6" name="TextBox 5">
            <a:extLst>
              <a:ext uri="{FF2B5EF4-FFF2-40B4-BE49-F238E27FC236}">
                <a16:creationId xmlns:a16="http://schemas.microsoft.com/office/drawing/2014/main" id="{FB8A1206-FC87-9797-7835-19801311D6A1}"/>
              </a:ext>
            </a:extLst>
          </p:cNvPr>
          <p:cNvSpPr txBox="1"/>
          <p:nvPr/>
        </p:nvSpPr>
        <p:spPr>
          <a:xfrm>
            <a:off x="7237567"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icpedia.org/medical/a/asthma.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0340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60FDD-EE44-443E-0543-E75CCC364E86}"/>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Current Model 2: Chronic Care Model (CCM)&amp; Role of Healthcare Professionals </a:t>
            </a:r>
          </a:p>
        </p:txBody>
      </p:sp>
      <p:sp>
        <p:nvSpPr>
          <p:cNvPr id="3" name="Content Placeholder 2">
            <a:extLst>
              <a:ext uri="{FF2B5EF4-FFF2-40B4-BE49-F238E27FC236}">
                <a16:creationId xmlns:a16="http://schemas.microsoft.com/office/drawing/2014/main" id="{0D45C221-FBEF-4D9D-4266-9917B321149D}"/>
              </a:ext>
            </a:extLst>
          </p:cNvPr>
          <p:cNvSpPr>
            <a:spLocks noGrp="1"/>
          </p:cNvSpPr>
          <p:nvPr>
            <p:ph idx="1"/>
          </p:nvPr>
        </p:nvSpPr>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The Chronic Care Model (CCM) is an evidence-based framework designed to improve the management of long- term conditions such as asthma by promoting coordinated, proactive and patient-centred care.</a:t>
            </a:r>
          </a:p>
          <a:p>
            <a:pPr marL="0" indent="0">
              <a:buNone/>
            </a:pPr>
            <a:r>
              <a:rPr lang="en-GB" b="1" dirty="0">
                <a:latin typeface="Arial" panose="020B0604020202020204" pitchFamily="34" charset="0"/>
                <a:cs typeface="Arial" panose="020B0604020202020204" pitchFamily="34" charset="0"/>
              </a:rPr>
              <a:t>Six elements of the CCM</a:t>
            </a:r>
          </a:p>
          <a:p>
            <a:pPr marL="514350" indent="-514350">
              <a:buFont typeface="+mj-lt"/>
              <a:buAutoNum type="arabicPeriod"/>
            </a:pPr>
            <a:r>
              <a:rPr lang="en-GB" dirty="0">
                <a:latin typeface="Arial" panose="020B0604020202020204" pitchFamily="34" charset="0"/>
                <a:cs typeface="Arial" panose="020B0604020202020204" pitchFamily="34" charset="0"/>
              </a:rPr>
              <a:t>Self- management support</a:t>
            </a:r>
          </a:p>
          <a:p>
            <a:pPr marL="514350" indent="-514350">
              <a:buFont typeface="+mj-lt"/>
              <a:buAutoNum type="arabicPeriod"/>
            </a:pPr>
            <a:r>
              <a:rPr lang="en-GB" dirty="0">
                <a:latin typeface="Arial" panose="020B0604020202020204" pitchFamily="34" charset="0"/>
                <a:cs typeface="Arial" panose="020B0604020202020204" pitchFamily="34" charset="0"/>
              </a:rPr>
              <a:t>Evidence- based clinical decision support.</a:t>
            </a:r>
          </a:p>
          <a:p>
            <a:pPr marL="514350" indent="-514350">
              <a:buFont typeface="+mj-lt"/>
              <a:buAutoNum type="arabicPeriod"/>
            </a:pPr>
            <a:r>
              <a:rPr lang="en-GB" dirty="0">
                <a:latin typeface="Arial" panose="020B0604020202020204" pitchFamily="34" charset="0"/>
                <a:cs typeface="Arial" panose="020B0604020202020204" pitchFamily="34" charset="0"/>
              </a:rPr>
              <a:t>Clinical information systems.</a:t>
            </a:r>
          </a:p>
          <a:p>
            <a:pPr marL="514350" indent="-514350">
              <a:buFont typeface="+mj-lt"/>
              <a:buAutoNum type="arabicPeriod"/>
            </a:pPr>
            <a:r>
              <a:rPr lang="en-GB" dirty="0">
                <a:latin typeface="Arial" panose="020B0604020202020204" pitchFamily="34" charset="0"/>
                <a:cs typeface="Arial" panose="020B0604020202020204" pitchFamily="34" charset="0"/>
              </a:rPr>
              <a:t>Delivery system design.</a:t>
            </a:r>
          </a:p>
          <a:p>
            <a:pPr marL="514350" indent="-514350">
              <a:buFont typeface="+mj-lt"/>
              <a:buAutoNum type="arabicPeriod"/>
            </a:pPr>
            <a:r>
              <a:rPr lang="en-GB" dirty="0">
                <a:latin typeface="Arial" panose="020B0604020202020204" pitchFamily="34" charset="0"/>
                <a:cs typeface="Arial" panose="020B0604020202020204" pitchFamily="34" charset="0"/>
              </a:rPr>
              <a:t>Community resources.</a:t>
            </a:r>
          </a:p>
          <a:p>
            <a:pPr marL="514350" indent="-514350">
              <a:buFont typeface="+mj-lt"/>
              <a:buAutoNum type="arabicPeriod"/>
            </a:pPr>
            <a:r>
              <a:rPr lang="en-GB" dirty="0">
                <a:latin typeface="Arial" panose="020B0604020202020204" pitchFamily="34" charset="0"/>
                <a:cs typeface="Arial" panose="020B0604020202020204" pitchFamily="34" charset="0"/>
              </a:rPr>
              <a:t>Organisation of healthcare. </a:t>
            </a:r>
          </a:p>
        </p:txBody>
      </p:sp>
    </p:spTree>
    <p:extLst>
      <p:ext uri="{BB962C8B-B14F-4D97-AF65-F5344CB8AC3E}">
        <p14:creationId xmlns:p14="http://schemas.microsoft.com/office/powerpoint/2010/main" val="22217443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C52203-D186-762F-A44A-7040FD8CACE9}"/>
              </a:ext>
            </a:extLst>
          </p:cNvPr>
          <p:cNvSpPr txBox="1"/>
          <p:nvPr/>
        </p:nvSpPr>
        <p:spPr>
          <a:xfrm>
            <a:off x="0" y="404734"/>
            <a:ext cx="11932171" cy="7971413"/>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Role of healthcare professionals </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Diagnose asthma using NICE guidelines.</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Educate patients about asthma and trigger avoidance.</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Demonstrate correct inhaler technique.</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Develop personalised asthma action plans.</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Monitor asthma control and medication adherence.</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Review treatment regularly.</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Refer patients with severe asthma to specialist respiratory services.</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Work collaboratively within a multidisciplinary team.</a:t>
            </a:r>
          </a:p>
          <a:p>
            <a:r>
              <a:rPr lang="en-GB" sz="3200" b="1" dirty="0">
                <a:latin typeface="Arial" panose="020B0604020202020204" pitchFamily="34" charset="0"/>
                <a:cs typeface="Arial" panose="020B0604020202020204" pitchFamily="34" charset="0"/>
              </a:rPr>
              <a:t>Benefit of the CCM</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Better symptom control.</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Improved patient outcomes.</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Reduced hospital admissions.</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Improved continuity of care.</a:t>
            </a:r>
          </a:p>
          <a:p>
            <a:r>
              <a:rPr lang="en-GB" sz="3200" dirty="0">
                <a:latin typeface="Arial" panose="020B0604020202020204" pitchFamily="34" charset="0"/>
                <a:cs typeface="Arial" panose="020B0604020202020204" pitchFamily="34" charset="0"/>
              </a:rPr>
              <a:t>Nice(2024), Wagner et al. (2001)</a:t>
            </a:r>
          </a:p>
        </p:txBody>
      </p:sp>
    </p:spTree>
    <p:extLst>
      <p:ext uri="{BB962C8B-B14F-4D97-AF65-F5344CB8AC3E}">
        <p14:creationId xmlns:p14="http://schemas.microsoft.com/office/powerpoint/2010/main" val="2437723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78721-DB87-8CCE-8FDF-54B0471309C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91001184-333D-031E-DF0B-769445C06886}"/>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Asthma is a common long-term inflammatory disease affecting millions of people worldwide.</a:t>
            </a:r>
          </a:p>
          <a:p>
            <a:r>
              <a:rPr lang="en-GB" dirty="0">
                <a:latin typeface="Arial" panose="020B0604020202020204" pitchFamily="34" charset="0"/>
                <a:cs typeface="Arial" panose="020B0604020202020204" pitchFamily="34" charset="0"/>
              </a:rPr>
              <a:t>Early diagnosis using objective testing improves patient outcomes.</a:t>
            </a:r>
          </a:p>
          <a:p>
            <a:r>
              <a:rPr lang="en-GB" dirty="0">
                <a:latin typeface="Arial" panose="020B0604020202020204" pitchFamily="34" charset="0"/>
                <a:cs typeface="Arial" panose="020B0604020202020204" pitchFamily="34" charset="0"/>
              </a:rPr>
              <a:t>Evidence- based management following NICE and GINA guidelines reduces asthma attacks and hospital admissions.</a:t>
            </a:r>
          </a:p>
          <a:p>
            <a:r>
              <a:rPr lang="en-GB" dirty="0">
                <a:latin typeface="Arial" panose="020B0604020202020204" pitchFamily="34" charset="0"/>
                <a:cs typeface="Arial" panose="020B0604020202020204" pitchFamily="34" charset="0"/>
              </a:rPr>
              <a:t>Effective treatment combines medication, education, regular reviews and self- management.</a:t>
            </a:r>
          </a:p>
          <a:p>
            <a:r>
              <a:rPr lang="en-GB" dirty="0">
                <a:latin typeface="Arial" panose="020B0604020202020204" pitchFamily="34" charset="0"/>
                <a:cs typeface="Arial" panose="020B0604020202020204" pitchFamily="34" charset="0"/>
              </a:rPr>
              <a:t>Personalised care empowers patients to manage their condition effectively.</a:t>
            </a:r>
          </a:p>
          <a:p>
            <a:r>
              <a:rPr lang="en-GB" dirty="0">
                <a:latin typeface="Arial" panose="020B0604020202020204" pitchFamily="34" charset="0"/>
                <a:cs typeface="Arial" panose="020B0604020202020204" pitchFamily="34" charset="0"/>
              </a:rPr>
              <a:t>Healthcare professionals play a key role in improving quality of life through education, monitoring and  evidence- based practice.</a:t>
            </a:r>
          </a:p>
        </p:txBody>
      </p:sp>
    </p:spTree>
    <p:extLst>
      <p:ext uri="{BB962C8B-B14F-4D97-AF65-F5344CB8AC3E}">
        <p14:creationId xmlns:p14="http://schemas.microsoft.com/office/powerpoint/2010/main" val="7211944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49D33F-F0CF-A36F-2269-E0BEE3E04C35}"/>
              </a:ext>
            </a:extLst>
          </p:cNvPr>
          <p:cNvSpPr txBox="1"/>
          <p:nvPr/>
        </p:nvSpPr>
        <p:spPr>
          <a:xfrm>
            <a:off x="0" y="209862"/>
            <a:ext cx="11977141" cy="6740307"/>
          </a:xfrm>
          <a:prstGeom prst="rect">
            <a:avLst/>
          </a:prstGeom>
          <a:noFill/>
        </p:spPr>
        <p:txBody>
          <a:bodyPr wrap="square" rtlCol="0">
            <a:spAutoFit/>
          </a:bodyPr>
          <a:lstStyle/>
          <a:p>
            <a:pPr marL="342900" indent="-342900">
              <a:buAutoNum type="arabicPeriod"/>
            </a:pPr>
            <a:r>
              <a:rPr lang="en-GB" dirty="0"/>
              <a:t>Bodenheimer, T., Lorig, K., Holman, H. and Grumbach, K. (2002) ‘Patient self-management of chronic disease in primary care’, JAMA, 288(19), pp. 2469–2475. Available at: https://jamanetwork.com/journals/jama/article-abstract/195525 (Accessed: July 2026).	</a:t>
            </a:r>
          </a:p>
          <a:p>
            <a:pPr marL="342900" indent="-342900">
              <a:buAutoNum type="arabicPeriod"/>
            </a:pPr>
            <a:r>
              <a:rPr lang="en-GB" dirty="0"/>
              <a:t>Bodenheimer, T., Wagner, E.H. and Grumbach, K. (2002) ‘Improving primary care for patients with chronic illness: the Chronic Care Model, Part 2’, JAMA, 288(15), pp. 1909–1914. Available at: https://jamanetwork.com/journals/jama/fullarticle/195407 (Accessed: August 2026).	</a:t>
            </a:r>
          </a:p>
          <a:p>
            <a:pPr marL="342900" indent="-342900">
              <a:buAutoNum type="arabicPeriod"/>
            </a:pPr>
            <a:r>
              <a:rPr lang="en-GB" dirty="0"/>
              <a:t>British Thoracic Society, National Institute for Health and Care Excellence and Scottish Intercollegiate Guidelines Network (2024) Asthma: diagnosis, monitoring and chronic asthma management (NG245). London: NICE. Available at: https://www.nice.org.uk/guidance/ng245 (Accessed: July 2026).	</a:t>
            </a:r>
          </a:p>
          <a:p>
            <a:pPr marL="342900" indent="-342900">
              <a:buAutoNum type="arabicPeriod"/>
            </a:pPr>
            <a:r>
              <a:rPr lang="en-GB" dirty="0"/>
              <a:t>Cazzola, M., Segreti, A., </a:t>
            </a:r>
            <a:r>
              <a:rPr lang="en-GB" dirty="0" err="1"/>
              <a:t>Calzetta</a:t>
            </a:r>
            <a:r>
              <a:rPr lang="en-GB" dirty="0"/>
              <a:t>, L. and </a:t>
            </a:r>
            <a:r>
              <a:rPr lang="en-GB" dirty="0" err="1"/>
              <a:t>Rogliani</a:t>
            </a:r>
            <a:r>
              <a:rPr lang="en-GB" dirty="0"/>
              <a:t>, P. (2013) ‘Comorbidities of asthma: current knowledge and future research needs’, Current Opinion in Pulmonary Medicine, 19(1), pp. 36–41. Available at: https://pubmed.ncbi.nlm.nih.gov/23114561/ (Accessed: August 2026).</a:t>
            </a:r>
          </a:p>
          <a:p>
            <a:pPr marL="342900" indent="-342900">
              <a:buAutoNum type="arabicPeriod"/>
            </a:pPr>
            <a:r>
              <a:rPr lang="en-GB" dirty="0"/>
              <a:t>Coleman, K., Austin, B.T., Brach, C. and Wagner, E.H. (2009) ‘Evidence on the Chronic Care Model in the new millennium’, Health Affairs, 28(1), pp. 75–85. Available at: https://pubmed.ncbi.nlm.nih.gov/19124857/ (Accessed: July 2026).</a:t>
            </a:r>
          </a:p>
          <a:p>
            <a:pPr marL="342900" indent="-342900">
              <a:buAutoNum type="arabicPeriod"/>
            </a:pPr>
            <a:r>
              <a:rPr lang="en-GB" dirty="0"/>
              <a:t>Dima, A.L., Hernandez, G., Cunillera, O. et al. (2015) ‘Asthma inhaler adherence determinants in adults: systematic review of observational data’, European Respiratory Journal, 45(4), pp. 994–1018. Available at: https://doi.org/10.1183/09031936.00172114 (Accessed: August 2026).	</a:t>
            </a:r>
          </a:p>
          <a:p>
            <a:pPr marL="342900" indent="-342900">
              <a:buAutoNum type="arabicPeriod"/>
            </a:pPr>
            <a:r>
              <a:rPr lang="en-GB" dirty="0"/>
              <a:t>Gibson, P.G., Powell, H., Coughlan, J. et al. (2003) ‘Self-management education and regular practitioner review for adults with asthma’, Cochrane Database of Systematic Reviews, 1, CD001117. Available at: https://www.cochrane.org/evidence/CD001117_self-management-education-and-regular-practitioner-review-adults-asthma (Accessed: July 2026).	</a:t>
            </a:r>
          </a:p>
          <a:p>
            <a:pPr marL="342900" indent="-342900">
              <a:buAutoNum type="arabicPeriod"/>
            </a:pPr>
            <a:r>
              <a:rPr lang="en-GB" dirty="0"/>
              <a:t>Global Initiative for Asthma (GINA) (2025) Global Strategy for Asthma Management and Prevention: 2025 Update. Fontana, WI: GINA. Available at: https://ginasthma.org/2025-gina-strategy-report/ (Accessed: August 2026).	</a:t>
            </a:r>
          </a:p>
        </p:txBody>
      </p:sp>
    </p:spTree>
    <p:extLst>
      <p:ext uri="{BB962C8B-B14F-4D97-AF65-F5344CB8AC3E}">
        <p14:creationId xmlns:p14="http://schemas.microsoft.com/office/powerpoint/2010/main" val="41025568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EFA7EDB-7F17-B1A1-67E3-1839922C197D}"/>
              </a:ext>
            </a:extLst>
          </p:cNvPr>
          <p:cNvSpPr txBox="1"/>
          <p:nvPr/>
        </p:nvSpPr>
        <p:spPr>
          <a:xfrm>
            <a:off x="149902" y="194872"/>
            <a:ext cx="11887200" cy="7017306"/>
          </a:xfrm>
          <a:prstGeom prst="rect">
            <a:avLst/>
          </a:prstGeom>
          <a:noFill/>
        </p:spPr>
        <p:txBody>
          <a:bodyPr wrap="square" rtlCol="0">
            <a:spAutoFit/>
          </a:bodyPr>
          <a:lstStyle/>
          <a:p>
            <a:pPr marL="342900" indent="-342900">
              <a:buAutoNum type="arabicPeriod" startAt="9"/>
            </a:pPr>
            <a:r>
              <a:rPr lang="en-GB" dirty="0"/>
              <a:t>Harris, K., Kneale, D., </a:t>
            </a:r>
            <a:r>
              <a:rPr lang="en-GB" dirty="0" err="1"/>
              <a:t>Lasserson</a:t>
            </a:r>
            <a:r>
              <a:rPr lang="en-GB" dirty="0"/>
              <a:t>, T.J. et al. (2019) ‘School-based self-management interventions for asthma in children and adolescents: a mixed methods systematic review’, Cochrane Database of Systematic Reviews, 1, CD011651. Available at: https://www.cochrane.org/evidence/CD011651 (Accessed: July 2026).</a:t>
            </a:r>
          </a:p>
          <a:p>
            <a:pPr marL="342900" indent="-342900">
              <a:buAutoNum type="arabicPeriod" startAt="9"/>
            </a:pPr>
            <a:r>
              <a:rPr lang="en-GB" dirty="0"/>
              <a:t>Jensen, M.E., Gibson, P.G., Collins, C.E. and Wood, L.G. (2013) ‘Asthma and obesity: does weight loss improve asthma control? A systematic review’, Journal of Asthma, 50(6), pp. 569–576. Available at: https://pubmed.ncbi.nlm.nih.gov/22791994/ (Accessed: August 2026).	</a:t>
            </a:r>
          </a:p>
          <a:p>
            <a:r>
              <a:rPr lang="en-GB" dirty="0"/>
              <a:t>11.Jia, X., Zhou, S., Luo, D. et al. (2020) ‘Effect of pharmacist-led interventions on medication adherence and inhalation technique in adult patients with asthma or COPD: a systematic review and meta-analysis’, Journal of Clinical Pharmacy and Therapeutics, 45(5), pp. 904–917. Available at: https://doi.org/10.1111/jcpt.13126 (Accessed: July 2026).	</a:t>
            </a:r>
          </a:p>
          <a:p>
            <a:r>
              <a:rPr lang="en-GB" dirty="0"/>
              <a:t>12.Klijn, S.L., </a:t>
            </a:r>
            <a:r>
              <a:rPr lang="en-GB" dirty="0" err="1"/>
              <a:t>Hiligsmann</a:t>
            </a:r>
            <a:r>
              <a:rPr lang="en-GB" dirty="0"/>
              <a:t>, M., Evers, S.M.A.A. et al. (2017) ‘Effectiveness and success factors of educational inhaler technique interventions in asthma and COPD patients: a systematic review’, </a:t>
            </a:r>
            <a:r>
              <a:rPr lang="en-GB" dirty="0" err="1"/>
              <a:t>npj</a:t>
            </a:r>
            <a:r>
              <a:rPr lang="en-GB" dirty="0"/>
              <a:t> Primary Care Respiratory Medicine, 27, 24. Available at: https://www.nature.com/articles/s41533-017-0022-1 (Accessed: August 2026).</a:t>
            </a:r>
          </a:p>
          <a:p>
            <a:r>
              <a:rPr lang="en-GB" dirty="0"/>
              <a:t>13.Kyriakopoulos, C., </a:t>
            </a:r>
            <a:r>
              <a:rPr lang="en-GB" dirty="0" err="1"/>
              <a:t>Gogali</a:t>
            </a:r>
            <a:r>
              <a:rPr lang="en-GB" dirty="0"/>
              <a:t>, A., </a:t>
            </a:r>
            <a:r>
              <a:rPr lang="en-GB" dirty="0" err="1"/>
              <a:t>Markozannes</a:t>
            </a:r>
            <a:r>
              <a:rPr lang="en-GB" dirty="0"/>
              <a:t>, G. and </a:t>
            </a:r>
            <a:r>
              <a:rPr lang="en-GB" dirty="0" err="1"/>
              <a:t>Kostikas</a:t>
            </a:r>
            <a:r>
              <a:rPr lang="en-GB" dirty="0"/>
              <a:t>, K. (2024) ‘Biologic agents licensed for severe asthma: a systematic review and meta-analysis of randomised controlled trials’, European Respiratory Review, 33(172), 230238. Available at: https://doi.org/10.1183/16000617.0238-2023 (Accessed: July 2026).	</a:t>
            </a:r>
          </a:p>
          <a:p>
            <a:r>
              <a:rPr lang="en-GB" dirty="0"/>
              <a:t>14.McDonald, V.M. and Gibson, P.G. (2006) ‘Asthma self-management education’, Chronic Respiratory Disease, 3(1), pp. 29–37. Available at: https://pubmed.ncbi.nlm.nih.gov/16509175/ (Accessed: August 2026).</a:t>
            </a:r>
          </a:p>
          <a:p>
            <a:r>
              <a:rPr lang="en-GB" dirty="0"/>
              <a:t>15.Mosnaim, G., Carrasquel, M., Ewing, T., Berty, A. and Snedden, M. (2025) ‘Remote monitoring in asthma: a systematic review’, European Respiratory Review, 34(175), 240143. Available at: https://doi.org/10.1183/16000617.0143-2024 (Accessed: July 2026).</a:t>
            </a:r>
          </a:p>
          <a:p>
            <a:r>
              <a:rPr lang="en-GB" dirty="0"/>
              <a:t>16.National Institute for Health and Care Excellence (2021) Shared decision making (NG197). London: NICE. Available at: https://www.nice.org.uk/guidance/ng197 (Accessed: August 2026).</a:t>
            </a:r>
          </a:p>
          <a:p>
            <a:r>
              <a:rPr lang="en-GB" dirty="0"/>
              <a:t>17.National Institute for Health and Care Excellence (2025) Digital technologies to support self-management of asthma (HTG778). London: NICE. Available at: https://www.nice.org.uk/guidance/htg778 (Accessed: July 2026)</a:t>
            </a:r>
          </a:p>
          <a:p>
            <a:endParaRPr lang="en-GB" dirty="0"/>
          </a:p>
        </p:txBody>
      </p:sp>
    </p:spTree>
    <p:extLst>
      <p:ext uri="{BB962C8B-B14F-4D97-AF65-F5344CB8AC3E}">
        <p14:creationId xmlns:p14="http://schemas.microsoft.com/office/powerpoint/2010/main" val="38246432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396453-2808-C12D-78DB-0788CAB68145}"/>
              </a:ext>
            </a:extLst>
          </p:cNvPr>
          <p:cNvSpPr txBox="1"/>
          <p:nvPr/>
        </p:nvSpPr>
        <p:spPr>
          <a:xfrm>
            <a:off x="149902" y="269823"/>
            <a:ext cx="11917180" cy="6740307"/>
          </a:xfrm>
          <a:prstGeom prst="rect">
            <a:avLst/>
          </a:prstGeom>
          <a:noFill/>
        </p:spPr>
        <p:txBody>
          <a:bodyPr wrap="square" rtlCol="0">
            <a:spAutoFit/>
          </a:bodyPr>
          <a:lstStyle/>
          <a:p>
            <a:pPr marL="342900" indent="-342900">
              <a:buAutoNum type="arabicPeriod" startAt="18"/>
            </a:pPr>
            <a:r>
              <a:rPr lang="en-GB" dirty="0"/>
              <a:t>NHS (2025) Asthma. London: NHS. Available at: https://www.nhs.uk/conditions/asthma/ (Accessed: August 2026).	</a:t>
            </a:r>
          </a:p>
          <a:p>
            <a:r>
              <a:rPr lang="en-GB" dirty="0"/>
              <a:t>19.NHS England (2019) Comprehensive model of personalised care. London: NHS England. Available at: https://www.england.nhs.uk/personalisedcare/comprehensive-model-of-personalised-care/ (Accessed: July 2026).</a:t>
            </a:r>
          </a:p>
          <a:p>
            <a:r>
              <a:rPr lang="en-GB" dirty="0"/>
              <a:t>20.NHS England (2019) Universal personalised care: implementing the Comprehensive Model. London: NHS England. Available at: https://www.england.nhs.uk/publication/universal-personalised-care-implementing-the-comprehensive-model/ (Accessed: August 2026).</a:t>
            </a:r>
          </a:p>
          <a:p>
            <a:r>
              <a:rPr lang="en-GB" dirty="0"/>
              <a:t>21.NHS England (2021) Personalised care operating model. London: NHS England. Available at: https://www.england.nhs.uk/publication/personalised-care-operating-model/ (Accessed: July 2026).</a:t>
            </a:r>
          </a:p>
          <a:p>
            <a:r>
              <a:rPr lang="en-GB" dirty="0"/>
              <a:t>22.NHS England (n.d.) About shared decision making. London: NHS England. Available at: https://www.england.nhs.uk/personalisedcare/shared-decision-making/about/ (Accessed: August 2026).</a:t>
            </a:r>
          </a:p>
          <a:p>
            <a:r>
              <a:rPr lang="en-GB" dirty="0"/>
              <a:t>23.NHS England (n.d.) Choice. London: NHS England. Available at: https://www.england.nhs.uk/personalisedcare/choice/ (Accessed: July 2026).</a:t>
            </a:r>
          </a:p>
          <a:p>
            <a:r>
              <a:rPr lang="en-GB" dirty="0"/>
              <a:t>24.Nursing and Midwifery Council (2018) The Code: Professional standards of practice and behaviour for nurses, midwives and nursing associates. London: NMC. Available at: https://www.nmc.org.uk/standards/code/ (Accessed: August 2026).</a:t>
            </a:r>
          </a:p>
          <a:p>
            <a:r>
              <a:rPr lang="en-GB" dirty="0"/>
              <a:t>25.Papi, A., </a:t>
            </a:r>
            <a:r>
              <a:rPr lang="en-GB" dirty="0" err="1"/>
              <a:t>Brightling</a:t>
            </a:r>
            <a:r>
              <a:rPr lang="en-GB" dirty="0"/>
              <a:t>, C., Pedersen, S.E. and Reddel, H.K. (2018) ‘Asthma’, The Lancet, 391(10122), pp. 783–800. Available at: https://doi.org/10.1016/S0140-6736(17)33311-1 (Accessed: July 2026).	</a:t>
            </a:r>
          </a:p>
          <a:p>
            <a:r>
              <a:rPr lang="en-GB" dirty="0"/>
              <a:t>26.Royal College of Physicians (2014) Why asthma still kills: The National Review of Asthma Deaths (NRAD). London: Royal College of Physicians. Available at: https://www.rcplondon.ac.uk/improving-care/resources/why-asthma-still-kills/ (Accessed: August 2026).</a:t>
            </a:r>
          </a:p>
          <a:p>
            <a:r>
              <a:rPr lang="en-GB" dirty="0"/>
              <a:t>27.Rutter, C., Silverwood, R., Pérez Fernández, V. et al. (2022) ‘The global burden of asthma’, International Journal of Tuberculosis and Lung Disease, 26(1), pp. 20–23. Available at: https://pubmed.ncbi.nlm.nih.gov/36284412/ (Accessed: July 2026).</a:t>
            </a:r>
          </a:p>
        </p:txBody>
      </p:sp>
    </p:spTree>
    <p:extLst>
      <p:ext uri="{BB962C8B-B14F-4D97-AF65-F5344CB8AC3E}">
        <p14:creationId xmlns:p14="http://schemas.microsoft.com/office/powerpoint/2010/main" val="33723034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E5FA37-B47E-36C7-3757-D1C01300FDB4}"/>
              </a:ext>
            </a:extLst>
          </p:cNvPr>
          <p:cNvSpPr txBox="1"/>
          <p:nvPr/>
        </p:nvSpPr>
        <p:spPr>
          <a:xfrm>
            <a:off x="0" y="239843"/>
            <a:ext cx="11842230" cy="1754326"/>
          </a:xfrm>
          <a:prstGeom prst="rect">
            <a:avLst/>
          </a:prstGeom>
          <a:noFill/>
        </p:spPr>
        <p:txBody>
          <a:bodyPr wrap="square" rtlCol="0">
            <a:spAutoFit/>
          </a:bodyPr>
          <a:lstStyle/>
          <a:p>
            <a:r>
              <a:rPr lang="en-GB" dirty="0"/>
              <a:t>28.Wagner, E.H., Austin, B.T. and Von Korff, M. (1996) ‘Organizing care for patients with chronic illness’, The Milbank Quarterly, 74(4), pp. 511–544. Available at: https://www.jstor.org/stable/3350391 (Accessed: August 2026).</a:t>
            </a:r>
          </a:p>
          <a:p>
            <a:r>
              <a:rPr lang="en-GB" dirty="0"/>
              <a:t>29.Wagner, E.H., Austin, B.T., Davis, C. et al. (2001) ‘Improving chronic illness care: translating evidence into action’, Health Affairs, 20(6), pp. 64–78. Available at: https://doi.org/10.1377/hlthaff.20.6.64 (Accessed: July 2026).</a:t>
            </a:r>
          </a:p>
          <a:p>
            <a:r>
              <a:rPr lang="en-GB" dirty="0"/>
              <a:t>30.World Health Organization (2026) Asthma. Geneva: World Health Organization. Available at: https://www.who.int/en/news-room/fact-sheets/detail/asthma (Accessed: August 2026).</a:t>
            </a:r>
          </a:p>
        </p:txBody>
      </p:sp>
    </p:spTree>
    <p:extLst>
      <p:ext uri="{BB962C8B-B14F-4D97-AF65-F5344CB8AC3E}">
        <p14:creationId xmlns:p14="http://schemas.microsoft.com/office/powerpoint/2010/main" val="30209725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19436</TotalTime>
  <Words>3016</Words>
  <Application>Microsoft Office PowerPoint</Application>
  <PresentationFormat>Widescreen</PresentationFormat>
  <Paragraphs>214</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Aptos</vt:lpstr>
      <vt:lpstr>Aptos Display</vt:lpstr>
      <vt:lpstr>Arial</vt:lpstr>
      <vt:lpstr>Office Theme</vt:lpstr>
      <vt:lpstr>PowerPoint Presentation</vt:lpstr>
      <vt:lpstr>Introduction</vt:lpstr>
      <vt:lpstr>Definition </vt:lpstr>
      <vt:lpstr>Common Symptoms </vt:lpstr>
      <vt:lpstr>Causes and Risk Factors</vt:lpstr>
      <vt:lpstr>Prevalence and impact of Asthma </vt:lpstr>
      <vt:lpstr>PowerPoint Presentation</vt:lpstr>
      <vt:lpstr>Evidence- Based Management </vt:lpstr>
      <vt:lpstr>Pharmacological Treatment </vt:lpstr>
      <vt:lpstr>Complications and Prevention</vt:lpstr>
      <vt:lpstr>NHS Comprehensive Model of Personalised Care for Asthma</vt:lpstr>
      <vt:lpstr>Current model 1: NHS Comprehensive Model of Personalised Care</vt:lpstr>
      <vt:lpstr>Benefit for Asthma Patients</vt:lpstr>
      <vt:lpstr>Current Model 2: Chronic Care Model (CCM)&amp; Role of Healthcare Professionals </vt:lpstr>
      <vt:lpstr>PowerPoint Presentation</vt:lpstr>
      <vt:lpstr>Conclusion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Ksenia Smirnova</dc:creator>
  <cp:lastModifiedBy>Ksenia Smirnova</cp:lastModifiedBy>
  <cp:revision>2</cp:revision>
  <dcterms:created xsi:type="dcterms:W3CDTF">2026-07-15T12:55:48Z</dcterms:created>
  <dcterms:modified xsi:type="dcterms:W3CDTF">2026-08-11T06:11:52Z</dcterms:modified>
</cp:coreProperties>
</file>