
<file path=[Content_Types].xml><?xml version="1.0" encoding="utf-8"?>
<Types xmlns="http://schemas.openxmlformats.org/package/2006/content-types">
  <Default Extension="vml" ContentType="application/vnd.openxmlformats-officedocument.vmlDrawing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activeX/activeX1.bin" ContentType="application/vnd.ms-office.activeX"/>
  <Override PartName="/ppt/activeX/activeX1.xml" ContentType="application/vnd.ms-office.activeX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43"/>
  </p:handoutMasterIdLst>
  <p:sldIdLst>
    <p:sldId id="256" r:id="rId3"/>
    <p:sldId id="657" r:id="rId5"/>
    <p:sldId id="492" r:id="rId6"/>
    <p:sldId id="625" r:id="rId7"/>
    <p:sldId id="356" r:id="rId8"/>
    <p:sldId id="553" r:id="rId9"/>
    <p:sldId id="573" r:id="rId10"/>
    <p:sldId id="528" r:id="rId11"/>
    <p:sldId id="575" r:id="rId12"/>
    <p:sldId id="626" r:id="rId13"/>
    <p:sldId id="576" r:id="rId14"/>
    <p:sldId id="577" r:id="rId15"/>
    <p:sldId id="578" r:id="rId16"/>
    <p:sldId id="659" r:id="rId17"/>
    <p:sldId id="579" r:id="rId18"/>
    <p:sldId id="354" r:id="rId19"/>
    <p:sldId id="258" r:id="rId20"/>
    <p:sldId id="572" r:id="rId21"/>
    <p:sldId id="353" r:id="rId22"/>
    <p:sldId id="391" r:id="rId23"/>
    <p:sldId id="692" r:id="rId24"/>
    <p:sldId id="693" r:id="rId25"/>
    <p:sldId id="694" r:id="rId26"/>
    <p:sldId id="304" r:id="rId27"/>
    <p:sldId id="358" r:id="rId28"/>
    <p:sldId id="601" r:id="rId29"/>
    <p:sldId id="600" r:id="rId30"/>
    <p:sldId id="362" r:id="rId31"/>
    <p:sldId id="555" r:id="rId32"/>
    <p:sldId id="556" r:id="rId33"/>
    <p:sldId id="605" r:id="rId34"/>
    <p:sldId id="602" r:id="rId35"/>
    <p:sldId id="660" r:id="rId36"/>
    <p:sldId id="604" r:id="rId37"/>
    <p:sldId id="606" r:id="rId38"/>
    <p:sldId id="603" r:id="rId39"/>
    <p:sldId id="607" r:id="rId40"/>
    <p:sldId id="608" r:id="rId41"/>
    <p:sldId id="303" r:id="rId4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作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4003A"/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78" d="100"/>
          <a:sy n="78" d="100"/>
        </p:scale>
        <p:origin x="654" y="54"/>
      </p:cViewPr>
      <p:guideLst>
        <p:guide orient="horz" pos="2147"/>
        <p:guide pos="3865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7" Type="http://schemas.openxmlformats.org/officeDocument/2006/relationships/commentAuthors" Target="commentAuthors.xml"/><Relationship Id="rId46" Type="http://schemas.openxmlformats.org/officeDocument/2006/relationships/tableStyles" Target="tableStyles.xml"/><Relationship Id="rId45" Type="http://schemas.openxmlformats.org/officeDocument/2006/relationships/viewProps" Target="viewProps.xml"/><Relationship Id="rId44" Type="http://schemas.openxmlformats.org/officeDocument/2006/relationships/presProps" Target="presProps.xml"/><Relationship Id="rId43" Type="http://schemas.openxmlformats.org/officeDocument/2006/relationships/handoutMaster" Target="handoutMasters/handoutMaster1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notesMaster" Target="notesMasters/notesMaster1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activeX1.xml><?xml version="1.0" encoding="utf-8"?>
<ax:ocx xmlns:ax="http://schemas.microsoft.com/office/2006/activeX" xmlns:r="http://schemas.openxmlformats.org/officeDocument/2006/relationships" ax:classid="{D27CDB6E-AE6D-11CF-96B8-444553540000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在</a:t>
            </a:r>
            <a:r>
              <a:rPr lang="en-US" altLang="zh-CN"/>
              <a:t>writeboard </a:t>
            </a:r>
            <a:r>
              <a:rPr lang="zh-CN" altLang="zh-CN"/>
              <a:t>上一起写。各种颜色拍照。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在</a:t>
            </a:r>
            <a:r>
              <a:rPr lang="en-US" altLang="zh-CN"/>
              <a:t>writeboard </a:t>
            </a:r>
            <a:r>
              <a:rPr lang="zh-CN" altLang="zh-CN"/>
              <a:t>上一起写。各种颜色拍照。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zh-CN"/>
              <a:t>用词造句。我是老师，我是中国人</a:t>
            </a:r>
            <a:endParaRPr lang="zh-CN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最重要的中国节日。是中国农历的新年的开始，春天的第一天。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7" Type="http://schemas.openxmlformats.org/officeDocument/2006/relationships/image" Target="../media/image1.png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2.xml"/><Relationship Id="rId6" Type="http://schemas.openxmlformats.org/officeDocument/2006/relationships/tags" Target="../tags/tag21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image" Target="../media/image3.png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2.xml"/><Relationship Id="rId4" Type="http://schemas.openxmlformats.org/officeDocument/2006/relationships/tags" Target="../tags/tag51.xml"/><Relationship Id="rId3" Type="http://schemas.openxmlformats.org/officeDocument/2006/relationships/tags" Target="../tags/tag50.xml"/><Relationship Id="rId2" Type="http://schemas.openxmlformats.org/officeDocument/2006/relationships/tags" Target="../tags/tag49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5" Type="http://schemas.openxmlformats.org/officeDocument/2006/relationships/tags" Target="../tags/tag56.xml"/><Relationship Id="rId4" Type="http://schemas.openxmlformats.org/officeDocument/2006/relationships/tags" Target="../tags/tag55.xml"/><Relationship Id="rId3" Type="http://schemas.openxmlformats.org/officeDocument/2006/relationships/tags" Target="../tags/tag54.xml"/><Relationship Id="rId2" Type="http://schemas.openxmlformats.org/officeDocument/2006/relationships/tags" Target="../tags/tag53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58420" y="24130"/>
            <a:ext cx="3742690" cy="549656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14605" y="6337300"/>
            <a:ext cx="878840" cy="302260"/>
          </a:xfrm>
        </p:spPr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123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45140" y="10160"/>
            <a:ext cx="1524635" cy="24612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69905" y="27940"/>
            <a:ext cx="1468755" cy="237109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p:hf sldNum="0" hdr="0" ftr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1.xml"/><Relationship Id="rId5" Type="http://schemas.openxmlformats.org/officeDocument/2006/relationships/tags" Target="../tags/tag65.xml"/><Relationship Id="rId4" Type="http://schemas.openxmlformats.org/officeDocument/2006/relationships/tags" Target="../tags/tag64.xml"/><Relationship Id="rId3" Type="http://schemas.openxmlformats.org/officeDocument/2006/relationships/image" Target="../media/image5.png"/><Relationship Id="rId2" Type="http://schemas.openxmlformats.org/officeDocument/2006/relationships/tags" Target="../tags/tag63.xml"/><Relationship Id="rId1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6.xml"/><Relationship Id="rId1" Type="http://schemas.openxmlformats.org/officeDocument/2006/relationships/hyperlink" Target="https://www.youtube.com/watch?v=VqHFlat5SHc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1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2.xml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3.xml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4.xml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5.xml"/><Relationship Id="rId1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7.xml"/><Relationship Id="rId2" Type="http://schemas.openxmlformats.org/officeDocument/2006/relationships/image" Target="../media/image13.png"/><Relationship Id="rId1" Type="http://schemas.openxmlformats.org/officeDocument/2006/relationships/tags" Target="../tags/tag7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8.xml"/><Relationship Id="rId1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1.xml"/></Relationships>
</file>

<file path=ppt/slides/_rels/slide1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85.xml"/><Relationship Id="rId4" Type="http://schemas.openxmlformats.org/officeDocument/2006/relationships/image" Target="../media/image15.png"/><Relationship Id="rId3" Type="http://schemas.openxmlformats.org/officeDocument/2006/relationships/tags" Target="../tags/tag84.xml"/><Relationship Id="rId2" Type="http://schemas.openxmlformats.org/officeDocument/2006/relationships/tags" Target="../tags/tag83.xml"/><Relationship Id="rId1" Type="http://schemas.openxmlformats.org/officeDocument/2006/relationships/tags" Target="../tags/tag82.xm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87.xml"/><Relationship Id="rId1" Type="http://schemas.openxmlformats.org/officeDocument/2006/relationships/tags" Target="../tags/tag86.xml"/></Relationships>
</file>

<file path=ppt/slides/_rels/slide1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88.xml"/><Relationship Id="rId3" Type="http://schemas.openxmlformats.org/officeDocument/2006/relationships/image" Target="../media/image15.png"/><Relationship Id="rId2" Type="http://schemas.openxmlformats.org/officeDocument/2006/relationships/image" Target="../media/image17.jpeg"/><Relationship Id="rId1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0.xml"/><Relationship Id="rId1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1.xml"/><Relationship Id="rId2" Type="http://schemas.openxmlformats.org/officeDocument/2006/relationships/image" Target="../media/image20.png"/><Relationship Id="rId1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2.xml"/><Relationship Id="rId1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1.v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93.xml"/><Relationship Id="rId2" Type="http://schemas.openxmlformats.org/officeDocument/2006/relationships/image" Target="../media/image22.wmf"/><Relationship Id="rId1" Type="http://schemas.openxmlformats.org/officeDocument/2006/relationships/control" Target="../activeX/activeX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5.xml"/><Relationship Id="rId1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6.xml"/><Relationship Id="rId1" Type="http://schemas.openxmlformats.org/officeDocument/2006/relationships/image" Target="../media/image24.jpeg"/></Relationships>
</file>

<file path=ppt/slides/_rels/slide2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97.xml"/><Relationship Id="rId1" Type="http://schemas.openxmlformats.org/officeDocument/2006/relationships/hyperlink" Target="https://www.youtube.com/watch?v=noiouIzjJZE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8.xml"/><Relationship Id="rId1" Type="http://schemas.openxmlformats.org/officeDocument/2006/relationships/image" Target="../media/image25.png"/></Relationships>
</file>

<file path=ppt/slides/_rels/slide3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9.xml"/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hyperlink" Target="video\Getting%20home%20for%20Chinese%20New%20Year.mp4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00.xml"/><Relationship Id="rId1" Type="http://schemas.openxmlformats.org/officeDocument/2006/relationships/hyperlink" Target="https://www.youtube.com/watch?v=J7kuS1uAx6c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tags" Target="../tags/tag101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png"/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hyperlink" Target="https://www.youtube.com/watch?v=_PJXzO3VDak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02.xml"/><Relationship Id="rId1" Type="http://schemas.openxmlformats.org/officeDocument/2006/relationships/image" Target="../media/image33.jpeg"/></Relationships>
</file>

<file path=ppt/slides/_rels/slide3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03.xml"/><Relationship Id="rId3" Type="http://schemas.openxmlformats.org/officeDocument/2006/relationships/image" Target="../media/image15.png"/><Relationship Id="rId2" Type="http://schemas.openxmlformats.org/officeDocument/2006/relationships/image" Target="../media/image35.jpeg"/><Relationship Id="rId1" Type="http://schemas.openxmlformats.org/officeDocument/2006/relationships/image" Target="../media/image34.jpeg"/></Relationships>
</file>

<file path=ppt/slides/_rels/slide35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104.xml"/><Relationship Id="rId7" Type="http://schemas.openxmlformats.org/officeDocument/2006/relationships/image" Target="../media/image41.jpeg"/><Relationship Id="rId6" Type="http://schemas.openxmlformats.org/officeDocument/2006/relationships/hyperlink" Target="http://www.3lian.com/gif/DetailView.htm?Detail=http://img3.3lian.com/2006/002/20/015.jpg" TargetMode="External"/><Relationship Id="rId5" Type="http://schemas.openxmlformats.org/officeDocument/2006/relationships/image" Target="../media/image40.png"/><Relationship Id="rId4" Type="http://schemas.openxmlformats.org/officeDocument/2006/relationships/image" Target="../media/image39.jpeg"/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image" Target="../media/image36.jpeg"/></Relationships>
</file>

<file path=ppt/slides/_rels/slide3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105.xml"/><Relationship Id="rId4" Type="http://schemas.openxmlformats.org/officeDocument/2006/relationships/image" Target="../media/image28.jpeg"/><Relationship Id="rId3" Type="http://schemas.openxmlformats.org/officeDocument/2006/relationships/image" Target="../media/image43.jpeg"/><Relationship Id="rId2" Type="http://schemas.openxmlformats.org/officeDocument/2006/relationships/hyperlink" Target="video\Living%20in%20China%20-%20The%20Spring%20Festival.mp4" TargetMode="External"/><Relationship Id="rId1" Type="http://schemas.openxmlformats.org/officeDocument/2006/relationships/image" Target="../media/image4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06.xml"/><Relationship Id="rId1" Type="http://schemas.openxmlformats.org/officeDocument/2006/relationships/hyperlink" Target="https://www.youtube.com/watch?v=Pv4x2Z7VlKI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07.xml"/><Relationship Id="rId1" Type="http://schemas.openxmlformats.org/officeDocument/2006/relationships/image" Target="../media/image44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121"/>
          <p:cNvPicPr>
            <a:picLocks noChangeAspect="1"/>
          </p:cNvPicPr>
          <p:nvPr/>
        </p:nvPicPr>
        <p:blipFill>
          <a:blip r:embed="rId1">
            <a:lum bright="12000"/>
          </a:blip>
          <a:stretch>
            <a:fillRect/>
          </a:stretch>
        </p:blipFill>
        <p:spPr>
          <a:xfrm>
            <a:off x="5183505" y="3060700"/>
            <a:ext cx="7006590" cy="3422650"/>
          </a:xfrm>
          <a:prstGeom prst="roundRect">
            <a:avLst/>
          </a:prstGeom>
          <a:ln>
            <a:solidFill>
              <a:schemeClr val="accent1"/>
            </a:solidFill>
          </a:ln>
          <a:effectLst>
            <a:softEdge rad="596900"/>
          </a:effectLst>
        </p:spPr>
      </p:pic>
      <p:sp>
        <p:nvSpPr>
          <p:cNvPr id="43009" name="标题 4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3989070" y="1074420"/>
            <a:ext cx="7239000" cy="1238250"/>
          </a:xfrm>
        </p:spPr>
        <p:txBody>
          <a:bodyPr vert="horz" lIns="101600" tIns="38100" rIns="76200" bIns="38100" anchor="b">
            <a:noAutofit/>
          </a:bodyPr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李丽在北京的12天</a:t>
            </a:r>
            <a:endParaRPr kumimoji="0" lang="zh-CN" altLang="en-US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010" name="副标题 5"/>
          <p:cNvSpPr>
            <a:spLocks noGrp="1"/>
          </p:cNvSpPr>
          <p:nvPr>
            <p:ph type="subTitle" idx="1" hasCustomPrompt="1"/>
          </p:nvPr>
        </p:nvSpPr>
        <p:spPr>
          <a:xfrm>
            <a:off x="7768590" y="2203450"/>
            <a:ext cx="3260725" cy="482600"/>
          </a:xfrm>
        </p:spPr>
        <p:txBody>
          <a:bodyPr vert="horz" lIns="101600" tIns="0" rIns="82550" bIns="0" anchor="t">
            <a:normAutofit/>
          </a:bodyPr>
          <a:p>
            <a:pPr marL="0" marR="0" indent="0" algn="ctr" defTabSz="6858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1800" b="0" i="0" u="none" strike="noStrike" kern="1200" cap="none" spc="200" normalizeH="0" baseline="0" noProof="1">
                <a:solidFill>
                  <a:srgbClr val="C4003A"/>
                </a:solidFill>
                <a:uFillTx/>
                <a:latin typeface="Arial" panose="020B0604020202020204" pitchFamily="34" charset="0"/>
                <a:ea typeface="隶书" pitchFamily="49" charset="-122"/>
                <a:cs typeface="+mn-cs"/>
                <a:sym typeface="+mn-ea"/>
              </a:rPr>
              <a:t>Lily's 12 days in Beijing</a:t>
            </a:r>
            <a:endParaRPr kumimoji="0" lang="en-US" altLang="zh-CN" sz="1800" b="0" i="0" u="none" strike="noStrike" kern="1200" cap="none" spc="200" normalizeH="0" baseline="0" noProof="1">
              <a:solidFill>
                <a:srgbClr val="C4003A"/>
              </a:solidFill>
              <a:uFillTx/>
              <a:latin typeface="Arial" panose="020B0604020202020204" pitchFamily="34" charset="0"/>
              <a:ea typeface="隶书" pitchFamily="49" charset="-122"/>
              <a:cs typeface="+mn-cs"/>
              <a:sym typeface="+mn-ea"/>
            </a:endParaRPr>
          </a:p>
        </p:txBody>
      </p:sp>
      <p:pic>
        <p:nvPicPr>
          <p:cNvPr id="6144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3804285" y="3633470"/>
            <a:ext cx="1613535" cy="29648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标题 4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832610" y="4298950"/>
            <a:ext cx="2457450" cy="1238250"/>
          </a:xfrm>
          <a:prstGeom prst="rect">
            <a:avLst/>
          </a:prstGeom>
        </p:spPr>
        <p:txBody>
          <a:bodyPr vert="horz" lIns="101600" tIns="38100" rIns="76200" bIns="38100" rtlCol="0" anchor="b" anchorCtr="0">
            <a:noAutofit/>
          </a:bodyPr>
          <a:lstStyle>
            <a:lvl1pPr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5400" b="0" u="none" strike="noStrike" kern="1200" cap="none" spc="6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Day 3</a:t>
            </a:r>
            <a:endParaRPr kumimoji="0" lang="en-US" altLang="zh-CN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264025" y="464185"/>
            <a:ext cx="3663950" cy="2658745"/>
          </a:xfrm>
        </p:spPr>
        <p:txBody>
          <a:bodyPr/>
          <a:p>
            <a:pPr algn="ctr"/>
            <a:r>
              <a:rPr lang="zh-CN" altLang="en-US" sz="96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恭喜 </a:t>
            </a:r>
            <a:br>
              <a:rPr lang="zh-CN" altLang="en-US" sz="96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</a:br>
            <a:r>
              <a:rPr lang="en-US" altLang="zh-CN" sz="2400">
                <a:solidFill>
                  <a:srgbClr val="FF0000"/>
                </a:solidFill>
                <a:latin typeface="+mn-lt"/>
                <a:ea typeface="方正楷体拼音字库01" panose="03000509000000000000" charset="-122"/>
                <a:cs typeface="+mn-lt"/>
                <a:hlinkClick r:id="rId1" action="ppaction://hlinkfile"/>
              </a:rPr>
              <a:t>Congratulations</a:t>
            </a:r>
            <a:endParaRPr lang="zh-CN" altLang="en-US" sz="4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标题 1"/>
          <p:cNvSpPr>
            <a:spLocks noGrp="1"/>
          </p:cNvSpPr>
          <p:nvPr/>
        </p:nvSpPr>
        <p:spPr>
          <a:xfrm>
            <a:off x="3442335" y="3965575"/>
            <a:ext cx="5815965" cy="237172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lang="zh-CN" altLang="en-US" sz="96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新年快乐！</a:t>
            </a:r>
            <a:br>
              <a:rPr lang="zh-CN" altLang="en-US" sz="96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</a:br>
            <a:r>
              <a:rPr lang="zh-CN" altLang="en-US" sz="32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 </a:t>
            </a:r>
            <a:r>
              <a:rPr lang="en-US" altLang="zh-CN" sz="2400">
                <a:solidFill>
                  <a:srgbClr val="FF0000"/>
                </a:solidFill>
                <a:latin typeface="+mn-lt"/>
                <a:ea typeface="方正楷体拼音字库01" panose="03000509000000000000" charset="-122"/>
                <a:cs typeface="+mn-lt"/>
              </a:rPr>
              <a:t>New      Year</a:t>
            </a:r>
            <a:r>
              <a:rPr lang="en-US" altLang="zh-CN" sz="2400">
                <a:solidFill>
                  <a:srgbClr val="FF0000"/>
                </a:solidFill>
                <a:latin typeface="+mn-lt"/>
                <a:ea typeface="方正楷体拼音字库01" panose="03000509000000000000" charset="-122"/>
                <a:cs typeface="+mn-lt"/>
              </a:rPr>
              <a:t>        Happy</a:t>
            </a:r>
            <a:endParaRPr lang="en-US" altLang="zh-CN" sz="2400">
              <a:solidFill>
                <a:srgbClr val="FF0000"/>
              </a:solidFill>
              <a:latin typeface="+mn-lt"/>
              <a:ea typeface="方正楷体拼音字库01" panose="03000509000000000000" charset="-122"/>
              <a:cs typeface="+mn-lt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32765" y="613410"/>
            <a:ext cx="10492105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sz="36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The content of Day3</a:t>
            </a:r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1.Review</a:t>
            </a:r>
            <a:endParaRPr lang="en-US" sz="3600" b="1">
              <a:solidFill>
                <a:schemeClr val="accent5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2.Pinyin  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3.New words and expression  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 Simple questions and Answers</a:t>
            </a:r>
            <a:r>
              <a:rPr lang="en-US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  </a:t>
            </a:r>
            <a:endParaRPr lang="en-US" altLang="zh-CN" sz="3600" spc="200" dirty="0">
              <a:solidFill>
                <a:srgbClr val="C4003A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/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4.Chinese New Year</a:t>
            </a:r>
            <a:endParaRPr lang="zh-CN" alt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398395" y="487045"/>
            <a:ext cx="6988175" cy="5631180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你好</a:t>
            </a:r>
            <a:endParaRPr lang="zh-CN" altLang="en-US" sz="6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谢谢       不客气</a:t>
            </a:r>
            <a:endParaRPr lang="zh-CN" altLang="en-US" sz="6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对不起     没关系</a:t>
            </a:r>
            <a:endParaRPr lang="zh-CN" altLang="en-US" sz="60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再见</a:t>
            </a:r>
            <a:r>
              <a:rPr lang="en-US" altLang="zh-CN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</a:t>
            </a:r>
            <a:r>
              <a:rPr lang="en-US" altLang="zh-CN" sz="28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</a:t>
            </a:r>
            <a:endParaRPr lang="en-US" altLang="zh-CN" sz="2800">
              <a:solidFill>
                <a:schemeClr val="tx1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3394075" y="335915"/>
            <a:ext cx="5721985" cy="6185535"/>
          </a:xfrm>
          <a:prstGeom prst="rect">
            <a:avLst/>
          </a:prstGeom>
          <a:solidFill>
            <a:schemeClr val="bg2"/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我叫郭</a:t>
            </a:r>
            <a:r>
              <a:rPr lang="zh-CN" altLang="zh-CN" sz="6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知青。</a:t>
            </a:r>
            <a:r>
              <a:rPr lang="en-US" altLang="zh-CN" sz="6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</a:t>
            </a:r>
            <a:endParaRPr lang="en-US" altLang="zh-CN" sz="28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</a:t>
            </a:r>
            <a:r>
              <a:rPr lang="en-US" altLang="zh-CN" sz="28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I     </a:t>
            </a:r>
            <a:r>
              <a:rPr lang="en-US" altLang="zh-CN" sz="16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am called</a:t>
            </a:r>
            <a:r>
              <a:rPr lang="en-US" altLang="zh-CN" sz="28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Guo </a:t>
            </a:r>
            <a:r>
              <a:rPr lang="en-US" altLang="zh-CN" sz="2800"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Zhiqing</a:t>
            </a:r>
            <a:r>
              <a:rPr lang="en-US" altLang="zh-CN" sz="28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, </a:t>
            </a:r>
            <a:r>
              <a:rPr lang="en-US" altLang="zh-CN" sz="28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  </a:t>
            </a:r>
            <a:endParaRPr lang="en-US" altLang="zh-CN" sz="8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我是中国人。   </a:t>
            </a:r>
            <a:r>
              <a:rPr lang="en-US" altLang="zh-CN" sz="28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</a:t>
            </a:r>
            <a:endParaRPr lang="en-US" altLang="zh-CN" sz="28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</a:t>
            </a:r>
            <a:r>
              <a:rPr lang="en-US" altLang="zh-CN" sz="28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I       am        Chinese</a:t>
            </a:r>
            <a:r>
              <a:rPr lang="zh-CN" altLang="en-US" sz="28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，</a:t>
            </a:r>
            <a:endParaRPr lang="en-US" altLang="zh-CN" sz="28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我不是学生。</a:t>
            </a:r>
            <a:endParaRPr lang="zh-CN" altLang="zh-CN" sz="6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 I    not    am   student</a:t>
            </a:r>
            <a:r>
              <a:rPr lang="en-US" altLang="zh-CN" sz="28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.    </a:t>
            </a:r>
            <a:endParaRPr lang="en-US" altLang="zh-CN" sz="2800">
              <a:solidFill>
                <a:schemeClr val="tx1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25095" y="109855"/>
            <a:ext cx="9702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Review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0115550" y="6337300"/>
            <a:ext cx="203644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Self Introduction</a:t>
            </a:r>
            <a:endParaRPr lang="en-US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25780" y="1275080"/>
            <a:ext cx="11139805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Try to 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introduce youself in Mandrain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514350" y="454025"/>
            <a:ext cx="6875780" cy="618553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 叫 </a:t>
            </a:r>
            <a:r>
              <a:rPr lang="en-US" altLang="zh-CN" sz="6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____</a:t>
            </a:r>
            <a:r>
              <a:rPr lang="en-US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,</a:t>
            </a:r>
            <a:r>
              <a:rPr lang="en-US" altLang="zh-CN" sz="6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</a:t>
            </a:r>
            <a:endParaRPr lang="en-US" altLang="zh-CN" sz="28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</a:t>
            </a:r>
            <a:r>
              <a:rPr lang="en-US" altLang="zh-CN" sz="28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I       am called                  , </a:t>
            </a:r>
            <a:r>
              <a:rPr lang="en-US" altLang="zh-CN" sz="28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  </a:t>
            </a:r>
            <a:endParaRPr lang="en-US" altLang="zh-CN" sz="8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我是 </a:t>
            </a:r>
            <a:r>
              <a:rPr lang="en-US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____</a:t>
            </a:r>
            <a:r>
              <a:rPr lang="zh-CN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人,</a:t>
            </a:r>
            <a:r>
              <a:rPr lang="zh-CN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  </a:t>
            </a:r>
            <a:r>
              <a:rPr lang="en-US" altLang="zh-CN" sz="28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</a:t>
            </a:r>
            <a:endParaRPr lang="en-US" altLang="zh-CN" sz="28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</a:t>
            </a:r>
            <a:r>
              <a:rPr lang="en-US" altLang="zh-CN" sz="28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I       am                    </a:t>
            </a:r>
            <a:r>
              <a:rPr lang="zh-CN" altLang="en-US" sz="28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，</a:t>
            </a:r>
            <a:endParaRPr lang="en-US" altLang="zh-CN" sz="28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我是</a:t>
            </a:r>
            <a:r>
              <a:rPr lang="en-US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____,</a:t>
            </a:r>
            <a:r>
              <a:rPr lang="zh-CN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不</a:t>
            </a:r>
            <a:r>
              <a:rPr lang="zh-CN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是</a:t>
            </a:r>
            <a:r>
              <a:rPr lang="en-US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____</a:t>
            </a:r>
            <a:r>
              <a:rPr lang="zh-CN" altLang="zh-CN" sz="6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。</a:t>
            </a:r>
            <a:endParaRPr lang="zh-CN" altLang="zh-CN" sz="6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I       am                   ,   not  am.    </a:t>
            </a:r>
            <a:endParaRPr lang="en-US" altLang="zh-CN" sz="2800">
              <a:solidFill>
                <a:schemeClr val="tx1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25095" y="109855"/>
            <a:ext cx="9702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Review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0464165" y="6337300"/>
            <a:ext cx="15163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Introduction</a:t>
            </a:r>
            <a:endParaRPr lang="en-US"/>
          </a:p>
        </p:txBody>
      </p:sp>
      <p:sp>
        <p:nvSpPr>
          <p:cNvPr id="5" name="文本框 4"/>
          <p:cNvSpPr txBox="1"/>
          <p:nvPr/>
        </p:nvSpPr>
        <p:spPr>
          <a:xfrm>
            <a:off x="7639050" y="1791970"/>
            <a:ext cx="4137025" cy="47078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英国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UK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美国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USA</a:t>
            </a:r>
            <a:r>
              <a:rPr lang="zh-CN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 </a:t>
            </a:r>
            <a:r>
              <a:rPr lang="en-US" altLang="zh-CN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  </a:t>
            </a:r>
            <a:endParaRPr lang="en-US" altLang="zh-CN" sz="400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老师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teacher，</a:t>
            </a: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学生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student</a:t>
            </a: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明星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star,</a:t>
            </a: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导演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director</a:t>
            </a:r>
            <a:endParaRPr lang="en-US" altLang="zh-CN" sz="16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400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演员</a:t>
            </a:r>
            <a:r>
              <a:rPr lang="en-US" altLang="zh-CN" sz="1600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actor/actress</a:t>
            </a:r>
            <a:r>
              <a:rPr lang="zh-CN" altLang="en-US" sz="400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医生</a:t>
            </a:r>
            <a:r>
              <a:rPr lang="en-US" altLang="zh-CN" sz="1600">
                <a:ea typeface="方正楷体拼音字库01" panose="03000509000000000000" charset="-122"/>
                <a:cs typeface="+mn-lt"/>
                <a:sym typeface="+mn-ea"/>
              </a:rPr>
              <a:t>doctor</a:t>
            </a:r>
            <a:endParaRPr lang="en-US" altLang="zh-CN" sz="40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  <a:p>
            <a:pPr algn="l">
              <a:lnSpc>
                <a:spcPct val="150000"/>
              </a:lnSpc>
            </a:pPr>
            <a:endParaRPr lang="en-US" altLang="zh-CN" sz="4000">
              <a:solidFill>
                <a:schemeClr val="tx1"/>
              </a:solidFill>
              <a:ea typeface="方正楷体拼音字库01" panose="03000509000000000000" charset="-122"/>
              <a:cs typeface="+mn-lt"/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4605" y="5015230"/>
            <a:ext cx="1763395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4800">
                <a:latin typeface="方正楷体拼音字库01" panose="03000509000000000000" charset="-122"/>
                <a:ea typeface="方正楷体拼音字库01" panose="03000509000000000000" charset="-122"/>
              </a:rPr>
              <a:t>拼音</a:t>
            </a:r>
            <a:r>
              <a:rPr lang="en-US" sz="3200"/>
              <a:t>Pinyin</a:t>
            </a:r>
            <a:endParaRPr lang="en-US" sz="320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23790" y="3466465"/>
            <a:ext cx="2345690" cy="267144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2577465"/>
            <a:ext cx="1675765" cy="131953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4605" y="748665"/>
            <a:ext cx="4909185" cy="2717800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txBody>
          <a:bodyPr wrap="square" rtlCol="0">
            <a:spAutoFit/>
          </a:bodyPr>
          <a:p>
            <a:r>
              <a:rPr lang="zh-CN" altLang="en-US" sz="4265" dirty="0" smtClean="0">
                <a:solidFill>
                  <a:srgbClr val="FF0000"/>
                </a:solidFill>
              </a:rPr>
              <a:t>b  p  m  f     d  t  n  l</a:t>
            </a:r>
            <a:endParaRPr lang="zh-CN" altLang="en-US" sz="4265" dirty="0" smtClean="0">
              <a:solidFill>
                <a:srgbClr val="FF0000"/>
              </a:solidFill>
            </a:endParaRPr>
          </a:p>
          <a:p>
            <a:r>
              <a:rPr lang="zh-CN" altLang="en-US" sz="4265" dirty="0" smtClean="0">
                <a:solidFill>
                  <a:srgbClr val="FF0000"/>
                </a:solidFill>
              </a:rPr>
              <a:t>  g  k  h       </a:t>
            </a:r>
            <a:r>
              <a:rPr lang="zh-CN" altLang="en-US" sz="4265" dirty="0" smtClean="0">
                <a:solidFill>
                  <a:srgbClr val="00B050"/>
                </a:solidFill>
              </a:rPr>
              <a:t> j  q</a:t>
            </a:r>
            <a:r>
              <a:rPr lang="zh-CN" altLang="en-US" sz="4265" dirty="0" smtClean="0">
                <a:solidFill>
                  <a:srgbClr val="FF0000"/>
                </a:solidFill>
              </a:rPr>
              <a:t>  x</a:t>
            </a:r>
            <a:endParaRPr lang="zh-CN" altLang="en-US" sz="4265" dirty="0" smtClean="0">
              <a:solidFill>
                <a:srgbClr val="FF0000"/>
              </a:solidFill>
            </a:endParaRPr>
          </a:p>
          <a:p>
            <a:r>
              <a:rPr lang="zh-CN" altLang="en-US" sz="4265" dirty="0" smtClean="0">
                <a:solidFill>
                  <a:srgbClr val="FF0000"/>
                </a:solidFill>
              </a:rPr>
              <a:t>zh ch sh r    z  c  s</a:t>
            </a:r>
            <a:endParaRPr lang="zh-CN" altLang="en-US" sz="4265" dirty="0" smtClean="0">
              <a:solidFill>
                <a:srgbClr val="FF0000"/>
              </a:solidFill>
            </a:endParaRPr>
          </a:p>
          <a:p>
            <a:r>
              <a:rPr lang="zh-CN" altLang="en-US" sz="4265" dirty="0" smtClean="0">
                <a:solidFill>
                  <a:srgbClr val="FF0000"/>
                </a:solidFill>
              </a:rPr>
              <a:t>       y               w</a:t>
            </a:r>
            <a:endParaRPr lang="zh-CN" altLang="en-US" sz="4265" dirty="0" smtClean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4591" y="380285"/>
            <a:ext cx="164592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l"/>
            <a:r>
              <a:rPr lang="en-US" altLang="zh-CN" b="1" dirty="0" smtClean="0">
                <a:solidFill>
                  <a:srgbClr val="FF0000"/>
                </a:solidFill>
                <a:sym typeface="+mn-ea"/>
              </a:rPr>
              <a:t>Initials</a:t>
            </a:r>
            <a:r>
              <a:rPr lang="zh-CN" altLang="en-US" b="1" dirty="0" smtClean="0">
                <a:solidFill>
                  <a:srgbClr val="FF0000"/>
                </a:solidFill>
                <a:latin typeface="+mn-ea"/>
              </a:rPr>
              <a:t>（</a:t>
            </a:r>
            <a:r>
              <a:rPr lang="en-US" altLang="zh-CN" b="1" dirty="0" smtClean="0">
                <a:solidFill>
                  <a:srgbClr val="FF0000"/>
                </a:solidFill>
                <a:latin typeface="+mn-ea"/>
              </a:rPr>
              <a:t>23</a:t>
            </a:r>
            <a:r>
              <a:rPr lang="zh-CN" altLang="en-US" b="1" dirty="0" smtClean="0">
                <a:solidFill>
                  <a:srgbClr val="FF0000"/>
                </a:solidFill>
                <a:latin typeface="+mn-ea"/>
              </a:rPr>
              <a:t>）</a:t>
            </a:r>
            <a:endParaRPr lang="zh-CN" altLang="en-US" b="1" dirty="0" smtClean="0">
              <a:solidFill>
                <a:srgbClr val="FF0000"/>
              </a:solidFill>
              <a:latin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886912" y="2778760"/>
            <a:ext cx="3865880" cy="4046220"/>
          </a:xfrm>
          <a:prstGeom prst="rect">
            <a:avLst/>
          </a:prstGeom>
          <a:noFill/>
          <a:ln w="28575" cmpd="sng">
            <a:solidFill>
              <a:srgbClr val="FFFF00"/>
            </a:solidFill>
            <a:prstDash val="solid"/>
          </a:ln>
        </p:spPr>
        <p:txBody>
          <a:bodyPr wrap="square" rtlCol="0">
            <a:spAutoFit/>
          </a:bodyPr>
          <a:p>
            <a:r>
              <a:rPr lang="en-US" altLang="zh-CN" sz="4265" dirty="0" smtClean="0">
                <a:solidFill>
                  <a:srgbClr val="FFFF00"/>
                </a:solidFill>
              </a:rPr>
              <a:t>a o e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i</a:t>
            </a:r>
            <a:r>
              <a:rPr lang="en-US" altLang="zh-CN" sz="4265" dirty="0" smtClean="0">
                <a:solidFill>
                  <a:srgbClr val="FFFF00"/>
                </a:solidFill>
              </a:rPr>
              <a:t> u ü</a:t>
            </a:r>
            <a:endParaRPr lang="en-US" altLang="zh-CN" sz="4265" dirty="0" smtClean="0">
              <a:solidFill>
                <a:srgbClr val="FFFF00"/>
              </a:solidFill>
            </a:endParaRPr>
          </a:p>
          <a:p>
            <a:r>
              <a:rPr lang="en-US" altLang="zh-CN" sz="4265" dirty="0" err="1" smtClean="0">
                <a:solidFill>
                  <a:srgbClr val="FFFF00"/>
                </a:solidFill>
              </a:rPr>
              <a:t>ai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ei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ui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ao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ou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iu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endParaRPr lang="en-US" altLang="zh-CN" sz="4265" dirty="0" smtClean="0">
              <a:solidFill>
                <a:srgbClr val="FFFF00"/>
              </a:solidFill>
            </a:endParaRPr>
          </a:p>
          <a:p>
            <a:r>
              <a:rPr lang="en-US" altLang="zh-CN" sz="4265" dirty="0" err="1" smtClean="0">
                <a:solidFill>
                  <a:srgbClr val="FFFF00"/>
                </a:solidFill>
              </a:rPr>
              <a:t>ie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üe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er</a:t>
            </a:r>
            <a:endParaRPr lang="en-US" altLang="zh-CN" sz="4265" dirty="0" smtClean="0">
              <a:solidFill>
                <a:srgbClr val="FFFF00"/>
              </a:solidFill>
            </a:endParaRPr>
          </a:p>
          <a:p>
            <a:r>
              <a:rPr lang="en-US" altLang="zh-CN" sz="4265" dirty="0" smtClean="0">
                <a:solidFill>
                  <a:srgbClr val="FFFF00"/>
                </a:solidFill>
              </a:rPr>
              <a:t>an en in un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ün</a:t>
            </a:r>
            <a:endParaRPr lang="en-US" altLang="zh-CN" sz="4265" dirty="0" smtClean="0">
              <a:solidFill>
                <a:srgbClr val="FFFF00"/>
              </a:solidFill>
            </a:endParaRPr>
          </a:p>
          <a:p>
            <a:r>
              <a:rPr lang="en-US" altLang="zh-CN" sz="4265" dirty="0" err="1" smtClean="0">
                <a:solidFill>
                  <a:srgbClr val="FFFF00"/>
                </a:solidFill>
              </a:rPr>
              <a:t>ang</a:t>
            </a:r>
            <a:r>
              <a:rPr lang="en-US" altLang="zh-CN" sz="4265" dirty="0" smtClean="0">
                <a:solidFill>
                  <a:srgbClr val="FFFF00"/>
                </a:solidFill>
              </a:rPr>
              <a:t> eng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ing</a:t>
            </a:r>
            <a:r>
              <a:rPr lang="en-US" altLang="zh-CN" sz="4265" dirty="0" smtClean="0">
                <a:solidFill>
                  <a:srgbClr val="FFFF00"/>
                </a:solidFill>
              </a:rPr>
              <a:t> </a:t>
            </a:r>
            <a:r>
              <a:rPr lang="en-US" altLang="zh-CN" sz="4265" dirty="0" err="1" smtClean="0">
                <a:solidFill>
                  <a:srgbClr val="FFFF00"/>
                </a:solidFill>
              </a:rPr>
              <a:t>ong</a:t>
            </a:r>
            <a:endParaRPr lang="zh-CN" altLang="zh-CN" sz="4265" dirty="0" smtClean="0">
              <a:solidFill>
                <a:srgbClr val="FFFF00"/>
              </a:solidFill>
            </a:endParaRPr>
          </a:p>
          <a:p>
            <a:endParaRPr lang="zh-CN" altLang="zh-CN" sz="4265" dirty="0" smtClean="0">
              <a:solidFill>
                <a:srgbClr val="FFFF00"/>
              </a:solidFill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886700" y="748665"/>
            <a:ext cx="2716530" cy="1014730"/>
          </a:xfrm>
          <a:prstGeom prst="rect">
            <a:avLst/>
          </a:prstGeom>
          <a:noFill/>
          <a:ln w="28575" cmpd="sng">
            <a:solidFill>
              <a:srgbClr val="00B050"/>
            </a:solidFill>
            <a:prstDash val="solid"/>
          </a:ln>
        </p:spPr>
        <p:txBody>
          <a:bodyPr wrap="square" rtlCol="0" anchor="t">
            <a:spAutoFit/>
          </a:bodyPr>
          <a:p>
            <a:pPr algn="ctr"/>
            <a:r>
              <a:rPr lang="zh-CN" altLang="en-US" sz="4400" b="1" dirty="0">
                <a:solidFill>
                  <a:srgbClr val="00B050"/>
                </a:solidFill>
                <a:cs typeface="+mn-lt"/>
              </a:rPr>
              <a:t>ā á ǎ à</a:t>
            </a:r>
            <a:r>
              <a:rPr lang="zh-CN" altLang="en-US" sz="6000" b="1" dirty="0">
                <a:solidFill>
                  <a:schemeClr val="accent5"/>
                </a:solidFill>
              </a:rPr>
              <a:t> </a:t>
            </a:r>
            <a:r>
              <a:rPr lang="en-US" altLang="zh-CN" sz="4400" b="1" dirty="0">
                <a:solidFill>
                  <a:srgbClr val="00B050"/>
                </a:solidFill>
                <a:cs typeface="+mn-lt"/>
                <a:sym typeface="+mn-ea"/>
              </a:rPr>
              <a:t>a </a:t>
            </a:r>
            <a:endParaRPr lang="en-US" altLang="zh-CN" sz="4400" b="1" dirty="0">
              <a:solidFill>
                <a:srgbClr val="00B050"/>
              </a:solidFill>
              <a:latin typeface="+mn-ea"/>
              <a:cs typeface="+mn-lt"/>
              <a:sym typeface="+mn-ea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886700" y="2365375"/>
            <a:ext cx="18554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b="1" dirty="0" smtClean="0">
                <a:solidFill>
                  <a:srgbClr val="FFC000"/>
                </a:solidFill>
                <a:latin typeface="+mn-ea"/>
              </a:rPr>
              <a:t> </a:t>
            </a:r>
            <a:r>
              <a:rPr lang="en-US" altLang="zh-CN" b="1" dirty="0" smtClean="0">
                <a:solidFill>
                  <a:srgbClr val="FFFF00"/>
                </a:solidFill>
                <a:sym typeface="+mn-ea"/>
              </a:rPr>
              <a:t>Finals</a:t>
            </a:r>
            <a:r>
              <a:rPr lang="zh-CN" altLang="en-US" b="1" dirty="0" smtClean="0">
                <a:solidFill>
                  <a:srgbClr val="FFFF00"/>
                </a:solidFill>
                <a:latin typeface="+mn-ea"/>
              </a:rPr>
              <a:t>（</a:t>
            </a:r>
            <a:r>
              <a:rPr lang="en-US" altLang="zh-CN" b="1" dirty="0" smtClean="0">
                <a:solidFill>
                  <a:srgbClr val="FFFF00"/>
                </a:solidFill>
                <a:latin typeface="+mn-ea"/>
              </a:rPr>
              <a:t>24</a:t>
            </a:r>
            <a:r>
              <a:rPr lang="zh-CN" altLang="en-US" b="1" dirty="0" smtClean="0">
                <a:solidFill>
                  <a:srgbClr val="FFFF00"/>
                </a:solidFill>
                <a:latin typeface="+mn-ea"/>
              </a:rPr>
              <a:t>）</a:t>
            </a:r>
            <a:endParaRPr lang="zh-CN" altLang="en-US" b="1" dirty="0" smtClean="0">
              <a:solidFill>
                <a:srgbClr val="FFFF00"/>
              </a:solidFill>
              <a:latin typeface="+mn-ea"/>
            </a:endParaRPr>
          </a:p>
        </p:txBody>
      </p:sp>
      <p:sp>
        <p:nvSpPr>
          <p:cNvPr id="18" name="TextBox 11"/>
          <p:cNvSpPr txBox="1"/>
          <p:nvPr/>
        </p:nvSpPr>
        <p:spPr>
          <a:xfrm>
            <a:off x="7886898" y="380285"/>
            <a:ext cx="1423035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l"/>
            <a:r>
              <a:rPr lang="en-US" altLang="zh-CN" b="1" dirty="0" smtClean="0">
                <a:solidFill>
                  <a:srgbClr val="00B050"/>
                </a:solidFill>
                <a:sym typeface="+mn-ea"/>
              </a:rPr>
              <a:t>Tones</a:t>
            </a:r>
            <a:r>
              <a:rPr lang="en-US" altLang="zh-CN" b="1" dirty="0" smtClean="0">
                <a:solidFill>
                  <a:srgbClr val="00B050"/>
                </a:solidFill>
              </a:rPr>
              <a:t>（4）</a:t>
            </a:r>
            <a:endParaRPr lang="en-US" altLang="zh-CN" b="1" dirty="0" smtClean="0">
              <a:solidFill>
                <a:srgbClr val="00B050"/>
              </a:solidFill>
              <a:latin typeface="+mn-ea"/>
            </a:endParaRPr>
          </a:p>
        </p:txBody>
      </p:sp>
      <p:cxnSp>
        <p:nvCxnSpPr>
          <p:cNvPr id="15" name="直接箭头连接符 14"/>
          <p:cNvCxnSpPr>
            <a:stCxn id="10" idx="1"/>
          </p:cNvCxnSpPr>
          <p:nvPr/>
        </p:nvCxnSpPr>
        <p:spPr>
          <a:xfrm flipH="1" flipV="1">
            <a:off x="4971415" y="2919730"/>
            <a:ext cx="286385" cy="31750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>
            <a:stCxn id="10" idx="3"/>
          </p:cNvCxnSpPr>
          <p:nvPr/>
        </p:nvCxnSpPr>
        <p:spPr>
          <a:xfrm flipV="1">
            <a:off x="6933565" y="3236595"/>
            <a:ext cx="871855" cy="635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箭头连接符 18"/>
          <p:cNvCxnSpPr/>
          <p:nvPr/>
        </p:nvCxnSpPr>
        <p:spPr>
          <a:xfrm flipV="1">
            <a:off x="6839585" y="1827530"/>
            <a:ext cx="886460" cy="696595"/>
          </a:xfrm>
          <a:prstGeom prst="straightConnector1">
            <a:avLst/>
          </a:prstGeom>
          <a:ln w="635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椭圆 1"/>
          <p:cNvSpPr/>
          <p:nvPr/>
        </p:nvSpPr>
        <p:spPr>
          <a:xfrm>
            <a:off x="5196205" y="2577465"/>
            <a:ext cx="1737360" cy="1281430"/>
          </a:xfrm>
          <a:prstGeom prst="ellipse">
            <a:avLst/>
          </a:prstGeom>
          <a:noFill/>
          <a:ln w="28575" cmpd="sng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ldLvl="0" animBg="1"/>
      <p:bldP spid="12" grpId="0"/>
      <p:bldP spid="14" grpId="0"/>
      <p:bldP spid="13" grpId="0" bldLvl="0" animBg="1"/>
      <p:bldP spid="17" grpId="0" bldLvl="0" animBg="1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3445" y="2770505"/>
            <a:ext cx="10942955" cy="251142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1540" y="740410"/>
            <a:ext cx="5033010" cy="101536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2729230" y="4206875"/>
            <a:ext cx="2621280" cy="15684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sz="96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沙发</a:t>
            </a:r>
            <a:endParaRPr lang="zh-CN" sz="96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127875" y="4206875"/>
            <a:ext cx="2621280" cy="156845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sz="96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坦克</a:t>
            </a:r>
            <a:endParaRPr lang="zh-CN" sz="96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84450" y="708025"/>
            <a:ext cx="2910840" cy="31203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lum bright="30000" contrast="12000"/>
          </a:blip>
          <a:stretch>
            <a:fillRect/>
          </a:stretch>
        </p:blipFill>
        <p:spPr>
          <a:xfrm flipH="1">
            <a:off x="6496685" y="372110"/>
            <a:ext cx="4105910" cy="345630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3190" y="755650"/>
            <a:ext cx="8975725" cy="462026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29335" y="673735"/>
            <a:ext cx="9464040" cy="487108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3445" y="1165225"/>
            <a:ext cx="10375900" cy="401574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61315" y="334645"/>
            <a:ext cx="5690870" cy="647700"/>
          </a:xfrm>
        </p:spPr>
        <p:txBody>
          <a:bodyPr/>
          <a:p>
            <a:r>
              <a:rPr lang="en-US" altLang="zh-CN">
                <a:solidFill>
                  <a:srgbClr val="FF0000"/>
                </a:solidFill>
              </a:rPr>
              <a:t>Input Chinese with Pinyin</a:t>
            </a:r>
            <a:endParaRPr lang="en-US" altLang="zh-CN">
              <a:solidFill>
                <a:srgbClr val="FF0000"/>
              </a:solidFill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标题 1"/>
          <p:cNvSpPr>
            <a:spLocks noGrp="1"/>
          </p:cNvSpPr>
          <p:nvPr/>
        </p:nvSpPr>
        <p:spPr>
          <a:xfrm>
            <a:off x="361315" y="1979930"/>
            <a:ext cx="4772025" cy="6477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lang="en-US" altLang="zh-CN"/>
              <a:t>http://chineseinput.net/</a:t>
            </a:r>
            <a:endParaRPr lang="en-US" altLang="zh-CN"/>
          </a:p>
          <a:p>
            <a:r>
              <a:rPr lang="en-US" altLang="zh-CN"/>
              <a:t>or </a:t>
            </a:r>
            <a:endParaRPr lang="en-US" altLang="zh-CN"/>
          </a:p>
          <a:p>
            <a:r>
              <a:rPr lang="en-US" altLang="zh-CN"/>
              <a:t>https://www.archchinese.com/type_chinese.html</a:t>
            </a:r>
            <a:endParaRPr lang="en-US" altLang="zh-CN"/>
          </a:p>
        </p:txBody>
      </p:sp>
      <p:sp>
        <p:nvSpPr>
          <p:cNvPr id="7" name="标题 1"/>
          <p:cNvSpPr>
            <a:spLocks noGrp="1"/>
          </p:cNvSpPr>
          <p:nvPr/>
        </p:nvSpPr>
        <p:spPr>
          <a:xfrm>
            <a:off x="6352540" y="334645"/>
            <a:ext cx="4107180" cy="600265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>
              <a:lnSpc>
                <a:spcPct val="150000"/>
              </a:lnSpc>
            </a:pPr>
            <a:r>
              <a:rPr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你好</a:t>
            </a:r>
            <a:endParaRPr sz="6000" b="0"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我是</a:t>
            </a:r>
            <a:r>
              <a:rPr lang="en-US"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____</a:t>
            </a:r>
            <a:endParaRPr sz="6000" b="0"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谢谢 </a:t>
            </a:r>
            <a:endParaRPr sz="6000" b="0"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再见</a:t>
            </a:r>
            <a:r>
              <a:t>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433070" y="4464050"/>
            <a:ext cx="5547360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ct val="150000"/>
              </a:lnSpc>
            </a:pPr>
            <a:r>
              <a:rPr lang="en-US" altLang="zh-CN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Try to </a:t>
            </a:r>
            <a:endParaRPr lang="en-US" altLang="zh-CN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Input Chinese with Pinyin to Introduce youself</a:t>
            </a:r>
            <a:endParaRPr lang="en-US" altLang="zh-CN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>
              <a:lnSpc>
                <a:spcPct val="150000"/>
              </a:lnSpc>
            </a:pPr>
            <a:endParaRPr lang="en-US" altLang="zh-CN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Zhiqing.guo@uwtsd.ac.uk</a:t>
            </a:r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93445" y="1203960"/>
            <a:ext cx="10186670" cy="36614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>
                <a:solidFill>
                  <a:schemeClr val="tx1"/>
                </a:solidFill>
                <a:cs typeface="+mn-lt"/>
              </a:rPr>
              <a:t>Learn more about Pinyin by yourself</a:t>
            </a:r>
            <a:endParaRPr lang="en-US" altLang="zh-CN" sz="2000">
              <a:solidFill>
                <a:schemeClr val="tx1"/>
              </a:solidFill>
              <a:cs typeface="+mn-lt"/>
            </a:endParaRPr>
          </a:p>
          <a:p>
            <a:endParaRPr lang="en-US" altLang="zh-CN" sz="2000">
              <a:solidFill>
                <a:schemeClr val="tx1"/>
              </a:solidFill>
              <a:cs typeface="+mn-lt"/>
            </a:endParaRPr>
          </a:p>
          <a:p>
            <a:endParaRPr lang="zh-CN" altLang="en-US" sz="2000">
              <a:solidFill>
                <a:schemeClr val="tx1"/>
              </a:solidFill>
              <a:cs typeface="+mn-lt"/>
            </a:endParaRPr>
          </a:p>
          <a:p>
            <a:r>
              <a:rPr lang="zh-CN" altLang="en-US" sz="4400">
                <a:solidFill>
                  <a:srgbClr val="C00000"/>
                </a:solidFill>
                <a:cs typeface="+mn-lt"/>
              </a:rPr>
              <a:t>Introduction to Pinyin: </a:t>
            </a:r>
            <a:endParaRPr lang="zh-CN" altLang="en-US" sz="4400">
              <a:solidFill>
                <a:srgbClr val="C00000"/>
              </a:solidFill>
              <a:cs typeface="+mn-lt"/>
            </a:endParaRPr>
          </a:p>
          <a:p>
            <a:r>
              <a:rPr lang="zh-CN" altLang="en-US" sz="4400">
                <a:solidFill>
                  <a:srgbClr val="C00000"/>
                </a:solidFill>
                <a:cs typeface="+mn-lt"/>
              </a:rPr>
              <a:t>All about Chinese Pinyin</a:t>
            </a:r>
            <a:endParaRPr lang="zh-CN" altLang="en-US" sz="4400">
              <a:solidFill>
                <a:srgbClr val="C00000"/>
              </a:solidFill>
              <a:cs typeface="+mn-lt"/>
            </a:endParaRPr>
          </a:p>
          <a:p>
            <a:endParaRPr lang="zh-CN" altLang="en-US" sz="2800">
              <a:solidFill>
                <a:schemeClr val="accent1"/>
              </a:solidFill>
              <a:cs typeface="+mn-lt"/>
            </a:endParaRPr>
          </a:p>
          <a:p>
            <a:r>
              <a:rPr lang="zh-CN" altLang="en-US" sz="2800">
                <a:solidFill>
                  <a:schemeClr val="accent1"/>
                </a:solidFill>
                <a:cs typeface="+mn-lt"/>
              </a:rPr>
              <a:t>https://www.youtube.com/watch?v=o_cgcGkjYfY&amp;list=PLrYgra2FrMh-4BZ10qd8AQ2A-7F1bVgPT</a:t>
            </a:r>
            <a:endParaRPr lang="zh-CN" altLang="en-US" sz="2800">
              <a:solidFill>
                <a:schemeClr val="accent1"/>
              </a:solidFill>
              <a:cs typeface="+mn-lt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3829050" y="2187575"/>
            <a:ext cx="4217670" cy="1938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Mandarin</a:t>
            </a:r>
            <a:endParaRPr lang="en-US" altLang="zh-CN" sz="60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(HSK1 )</a:t>
            </a:r>
            <a:endParaRPr lang="zh-CN" altLang="en-US" sz="6000"/>
          </a:p>
        </p:txBody>
      </p:sp>
    </p:spTree>
    <p:custDataLst>
      <p:tags r:id="rId1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cxnSp>
        <p:nvCxnSpPr>
          <p:cNvPr id="10" name="直接连接符 9"/>
          <p:cNvCxnSpPr/>
          <p:nvPr>
            <p:custDataLst>
              <p:tags r:id="rId1"/>
            </p:custDataLst>
          </p:nvPr>
        </p:nvCxnSpPr>
        <p:spPr>
          <a:xfrm flipV="1">
            <a:off x="401320" y="3920490"/>
            <a:ext cx="11477625" cy="3810"/>
          </a:xfrm>
          <a:prstGeom prst="line">
            <a:avLst/>
          </a:prstGeom>
          <a:ln>
            <a:solidFill>
              <a:srgbClr val="C400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401320" y="1939290"/>
            <a:ext cx="10575290" cy="1981200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90000"/>
          </a:bodyPr>
          <a:lstStyle>
            <a:defPPr>
              <a:defRPr lang="zh-CN"/>
            </a:defPPr>
            <a:lvl1pPr lvl="0">
              <a:lnSpc>
                <a:spcPct val="90000"/>
              </a:lnSpc>
              <a:spcBef>
                <a:spcPct val="0"/>
              </a:spcBef>
              <a:buNone/>
              <a:defRPr sz="48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/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3</a:t>
            </a:r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天 </a:t>
            </a:r>
            <a:r>
              <a:rPr lang="zh-CN"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男朋友的父母家</a:t>
            </a:r>
            <a:br>
              <a:rPr altLang="zh-CN" sz="3600" spc="200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</a:br>
            <a:r>
              <a:rPr lang="en-US" altLang="zh-CN" sz="4000" b="1" strike="noStrike" noProof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Day3           at the home of Boyfriend's Parents</a:t>
            </a:r>
            <a:endParaRPr lang="en-US" altLang="zh-CN" sz="4000" b="1" strike="noStrike" noProof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3693795" y="4738370"/>
            <a:ext cx="4276725" cy="1489075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defPPr>
              <a:defRPr lang="zh-CN"/>
            </a:defPPr>
            <a:lvl1pPr marR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defRPr kumimoji="0" sz="3600" b="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>
                    <a:lumMod val="85000"/>
                  </a:schemeClr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pPr marL="0" marR="0" indent="0" algn="ctr" defTabSz="6858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zh-CN" sz="4000" strike="noStrike" spc="200" noProof="1" dirty="0">
                <a:solidFill>
                  <a:srgbClr val="C4003A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一个大红包</a:t>
            </a:r>
            <a:endParaRPr lang="en-US" altLang="zh-CN" sz="4000" strike="noStrike" spc="200" noProof="1" dirty="0">
              <a:solidFill>
                <a:srgbClr val="C4003A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  <a:sym typeface="+mn-ea"/>
            </a:endParaRPr>
          </a:p>
          <a:p>
            <a:pPr marL="0" marR="0" indent="0" algn="ctr" defTabSz="6858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0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Aharoni" panose="02010803020104030203" charset="0"/>
                <a:ea typeface="方正楷体拼音字库01" panose="03000509000000000000" charset="-122"/>
                <a:cs typeface="Aharoni" panose="02010803020104030203" charset="0"/>
                <a:sym typeface="+mn-ea"/>
              </a:rPr>
              <a:t>A big red envelope</a:t>
            </a:r>
            <a:endParaRPr kumimoji="0" lang="en-US" altLang="zh-CN" sz="2000" b="0" i="0" u="none" strike="noStrike" kern="1200" cap="none" spc="200" normalizeH="0" baseline="0" noProof="1" dirty="0">
              <a:solidFill>
                <a:srgbClr val="C4003A"/>
              </a:solidFill>
              <a:uFillTx/>
              <a:latin typeface="Aharoni" panose="02010803020104030203" charset="0"/>
              <a:ea typeface="方正楷体拼音字库01" panose="03000509000000000000" charset="-122"/>
              <a:cs typeface="Aharoni" panose="02010803020104030203" charset="0"/>
              <a:sym typeface="+mn-ea"/>
            </a:endParaRPr>
          </a:p>
          <a:p>
            <a:pPr marL="0" marR="0" indent="0" algn="ctr" defTabSz="6858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2000" b="0" i="0" u="none" strike="noStrike" kern="1200" cap="none" spc="200" normalizeH="0" baseline="0" noProof="1" dirty="0">
              <a:solidFill>
                <a:srgbClr val="C4003A"/>
              </a:solidFill>
              <a:uFillTx/>
              <a:latin typeface="Aharoni" panose="02010803020104030203" charset="0"/>
              <a:ea typeface="方正楷体拼音字库01" panose="03000509000000000000" charset="-122"/>
              <a:cs typeface="Aharoni" panose="02010803020104030203" charset="0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283700" y="4530090"/>
            <a:ext cx="1692910" cy="190563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graphicFrame>
        <p:nvGraphicFramePr>
          <p:cNvPr id="5" name="表格 4"/>
          <p:cNvGraphicFramePr/>
          <p:nvPr>
            <p:custDataLst>
              <p:tags r:id="rId1"/>
            </p:custDataLst>
          </p:nvPr>
        </p:nvGraphicFramePr>
        <p:xfrm>
          <a:off x="274955" y="592455"/>
          <a:ext cx="11642090" cy="4549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4420"/>
                <a:gridCol w="1113155"/>
                <a:gridCol w="1772285"/>
                <a:gridCol w="1390650"/>
                <a:gridCol w="1148080"/>
                <a:gridCol w="1306830"/>
                <a:gridCol w="2004060"/>
                <a:gridCol w="1832610"/>
              </a:tblGrid>
              <a:tr h="148463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>
                          <a:solidFill>
                            <a:srgbClr val="FF0000"/>
                          </a:solidFill>
                          <a:latin typeface="方正楷体拼音字库02" panose="03000509000000000000" charset="-122"/>
                          <a:ea typeface="方正楷体拼音字库02" panose="03000509000000000000" charset="-122"/>
                        </a:rPr>
                        <a:t>谁</a:t>
                      </a:r>
                      <a:endParaRPr lang="zh-CN" altLang="en-US" sz="6000">
                        <a:solidFill>
                          <a:srgbClr val="FF0000"/>
                        </a:solidFill>
                        <a:latin typeface="方正楷体拼音字库02" panose="03000509000000000000" charset="-122"/>
                        <a:ea typeface="方正楷体拼音字库02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pron. who,whom</a:t>
                      </a:r>
                      <a:endParaRPr lang="en-US" altLang="zh-CN" sz="1800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 b="1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他</a:t>
                      </a:r>
                      <a:endParaRPr lang="zh-CN" altLang="en-US" sz="6000" b="1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pron.he,</a:t>
                      </a:r>
                      <a:endParaRPr lang="en-US" altLang="zh-CN" sz="1800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him</a:t>
                      </a:r>
                      <a:endParaRPr lang="en-US" altLang="zh-CN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>
                          <a:solidFill>
                            <a:srgbClr val="FF0000"/>
                          </a:solidFill>
                          <a:latin typeface="方正楷体拼音字库03" panose="03000509000000000000" charset="-122"/>
                          <a:ea typeface="方正楷体拼音字库03" panose="03000509000000000000" charset="-122"/>
                          <a:sym typeface="+mn-ea"/>
                        </a:rPr>
                        <a:t>的</a:t>
                      </a:r>
                      <a:endParaRPr lang="zh-CN" altLang="en-US" sz="6000">
                        <a:solidFill>
                          <a:srgbClr val="FF0000"/>
                        </a:solidFill>
                        <a:latin typeface="方正楷体拼音字库03" panose="03000509000000000000" charset="-122"/>
                        <a:ea typeface="方正楷体拼音字库03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part. used after an attribute</a:t>
                      </a:r>
                      <a:endParaRPr lang="en-US" altLang="zh-CN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zh-CN" sz="6000" b="1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朋友</a:t>
                      </a:r>
                      <a:endParaRPr lang="zh-CN" altLang="zh-CN" sz="6000" b="1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n.friend</a:t>
                      </a:r>
                      <a:endParaRPr lang="en-US" altLang="zh-CN" sz="1800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</a:tr>
              <a:tr h="146304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en-US" sz="6000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</a:rPr>
                        <a:t>女</a:t>
                      </a:r>
                      <a:endParaRPr lang="zh-CN" altLang="en-US" sz="6000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</a:rPr>
                        <a:t>n.Female</a:t>
                      </a:r>
                      <a:endParaRPr lang="en-US" altLang="zh-CN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zh-CN" sz="6000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</a:rPr>
                        <a:t>给</a:t>
                      </a:r>
                      <a:endParaRPr lang="zh-CN" altLang="zh-CN" sz="6000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 b="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v.give</a:t>
                      </a:r>
                      <a:endParaRPr lang="en-US" altLang="zh-CN" sz="1800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zh-CN" sz="6000" b="1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一</a:t>
                      </a:r>
                      <a:endParaRPr lang="zh-CN" altLang="zh-CN" sz="6000" b="1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</a:rPr>
                        <a:t>n.one</a:t>
                      </a:r>
                      <a:endParaRPr lang="en-US" altLang="zh-CN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zh-CN" sz="6000" b="1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个</a:t>
                      </a:r>
                      <a:endParaRPr lang="zh-CN" altLang="zh-CN" sz="6000" b="1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n.piece, general classifier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(measure word)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</a:tr>
              <a:tr h="160147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zh-CN" sz="6000" b="1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大</a:t>
                      </a:r>
                      <a:endParaRPr lang="zh-CN" altLang="zh-CN" sz="6000" b="1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adj.big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zh-CN" altLang="zh-CN" sz="6000" b="1">
                          <a:solidFill>
                            <a:srgbClr val="FF0000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红包</a:t>
                      </a:r>
                      <a:endParaRPr lang="zh-CN" altLang="zh-CN" sz="6000" b="1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800">
                          <a:solidFill>
                            <a:schemeClr val="tx1"/>
                          </a:solidFill>
                          <a:latin typeface="方正楷体拼音字库01" panose="03000509000000000000" charset="-122"/>
                          <a:ea typeface="方正楷体拼音字库01" panose="03000509000000000000" charset="-122"/>
                          <a:sym typeface="+mn-ea"/>
                        </a:rPr>
                        <a:t>red envelope</a:t>
                      </a: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en-US" sz="6000" b="1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en-US" altLang="zh-CN" b="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zh-CN" altLang="zh-CN" sz="6000" b="1">
                        <a:solidFill>
                          <a:srgbClr val="FF0000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endParaRPr lang="en-US" altLang="zh-CN" sz="1800">
                        <a:solidFill>
                          <a:schemeClr val="tx1"/>
                        </a:solidFill>
                        <a:latin typeface="方正楷体拼音字库01" panose="03000509000000000000" charset="-122"/>
                        <a:ea typeface="方正楷体拼音字库01" panose="03000509000000000000" charset="-122"/>
                        <a:sym typeface="+mn-ea"/>
                      </a:endParaRPr>
                    </a:p>
                  </a:txBody>
                  <a:tcPr anchor="b" anchorCtr="0"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/>
        </p:nvSpPr>
        <p:spPr>
          <a:xfrm>
            <a:off x="8082915" y="6196965"/>
            <a:ext cx="4068445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3200"/>
              <a:t>New Words HSK1.3</a:t>
            </a:r>
            <a:endParaRPr lang="en-US" sz="3200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7967980" y="6196965"/>
            <a:ext cx="387604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3200"/>
              <a:t>Scene      At  </a:t>
            </a:r>
            <a:r>
              <a:rPr lang="en-US" altLang="zh-CN" sz="3200"/>
              <a:t>Home</a:t>
            </a:r>
            <a:r>
              <a:rPr lang="en-US" sz="3200"/>
              <a:t>  </a:t>
            </a:r>
            <a:endParaRPr lang="en-US" sz="3200"/>
          </a:p>
        </p:txBody>
      </p:sp>
      <p:sp>
        <p:nvSpPr>
          <p:cNvPr id="7" name="文本框 6"/>
          <p:cNvSpPr txBox="1"/>
          <p:nvPr/>
        </p:nvSpPr>
        <p:spPr>
          <a:xfrm>
            <a:off x="3129280" y="473075"/>
            <a:ext cx="4577080" cy="4107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M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：你是</a:t>
            </a:r>
            <a:r>
              <a:rPr lang="zh-CN" altLang="en-US" sz="4000">
                <a:solidFill>
                  <a:srgbClr val="C00000"/>
                </a:solidFill>
                <a:latin typeface="方正楷体拼音字库02" panose="03000509000000000000" charset="-122"/>
                <a:ea typeface="方正楷体拼音字库02" panose="03000509000000000000" charset="-122"/>
                <a:sym typeface="+mn-ea"/>
              </a:rPr>
              <a:t>谁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？</a:t>
            </a:r>
            <a:endParaRPr lang="zh-CN" altLang="en-US" sz="4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tx1"/>
                </a:solidFill>
                <a:ea typeface="方正楷体拼音字库01" panose="03000509000000000000" charset="-122"/>
                <a:cs typeface="+mn-lt"/>
                <a:sym typeface="+mn-ea"/>
              </a:rPr>
              <a:t>            You are who?</a:t>
            </a:r>
            <a:endParaRPr lang="zh-CN" altLang="en-US" sz="36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：我是他</a:t>
            </a:r>
            <a:r>
              <a:rPr lang="zh-CN" altLang="en-US" sz="4000">
                <a:solidFill>
                  <a:schemeClr val="accent5"/>
                </a:solidFill>
                <a:latin typeface="方正楷体拼音字库03" panose="03000509000000000000" charset="-122"/>
                <a:ea typeface="方正楷体拼音字库03" panose="03000509000000000000" charset="-122"/>
                <a:sym typeface="+mn-ea"/>
              </a:rPr>
              <a:t>的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女朋友。</a:t>
            </a:r>
            <a:endParaRPr lang="zh-CN" altLang="en-US" sz="36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  I    am   he   's     gril   friend.</a:t>
            </a:r>
            <a:endParaRPr lang="en-US" altLang="zh-CN" sz="36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M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：给你一个大红包！</a:t>
            </a:r>
            <a:endParaRPr lang="zh-CN" altLang="en-US" sz="4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1800">
                <a:ea typeface="方正楷体拼音字库01" panose="03000509000000000000" charset="-122"/>
                <a:cs typeface="+mn-lt"/>
                <a:sym typeface="+mn-ea"/>
              </a:rPr>
              <a:t>             Give you        a       big red evelope.</a:t>
            </a:r>
            <a:endParaRPr lang="en-US" altLang="zh-CN" sz="1800">
              <a:ea typeface="方正楷体拼音字库01" panose="03000509000000000000" charset="-122"/>
              <a:cs typeface="+mn-lt"/>
              <a:sym typeface="+mn-ea"/>
            </a:endParaRPr>
          </a:p>
        </p:txBody>
      </p:sp>
      <p:sp>
        <p:nvSpPr>
          <p:cNvPr id="15" name="云形标注 14"/>
          <p:cNvSpPr/>
          <p:nvPr/>
        </p:nvSpPr>
        <p:spPr>
          <a:xfrm>
            <a:off x="1796415" y="-41275"/>
            <a:ext cx="7642860" cy="5003165"/>
          </a:xfrm>
          <a:prstGeom prst="cloudCallout">
            <a:avLst>
              <a:gd name="adj1" fmla="val -50348"/>
              <a:gd name="adj2" fmla="val 3721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/>
        </p:nvSpPr>
        <p:spPr>
          <a:xfrm>
            <a:off x="259715" y="4182110"/>
            <a:ext cx="14414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BF's Mom</a:t>
            </a:r>
            <a:endParaRPr lang="en-US" altLang="zh-CN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lum bright="60000"/>
          </a:blip>
          <a:stretch>
            <a:fillRect/>
          </a:stretch>
        </p:blipFill>
        <p:spPr>
          <a:xfrm>
            <a:off x="628015" y="4785995"/>
            <a:ext cx="1073150" cy="199453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3318510" y="4785995"/>
            <a:ext cx="15265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LiLy</a:t>
            </a:r>
            <a:r>
              <a:rPr lang="zh-CN" altLang="zh-CN"/>
              <a:t>李丽</a:t>
            </a:r>
            <a:endParaRPr lang="zh-CN" altLang="zh-CN"/>
          </a:p>
        </p:txBody>
      </p:sp>
      <p:pic>
        <p:nvPicPr>
          <p:cNvPr id="14" name="图片 13" descr="1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231390" y="4683125"/>
            <a:ext cx="1182370" cy="219964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601470" y="5154295"/>
            <a:ext cx="441325" cy="49720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 bldLvl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497840" y="320040"/>
            <a:ext cx="10862310" cy="52158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她是谁？         她是李丽。</a:t>
            </a:r>
            <a:endParaRPr lang="zh-CN" sz="72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She      is      who?                                    She     is         Lily,    </a:t>
            </a:r>
            <a:endParaRPr lang="zh-CN" sz="72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她是老师吗？   不，</a:t>
            </a: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她是我的朋友。</a:t>
            </a:r>
            <a:endParaRPr lang="zh-CN" sz="72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She      is        teacher?                             No,               </a:t>
            </a: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She   is        me    's        friend?</a:t>
            </a:r>
            <a:endParaRPr 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你好吗？          马马虎虎。</a:t>
            </a:r>
            <a:endParaRPr lang="zh-CN" sz="72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You  good           </a:t>
            </a:r>
            <a:r>
              <a:rPr lang="zh-CN" altLang="en-US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？</a:t>
            </a: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                                Not bad.</a:t>
            </a:r>
            <a:endParaRPr lang="en-US" alt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520180" y="6337300"/>
            <a:ext cx="572008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3200">
                <a:sym typeface="+mn-ea"/>
              </a:rPr>
              <a:t>Simple Question and Answer</a:t>
            </a:r>
            <a:r>
              <a:rPr lang="en-US" sz="3200"/>
              <a:t>  </a:t>
            </a:r>
            <a:endParaRPr lang="en-US" sz="320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rcRect l="23115" t="6014" r="19897" b="3436"/>
          <a:stretch>
            <a:fillRect/>
          </a:stretch>
        </p:blipFill>
        <p:spPr>
          <a:xfrm flipH="1">
            <a:off x="6899910" y="367665"/>
            <a:ext cx="3392170" cy="355663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254885" y="1675130"/>
            <a:ext cx="4956810" cy="35077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她是</a:t>
            </a:r>
            <a:r>
              <a:rPr lang="zh-CN" sz="5400">
                <a:solidFill>
                  <a:srgbClr val="00B050"/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+mj-lt"/>
                <a:sym typeface="+mn-ea"/>
              </a:rPr>
              <a:t>谁</a:t>
            </a: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？         </a:t>
            </a:r>
            <a:endParaRPr lang="zh-CN" sz="72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She      is      who?  </a:t>
            </a:r>
            <a:endParaRPr lang="en-US" alt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她是老师。</a:t>
            </a: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                               </a:t>
            </a:r>
            <a:endParaRPr lang="en-US" alt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She     is        teacher.    </a:t>
            </a:r>
            <a:endParaRPr lang="en-US" alt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520180" y="6337300"/>
            <a:ext cx="572008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3200">
                <a:sym typeface="+mn-ea"/>
              </a:rPr>
              <a:t>Simple Question and Answer</a:t>
            </a:r>
            <a:r>
              <a:rPr lang="en-US" sz="3200"/>
              <a:t>  </a:t>
            </a:r>
            <a:endParaRPr lang="en-US" sz="3200"/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rcRect r="18542"/>
          <a:stretch>
            <a:fillRect/>
          </a:stretch>
        </p:blipFill>
        <p:spPr>
          <a:xfrm>
            <a:off x="1988185" y="2742565"/>
            <a:ext cx="1737995" cy="21336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4250690" y="335280"/>
            <a:ext cx="2994025" cy="17995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他是</a:t>
            </a:r>
            <a:r>
              <a:rPr lang="zh-CN" sz="5400">
                <a:solidFill>
                  <a:srgbClr val="C00000"/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+mj-lt"/>
                <a:sym typeface="+mn-ea"/>
              </a:rPr>
              <a:t>谁</a:t>
            </a: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？         </a:t>
            </a:r>
            <a:endParaRPr lang="zh-CN" sz="72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She      is      who?  </a:t>
            </a:r>
            <a:endParaRPr lang="en-US" alt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626225" y="4839970"/>
            <a:ext cx="2994025" cy="17995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我</a:t>
            </a:r>
            <a:r>
              <a:rPr lang="zh-CN" sz="5400">
                <a:solidFill>
                  <a:srgbClr val="C0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+mj-lt"/>
                <a:sym typeface="+mn-ea"/>
              </a:rPr>
              <a:t>的</a:t>
            </a: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爸爸         </a:t>
            </a:r>
            <a:endParaRPr lang="zh-CN" sz="72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    my           father  </a:t>
            </a:r>
            <a:endParaRPr lang="en-US" alt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>
                  <a:alpha val="100000"/>
                </a:srgbClr>
              </a:clrFrom>
              <a:clrTo>
                <a:srgbClr val="FEFEFE">
                  <a:alpha val="100000"/>
                  <a:alpha val="0"/>
                </a:srgbClr>
              </a:clrTo>
            </a:clrChange>
          </a:blip>
          <a:srcRect l="9144" t="11515" r="9174" b="11515"/>
          <a:stretch>
            <a:fillRect/>
          </a:stretch>
        </p:blipFill>
        <p:spPr>
          <a:xfrm>
            <a:off x="6896735" y="2742565"/>
            <a:ext cx="1915795" cy="1913255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1226820" y="4876165"/>
            <a:ext cx="3864610" cy="17995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我</a:t>
            </a:r>
            <a:r>
              <a:rPr lang="zh-CN" sz="5400">
                <a:solidFill>
                  <a:srgbClr val="C00000"/>
                </a:solidFill>
                <a:latin typeface="方正楷体拼音字库03" panose="03000509000000000000" charset="-122"/>
                <a:ea typeface="方正楷体拼音字库03" panose="03000509000000000000" charset="-122"/>
                <a:cs typeface="+mj-lt"/>
                <a:sym typeface="+mn-ea"/>
              </a:rPr>
              <a:t>的</a:t>
            </a: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男朋友         </a:t>
            </a:r>
            <a:endParaRPr lang="zh-CN" sz="72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    my           boy-friend  </a:t>
            </a:r>
            <a:endParaRPr lang="en-US" alt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2254885" y="1675130"/>
            <a:ext cx="4956810" cy="35077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他是老师</a:t>
            </a:r>
            <a:r>
              <a:rPr lang="zh-CN" sz="5400">
                <a:solidFill>
                  <a:srgbClr val="00B05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吗</a:t>
            </a: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？         </a:t>
            </a:r>
            <a:endParaRPr lang="zh-CN" sz="72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He      is          teacher            </a:t>
            </a:r>
            <a:r>
              <a:rPr lang="zh-CN" altLang="en-US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？</a:t>
            </a:r>
            <a:endParaRPr lang="en-US" alt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sz="54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他不是老师。</a:t>
            </a: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                                </a:t>
            </a:r>
            <a:endParaRPr lang="en-US" alt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C00000"/>
                </a:solidFill>
                <a:latin typeface="+mj-lt"/>
                <a:ea typeface="方正楷体拼音字库01" panose="03000509000000000000" charset="-122"/>
                <a:cs typeface="+mj-lt"/>
                <a:sym typeface="+mn-ea"/>
              </a:rPr>
              <a:t>  He     not      is         teacher.    </a:t>
            </a:r>
            <a:endParaRPr lang="en-US" altLang="zh-CN" sz="2000">
              <a:solidFill>
                <a:srgbClr val="C00000"/>
              </a:solidFill>
              <a:latin typeface="+mj-lt"/>
              <a:ea typeface="方正楷体拼音字库01" panose="03000509000000000000" charset="-122"/>
              <a:cs typeface="+mj-lt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520180" y="6337300"/>
            <a:ext cx="572008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3200">
                <a:sym typeface="+mn-ea"/>
              </a:rPr>
              <a:t>Simple Question and Answer</a:t>
            </a:r>
            <a:r>
              <a:rPr lang="en-US" sz="3200"/>
              <a:t>  </a:t>
            </a:r>
            <a:endParaRPr lang="en-US" sz="320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rcRect l="26930" r="22345"/>
          <a:stretch>
            <a:fillRect/>
          </a:stretch>
        </p:blipFill>
        <p:spPr>
          <a:xfrm>
            <a:off x="7519035" y="360045"/>
            <a:ext cx="2614930" cy="405511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354965" y="273050"/>
            <a:ext cx="9300210" cy="4246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>
              <a:lnSpc>
                <a:spcPct val="150000"/>
              </a:lnSpc>
            </a:pPr>
            <a:r>
              <a:rPr lang="zh-CN" altLang="en-US" sz="54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仙儿 </a:t>
            </a:r>
            <a:endParaRPr lang="zh-CN" altLang="en-US" sz="54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54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二手玫瑰 </a:t>
            </a:r>
            <a:r>
              <a:rPr lang="en-US" altLang="zh-CN" sz="54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Second Hand Rose</a:t>
            </a:r>
            <a:endParaRPr lang="zh-CN" altLang="en-US" sz="540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54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https://www.youtube.com/watch?v=T2BxaYBW7OA</a:t>
            </a:r>
            <a:endParaRPr lang="zh-CN" altLang="en-US" sz="540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051" name="" r:id="rId1" imgW="4047490" imgH="3431540"/>
        </mc:Choice>
        <mc:Fallback>
          <p:control name="" r:id="rId1" imgW="4047490" imgH="3431540">
            <p:pic>
              <p:nvPicPr>
                <p:cNvPr id="0" name="Host Control  2050"/>
                <p:cNvPicPr/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>
                  <a:off x="8458835" y="2905760"/>
                  <a:ext cx="4047490" cy="3431540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control>
        </mc:Fallback>
      </mc:AlternateContent>
    </p:controls>
    <p:custDataLst>
      <p:tags r:id="rId3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660015" y="1107440"/>
            <a:ext cx="6871970" cy="42767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Know More About </a:t>
            </a: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China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Chinese New Year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ctr"/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064125" y="4859020"/>
            <a:ext cx="23291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en-US" altLang="zh-CN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February 12 th,2021</a:t>
            </a:r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2343785" y="967105"/>
            <a:ext cx="6850380" cy="26765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altLang="zh-CN" sz="96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2021</a:t>
            </a:r>
            <a:r>
              <a:rPr lang="zh-CN" altLang="zh-CN" sz="96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是牛年</a:t>
            </a:r>
            <a:endParaRPr lang="zh-CN" altLang="zh-CN" sz="20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  <a:p>
            <a:pPr algn="ctr"/>
            <a:r>
              <a:rPr lang="en-US" altLang="zh-CN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  2021          is     Ox   Year</a:t>
            </a:r>
            <a:endParaRPr lang="en-US" altLang="zh-CN" sz="3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795395" y="4582795"/>
            <a:ext cx="3277235" cy="25158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12395" y="92710"/>
            <a:ext cx="17703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en-US" altLang="zh-CN">
                <a:solidFill>
                  <a:srgbClr val="FF0000"/>
                </a:solidFill>
              </a:rPr>
              <a:t>Chinese Zodiac</a:t>
            </a:r>
            <a:endParaRPr lang="en-US" altLang="zh-CN">
              <a:solidFill>
                <a:srgbClr val="FF0000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6851015" y="4772660"/>
            <a:ext cx="3546475" cy="92202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altLang="zh-CN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Happy </a:t>
            </a:r>
            <a:r>
              <a:rPr lang="zh-CN" altLang="en-US" sz="54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牛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 </a:t>
            </a:r>
            <a:r>
              <a:rPr lang="en-US" altLang="zh-CN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Year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 </a:t>
            </a:r>
            <a:endParaRPr lang="zh-CN" altLang="en-US" sz="3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0375" y="4550410"/>
            <a:ext cx="4252595" cy="1976755"/>
          </a:xfrm>
        </p:spPr>
        <p:txBody>
          <a:bodyPr/>
          <a:p>
            <a:r>
              <a:rPr lang="zh-CN" altLang="en-US" sz="8800">
                <a:latin typeface="方正楷体拼音字库01" panose="03000509000000000000" charset="-122"/>
                <a:ea typeface="方正楷体拼音字库01" panose="03000509000000000000" charset="-122"/>
              </a:rPr>
              <a:t>我属</a:t>
            </a:r>
            <a:r>
              <a:rPr lang="zh-CN" altLang="en-US" sz="88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马</a:t>
            </a:r>
            <a:r>
              <a:rPr lang="zh-CN" altLang="en-US" sz="8800">
                <a:latin typeface="方正楷体拼音字库01" panose="03000509000000000000" charset="-122"/>
                <a:ea typeface="方正楷体拼音字库01" panose="03000509000000000000" charset="-122"/>
              </a:rPr>
              <a:t>。</a:t>
            </a:r>
            <a:br>
              <a:rPr lang="zh-CN" altLang="en-US" sz="8800">
                <a:latin typeface="方正楷体拼音字库01" panose="03000509000000000000" charset="-122"/>
                <a:ea typeface="方正楷体拼音字库01" panose="03000509000000000000" charset="-122"/>
              </a:rPr>
            </a:br>
            <a:r>
              <a:rPr lang="zh-CN" altLang="en-US" sz="2000">
                <a:latin typeface="方正楷体拼音字库01" panose="03000509000000000000" charset="-122"/>
                <a:ea typeface="方正楷体拼音字库01" panose="03000509000000000000" charset="-122"/>
              </a:rPr>
              <a:t>    </a:t>
            </a:r>
            <a:r>
              <a:rPr lang="en-US" altLang="zh-CN" sz="2000">
                <a:latin typeface="方正楷体拼音字库01" panose="03000509000000000000" charset="-122"/>
                <a:ea typeface="方正楷体拼音字库01" panose="03000509000000000000" charset="-122"/>
              </a:rPr>
              <a:t>I  belong to horese</a:t>
            </a:r>
            <a:endParaRPr lang="en-US" altLang="zh-CN" sz="200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30722" name="Content Placeholder 3"/>
          <p:cNvPicPr>
            <a:picLocks noGrp="1" noChangeAspect="1"/>
          </p:cNvPicPr>
          <p:nvPr>
            <p:ph idx="1"/>
          </p:nvPr>
        </p:nvPicPr>
        <p:blipFill>
          <a:blip r:embed="rId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775200" y="15240"/>
            <a:ext cx="6948170" cy="6827520"/>
          </a:xfrm>
        </p:spPr>
      </p:pic>
      <p:sp>
        <p:nvSpPr>
          <p:cNvPr id="7" name="文本框 6"/>
          <p:cNvSpPr txBox="1"/>
          <p:nvPr/>
        </p:nvSpPr>
        <p:spPr>
          <a:xfrm>
            <a:off x="167640" y="140335"/>
            <a:ext cx="27990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en-US" altLang="zh-CN">
                <a:solidFill>
                  <a:srgbClr val="FF0000"/>
                </a:solidFill>
              </a:rPr>
              <a:t>What</a:t>
            </a:r>
            <a:r>
              <a:rPr lang="zh-CN" altLang="zh-CN">
                <a:solidFill>
                  <a:srgbClr val="FF0000"/>
                </a:solidFill>
              </a:rPr>
              <a:t> </a:t>
            </a:r>
            <a:r>
              <a:rPr lang="en-US" altLang="zh-CN">
                <a:solidFill>
                  <a:srgbClr val="FF0000"/>
                </a:solidFill>
              </a:rPr>
              <a:t>is your animal sign?</a:t>
            </a:r>
            <a:endParaRPr lang="en-US" altLang="zh-CN">
              <a:solidFill>
                <a:srgbClr val="FF0000"/>
              </a:solidFill>
            </a:endParaRPr>
          </a:p>
        </p:txBody>
      </p:sp>
      <p:sp>
        <p:nvSpPr>
          <p:cNvPr id="5" name="标题 1"/>
          <p:cNvSpPr>
            <a:spLocks noGrp="1"/>
          </p:cNvSpPr>
          <p:nvPr/>
        </p:nvSpPr>
        <p:spPr>
          <a:xfrm>
            <a:off x="167640" y="701675"/>
            <a:ext cx="4837430" cy="306895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>
              <a:lnSpc>
                <a:spcPct val="150000"/>
              </a:lnSpc>
            </a:pPr>
            <a:r>
              <a:rPr lang="zh-CN" altLang="en-US" sz="5400" b="0">
                <a:latin typeface="方正楷体拼音字库01" panose="03000509000000000000" charset="-122"/>
                <a:ea typeface="方正楷体拼音字库01" panose="03000509000000000000" charset="-122"/>
              </a:rPr>
              <a:t>鼠牛虎兔龙蛇</a:t>
            </a:r>
            <a:endParaRPr lang="zh-CN" altLang="en-US" sz="4000" b="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000" b="0">
                <a:latin typeface="+mn-lt"/>
                <a:ea typeface="方正楷体拼音字库01" panose="03000509000000000000" charset="-122"/>
                <a:cs typeface="+mn-lt"/>
              </a:rPr>
              <a:t>    Rat        ox       tiger     rabbit   dragon   snake</a:t>
            </a:r>
            <a:endParaRPr lang="en-US" altLang="zh-CN" sz="1000" b="0">
              <a:latin typeface="+mn-lt"/>
              <a:ea typeface="方正楷体拼音字库01" panose="03000509000000000000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CN" altLang="en-US" sz="5400" b="0">
                <a:latin typeface="方正楷体拼音字库01" panose="03000509000000000000" charset="-122"/>
                <a:ea typeface="方正楷体拼音字库01" panose="03000509000000000000" charset="-122"/>
              </a:rPr>
              <a:t>马羊猴鸡狗猪</a:t>
            </a:r>
            <a:endParaRPr lang="zh-CN" altLang="en-US" sz="5400" b="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000" b="0">
                <a:latin typeface="+mn-lt"/>
                <a:ea typeface="方正楷体拼音字库01" panose="03000509000000000000" charset="-122"/>
                <a:cs typeface="+mn-lt"/>
              </a:rPr>
              <a:t>  horse    sheep    monkey   rooster    dog        pig</a:t>
            </a:r>
            <a:endParaRPr lang="en-US" altLang="zh-CN" sz="1000" b="0">
              <a:latin typeface="+mn-lt"/>
              <a:ea typeface="方正楷体拼音字库01" panose="03000509000000000000" charset="-122"/>
              <a:cs typeface="+mn-lt"/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3454401" y="815340"/>
            <a:ext cx="5283200" cy="427672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zh-CN" sz="20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春节</a:t>
            </a:r>
            <a:endParaRPr lang="zh-CN" altLang="zh-CN" sz="20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  <a:p>
            <a:pPr algn="ctr"/>
            <a:r>
              <a:rPr lang="en-US" altLang="zh-CN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Spring Festival</a:t>
            </a:r>
            <a:endParaRPr lang="en-US" altLang="zh-CN" sz="3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4288" y="92710"/>
            <a:ext cx="206184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en-US">
                <a:solidFill>
                  <a:srgbClr val="FF0000"/>
                </a:solidFill>
              </a:rPr>
              <a:t>Chinese New Year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177030" y="5842635"/>
            <a:ext cx="383794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>
                <a:hlinkClick r:id="rId1" action="ppaction://hlinkfile"/>
              </a:rPr>
              <a:t>Chinese New Year family traditions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59735" y="23495"/>
            <a:ext cx="8562975" cy="681037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6827521" y="4782185"/>
            <a:ext cx="10210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en-US">
                <a:solidFill>
                  <a:srgbClr val="FF0000"/>
                </a:solidFill>
              </a:rPr>
              <a:t>15 Days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2" name="椭圆 1"/>
          <p:cNvSpPr/>
          <p:nvPr/>
        </p:nvSpPr>
        <p:spPr>
          <a:xfrm>
            <a:off x="6950075" y="4037965"/>
            <a:ext cx="775970" cy="7442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390015" y="1866900"/>
            <a:ext cx="177990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>
                <a:solidFill>
                  <a:srgbClr val="FF0000"/>
                </a:solidFill>
              </a:rPr>
              <a:t>L</a:t>
            </a:r>
            <a:r>
              <a:rPr lang="zh-CN" altLang="en-US">
                <a:solidFill>
                  <a:srgbClr val="FF0000"/>
                </a:solidFill>
              </a:rPr>
              <a:t>unar </a:t>
            </a:r>
            <a:r>
              <a:rPr lang="en-US" altLang="zh-CN">
                <a:solidFill>
                  <a:srgbClr val="FF0000"/>
                </a:solidFill>
              </a:rPr>
              <a:t>C</a:t>
            </a:r>
            <a:r>
              <a:rPr lang="zh-CN" altLang="en-US">
                <a:solidFill>
                  <a:srgbClr val="FF0000"/>
                </a:solidFill>
              </a:rPr>
              <a:t>alendar</a:t>
            </a:r>
            <a:endParaRPr lang="zh-CN" altLang="en-US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2126615" y="1094105"/>
            <a:ext cx="5848985" cy="427672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zh-CN" sz="20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团聚</a:t>
            </a:r>
            <a:endParaRPr lang="zh-CN" altLang="zh-CN" sz="20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  <a:p>
            <a:pPr algn="ctr"/>
            <a:r>
              <a:rPr lang="en-US" altLang="zh-CN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Reunion</a:t>
            </a:r>
            <a:endParaRPr lang="en-US" altLang="zh-CN" sz="3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</p:txBody>
      </p:sp>
      <p:pic>
        <p:nvPicPr>
          <p:cNvPr id="10241" name="图片 5">
            <a:hlinkClick r:id="rId1" action="ppaction://hlinkfile"/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96200" y="4401185"/>
            <a:ext cx="4460875" cy="2438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4" name="图片 2" descr="IMG_20140204_1327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0670" y="2109470"/>
            <a:ext cx="1716405" cy="229171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4"/>
    </p:custData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23645" y="1951990"/>
            <a:ext cx="10313035" cy="2688590"/>
          </a:xfrm>
        </p:spPr>
        <p:txBody>
          <a:bodyPr/>
          <a:p>
            <a:r>
              <a:rPr>
                <a:solidFill>
                  <a:srgbClr val="FF0000"/>
                </a:solidFill>
                <a:sym typeface="+mn-ea"/>
              </a:rPr>
              <a:t>Getting home for Chinese New Year</a:t>
            </a:r>
            <a:br>
              <a:rPr>
                <a:solidFill>
                  <a:srgbClr val="FF0000"/>
                </a:solidFill>
                <a:sym typeface="+mn-ea"/>
              </a:rPr>
            </a:br>
            <a:br>
              <a:rPr>
                <a:solidFill>
                  <a:srgbClr val="FF0000"/>
                </a:solidFill>
                <a:sym typeface="+mn-ea"/>
              </a:rPr>
            </a:br>
            <a:r>
              <a:rPr>
                <a:solidFill>
                  <a:srgbClr val="FF0000"/>
                </a:solidFill>
                <a:sym typeface="+mn-ea"/>
                <a:hlinkClick r:id="rId1" action="ppaction://hlinkfile"/>
              </a:rPr>
              <a:t>Spring Festival travel rush</a:t>
            </a:r>
            <a:br>
              <a:rPr>
                <a:solidFill>
                  <a:srgbClr val="FF0000"/>
                </a:solidFill>
                <a:sym typeface="+mn-ea"/>
                <a:hlinkClick r:id="rId1" action="ppaction://hlinkfile"/>
              </a:rPr>
            </a:br>
            <a:r>
              <a:rPr>
                <a:solidFill>
                  <a:srgbClr val="FF0000"/>
                </a:solidFill>
                <a:sym typeface="+mn-ea"/>
              </a:rPr>
              <a:t>the biggest annual human migration on the planet.</a:t>
            </a:r>
            <a:endParaRPr lang="zh-CN" altLang="en-US">
              <a:solidFill>
                <a:srgbClr val="FF0000"/>
              </a:solidFill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2"/>
    </p:custData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3028950" y="555625"/>
            <a:ext cx="5848985" cy="427672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zh-CN" sz="20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快乐</a:t>
            </a:r>
            <a:endParaRPr lang="zh-CN" altLang="zh-CN" sz="20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  <a:p>
            <a:pPr algn="ctr"/>
            <a:r>
              <a:rPr lang="en-US" altLang="zh-CN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  <a:hlinkClick r:id="rId1" action="ppaction://hlinkfile"/>
              </a:rPr>
              <a:t>Joy</a:t>
            </a:r>
            <a:endParaRPr lang="en-US" altLang="zh-CN" sz="3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</p:txBody>
      </p:sp>
      <p:pic>
        <p:nvPicPr>
          <p:cNvPr id="12291" name="图片 1" descr="222"/>
          <p:cNvPicPr>
            <a:picLocks noChangeAspect="1"/>
          </p:cNvPicPr>
          <p:nvPr/>
        </p:nvPicPr>
        <p:blipFill>
          <a:blip r:embed="rId2"/>
          <a:srcRect l="1690" t="3678" r="2794" b="4603"/>
          <a:stretch>
            <a:fillRect/>
          </a:stretch>
        </p:blipFill>
        <p:spPr>
          <a:xfrm>
            <a:off x="14605" y="3674745"/>
            <a:ext cx="2691765" cy="3150870"/>
          </a:xfrm>
          <a:prstGeom prst="rect">
            <a:avLst/>
          </a:prstGeom>
          <a:noFill/>
          <a:ln w="12700" cmpd="sng">
            <a:noFill/>
            <a:prstDash val="solid"/>
          </a:ln>
        </p:spPr>
      </p:pic>
      <p:pic>
        <p:nvPicPr>
          <p:cNvPr id="12296" name="图片 1" descr="IMG_28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9673908" y="4345940"/>
            <a:ext cx="2833687" cy="21256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88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7095" y="5231765"/>
            <a:ext cx="2333625" cy="1593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29" name="Picture 6" descr="tonghua603366069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840" y="5231765"/>
            <a:ext cx="2421255" cy="15932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90" name="Picture 5" descr="2010127154596097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8135" y="5231765"/>
            <a:ext cx="1957705" cy="165798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 descr="chinese new year decration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04290" y="31115"/>
            <a:ext cx="9060815" cy="679577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20483" name="图片 1" descr="IMG_331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9540" y="1712595"/>
            <a:ext cx="6568440" cy="49269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484" name="图片 4" descr="IMG_0044"/>
          <p:cNvPicPr>
            <a:picLocks noChangeAspect="1"/>
          </p:cNvPicPr>
          <p:nvPr/>
        </p:nvPicPr>
        <p:blipFill>
          <a:blip r:embed="rId2">
            <a:lum bright="17999" contrast="17998"/>
          </a:blip>
          <a:stretch>
            <a:fillRect/>
          </a:stretch>
        </p:blipFill>
        <p:spPr>
          <a:xfrm>
            <a:off x="893445" y="3619818"/>
            <a:ext cx="4025900" cy="30194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337820" y="349885"/>
            <a:ext cx="3284220" cy="199961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zh-CN" sz="8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红包</a:t>
            </a:r>
            <a:endParaRPr lang="zh-CN" altLang="zh-CN" sz="20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r>
              <a:rPr lang="en-US" altLang="zh-CN" sz="3600">
                <a:solidFill>
                  <a:srgbClr val="FF0000"/>
                </a:solidFill>
                <a:latin typeface="Arial" panose="020B0604020202020204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Red Envelope</a:t>
            </a:r>
            <a:endParaRPr lang="en-US" altLang="zh-CN" sz="3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宋体" panose="02010600030101010101" pitchFamily="2" charset="-122"/>
              <a:cs typeface="+mj-lt"/>
              <a:sym typeface="宋体" panose="02010600030101010101" pitchFamily="2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516630" y="128270"/>
            <a:ext cx="1692910" cy="190563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24578" name="图片 2" descr="IMG_014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5400000">
            <a:off x="413385" y="3269615"/>
            <a:ext cx="3850005" cy="28898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2" name="Picture 6" descr="Mypsd_59711_201107111403240001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885" y="443230"/>
            <a:ext cx="3275330" cy="21831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3" name="图片 1" descr="IMG_010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3550285" y="3270885"/>
            <a:ext cx="3850640" cy="28879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34" name="图片 6" descr="IMG_334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93445" y="441960"/>
            <a:ext cx="2129790" cy="21831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33" name="图片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0365" y="443230"/>
            <a:ext cx="3773170" cy="218249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630" name="Picture 8" descr="元宵节图片">
            <a:hlinkClick r:id="rId6"/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10730" y="2789555"/>
            <a:ext cx="4730750" cy="384937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8"/>
    </p:custData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3140075" y="1109980"/>
            <a:ext cx="5848985" cy="427672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zh-CN" sz="20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希望</a:t>
            </a:r>
            <a:endParaRPr lang="zh-CN" altLang="zh-CN" sz="20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/>
            <a:endParaRPr lang="en-US" altLang="zh-CN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  <a:p>
            <a:pPr algn="ctr"/>
            <a:r>
              <a:rPr lang="en-US" altLang="zh-CN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方正楷体拼音字库01" panose="03000509000000000000" charset="-122"/>
                <a:cs typeface="+mj-lt"/>
              </a:rPr>
              <a:t>Hope</a:t>
            </a:r>
            <a:endParaRPr lang="en-US" altLang="zh-CN" sz="3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方正楷体拼音字库01" panose="03000509000000000000" charset="-122"/>
              <a:cs typeface="+mj-lt"/>
            </a:endParaRPr>
          </a:p>
        </p:txBody>
      </p:sp>
      <p:pic>
        <p:nvPicPr>
          <p:cNvPr id="16391" name="Picture 7" descr="http://www.0379jk.com/pic_ysty/20091209154451.jp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26550" y="5000625"/>
            <a:ext cx="2874010" cy="17735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92" name="图片 18433" descr="100823140713651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8058"/>
          <a:stretch>
            <a:fillRect/>
          </a:stretch>
        </p:blipFill>
        <p:spPr>
          <a:xfrm>
            <a:off x="298450" y="168593"/>
            <a:ext cx="2263775" cy="2876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1" name="图片 1" descr="222"/>
          <p:cNvPicPr>
            <a:picLocks noChangeAspect="1"/>
          </p:cNvPicPr>
          <p:nvPr/>
        </p:nvPicPr>
        <p:blipFill>
          <a:blip r:embed="rId4"/>
          <a:srcRect l="1690" t="3678" r="2794" b="4603"/>
          <a:stretch>
            <a:fillRect/>
          </a:stretch>
        </p:blipFill>
        <p:spPr>
          <a:xfrm>
            <a:off x="448310" y="3718560"/>
            <a:ext cx="2691765" cy="3150870"/>
          </a:xfrm>
          <a:prstGeom prst="rect">
            <a:avLst/>
          </a:prstGeom>
          <a:noFill/>
          <a:ln w="12700" cmpd="sng">
            <a:noFill/>
            <a:prstDash val="solid"/>
          </a:ln>
        </p:spPr>
      </p:pic>
    </p:spTree>
    <p:custDataLst>
      <p:tags r:id="rId5"/>
    </p:custData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664460" y="2237105"/>
            <a:ext cx="6862445" cy="2785110"/>
          </a:xfrm>
        </p:spPr>
        <p:txBody>
          <a:bodyPr/>
          <a:p>
            <a:pPr algn="ctr"/>
            <a: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元宵节</a:t>
            </a:r>
            <a:b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br>
              <a:rPr lang="zh-CN" altLang="en-US" sz="60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zh-CN" altLang="en-US" sz="6000">
                <a:solidFill>
                  <a:srgbClr val="FF0000"/>
                </a:solidFill>
                <a:latin typeface="+mn-lt"/>
                <a:ea typeface="方正楷体拼音字库01" panose="03000509000000000000" charset="-122"/>
                <a:cs typeface="+mn-lt"/>
                <a:hlinkClick r:id="rId1" action="ppaction://hlinkfile"/>
              </a:rPr>
              <a:t>Lantern Festival</a:t>
            </a:r>
            <a:br>
              <a:rPr lang="zh-CN" altLang="en-US">
                <a:solidFill>
                  <a:srgbClr val="FF0000"/>
                </a:solidFill>
              </a:rPr>
            </a:b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2"/>
    </p:custData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21790" y="2734945"/>
            <a:ext cx="7082155" cy="1929130"/>
          </a:xfrm>
        </p:spPr>
        <p:txBody>
          <a:bodyPr/>
          <a:p>
            <a:r>
              <a:rPr lang="zh-CN" altLang="en-US" sz="96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春节快乐！</a:t>
            </a:r>
            <a:br>
              <a:rPr lang="zh-CN" altLang="en-US" sz="960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</a:br>
            <a:r>
              <a:rPr lang="en-US" altLang="zh-CN" sz="2400">
                <a:solidFill>
                  <a:srgbClr val="FF0000"/>
                </a:solidFill>
                <a:latin typeface="+mn-lt"/>
                <a:ea typeface="方正楷体拼音字库01" panose="03000509000000000000" charset="-122"/>
                <a:cs typeface="+mn-lt"/>
              </a:rPr>
              <a:t>Spring Festival      Happy</a:t>
            </a:r>
            <a:endParaRPr lang="en-US" altLang="zh-CN" sz="2400">
              <a:solidFill>
                <a:srgbClr val="FF0000"/>
              </a:solidFill>
              <a:latin typeface="+mn-lt"/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703945" y="2997835"/>
            <a:ext cx="3035300" cy="333946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1563370" y="1893570"/>
            <a:ext cx="8793480" cy="23996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150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谢谢 再见</a:t>
            </a:r>
            <a:endParaRPr lang="zh-CN" altLang="zh-CN" sz="150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"/>
  <p:tag name="KSO_WM_TEMPLATE_SUBCATEGORY" val="0"/>
  <p:tag name="KSO_WM_TAG_VERSION" val="1.0"/>
  <p:tag name="KSO_WM_BEAUTIFY_FLAG" val="#wm#"/>
  <p:tag name="KSO_WM_TEMPLATE_CATEGORY" val="custom"/>
  <p:tag name="KSO_WM_TEMPLATE_INDEX" val="20187308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5.xml><?xml version="1.0" encoding="utf-8"?>
<p:tagLst xmlns:p="http://schemas.openxmlformats.org/presentationml/2006/main">
  <p:tag name="KSO_WM_TEMPLATE_THUMBS_INDEX" val="1"/>
  <p:tag name="KSO_WM_SLIDE_ID" val="custom20187308_1"/>
  <p:tag name="KSO_WM_TEMPLATE_SUBCATEGORY" val="0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6.xml><?xml version="1.0" encoding="utf-8"?>
<p:tagLst xmlns:p="http://schemas.openxmlformats.org/presentationml/2006/main">
  <p:tag name="REFSHAPE" val="528287372"/>
  <p:tag name="KSO_WM_UNIT_PLACING_PICTURE_USER_VIEWPORT" val="{&quot;height&quot;:5676,&quot;width&quot;:11028}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2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5*i*1"/>
  <p:tag name="KSO_WM_TEMPLATE_CATEGORY" val="custom"/>
  <p:tag name="KSO_WM_TEMPLATE_INDEX" val="20180351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3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ISCONTENTSTITLE" val="0"/>
  <p:tag name="KSO_WM_UNIT_VALUE" val="38"/>
  <p:tag name="KSO_WM_UNIT_LAYERLEVEL" val="1"/>
  <p:tag name="KSO_WM_UNIT_INDEX" val="1"/>
  <p:tag name="KSO_WM_UNIT_TYPE" val="a"/>
  <p:tag name="KSO_WM_UNIT_ID" val="custom20180351_25*a*1"/>
  <p:tag name="KSO_WM_UNIT_PRESET_TEXT" val="请在此输入您的标题"/>
  <p:tag name="KSO_WM_UNIT_NOCLEAR" val="0"/>
  <p:tag name="KSO_WM_UNIT_DIAGRAM_ISNUMVISUAL" val="0"/>
  <p:tag name="KSO_WM_UNIT_DIAGRAM_ISREFERUNIT" val="0"/>
  <p:tag name="KSO_WM_UNIT_ISNUMDGMTITLE" val="0"/>
</p:tagLst>
</file>

<file path=ppt/tags/tag84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VALUE" val="72"/>
  <p:tag name="KSO_WM_UNIT_LAYERLEVEL" val="1"/>
  <p:tag name="KSO_WM_UNIT_INDEX" val="1"/>
  <p:tag name="KSO_WM_UNIT_TYPE" val="f"/>
  <p:tag name="KSO_WM_UNIT_ID" val="custom20180351_25*f*1"/>
  <p:tag name="KSO_WM_UNIT_PRESET_TEXT" val="请在此输入您的文本。请在此输入您的文本。请在此输入您的文本。"/>
  <p:tag name="KSO_WM_UNIT_NOCLEAR" val="0"/>
  <p:tag name="KSO_WM_UNIT_DIAGRAM_ISNUMVISUAL" val="0"/>
  <p:tag name="KSO_WM_UNIT_DIAGRAM_ISREFERUNIT" val="0"/>
  <p:tag name="KSO_WM_UNIT_SUBTYPE" val="a"/>
</p:tagLst>
</file>

<file path=ppt/tags/tag8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6.xml><?xml version="1.0" encoding="utf-8"?>
<p:tagLst xmlns:p="http://schemas.openxmlformats.org/presentationml/2006/main">
  <p:tag name="KSO_WM_UNIT_TABLE_BEAUTIFY" val="smartTable{2dbf0e28-e1f2-4cb1-bbf7-85f6fa44912a}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9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10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3166</Words>
  <Application>WPS 演示</Application>
  <PresentationFormat>宽屏</PresentationFormat>
  <Paragraphs>345</Paragraphs>
  <Slides>39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39</vt:i4>
      </vt:variant>
    </vt:vector>
  </HeadingPairs>
  <TitlesOfParts>
    <vt:vector size="52" baseType="lpstr">
      <vt:lpstr>Arial</vt:lpstr>
      <vt:lpstr>宋体</vt:lpstr>
      <vt:lpstr>Wingdings</vt:lpstr>
      <vt:lpstr>微软雅黑</vt:lpstr>
      <vt:lpstr>隶书</vt:lpstr>
      <vt:lpstr>方正楷体拼音字库01</vt:lpstr>
      <vt:lpstr>Arial Unicode MS</vt:lpstr>
      <vt:lpstr>汉仪雅酷黑简</vt:lpstr>
      <vt:lpstr>Calibri</vt:lpstr>
      <vt:lpstr>Aharoni</vt:lpstr>
      <vt:lpstr>方正楷体拼音字库02</vt:lpstr>
      <vt:lpstr>方正楷体拼音字库03</vt:lpstr>
      <vt:lpstr>Office 主题​​</vt:lpstr>
      <vt:lpstr>李丽在北京的12天</vt:lpstr>
      <vt:lpstr>恭喜  Congratulations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Input Chinese with Pinyin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我属马。     I  belong to horese</vt:lpstr>
      <vt:lpstr>PowerPoint 演示文稿</vt:lpstr>
      <vt:lpstr>PowerPoint 演示文稿</vt:lpstr>
      <vt:lpstr>PowerPoint 演示文稿</vt:lpstr>
      <vt:lpstr>Getting home for Chinese New Year  Spring Festival travel rush the biggest annual human migration on the planet.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元宵节  Lantern Festival </vt:lpstr>
      <vt:lpstr>春节快乐！ Spring Festival      Happy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龙龙爸爸</cp:lastModifiedBy>
  <cp:revision>154</cp:revision>
  <dcterms:created xsi:type="dcterms:W3CDTF">2019-06-19T02:08:00Z</dcterms:created>
  <dcterms:modified xsi:type="dcterms:W3CDTF">2021-02-24T17:09:12Z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2052-11.3.0.9228</vt:lpwstr>
  </property>
</Properties>
</file>