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86" r:id="rId2"/>
    <p:sldId id="298" r:id="rId3"/>
    <p:sldId id="257" r:id="rId4"/>
    <p:sldId id="258" r:id="rId5"/>
    <p:sldId id="618" r:id="rId6"/>
    <p:sldId id="615" r:id="rId7"/>
    <p:sldId id="620" r:id="rId8"/>
    <p:sldId id="616" r:id="rId9"/>
    <p:sldId id="617" r:id="rId10"/>
    <p:sldId id="619" r:id="rId11"/>
    <p:sldId id="3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67" d="100"/>
          <a:sy n="67" d="100"/>
        </p:scale>
        <p:origin x="6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8EE19-B548-4246-B47A-BA00FCB3733C}" type="datetimeFigureOut">
              <a:rPr lang="en-GB" smtClean="0"/>
              <a:t>14/07/2023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FC8682-D292-485B-BE2E-539C66EE3068}" type="slidenum">
              <a:rPr lang="en-GB" smtClean="0"/>
              <a:t>‹#›</a:t>
            </a:fld>
            <a:endParaRPr lang="en-GB"/>
          </a:p>
        </p:txBody>
      </p:sp>
    </p:spTree>
    <p:extLst>
      <p:ext uri="{BB962C8B-B14F-4D97-AF65-F5344CB8AC3E}">
        <p14:creationId xmlns:p14="http://schemas.microsoft.com/office/powerpoint/2010/main" val="6719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18493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Kitchen Appliance aspires to be the leading supplier of top-notch kitchen equipment in the UK. The company's main goal is to serve both residential and commercial customers by providing a wide selection of cutting-edge kitchen appliances. By providing top-notch service and affordable rates, Kitchen Appliances hopes to satisfy the expanding need for kitchen equipment that are durable and efficient with energy.</a:t>
            </a:r>
          </a:p>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Private limited companies are a common legal structure that provide benefits in terms of liability protection and management structure, and this is how Kitchen Appliances will be run. A clear structure for decision-making and ownership will be established thanks to the company's several owners, each of whom will hold a portion of the business. In the event of monetary or legal troubles, this structure's separation of personal and business assets decreases the owners' personal culpability (Kelly &amp; </a:t>
            </a:r>
            <a:r>
              <a:rPr lang="en-US" sz="1200" kern="1200" dirty="0" err="1">
                <a:solidFill>
                  <a:schemeClr val="tx1"/>
                </a:solidFill>
                <a:effectLst/>
                <a:latin typeface="+mn-lt"/>
                <a:ea typeface="+mn-ea"/>
                <a:cs typeface="+mn-cs"/>
              </a:rPr>
              <a:t>Knottenbelt</a:t>
            </a:r>
            <a:r>
              <a:rPr lang="en-US" sz="1200" kern="1200" dirty="0">
                <a:solidFill>
                  <a:schemeClr val="tx1"/>
                </a:solidFill>
                <a:effectLst/>
                <a:latin typeface="+mn-lt"/>
                <a:ea typeface="+mn-ea"/>
                <a:cs typeface="+mn-cs"/>
              </a:rPr>
              <a:t>, 2015). Additionally, the legal framework gives businesses more flexibility in luring potential investors and acquiring financing for expansion. Owners will take a leading role in management and decision-making, fostering a strong sense of accountability and ownership across the entire firm. The selected regulatory framework supports stability and encourages expansion in the cutthroat kitchen appliance market, in line with Kitchen Appliances' long-term goal (</a:t>
            </a:r>
            <a:r>
              <a:rPr lang="en-US" sz="1200" kern="1200" dirty="0" err="1">
                <a:solidFill>
                  <a:schemeClr val="tx1"/>
                </a:solidFill>
                <a:effectLst/>
                <a:latin typeface="+mn-lt"/>
                <a:ea typeface="+mn-ea"/>
                <a:cs typeface="+mn-cs"/>
              </a:rPr>
              <a:t>Kuang</a:t>
            </a:r>
            <a:r>
              <a:rPr lang="en-US" sz="1200" kern="1200" dirty="0">
                <a:solidFill>
                  <a:schemeClr val="tx1"/>
                </a:solidFill>
                <a:effectLst/>
                <a:latin typeface="+mn-lt"/>
                <a:ea typeface="+mn-ea"/>
                <a:cs typeface="+mn-cs"/>
              </a:rPr>
              <a:t> et al., 2016).</a:t>
            </a:r>
          </a:p>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management team at Kitchen Appliances will be very skilled and knowledgeable, and each member will add something special to the business. The group will include people with operational, sales, marketing, financial, and customer service backgrounds as well as those with prior expertise in the kitchen appliance sector. Their combined skills and expertise will improve managerial and strategic decision-making, fostering the expansion and success of the business (Zhao et al., 2013). The team's members will be experts in their domains and have a thorough grasp of market dynamics and trends. They will work together to promote innovation, uphold high standards of quality, and provide superb customer service.</a:t>
            </a:r>
          </a:p>
          <a:p>
            <a:pPr eaLnBrk="1" hangingPunct="1"/>
            <a:endParaRPr lang="en-US" altLang="en-US" dirty="0"/>
          </a:p>
        </p:txBody>
      </p:sp>
    </p:spTree>
    <p:extLst>
      <p:ext uri="{BB962C8B-B14F-4D97-AF65-F5344CB8AC3E}">
        <p14:creationId xmlns:p14="http://schemas.microsoft.com/office/powerpoint/2010/main" val="997849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effectLst/>
                <a:latin typeface="+mn-lt"/>
                <a:ea typeface="+mn-ea"/>
                <a:cs typeface="+mn-cs"/>
              </a:rPr>
              <a:t>A collection of characteristics that sets Kitchen Appliances apart from the competition and positions it for success is its unique selling proposition (USP). To start, the company will concentrate on providing a diverse range of high-quality kitchen appliances from well-known brands known for making long-lasting and energy-efficient products. Customers will have access to long-lasting, ecologically friendly appliances that match their needs and tastes as a result of this (</a:t>
            </a:r>
            <a:r>
              <a:rPr lang="en-US" sz="1200" kern="1200" dirty="0" err="1">
                <a:solidFill>
                  <a:schemeClr val="tx1"/>
                </a:solidFill>
                <a:effectLst/>
                <a:latin typeface="+mn-lt"/>
                <a:ea typeface="+mn-ea"/>
                <a:cs typeface="+mn-cs"/>
              </a:rPr>
              <a:t>Bruneel</a:t>
            </a:r>
            <a:r>
              <a:rPr lang="en-US" sz="1200" kern="1200" dirty="0">
                <a:solidFill>
                  <a:schemeClr val="tx1"/>
                </a:solidFill>
                <a:effectLst/>
                <a:latin typeface="+mn-lt"/>
                <a:ea typeface="+mn-ea"/>
                <a:cs typeface="+mn-cs"/>
              </a:rPr>
              <a:t> et al., 2012).</a:t>
            </a:r>
          </a:p>
          <a:p>
            <a:r>
              <a:rPr lang="en-US" sz="1200" kern="1200" dirty="0">
                <a:solidFill>
                  <a:schemeClr val="tx1"/>
                </a:solidFill>
                <a:effectLst/>
                <a:latin typeface="+mn-lt"/>
                <a:ea typeface="+mn-ea"/>
                <a:cs typeface="+mn-cs"/>
              </a:rPr>
              <a:t>Second, Kitchen Appliances will place a premium on affordable pricing, making high-end kitchen appliances more accessible to a wider client base. The company aspires to deliver value for money without sacrificing product quality by leveraging strategic alliances with suppliers and using cost-effective business practices (Berman, 2012).</a:t>
            </a:r>
          </a:p>
          <a:p>
            <a:r>
              <a:rPr lang="en-US" sz="1200" kern="1200" dirty="0">
                <a:solidFill>
                  <a:schemeClr val="tx1"/>
                </a:solidFill>
                <a:effectLst/>
                <a:latin typeface="+mn-lt"/>
                <a:ea typeface="+mn-ea"/>
                <a:cs typeface="+mn-cs"/>
              </a:rPr>
              <a:t>In addition, Kitchen Appliances understands the growing importance of great customer service in today's industry. The company will invest in a trained and devoted customer support team to assist consumers with their enquiries, make product recommendations, and respond to any issues as soon as possible (Berman, 2012).</a:t>
            </a:r>
          </a:p>
          <a:p>
            <a:pPr eaLnBrk="1" hangingPunct="1"/>
            <a:endParaRPr lang="en-US" altLang="en-US" dirty="0"/>
          </a:p>
        </p:txBody>
      </p:sp>
    </p:spTree>
    <p:extLst>
      <p:ext uri="{BB962C8B-B14F-4D97-AF65-F5344CB8AC3E}">
        <p14:creationId xmlns:p14="http://schemas.microsoft.com/office/powerpoint/2010/main" val="988618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idea for creating this business derives from a love of the kitchen appliance industry and an identified market gap. The founders think that there is a demand in the United Kingdom for a dependable and customer-focused provider of high-quality kitchen appliances. Kitchen Appliances wants to meet this need and become a trusted name in the business by offering a diverse product line, low price, and great service.</a:t>
            </a:r>
          </a:p>
          <a:p>
            <a:pPr eaLnBrk="1" hangingPunct="1"/>
            <a:endParaRPr lang="en-US" altLang="en-US" dirty="0"/>
          </a:p>
        </p:txBody>
      </p:sp>
    </p:spTree>
    <p:extLst>
      <p:ext uri="{BB962C8B-B14F-4D97-AF65-F5344CB8AC3E}">
        <p14:creationId xmlns:p14="http://schemas.microsoft.com/office/powerpoint/2010/main" val="1877126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initial investment of £500,000 is required to launch the Kitchen Appliances business. Personal savings, bank loans, and prospective contributions from interested parties will be used to fund the project. The majority of the money will go towards inventory and establishing relationships with reliable suppliers. Store refurbishment is essential for creating a visually beautiful and functioning retail environment (Langley &amp; Leyshon, 2017). Marketing and promotion will be critical in raising brand awareness and recruiting new customers. Furthermore, the essential equipment and tools will be purchased to enable efficient operations, with a portion of the investment designated as working capital to pay initial expenses and manage cash flow.</a:t>
            </a:r>
          </a:p>
          <a:p>
            <a:pPr eaLnBrk="1" hangingPunct="1"/>
            <a:endParaRPr lang="en-US" altLang="en-US" dirty="0"/>
          </a:p>
        </p:txBody>
      </p:sp>
    </p:spTree>
    <p:extLst>
      <p:ext uri="{BB962C8B-B14F-4D97-AF65-F5344CB8AC3E}">
        <p14:creationId xmlns:p14="http://schemas.microsoft.com/office/powerpoint/2010/main" val="24055490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effectLst/>
                <a:latin typeface="+mn-lt"/>
                <a:ea typeface="+mn-ea"/>
                <a:cs typeface="+mn-cs"/>
              </a:rPr>
              <a:t>Kitchen Appliances will encounter competition in the local market from established merchants such as Home Appliance Mart and Kitchen World (Meyer &amp; Molyneux-Hodgson, 2016). These competitors have a large customer base and a strong presence. They provide a diverse choice of kitchen appliances and have long-standing supplier partnerships.</a:t>
            </a:r>
          </a:p>
          <a:p>
            <a:r>
              <a:rPr lang="en-US" sz="1200" kern="1200" dirty="0">
                <a:solidFill>
                  <a:schemeClr val="tx1"/>
                </a:solidFill>
                <a:effectLst/>
                <a:latin typeface="+mn-lt"/>
                <a:ea typeface="+mn-ea"/>
                <a:cs typeface="+mn-cs"/>
              </a:rPr>
              <a:t>Kitchen Appliances will face competition from online retailers such as Amazon and appliance manufacturers such as Samsung and LG on a global scale. These multinational players have a diverse product portfolio, competitive pricing, and strong brand recognition (</a:t>
            </a:r>
            <a:r>
              <a:rPr lang="en-US" sz="1200" kern="1200" dirty="0" err="1">
                <a:solidFill>
                  <a:schemeClr val="tx1"/>
                </a:solidFill>
                <a:effectLst/>
                <a:latin typeface="+mn-lt"/>
                <a:ea typeface="+mn-ea"/>
                <a:cs typeface="+mn-cs"/>
              </a:rPr>
              <a:t>Basu</a:t>
            </a:r>
            <a:r>
              <a:rPr lang="en-US" sz="1200" kern="1200" dirty="0">
                <a:solidFill>
                  <a:schemeClr val="tx1"/>
                </a:solidFill>
                <a:effectLst/>
                <a:latin typeface="+mn-lt"/>
                <a:ea typeface="+mn-ea"/>
                <a:cs typeface="+mn-cs"/>
              </a:rPr>
              <a:t>, 2011).</a:t>
            </a:r>
          </a:p>
          <a:p>
            <a:r>
              <a:rPr lang="en-US" sz="1200" kern="1200" dirty="0">
                <a:solidFill>
                  <a:schemeClr val="tx1"/>
                </a:solidFill>
                <a:effectLst/>
                <a:latin typeface="+mn-lt"/>
                <a:ea typeface="+mn-ea"/>
                <a:cs typeface="+mn-cs"/>
              </a:rPr>
              <a:t>Kitchen Appliances will focus on its unique selling offer to obtain a competitive advantage. Personalized customer service, experienced product knowledge, and a carefully curated assortment of high-quality, energy-efficient appliances will help the brand stand out. Kitchen Appliances strives to supply clients with innovative and dependable products by cultivating solid ties with trustworthy suppliers and staying current on industry developments.</a:t>
            </a:r>
          </a:p>
          <a:p>
            <a:r>
              <a:rPr lang="en-US" sz="1200" kern="1200" dirty="0">
                <a:solidFill>
                  <a:schemeClr val="tx1"/>
                </a:solidFill>
                <a:effectLst/>
                <a:latin typeface="+mn-lt"/>
                <a:ea typeface="+mn-ea"/>
                <a:cs typeface="+mn-cs"/>
              </a:rPr>
              <a:t>Kitchen Appliances will also use digital marketing methods such as social media campaigns and search engine optimization to boost its online presence and reach a larger customer base. Customers will have a smooth shopping experience because the company will emphasize the convenience of its physical store as well as the opportunity for online purchases.</a:t>
            </a:r>
          </a:p>
          <a:p>
            <a:r>
              <a:rPr lang="en-US" sz="1200" kern="1200" dirty="0">
                <a:solidFill>
                  <a:schemeClr val="tx1"/>
                </a:solidFill>
                <a:effectLst/>
                <a:latin typeface="+mn-lt"/>
                <a:ea typeface="+mn-ea"/>
                <a:cs typeface="+mn-cs"/>
              </a:rPr>
              <a:t>By combining these techniques, Kitchen appliance hopes to position itself as a trusted and preferred destination for clients looking for high-quality kitchen equipment, both locally and globally.</a:t>
            </a:r>
          </a:p>
          <a:p>
            <a:pPr eaLnBrk="1" hangingPunct="1"/>
            <a:endParaRPr lang="en-US" altLang="en-US" dirty="0"/>
          </a:p>
        </p:txBody>
      </p:sp>
    </p:spTree>
    <p:extLst>
      <p:ext uri="{BB962C8B-B14F-4D97-AF65-F5344CB8AC3E}">
        <p14:creationId xmlns:p14="http://schemas.microsoft.com/office/powerpoint/2010/main" val="1498559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796002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364FC5-C09C-4222-895D-8CED6FFFE5C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79090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14/07/2023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89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14/07/2023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3894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509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13662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867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25348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10742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6070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0085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7932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82893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14/07/2023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200741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952624" y="2403493"/>
            <a:ext cx="8229600" cy="1143000"/>
          </a:xfrm>
        </p:spPr>
        <p:txBody>
          <a:bodyPr/>
          <a:lstStyle/>
          <a:p>
            <a:r>
              <a:rPr lang="en-GB" altLang="en-US" dirty="0"/>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2063750" y="3600465"/>
            <a:ext cx="8229600" cy="1971675"/>
          </a:xfrm>
        </p:spPr>
        <p:txBody>
          <a:bodyPr/>
          <a:lstStyle/>
          <a:p>
            <a:pPr eaLnBrk="1" hangingPunct="1">
              <a:buFont typeface="Arial" panose="020B0604020202020204" pitchFamily="34" charset="0"/>
              <a:buNone/>
            </a:pPr>
            <a:r>
              <a:rPr lang="en-GB" altLang="en-US" sz="3600" dirty="0"/>
              <a:t>Title: Kitchen Appliance</a:t>
            </a:r>
          </a:p>
          <a:p>
            <a:pPr eaLnBrk="1" hangingPunct="1">
              <a:buFont typeface="Arial" panose="020B0604020202020204" pitchFamily="34" charset="0"/>
              <a:buNone/>
            </a:pPr>
            <a:r>
              <a:rPr lang="en-GB" altLang="en-US" sz="3600" dirty="0"/>
              <a:t>Name of the Student and ID Number</a:t>
            </a:r>
          </a:p>
          <a:p>
            <a:pPr eaLnBrk="1" hangingPunct="1">
              <a:buFont typeface="Arial" panose="020B0604020202020204" pitchFamily="34" charset="0"/>
              <a:buNone/>
            </a:pPr>
            <a:r>
              <a:rPr lang="en-GB" altLang="en-US" sz="3600" dirty="0"/>
              <a:t>Lecturer  Name:</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latin typeface="Myriad Pro"/>
              </a:rPr>
              <a:pPr>
                <a:defRPr/>
              </a:pPr>
              <a:t>14/07/2023</a:t>
            </a:fld>
            <a:endParaRPr lang="en-GB" altLang="en-US">
              <a:solidFill>
                <a:prstClr val="black">
                  <a:tint val="75000"/>
                </a:prstClr>
              </a:solidFill>
              <a:latin typeface="Myriad Pro"/>
            </a:endParaRPr>
          </a:p>
        </p:txBody>
      </p:sp>
      <p:pic>
        <p:nvPicPr>
          <p:cNvPr id="5" name="image1.jpeg" descr="A picture containing knife  Description automatically generated">
            <a:extLst>
              <a:ext uri="{FF2B5EF4-FFF2-40B4-BE49-F238E27FC236}">
                <a16:creationId xmlns:a16="http://schemas.microsoft.com/office/drawing/2014/main" id="{D5796290-0FF2-4801-BDF1-D8445994EE81}"/>
              </a:ext>
            </a:extLst>
          </p:cNvPr>
          <p:cNvPicPr/>
          <p:nvPr/>
        </p:nvPicPr>
        <p:blipFill>
          <a:blip r:embed="rId2" cstate="print"/>
          <a:stretch>
            <a:fillRect/>
          </a:stretch>
        </p:blipFill>
        <p:spPr>
          <a:xfrm>
            <a:off x="3675697" y="439573"/>
            <a:ext cx="4496753" cy="169257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981200" y="198438"/>
            <a:ext cx="8229600" cy="927100"/>
          </a:xfrm>
        </p:spPr>
        <p:txBody>
          <a:bodyPr/>
          <a:lstStyle/>
          <a:p>
            <a:pPr eaLnBrk="1" hangingPunct="1"/>
            <a:r>
              <a:rPr lang="en-US" sz="2800" b="1" dirty="0">
                <a:solidFill>
                  <a:prstClr val="black"/>
                </a:solidFill>
                <a:latin typeface="+mn-lt"/>
                <a:ea typeface="Arial" panose="020B0604020202020204" pitchFamily="34" charset="0"/>
                <a:cs typeface="+mn-cs"/>
              </a:rPr>
              <a:t>Introduction</a:t>
            </a:r>
            <a:endParaRPr lang="en-GB" altLang="en-US" sz="28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987550" y="1470026"/>
            <a:ext cx="8229600" cy="3916363"/>
          </a:xfrm>
        </p:spPr>
        <p:txBody>
          <a:bodyPr/>
          <a:lstStyle/>
          <a:p>
            <a:pPr marL="0" indent="0">
              <a:spcAft>
                <a:spcPts val="800"/>
              </a:spcAft>
              <a:buNone/>
            </a:pPr>
            <a:endParaRPr lang="en-US" altLang="en-US" sz="2800" dirty="0"/>
          </a:p>
          <a:p>
            <a:pPr marL="0" indent="0">
              <a:spcAft>
                <a:spcPts val="800"/>
              </a:spcAft>
              <a:buNone/>
            </a:pPr>
            <a:endParaRPr lang="en-US" altLang="en-US" sz="2800" dirty="0"/>
          </a:p>
          <a:p>
            <a:pPr marL="0" indent="0" algn="ctr">
              <a:spcAft>
                <a:spcPts val="800"/>
              </a:spcAft>
              <a:buNone/>
            </a:pPr>
            <a:r>
              <a:rPr lang="en-US" altLang="en-US" sz="2800" dirty="0"/>
              <a:t>Introduce yourself</a:t>
            </a:r>
            <a:endParaRPr lang="en-GB" altLang="en-US" sz="2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14/07/2023</a:t>
            </a:fld>
            <a:endParaRPr lang="en-GB" altLang="en-US">
              <a:solidFill>
                <a:prstClr val="black">
                  <a:tint val="75000"/>
                </a:prstClr>
              </a:solidFill>
              <a:latin typeface="Myriad Pro"/>
            </a:endParaRPr>
          </a:p>
        </p:txBody>
      </p:sp>
    </p:spTree>
    <p:extLst>
      <p:ext uri="{BB962C8B-B14F-4D97-AF65-F5344CB8AC3E}">
        <p14:creationId xmlns:p14="http://schemas.microsoft.com/office/powerpoint/2010/main" val="1644873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631504" y="0"/>
            <a:ext cx="8928992" cy="1125538"/>
          </a:xfrm>
        </p:spPr>
        <p:txBody>
          <a:bodyPr>
            <a:normAutofit/>
          </a:bodyPr>
          <a:lstStyle/>
          <a:p>
            <a:pPr eaLnBrk="1" hangingPunct="1"/>
            <a:r>
              <a:rPr lang="en-US" sz="3200" b="1" dirty="0">
                <a:solidFill>
                  <a:prstClr val="black"/>
                </a:solidFill>
                <a:latin typeface="+mn-lt"/>
                <a:ea typeface="Arial" panose="020B0604020202020204" pitchFamily="34" charset="0"/>
                <a:cs typeface="+mn-cs"/>
              </a:rPr>
              <a:t>Overview of the business idea, product and/or service</a:t>
            </a:r>
            <a:endParaRPr lang="en-GB" altLang="en-US" sz="32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23825" y="885826"/>
            <a:ext cx="11944350" cy="4700588"/>
          </a:xfrm>
        </p:spPr>
        <p:txBody>
          <a:bodyPr>
            <a:noAutofit/>
          </a:bodyPr>
          <a:lstStyle/>
          <a:p>
            <a:pPr>
              <a:lnSpc>
                <a:spcPct val="150000"/>
              </a:lnSpc>
              <a:spcAft>
                <a:spcPts val="800"/>
              </a:spcAft>
              <a:buFont typeface="Wingdings" panose="05000000000000000000" pitchFamily="2" charset="2"/>
              <a:buChar char="q"/>
            </a:pPr>
            <a:r>
              <a:rPr lang="en-US" sz="3000" dirty="0"/>
              <a:t>Kitchen Appliance aspires to be the leading supplier of top-notch kitchen equipment in the UK.</a:t>
            </a:r>
          </a:p>
          <a:p>
            <a:pPr>
              <a:lnSpc>
                <a:spcPct val="150000"/>
              </a:lnSpc>
              <a:spcAft>
                <a:spcPts val="800"/>
              </a:spcAft>
              <a:buFont typeface="Wingdings" panose="05000000000000000000" pitchFamily="2" charset="2"/>
              <a:buChar char="q"/>
            </a:pPr>
            <a:r>
              <a:rPr lang="en-US" sz="3000" dirty="0"/>
              <a:t>Main goal is to serve both residential and commercial customers </a:t>
            </a:r>
          </a:p>
          <a:p>
            <a:pPr>
              <a:lnSpc>
                <a:spcPct val="150000"/>
              </a:lnSpc>
              <a:spcAft>
                <a:spcPts val="800"/>
              </a:spcAft>
              <a:buFont typeface="Wingdings" panose="05000000000000000000" pitchFamily="2" charset="2"/>
              <a:buChar char="q"/>
            </a:pPr>
            <a:r>
              <a:rPr lang="en-US" sz="3000" dirty="0"/>
              <a:t>Providing a wide selection of cutting-edge kitchen appliances</a:t>
            </a:r>
          </a:p>
          <a:p>
            <a:pPr>
              <a:lnSpc>
                <a:spcPct val="150000"/>
              </a:lnSpc>
              <a:spcAft>
                <a:spcPts val="800"/>
              </a:spcAft>
              <a:buFont typeface="Wingdings" panose="05000000000000000000" pitchFamily="2" charset="2"/>
              <a:buChar char="q"/>
            </a:pPr>
            <a:r>
              <a:rPr lang="en-US" sz="3000" dirty="0"/>
              <a:t>Hopes to satisfy the expanding need for kitchen equipment </a:t>
            </a:r>
          </a:p>
          <a:p>
            <a:pPr>
              <a:lnSpc>
                <a:spcPct val="150000"/>
              </a:lnSpc>
              <a:spcAft>
                <a:spcPts val="800"/>
              </a:spcAft>
              <a:buFont typeface="Wingdings" panose="05000000000000000000" pitchFamily="2" charset="2"/>
              <a:buChar char="q"/>
            </a:pPr>
            <a:r>
              <a:rPr lang="en-US" sz="3000" dirty="0"/>
              <a:t>Durable and efficient with energy</a:t>
            </a:r>
            <a:endParaRPr lang="en-GB" altLang="en-US" sz="3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lstStyle/>
          <a:p>
            <a:pPr eaLnBrk="1" hangingPunct="1"/>
            <a:r>
              <a:rPr lang="en-US" sz="3200" b="1" dirty="0">
                <a:latin typeface="+mn-lt"/>
                <a:ea typeface="Arial" panose="020B0604020202020204" pitchFamily="34" charset="0"/>
              </a:rPr>
              <a:t>Legal format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328613" y="793850"/>
            <a:ext cx="11715750" cy="4867399"/>
          </a:xfrm>
        </p:spPr>
        <p:txBody>
          <a:bodyPr>
            <a:normAutofit/>
          </a:bodyPr>
          <a:lstStyle/>
          <a:p>
            <a:pPr>
              <a:lnSpc>
                <a:spcPct val="150000"/>
              </a:lnSpc>
              <a:buFont typeface="Wingdings" panose="05000000000000000000" pitchFamily="2" charset="2"/>
              <a:buChar char="q"/>
            </a:pPr>
            <a:r>
              <a:rPr lang="en-US" sz="3000" dirty="0"/>
              <a:t> Private limited company</a:t>
            </a:r>
          </a:p>
          <a:p>
            <a:pPr>
              <a:lnSpc>
                <a:spcPct val="150000"/>
              </a:lnSpc>
              <a:buFont typeface="Wingdings" panose="05000000000000000000" pitchFamily="2" charset="2"/>
              <a:buChar char="q"/>
            </a:pPr>
            <a:r>
              <a:rPr lang="en-US" sz="3000" dirty="0"/>
              <a:t> A clear structure for decision-making and ownership</a:t>
            </a:r>
          </a:p>
          <a:p>
            <a:pPr>
              <a:lnSpc>
                <a:spcPct val="150000"/>
              </a:lnSpc>
              <a:buFont typeface="Wingdings" panose="05000000000000000000" pitchFamily="2" charset="2"/>
              <a:buChar char="q"/>
            </a:pPr>
            <a:r>
              <a:rPr lang="en-US" sz="3000" dirty="0"/>
              <a:t> Separation of personal and business assets</a:t>
            </a:r>
          </a:p>
          <a:p>
            <a:pPr>
              <a:lnSpc>
                <a:spcPct val="150000"/>
              </a:lnSpc>
              <a:buFont typeface="Wingdings" panose="05000000000000000000" pitchFamily="2" charset="2"/>
              <a:buChar char="q"/>
            </a:pPr>
            <a:r>
              <a:rPr lang="en-US" sz="3000" dirty="0"/>
              <a:t> Luring potential investors and acquiring financing </a:t>
            </a:r>
          </a:p>
          <a:p>
            <a:pPr>
              <a:lnSpc>
                <a:spcPct val="150000"/>
              </a:lnSpc>
              <a:buFont typeface="Wingdings" panose="05000000000000000000" pitchFamily="2" charset="2"/>
              <a:buChar char="q"/>
            </a:pPr>
            <a:r>
              <a:rPr lang="en-US" sz="3000" dirty="0"/>
              <a:t> Owners will take a leading role in management and decision-making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lstStyle/>
          <a:p>
            <a:pPr eaLnBrk="1" hangingPunct="1"/>
            <a:r>
              <a:rPr lang="en-US" sz="3200" b="1" dirty="0">
                <a:latin typeface="+mn-lt"/>
                <a:ea typeface="Arial" panose="020B0604020202020204" pitchFamily="34" charset="0"/>
              </a:rPr>
              <a:t>Management of Company</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00025" y="793850"/>
            <a:ext cx="11815763" cy="4867399"/>
          </a:xfrm>
        </p:spPr>
        <p:txBody>
          <a:bodyPr>
            <a:normAutofit fontScale="92500" lnSpcReduction="20000"/>
          </a:bodyPr>
          <a:lstStyle/>
          <a:p>
            <a:pPr>
              <a:lnSpc>
                <a:spcPct val="150000"/>
              </a:lnSpc>
              <a:buFont typeface="Wingdings" panose="05000000000000000000" pitchFamily="2" charset="2"/>
              <a:buChar char="q"/>
            </a:pPr>
            <a:r>
              <a:rPr lang="en-US" sz="3000" dirty="0"/>
              <a:t> Very skilled and knowledgeable</a:t>
            </a:r>
          </a:p>
          <a:p>
            <a:pPr>
              <a:lnSpc>
                <a:spcPct val="150000"/>
              </a:lnSpc>
              <a:buFont typeface="Wingdings" panose="05000000000000000000" pitchFamily="2" charset="2"/>
              <a:buChar char="q"/>
            </a:pPr>
            <a:r>
              <a:rPr lang="en-US" sz="3000" dirty="0"/>
              <a:t> People with operational, sales, marketing, financial, and customer service backgrounds</a:t>
            </a:r>
          </a:p>
          <a:p>
            <a:pPr>
              <a:lnSpc>
                <a:spcPct val="150000"/>
              </a:lnSpc>
              <a:buFont typeface="Wingdings" panose="05000000000000000000" pitchFamily="2" charset="2"/>
              <a:buChar char="q"/>
            </a:pPr>
            <a:r>
              <a:rPr lang="en-US" sz="3000" dirty="0"/>
              <a:t> Combined skills and expertise will improve managerial and strategic decision-making </a:t>
            </a:r>
            <a:r>
              <a:rPr lang="en-US" dirty="0"/>
              <a:t>(Zhao et al., 2013). </a:t>
            </a:r>
            <a:endParaRPr lang="en-US" sz="3000" dirty="0"/>
          </a:p>
          <a:p>
            <a:pPr>
              <a:lnSpc>
                <a:spcPct val="150000"/>
              </a:lnSpc>
              <a:buFont typeface="Wingdings" panose="05000000000000000000" pitchFamily="2" charset="2"/>
              <a:buChar char="q"/>
            </a:pPr>
            <a:r>
              <a:rPr lang="en-US" sz="3000" dirty="0"/>
              <a:t> The team's members will be experts</a:t>
            </a:r>
          </a:p>
          <a:p>
            <a:pPr>
              <a:lnSpc>
                <a:spcPct val="150000"/>
              </a:lnSpc>
              <a:buFont typeface="Wingdings" panose="05000000000000000000" pitchFamily="2" charset="2"/>
              <a:buChar char="q"/>
            </a:pPr>
            <a:r>
              <a:rPr lang="en-US" sz="3000" dirty="0"/>
              <a:t> Innovation, uphold high standards of quality, and provide superb customer </a:t>
            </a:r>
            <a:endParaRPr lang="en-GB" altLang="en-US" sz="3000" dirty="0"/>
          </a:p>
        </p:txBody>
      </p:sp>
    </p:spTree>
    <p:extLst>
      <p:ext uri="{BB962C8B-B14F-4D97-AF65-F5344CB8AC3E}">
        <p14:creationId xmlns:p14="http://schemas.microsoft.com/office/powerpoint/2010/main" val="3393854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fontScale="90000"/>
          </a:bodyPr>
          <a:lstStyle/>
          <a:p>
            <a:r>
              <a:rPr lang="en-US" b="1" dirty="0"/>
              <a:t>Unique Selling Proposition </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142875" y="793850"/>
            <a:ext cx="11872913" cy="4867399"/>
          </a:xfrm>
        </p:spPr>
        <p:txBody>
          <a:bodyPr>
            <a:normAutofit fontScale="92500" lnSpcReduction="20000"/>
          </a:bodyPr>
          <a:lstStyle/>
          <a:p>
            <a:pPr>
              <a:lnSpc>
                <a:spcPct val="150000"/>
              </a:lnSpc>
              <a:buFont typeface="Wingdings" panose="05000000000000000000" pitchFamily="2" charset="2"/>
              <a:buChar char="q"/>
            </a:pPr>
            <a:r>
              <a:rPr lang="en-US" dirty="0"/>
              <a:t> Diverse range of high-quality kitchen Equipment </a:t>
            </a:r>
          </a:p>
          <a:p>
            <a:pPr>
              <a:lnSpc>
                <a:spcPct val="150000"/>
              </a:lnSpc>
              <a:buFont typeface="Wingdings" panose="05000000000000000000" pitchFamily="2" charset="2"/>
              <a:buChar char="q"/>
            </a:pPr>
            <a:r>
              <a:rPr lang="en-US" dirty="0"/>
              <a:t> Long-lasting, ecologically friendly appliances</a:t>
            </a:r>
          </a:p>
          <a:p>
            <a:pPr>
              <a:lnSpc>
                <a:spcPct val="150000"/>
              </a:lnSpc>
              <a:buFont typeface="Wingdings" panose="05000000000000000000" pitchFamily="2" charset="2"/>
              <a:buChar char="q"/>
            </a:pPr>
            <a:r>
              <a:rPr lang="en-US" dirty="0"/>
              <a:t> Affordable pricing to reach wider client base</a:t>
            </a:r>
          </a:p>
          <a:p>
            <a:pPr>
              <a:lnSpc>
                <a:spcPct val="150000"/>
              </a:lnSpc>
              <a:buFont typeface="Wingdings" panose="05000000000000000000" pitchFamily="2" charset="2"/>
              <a:buChar char="q"/>
            </a:pPr>
            <a:r>
              <a:rPr lang="en-US" dirty="0"/>
              <a:t> Deliver value for money without sacrificing product quality </a:t>
            </a:r>
          </a:p>
          <a:p>
            <a:pPr>
              <a:lnSpc>
                <a:spcPct val="150000"/>
              </a:lnSpc>
              <a:buFont typeface="Wingdings" panose="05000000000000000000" pitchFamily="2" charset="2"/>
              <a:buChar char="q"/>
            </a:pPr>
            <a:r>
              <a:rPr lang="en-US" dirty="0"/>
              <a:t> Strategic alliances with suppliers and using cost-effective business practices (Berman, 2012).</a:t>
            </a:r>
          </a:p>
          <a:p>
            <a:pPr>
              <a:lnSpc>
                <a:spcPct val="150000"/>
              </a:lnSpc>
              <a:buFont typeface="Wingdings" panose="05000000000000000000" pitchFamily="2" charset="2"/>
              <a:buChar char="q"/>
            </a:pPr>
            <a:r>
              <a:rPr lang="en-US" dirty="0"/>
              <a:t> Trained and devoted customer support team </a:t>
            </a:r>
            <a:endParaRPr lang="en-GB" altLang="en-US" sz="2800" dirty="0"/>
          </a:p>
        </p:txBody>
      </p:sp>
    </p:spTree>
    <p:extLst>
      <p:ext uri="{BB962C8B-B14F-4D97-AF65-F5344CB8AC3E}">
        <p14:creationId xmlns:p14="http://schemas.microsoft.com/office/powerpoint/2010/main" val="1668164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fontScale="90000"/>
          </a:bodyPr>
          <a:lstStyle/>
          <a:p>
            <a:r>
              <a:rPr lang="en-US" b="1" dirty="0"/>
              <a:t>Reasons for Starting the Business </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42913" y="1222475"/>
            <a:ext cx="11087100" cy="3992463"/>
          </a:xfrm>
        </p:spPr>
        <p:txBody>
          <a:bodyPr>
            <a:normAutofit/>
          </a:bodyPr>
          <a:lstStyle/>
          <a:p>
            <a:pPr>
              <a:lnSpc>
                <a:spcPct val="150000"/>
              </a:lnSpc>
              <a:buFont typeface="Wingdings" panose="05000000000000000000" pitchFamily="2" charset="2"/>
              <a:buChar char="q"/>
            </a:pPr>
            <a:r>
              <a:rPr lang="en-US" dirty="0"/>
              <a:t> The idea derives from a love of the kitchen appliance industry </a:t>
            </a:r>
          </a:p>
          <a:p>
            <a:pPr>
              <a:lnSpc>
                <a:spcPct val="150000"/>
              </a:lnSpc>
              <a:buFont typeface="Wingdings" panose="05000000000000000000" pitchFamily="2" charset="2"/>
              <a:buChar char="q"/>
            </a:pPr>
            <a:r>
              <a:rPr lang="en-US" dirty="0"/>
              <a:t> An identified market gap</a:t>
            </a:r>
          </a:p>
          <a:p>
            <a:pPr>
              <a:lnSpc>
                <a:spcPct val="150000"/>
              </a:lnSpc>
              <a:buFont typeface="Wingdings" panose="05000000000000000000" pitchFamily="2" charset="2"/>
              <a:buChar char="q"/>
            </a:pPr>
            <a:r>
              <a:rPr lang="en-US" dirty="0"/>
              <a:t>Kitchen Appliances wants to meet this need and become a trusted name</a:t>
            </a:r>
            <a:endParaRPr lang="en-GB" altLang="en-US" sz="2800" dirty="0"/>
          </a:p>
        </p:txBody>
      </p:sp>
    </p:spTree>
    <p:extLst>
      <p:ext uri="{BB962C8B-B14F-4D97-AF65-F5344CB8AC3E}">
        <p14:creationId xmlns:p14="http://schemas.microsoft.com/office/powerpoint/2010/main" val="1507451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eaLnBrk="1" hangingPunct="1"/>
            <a:r>
              <a:rPr lang="en-US" sz="3200" b="1" dirty="0">
                <a:latin typeface="Arial" panose="020B0604020202020204" pitchFamily="34" charset="0"/>
                <a:ea typeface="Arial" panose="020B0604020202020204" pitchFamily="34" charset="0"/>
              </a:rPr>
              <a:t>Investment required</a:t>
            </a:r>
            <a:endParaRPr lang="en-GB" altLang="en-US" sz="3200" b="1" dirty="0">
              <a:latin typeface="+mn-lt"/>
            </a:endParaRPr>
          </a:p>
        </p:txBody>
      </p:sp>
      <p:graphicFrame>
        <p:nvGraphicFramePr>
          <p:cNvPr id="2" name="Content Placeholder 1">
            <a:extLst>
              <a:ext uri="{FF2B5EF4-FFF2-40B4-BE49-F238E27FC236}">
                <a16:creationId xmlns:a16="http://schemas.microsoft.com/office/drawing/2014/main" id="{4520FA15-066D-40F8-B110-979E9F7881B2}"/>
              </a:ext>
            </a:extLst>
          </p:cNvPr>
          <p:cNvGraphicFramePr>
            <a:graphicFrameLocks noGrp="1"/>
          </p:cNvGraphicFramePr>
          <p:nvPr>
            <p:ph idx="1"/>
            <p:extLst>
              <p:ext uri="{D42A27DB-BD31-4B8C-83A1-F6EECF244321}">
                <p14:modId xmlns:p14="http://schemas.microsoft.com/office/powerpoint/2010/main" val="1956828645"/>
              </p:ext>
            </p:extLst>
          </p:nvPr>
        </p:nvGraphicFramePr>
        <p:xfrm>
          <a:off x="1057275" y="793850"/>
          <a:ext cx="9886950" cy="4749701"/>
        </p:xfrm>
        <a:graphic>
          <a:graphicData uri="http://schemas.openxmlformats.org/drawingml/2006/table">
            <a:tbl>
              <a:tblPr firstRow="1" firstCol="1" bandRow="1">
                <a:tableStyleId>{5C22544A-7EE6-4342-B048-85BDC9FD1C3A}</a:tableStyleId>
              </a:tblPr>
              <a:tblGrid>
                <a:gridCol w="4892666">
                  <a:extLst>
                    <a:ext uri="{9D8B030D-6E8A-4147-A177-3AD203B41FA5}">
                      <a16:colId xmlns:a16="http://schemas.microsoft.com/office/drawing/2014/main" val="3294526807"/>
                    </a:ext>
                  </a:extLst>
                </a:gridCol>
                <a:gridCol w="4994284">
                  <a:extLst>
                    <a:ext uri="{9D8B030D-6E8A-4147-A177-3AD203B41FA5}">
                      <a16:colId xmlns:a16="http://schemas.microsoft.com/office/drawing/2014/main" val="1681099973"/>
                    </a:ext>
                  </a:extLst>
                </a:gridCol>
              </a:tblGrid>
              <a:tr h="540346">
                <a:tc>
                  <a:txBody>
                    <a:bodyPr/>
                    <a:lstStyle/>
                    <a:p>
                      <a:pPr marL="0" marR="0" algn="ctr">
                        <a:lnSpc>
                          <a:spcPct val="107000"/>
                        </a:lnSpc>
                        <a:spcBef>
                          <a:spcPts val="2400"/>
                        </a:spcBef>
                        <a:spcAft>
                          <a:spcPts val="2400"/>
                        </a:spcAft>
                      </a:pPr>
                      <a:r>
                        <a:rPr lang="en-US" sz="3000" dirty="0">
                          <a:effectLst/>
                        </a:rPr>
                        <a:t>Investment Category</a:t>
                      </a:r>
                      <a:endParaRPr lang="en-US" sz="3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2400"/>
                        </a:spcBef>
                        <a:spcAft>
                          <a:spcPts val="2400"/>
                        </a:spcAft>
                      </a:pPr>
                      <a:r>
                        <a:rPr lang="en-US" sz="3000">
                          <a:effectLst/>
                        </a:rPr>
                        <a:t>Amount (£)</a:t>
                      </a:r>
                      <a:endParaRPr lang="en-US" sz="3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06221736"/>
                  </a:ext>
                </a:extLst>
              </a:tr>
              <a:tr h="705043">
                <a:tc>
                  <a:txBody>
                    <a:bodyPr/>
                    <a:lstStyle/>
                    <a:p>
                      <a:pPr marL="0" marR="0">
                        <a:lnSpc>
                          <a:spcPct val="107000"/>
                        </a:lnSpc>
                        <a:spcBef>
                          <a:spcPts val="2400"/>
                        </a:spcBef>
                        <a:spcAft>
                          <a:spcPts val="2400"/>
                        </a:spcAft>
                      </a:pPr>
                      <a:r>
                        <a:rPr lang="en-US" sz="3000">
                          <a:effectLst/>
                        </a:rPr>
                        <a:t>Inventory and Suppliers</a:t>
                      </a:r>
                      <a:endParaRPr lang="en-US" sz="3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2400"/>
                        </a:spcBef>
                        <a:spcAft>
                          <a:spcPts val="2400"/>
                        </a:spcAft>
                      </a:pPr>
                      <a:r>
                        <a:rPr lang="en-US" sz="3000">
                          <a:effectLst/>
                        </a:rPr>
                        <a:t>£300,000</a:t>
                      </a:r>
                      <a:endParaRPr lang="en-US" sz="3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2644163"/>
                  </a:ext>
                </a:extLst>
              </a:tr>
              <a:tr h="688787">
                <a:tc>
                  <a:txBody>
                    <a:bodyPr/>
                    <a:lstStyle/>
                    <a:p>
                      <a:pPr marL="0" marR="0">
                        <a:lnSpc>
                          <a:spcPct val="107000"/>
                        </a:lnSpc>
                        <a:spcBef>
                          <a:spcPts val="2400"/>
                        </a:spcBef>
                        <a:spcAft>
                          <a:spcPts val="2400"/>
                        </a:spcAft>
                      </a:pPr>
                      <a:r>
                        <a:rPr lang="en-US" sz="3000" dirty="0">
                          <a:effectLst/>
                        </a:rPr>
                        <a:t>Store Renovation</a:t>
                      </a:r>
                      <a:endParaRPr lang="en-US" sz="3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2400"/>
                        </a:spcBef>
                        <a:spcAft>
                          <a:spcPts val="2400"/>
                        </a:spcAft>
                      </a:pPr>
                      <a:r>
                        <a:rPr lang="en-US" sz="3000">
                          <a:effectLst/>
                        </a:rPr>
                        <a:t>£100,000</a:t>
                      </a:r>
                      <a:endParaRPr lang="en-US" sz="3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34567817"/>
                  </a:ext>
                </a:extLst>
              </a:tr>
              <a:tr h="979403">
                <a:tc>
                  <a:txBody>
                    <a:bodyPr/>
                    <a:lstStyle/>
                    <a:p>
                      <a:pPr marL="0" marR="0">
                        <a:lnSpc>
                          <a:spcPct val="107000"/>
                        </a:lnSpc>
                        <a:spcBef>
                          <a:spcPts val="2400"/>
                        </a:spcBef>
                        <a:spcAft>
                          <a:spcPts val="2400"/>
                        </a:spcAft>
                      </a:pPr>
                      <a:r>
                        <a:rPr lang="en-US" sz="3000">
                          <a:effectLst/>
                        </a:rPr>
                        <a:t>Marketing and Promotion</a:t>
                      </a:r>
                      <a:endParaRPr lang="en-US" sz="3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2400"/>
                        </a:spcBef>
                        <a:spcAft>
                          <a:spcPts val="2400"/>
                        </a:spcAft>
                      </a:pPr>
                      <a:r>
                        <a:rPr lang="en-US" sz="3000" dirty="0">
                          <a:effectLst/>
                        </a:rPr>
                        <a:t>£50,000</a:t>
                      </a:r>
                      <a:endParaRPr lang="en-US" sz="3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35773967"/>
                  </a:ext>
                </a:extLst>
              </a:tr>
              <a:tr h="661988">
                <a:tc>
                  <a:txBody>
                    <a:bodyPr/>
                    <a:lstStyle/>
                    <a:p>
                      <a:pPr marL="0" marR="0">
                        <a:lnSpc>
                          <a:spcPct val="107000"/>
                        </a:lnSpc>
                        <a:spcBef>
                          <a:spcPts val="2400"/>
                        </a:spcBef>
                        <a:spcAft>
                          <a:spcPts val="2400"/>
                        </a:spcAft>
                      </a:pPr>
                      <a:r>
                        <a:rPr lang="en-US" sz="3000" dirty="0">
                          <a:effectLst/>
                        </a:rPr>
                        <a:t>Equipment and Tools</a:t>
                      </a:r>
                      <a:endParaRPr lang="en-US" sz="3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2400"/>
                        </a:spcBef>
                        <a:spcAft>
                          <a:spcPts val="2400"/>
                        </a:spcAft>
                      </a:pPr>
                      <a:r>
                        <a:rPr lang="en-US" sz="3000">
                          <a:effectLst/>
                        </a:rPr>
                        <a:t>£40,000</a:t>
                      </a:r>
                      <a:endParaRPr lang="en-US" sz="3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0656933"/>
                  </a:ext>
                </a:extLst>
              </a:tr>
              <a:tr h="587067">
                <a:tc>
                  <a:txBody>
                    <a:bodyPr/>
                    <a:lstStyle/>
                    <a:p>
                      <a:pPr marL="0" marR="0">
                        <a:lnSpc>
                          <a:spcPct val="107000"/>
                        </a:lnSpc>
                        <a:spcBef>
                          <a:spcPts val="2400"/>
                        </a:spcBef>
                        <a:spcAft>
                          <a:spcPts val="2400"/>
                        </a:spcAft>
                      </a:pPr>
                      <a:r>
                        <a:rPr lang="en-US" sz="3000">
                          <a:effectLst/>
                        </a:rPr>
                        <a:t>Working Capital</a:t>
                      </a:r>
                      <a:endParaRPr lang="en-US" sz="3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2400"/>
                        </a:spcBef>
                        <a:spcAft>
                          <a:spcPts val="2400"/>
                        </a:spcAft>
                      </a:pPr>
                      <a:r>
                        <a:rPr lang="en-US" sz="3000" dirty="0">
                          <a:effectLst/>
                        </a:rPr>
                        <a:t>£10,000</a:t>
                      </a:r>
                      <a:endParaRPr lang="en-US" sz="3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91976784"/>
                  </a:ext>
                </a:extLst>
              </a:tr>
              <a:tr h="587067">
                <a:tc>
                  <a:txBody>
                    <a:bodyPr/>
                    <a:lstStyle/>
                    <a:p>
                      <a:pPr marL="0" marR="0">
                        <a:lnSpc>
                          <a:spcPct val="107000"/>
                        </a:lnSpc>
                        <a:spcBef>
                          <a:spcPts val="2400"/>
                        </a:spcBef>
                        <a:spcAft>
                          <a:spcPts val="2400"/>
                        </a:spcAft>
                      </a:pPr>
                      <a:r>
                        <a:rPr lang="en-US" sz="3000" b="1" dirty="0">
                          <a:effectLst/>
                          <a:latin typeface="Calibri" panose="020F0502020204030204" pitchFamily="34" charset="0"/>
                          <a:ea typeface="Calibri" panose="020F0502020204030204" pitchFamily="34" charset="0"/>
                          <a:cs typeface="Times New Roman" panose="02020603050405020304" pitchFamily="18" charset="0"/>
                        </a:rPr>
                        <a:t>Total</a:t>
                      </a:r>
                    </a:p>
                  </a:txBody>
                  <a:tcPr marL="68580" marR="68580" marT="0" marB="0"/>
                </a:tc>
                <a:tc>
                  <a:txBody>
                    <a:bodyPr/>
                    <a:lstStyle/>
                    <a:p>
                      <a:pPr marL="0" marR="0" algn="ctr">
                        <a:lnSpc>
                          <a:spcPct val="107000"/>
                        </a:lnSpc>
                        <a:spcBef>
                          <a:spcPts val="2400"/>
                        </a:spcBef>
                        <a:spcAft>
                          <a:spcPts val="2400"/>
                        </a:spcAft>
                      </a:pPr>
                      <a:r>
                        <a:rPr lang="en-US" sz="3000" b="1" dirty="0">
                          <a:effectLst/>
                        </a:rPr>
                        <a:t>£</a:t>
                      </a:r>
                      <a:r>
                        <a:rPr lang="en-US" sz="3000" b="1" dirty="0">
                          <a:effectLst/>
                          <a:latin typeface="Calibri" panose="020F0502020204030204" pitchFamily="34" charset="0"/>
                          <a:ea typeface="Calibri" panose="020F0502020204030204" pitchFamily="34" charset="0"/>
                          <a:cs typeface="Times New Roman" panose="02020603050405020304" pitchFamily="18" charset="0"/>
                        </a:rPr>
                        <a:t>500,000</a:t>
                      </a:r>
                    </a:p>
                  </a:txBody>
                  <a:tcPr marL="68580" marR="68580" marT="0" marB="0"/>
                </a:tc>
                <a:extLst>
                  <a:ext uri="{0D108BD9-81ED-4DB2-BD59-A6C34878D82A}">
                    <a16:rowId xmlns:a16="http://schemas.microsoft.com/office/drawing/2014/main" val="978844231"/>
                  </a:ext>
                </a:extLst>
              </a:tr>
            </a:tbl>
          </a:graphicData>
        </a:graphic>
      </p:graphicFrame>
    </p:spTree>
    <p:extLst>
      <p:ext uri="{BB962C8B-B14F-4D97-AF65-F5344CB8AC3E}">
        <p14:creationId xmlns:p14="http://schemas.microsoft.com/office/powerpoint/2010/main" val="2452540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805236" y="0"/>
            <a:ext cx="8229600" cy="679549"/>
          </a:xfrm>
        </p:spPr>
        <p:txBody>
          <a:bodyPr>
            <a:normAutofit/>
          </a:bodyPr>
          <a:lstStyle/>
          <a:p>
            <a:pPr marR="102235"/>
            <a:r>
              <a:rPr lang="en-US" sz="3200" b="1" dirty="0">
                <a:latin typeface="Arial" panose="020B0604020202020204" pitchFamily="34" charset="0"/>
                <a:ea typeface="Arial" panose="020B0604020202020204" pitchFamily="34" charset="0"/>
              </a:rPr>
              <a:t>Competition (Local/ International) </a:t>
            </a:r>
            <a:endParaRPr lang="en-GB" sz="3200" b="1" dirty="0">
              <a:latin typeface="Arial" panose="020B0604020202020204" pitchFamily="34" charset="0"/>
              <a:ea typeface="Arial" panose="020B0604020202020204" pitchFamily="34" charset="0"/>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59474" y="508100"/>
            <a:ext cx="11673051" cy="5035449"/>
          </a:xfrm>
        </p:spPr>
        <p:txBody>
          <a:bodyPr>
            <a:noAutofit/>
          </a:bodyPr>
          <a:lstStyle/>
          <a:p>
            <a:pPr>
              <a:lnSpc>
                <a:spcPct val="150000"/>
              </a:lnSpc>
              <a:buFont typeface="Wingdings" panose="05000000000000000000" pitchFamily="2" charset="2"/>
              <a:buChar char="q"/>
            </a:pPr>
            <a:r>
              <a:rPr lang="en-US" sz="3000" dirty="0"/>
              <a:t> Competition in the local market from established merchants </a:t>
            </a:r>
          </a:p>
          <a:p>
            <a:pPr>
              <a:lnSpc>
                <a:spcPct val="150000"/>
              </a:lnSpc>
              <a:buFont typeface="Wingdings" panose="05000000000000000000" pitchFamily="2" charset="2"/>
              <a:buChar char="q"/>
            </a:pPr>
            <a:r>
              <a:rPr lang="en-US" sz="3000" dirty="0"/>
              <a:t> Home Appliance Mart and Kitchen World (Meyer &amp; Molyneux-Hodgson, 2016). </a:t>
            </a:r>
          </a:p>
          <a:p>
            <a:pPr>
              <a:lnSpc>
                <a:spcPct val="150000"/>
              </a:lnSpc>
              <a:buFont typeface="Wingdings" panose="05000000000000000000" pitchFamily="2" charset="2"/>
              <a:buChar char="q"/>
            </a:pPr>
            <a:r>
              <a:rPr lang="en-US" sz="3000" dirty="0"/>
              <a:t> They have large customer base and a strong presence. </a:t>
            </a:r>
          </a:p>
          <a:p>
            <a:pPr>
              <a:lnSpc>
                <a:spcPct val="150000"/>
              </a:lnSpc>
              <a:buFont typeface="Wingdings" panose="05000000000000000000" pitchFamily="2" charset="2"/>
              <a:buChar char="q"/>
            </a:pPr>
            <a:r>
              <a:rPr lang="en-US" sz="3000" dirty="0"/>
              <a:t> They provide diverse choice of kitchen appliances</a:t>
            </a:r>
          </a:p>
          <a:p>
            <a:pPr>
              <a:lnSpc>
                <a:spcPct val="150000"/>
              </a:lnSpc>
              <a:buFont typeface="Wingdings" panose="05000000000000000000" pitchFamily="2" charset="2"/>
              <a:buChar char="q"/>
            </a:pPr>
            <a:r>
              <a:rPr lang="en-US" sz="3000" dirty="0"/>
              <a:t> Competition from online retailers such as Amazon </a:t>
            </a:r>
          </a:p>
          <a:p>
            <a:pPr>
              <a:lnSpc>
                <a:spcPct val="150000"/>
              </a:lnSpc>
              <a:buFont typeface="Wingdings" panose="05000000000000000000" pitchFamily="2" charset="2"/>
              <a:buChar char="q"/>
            </a:pPr>
            <a:r>
              <a:rPr lang="en-US" sz="3000" dirty="0"/>
              <a:t> Appliance manufacturers such as Samsung and LG</a:t>
            </a:r>
            <a:endParaRPr lang="en-US" sz="3000" dirty="0">
              <a:ea typeface="Arial" panose="020B0604020202020204" pitchFamily="34" charset="0"/>
            </a:endParaRPr>
          </a:p>
        </p:txBody>
      </p:sp>
    </p:spTree>
    <p:extLst>
      <p:ext uri="{BB962C8B-B14F-4D97-AF65-F5344CB8AC3E}">
        <p14:creationId xmlns:p14="http://schemas.microsoft.com/office/powerpoint/2010/main" val="3716840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803400" y="971551"/>
            <a:ext cx="8229600" cy="4371974"/>
          </a:xfrm>
        </p:spPr>
        <p:txBody>
          <a:bodyPr>
            <a:normAutofit fontScale="90000"/>
          </a:bodyPr>
          <a:lstStyle/>
          <a:p>
            <a:r>
              <a:rPr lang="en-US" altLang="en-US" sz="8000" b="1" dirty="0">
                <a:solidFill>
                  <a:prstClr val="black"/>
                </a:solidFill>
                <a:latin typeface="+mn-lt"/>
                <a:cs typeface="+mn-cs"/>
              </a:rPr>
              <a:t>Thank you</a:t>
            </a:r>
            <a:br>
              <a:rPr lang="en-US" altLang="en-US" sz="8000" b="1" dirty="0">
                <a:solidFill>
                  <a:prstClr val="black"/>
                </a:solidFill>
                <a:latin typeface="+mn-lt"/>
                <a:cs typeface="+mn-cs"/>
              </a:rPr>
            </a:br>
            <a:br>
              <a:rPr lang="en-US" altLang="en-US" sz="8000" b="1" dirty="0">
                <a:solidFill>
                  <a:prstClr val="black"/>
                </a:solidFill>
                <a:latin typeface="+mn-lt"/>
                <a:cs typeface="+mn-cs"/>
              </a:rPr>
            </a:br>
            <a:r>
              <a:rPr lang="en-US" altLang="en-US" sz="8000" dirty="0"/>
              <a:t>Any questions? </a:t>
            </a:r>
            <a:br>
              <a:rPr lang="en-GB" altLang="en-US" sz="2800" dirty="0"/>
            </a:br>
            <a:br>
              <a:rPr lang="en-US" altLang="en-US" sz="2800" b="1" dirty="0">
                <a:solidFill>
                  <a:prstClr val="black"/>
                </a:solidFill>
                <a:latin typeface="+mn-lt"/>
                <a:cs typeface="+mn-cs"/>
              </a:rPr>
            </a:br>
            <a:endParaRPr lang="en-GB" altLang="en-US" sz="2800" b="1" dirty="0">
              <a:latin typeface="+mn-lt"/>
            </a:endParaRP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14/07/2023</a:t>
            </a:fld>
            <a:endParaRPr lang="en-GB" altLang="en-US">
              <a:solidFill>
                <a:prstClr val="black">
                  <a:tint val="75000"/>
                </a:prstClr>
              </a:solidFill>
              <a:latin typeface="Myriad Pro"/>
            </a:endParaRPr>
          </a:p>
        </p:txBody>
      </p:sp>
    </p:spTree>
    <p:extLst>
      <p:ext uri="{BB962C8B-B14F-4D97-AF65-F5344CB8AC3E}">
        <p14:creationId xmlns:p14="http://schemas.microsoft.com/office/powerpoint/2010/main" val="362085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981200" y="49207"/>
            <a:ext cx="8229600" cy="1008063"/>
          </a:xfrm>
        </p:spPr>
        <p:txBody>
          <a:bodyPr/>
          <a:lstStyle/>
          <a:p>
            <a:pPr eaLnBrk="1" hangingPunct="1"/>
            <a:r>
              <a:rPr lang="en-GB" altLang="en-US" sz="3200" b="1" dirty="0"/>
              <a:t>References</a:t>
            </a:r>
            <a:endParaRPr lang="en-GB" altLang="en-US" sz="3200"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14325" y="842963"/>
            <a:ext cx="11758613" cy="4786312"/>
          </a:xfrm>
        </p:spPr>
        <p:txBody>
          <a:bodyPr>
            <a:normAutofit fontScale="85000" lnSpcReduction="10000"/>
          </a:bodyPr>
          <a:lstStyle/>
          <a:p>
            <a:pPr>
              <a:lnSpc>
                <a:spcPct val="170000"/>
              </a:lnSpc>
            </a:pPr>
            <a:r>
              <a:rPr lang="en-US" sz="1400" dirty="0" err="1"/>
              <a:t>Basu</a:t>
            </a:r>
            <a:r>
              <a:rPr lang="en-US" sz="1400" dirty="0"/>
              <a:t>, A., (2011). </a:t>
            </a:r>
            <a:r>
              <a:rPr lang="en-US" sz="1400" dirty="0" err="1"/>
              <a:t>From'break</a:t>
            </a:r>
            <a:r>
              <a:rPr lang="en-US" sz="1400" dirty="0"/>
              <a:t> </a:t>
            </a:r>
            <a:r>
              <a:rPr lang="en-US" sz="1400" dirty="0" err="1"/>
              <a:t>out'to'breakthrough</a:t>
            </a:r>
            <a:r>
              <a:rPr lang="en-US" sz="1400" dirty="0"/>
              <a:t>': successful market strategies of immigrant entrepreneurs in the UK. International Journal of Entrepreneurship, 15, p.1.</a:t>
            </a:r>
          </a:p>
          <a:p>
            <a:pPr>
              <a:lnSpc>
                <a:spcPct val="170000"/>
              </a:lnSpc>
            </a:pPr>
            <a:r>
              <a:rPr lang="en-US" sz="1400" dirty="0"/>
              <a:t>Berman, S.J., (2012). Digital transformation: opportunities to create new business models. Strategy &amp; leadership, 40(2), pp.16-24.</a:t>
            </a:r>
          </a:p>
          <a:p>
            <a:pPr>
              <a:lnSpc>
                <a:spcPct val="170000"/>
              </a:lnSpc>
            </a:pPr>
            <a:r>
              <a:rPr lang="en-US" sz="1400" dirty="0" err="1"/>
              <a:t>Bruneel</a:t>
            </a:r>
            <a:r>
              <a:rPr lang="en-US" sz="1400" dirty="0"/>
              <a:t>, J., </a:t>
            </a:r>
            <a:r>
              <a:rPr lang="en-US" sz="1400" dirty="0" err="1"/>
              <a:t>Ratinho</a:t>
            </a:r>
            <a:r>
              <a:rPr lang="en-US" sz="1400" dirty="0"/>
              <a:t>, T., </a:t>
            </a:r>
            <a:r>
              <a:rPr lang="en-US" sz="1400" dirty="0" err="1"/>
              <a:t>Clarysse</a:t>
            </a:r>
            <a:r>
              <a:rPr lang="en-US" sz="1400" dirty="0"/>
              <a:t>, B. and Groen, A., (2012). The Evolution of Business Incubators: Comparing demand and supply of business incubation services across different incubator generations. </a:t>
            </a:r>
            <a:r>
              <a:rPr lang="en-US" sz="1400" dirty="0" err="1"/>
              <a:t>Technovation</a:t>
            </a:r>
            <a:r>
              <a:rPr lang="en-US" sz="1400" dirty="0"/>
              <a:t>, 32(2), pp.110-121.</a:t>
            </a:r>
          </a:p>
          <a:p>
            <a:pPr>
              <a:lnSpc>
                <a:spcPct val="170000"/>
              </a:lnSpc>
            </a:pPr>
            <a:r>
              <a:rPr lang="en-US" sz="1400" dirty="0"/>
              <a:t>Kelly, J. and </a:t>
            </a:r>
            <a:r>
              <a:rPr lang="en-US" sz="1400" dirty="0" err="1"/>
              <a:t>Knottenbelt</a:t>
            </a:r>
            <a:r>
              <a:rPr lang="en-US" sz="1400" dirty="0"/>
              <a:t>, W., (2015). The UK-DALE dataset, domestic appliance-level electricity demand and whole-house demand from five UK homes. Scientific data, 2(1), pp.1-14.</a:t>
            </a:r>
          </a:p>
          <a:p>
            <a:pPr>
              <a:lnSpc>
                <a:spcPct val="170000"/>
              </a:lnSpc>
            </a:pPr>
            <a:r>
              <a:rPr lang="en-US" sz="1400" dirty="0"/>
              <a:t>Kelly, J. and </a:t>
            </a:r>
            <a:r>
              <a:rPr lang="en-US" sz="1400" dirty="0" err="1"/>
              <a:t>Knottenbelt</a:t>
            </a:r>
            <a:r>
              <a:rPr lang="en-US" sz="1400" dirty="0"/>
              <a:t>, W., (2015). The UK-DALE dataset, domestic appliance-level electricity demand and whole-house demand from five UK homes. Scientific data, 2(1), pp.1-14.</a:t>
            </a:r>
          </a:p>
          <a:p>
            <a:pPr>
              <a:lnSpc>
                <a:spcPct val="170000"/>
              </a:lnSpc>
            </a:pPr>
            <a:r>
              <a:rPr lang="en-US" sz="1400" dirty="0" err="1"/>
              <a:t>Kuang</a:t>
            </a:r>
            <a:r>
              <a:rPr lang="en-US" sz="1400" dirty="0"/>
              <a:t>, J., Ma, Y. and </a:t>
            </a:r>
            <a:r>
              <a:rPr lang="en-US" sz="1400" dirty="0" err="1"/>
              <a:t>Harrad</a:t>
            </a:r>
            <a:r>
              <a:rPr lang="en-US" sz="1400" dirty="0"/>
              <a:t>, S., (2016). Concentrations of “legacy” and novel brominated flame retardants in matched samples of UK kitchen and living room/bedroom dust. Chemosphere, 149, pp.224-230.</a:t>
            </a:r>
          </a:p>
          <a:p>
            <a:pPr>
              <a:lnSpc>
                <a:spcPct val="170000"/>
              </a:lnSpc>
            </a:pPr>
            <a:r>
              <a:rPr lang="en-US" sz="1400" dirty="0"/>
              <a:t>Langley, P. and Leyshon, A., (2017). Platform capitalism: the intermediation and capitalization of digital economic circulation. Finance and society., 3(1), pp.11-31.</a:t>
            </a:r>
          </a:p>
          <a:p>
            <a:pPr>
              <a:lnSpc>
                <a:spcPct val="170000"/>
              </a:lnSpc>
            </a:pPr>
            <a:r>
              <a:rPr lang="en-US" sz="1400" dirty="0"/>
              <a:t>Meyer, M. and Molyneux-Hodgson, S., (2016). Placing a new science: Exploring spatial and temporal configurations of synthetic biology. The Local Configuration of New Research Fields: On Regional and National Diversity, pp.61-77.</a:t>
            </a:r>
          </a:p>
          <a:p>
            <a:pPr>
              <a:lnSpc>
                <a:spcPct val="170000"/>
              </a:lnSpc>
            </a:pPr>
            <a:r>
              <a:rPr lang="en-US" sz="1400" dirty="0"/>
              <a:t>Zhao, Z., Lee, W.C., Shin, Y. and Song, K.B., (2013). An optimal power scheduling method for demand response in home energy management system. IEEE transactions on smart grid, 4(3), pp.1391-1400.</a:t>
            </a:r>
          </a:p>
        </p:txBody>
      </p:sp>
    </p:spTree>
    <p:extLst>
      <p:ext uri="{BB962C8B-B14F-4D97-AF65-F5344CB8AC3E}">
        <p14:creationId xmlns:p14="http://schemas.microsoft.com/office/powerpoint/2010/main" val="25464933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1719</Words>
  <Application>Microsoft Office PowerPoint</Application>
  <PresentationFormat>Widescreen</PresentationFormat>
  <Paragraphs>96</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Myriad Pro</vt:lpstr>
      <vt:lpstr>Times New Roman</vt:lpstr>
      <vt:lpstr>Wingdings</vt:lpstr>
      <vt:lpstr>20140311PresentationUWTSDTemplate</vt:lpstr>
      <vt:lpstr>BUSINESS PLAN</vt:lpstr>
      <vt:lpstr>Introduction</vt:lpstr>
      <vt:lpstr>Overview of the business idea, product and/or service</vt:lpstr>
      <vt:lpstr>Legal format</vt:lpstr>
      <vt:lpstr>Management of Company</vt:lpstr>
      <vt:lpstr>Unique Selling Proposition </vt:lpstr>
      <vt:lpstr>Reasons for Starting the Business </vt:lpstr>
      <vt:lpstr>Investment required</vt:lpstr>
      <vt:lpstr>Competition (Local/ International) </vt:lpstr>
      <vt:lpstr>Thank you  Any questions?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Vasilios Tavlaridis</dc:creator>
  <cp:lastModifiedBy>Super</cp:lastModifiedBy>
  <cp:revision>9</cp:revision>
  <dcterms:created xsi:type="dcterms:W3CDTF">2023-07-03T10:56:25Z</dcterms:created>
  <dcterms:modified xsi:type="dcterms:W3CDTF">2023-07-14T06:20:41Z</dcterms:modified>
</cp:coreProperties>
</file>