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8"/>
  </p:notesMasterIdLst>
  <p:sldIdLst>
    <p:sldId id="299" r:id="rId2"/>
    <p:sldId id="284" r:id="rId3"/>
    <p:sldId id="285" r:id="rId4"/>
    <p:sldId id="286" r:id="rId5"/>
    <p:sldId id="289" r:id="rId6"/>
    <p:sldId id="288" r:id="rId7"/>
    <p:sldId id="296" r:id="rId8"/>
    <p:sldId id="287" r:id="rId9"/>
    <p:sldId id="292" r:id="rId10"/>
    <p:sldId id="290" r:id="rId11"/>
    <p:sldId id="297" r:id="rId12"/>
    <p:sldId id="293" r:id="rId13"/>
    <p:sldId id="294" r:id="rId14"/>
    <p:sldId id="298" r:id="rId15"/>
    <p:sldId id="295" r:id="rId16"/>
    <p:sldId id="283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5882" autoAdjust="0"/>
  </p:normalViewPr>
  <p:slideViewPr>
    <p:cSldViewPr>
      <p:cViewPr varScale="1">
        <p:scale>
          <a:sx n="86" d="100"/>
          <a:sy n="86" d="100"/>
        </p:scale>
        <p:origin x="6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FE6956-2819-43D0-AFAA-A4FF96BE91C0}" type="datetimeFigureOut">
              <a:rPr lang="en-US" smtClean="0"/>
              <a:pPr/>
              <a:t>9/27/2019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5671D6-1854-4FD5-9EC0-989CE566669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636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43E20116-96C4-4FA6-9636-C9E52954F58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20116-96C4-4FA6-9636-C9E52954F58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20116-96C4-4FA6-9636-C9E52954F58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20116-96C4-4FA6-9636-C9E52954F58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04664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84784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1484784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1988840"/>
            <a:ext cx="4041648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1988840"/>
            <a:ext cx="4041775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3E20116-96C4-4FA6-9636-C9E52954F58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43E20116-96C4-4FA6-9636-C9E52954F58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20116-96C4-4FA6-9636-C9E52954F58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620688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1556792"/>
            <a:ext cx="3383280" cy="5071655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476672"/>
            <a:ext cx="5102352" cy="61517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20116-96C4-4FA6-9636-C9E52954F58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20116-96C4-4FA6-9636-C9E52954F58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20116-96C4-4FA6-9636-C9E52954F58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620688"/>
            <a:ext cx="1905000" cy="6008712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20688"/>
            <a:ext cx="6248400" cy="6008712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20116-96C4-4FA6-9636-C9E52954F58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980728"/>
            <a:ext cx="8229600" cy="559380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43E20116-96C4-4FA6-9636-C9E52954F586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en.wikipedia.org/wiki/Business_Process_Model_and_Notation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Computational Thinking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5177790" cy="2100812"/>
          </a:xfrm>
        </p:spPr>
        <p:txBody>
          <a:bodyPr>
            <a:normAutofit/>
          </a:bodyPr>
          <a:lstStyle/>
          <a:p>
            <a:r>
              <a:rPr lang="en-GB" dirty="0" smtClean="0"/>
              <a:t>ACDA4016</a:t>
            </a:r>
          </a:p>
          <a:p>
            <a:r>
              <a:rPr lang="en-GB" dirty="0" smtClean="0"/>
              <a:t>Lecture 5</a:t>
            </a:r>
          </a:p>
          <a:p>
            <a:r>
              <a:rPr lang="en-GB" dirty="0" smtClean="0"/>
              <a:t>Even More BPMN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93467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Previously…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4857784"/>
          </a:xfrm>
        </p:spPr>
        <p:txBody>
          <a:bodyPr>
            <a:normAutofit/>
          </a:bodyPr>
          <a:lstStyle/>
          <a:p>
            <a:r>
              <a:rPr lang="en-GB" dirty="0" smtClean="0"/>
              <a:t>Previously we looked at a basic set of events, activities and gateways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9699324"/>
              </p:ext>
            </p:extLst>
          </p:nvPr>
        </p:nvGraphicFramePr>
        <p:xfrm>
          <a:off x="1000100" y="2157367"/>
          <a:ext cx="6572296" cy="3071833"/>
        </p:xfrm>
        <a:graphic>
          <a:graphicData uri="http://schemas.openxmlformats.org/drawingml/2006/table">
            <a:tbl>
              <a:tblPr firstRow="1"/>
              <a:tblGrid>
                <a:gridCol w="15403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319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669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Start event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669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Intermediate time-related event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669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End</a:t>
                      </a:r>
                      <a:r>
                        <a:rPr lang="en-GB" baseline="0" dirty="0" smtClean="0"/>
                        <a:t> event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669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Exception (error)</a:t>
                      </a:r>
                      <a:r>
                        <a:rPr lang="en-GB" baseline="0" dirty="0" smtClean="0"/>
                        <a:t> event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669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Compensation (undo) event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83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Message-related event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228805"/>
            <a:ext cx="428628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2728871"/>
            <a:ext cx="428628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5852" y="3228937"/>
            <a:ext cx="428628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85852" y="3729003"/>
            <a:ext cx="400051" cy="400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85853" y="4229070"/>
            <a:ext cx="428627" cy="428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85852" y="4729135"/>
            <a:ext cx="428627" cy="428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Previously…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857892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000100" y="1000109"/>
          <a:ext cx="6572296" cy="5214973"/>
        </p:xfrm>
        <a:graphic>
          <a:graphicData uri="http://schemas.openxmlformats.org/drawingml/2006/table">
            <a:tbl>
              <a:tblPr firstRow="1" bandRow="1"/>
              <a:tblGrid>
                <a:gridCol w="15403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319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5725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Task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725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Repeated</a:t>
                      </a:r>
                      <a:r>
                        <a:rPr lang="en-GB" baseline="0" dirty="0" smtClean="0"/>
                        <a:t> task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725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Repeated task detailed in a sub-diagram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5725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Event-based gateway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5725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Decision gateway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2869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Parallel gateway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071546"/>
            <a:ext cx="933450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4500570"/>
            <a:ext cx="933450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5852" y="5391169"/>
            <a:ext cx="933450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85852" y="3593016"/>
            <a:ext cx="948588" cy="764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85853" y="1928802"/>
            <a:ext cx="928694" cy="748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85852" y="2786058"/>
            <a:ext cx="928694" cy="748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Pools and </a:t>
            </a:r>
            <a:r>
              <a:rPr lang="en-GB" dirty="0" err="1"/>
              <a:t>S</a:t>
            </a:r>
            <a:r>
              <a:rPr lang="en-GB" dirty="0" err="1" smtClean="0"/>
              <a:t>wimlanes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A </a:t>
            </a:r>
            <a:r>
              <a:rPr lang="en-GB" sz="2400" i="1" dirty="0" smtClean="0"/>
              <a:t>pool</a:t>
            </a:r>
            <a:r>
              <a:rPr lang="en-GB" sz="2400" dirty="0" smtClean="0"/>
              <a:t> is a representation of  a large process, showing all of the participants within the process</a:t>
            </a:r>
          </a:p>
          <a:p>
            <a:r>
              <a:rPr lang="en-GB" sz="2400" dirty="0" smtClean="0"/>
              <a:t>These may, or may not, work for the same organisation</a:t>
            </a:r>
          </a:p>
          <a:p>
            <a:r>
              <a:rPr lang="en-GB" sz="2400" dirty="0" smtClean="0"/>
              <a:t>Multiple sub-processes may be shown in individual </a:t>
            </a:r>
            <a:r>
              <a:rPr lang="en-GB" sz="2400" i="1" dirty="0" err="1" smtClean="0"/>
              <a:t>swimlanes</a:t>
            </a:r>
            <a:r>
              <a:rPr lang="en-GB" sz="2400" dirty="0" smtClean="0"/>
              <a:t>, each representing the actions performed by a different person or system</a:t>
            </a:r>
            <a:endParaRPr lang="en-GB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643314"/>
            <a:ext cx="4810125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6929454" y="3714752"/>
            <a:ext cx="13019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Pool title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6823820" y="5072074"/>
            <a:ext cx="15343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err="1" smtClean="0"/>
              <a:t>Swimlanes</a:t>
            </a:r>
            <a:endParaRPr lang="en-GB" sz="2400" dirty="0"/>
          </a:p>
        </p:txBody>
      </p:sp>
      <p:cxnSp>
        <p:nvCxnSpPr>
          <p:cNvPr id="9" name="Straight Arrow Connector 8"/>
          <p:cNvCxnSpPr/>
          <p:nvPr/>
        </p:nvCxnSpPr>
        <p:spPr>
          <a:xfrm rot="10800000">
            <a:off x="4929190" y="3929066"/>
            <a:ext cx="2000264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10800000">
            <a:off x="4786314" y="5214950"/>
            <a:ext cx="2000264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10800000">
            <a:off x="2714612" y="5427620"/>
            <a:ext cx="4071966" cy="323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556535" y="4214818"/>
            <a:ext cx="20874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err="1" smtClean="0"/>
              <a:t>Swimlane</a:t>
            </a:r>
            <a:r>
              <a:rPr lang="en-GB" sz="2400" dirty="0" smtClean="0"/>
              <a:t> titles</a:t>
            </a:r>
            <a:endParaRPr lang="en-GB" sz="2400" dirty="0"/>
          </a:p>
        </p:txBody>
      </p:sp>
      <p:cxnSp>
        <p:nvCxnSpPr>
          <p:cNvPr id="14" name="Straight Arrow Connector 13"/>
          <p:cNvCxnSpPr/>
          <p:nvPr/>
        </p:nvCxnSpPr>
        <p:spPr>
          <a:xfrm rot="10800000">
            <a:off x="4572000" y="4357694"/>
            <a:ext cx="2000264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rot="10800000">
            <a:off x="2500298" y="4570364"/>
            <a:ext cx="4071966" cy="323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Buying Coffee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00108"/>
            <a:ext cx="3471858" cy="5309252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For example, consider going into Starbucks to order a coffee (or two)</a:t>
            </a:r>
          </a:p>
          <a:p>
            <a:r>
              <a:rPr lang="en-GB" dirty="0" smtClean="0"/>
              <a:t>The pool title describes the overall process</a:t>
            </a:r>
          </a:p>
          <a:p>
            <a:r>
              <a:rPr lang="en-GB" dirty="0" smtClean="0"/>
              <a:t>The two </a:t>
            </a:r>
            <a:r>
              <a:rPr lang="en-GB" dirty="0" err="1" smtClean="0"/>
              <a:t>swimlanes</a:t>
            </a:r>
            <a:r>
              <a:rPr lang="en-GB" dirty="0" smtClean="0"/>
              <a:t> show how the process passes between the two entities involved (the customer and the barista)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2" y="428604"/>
            <a:ext cx="4810125" cy="582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Problem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Draw the BPD for a car park gate security system</a:t>
            </a:r>
          </a:p>
          <a:p>
            <a:endParaRPr lang="en-GB" dirty="0" smtClean="0"/>
          </a:p>
          <a:p>
            <a:r>
              <a:rPr lang="en-GB" dirty="0" smtClean="0"/>
              <a:t>Hint:</a:t>
            </a:r>
          </a:p>
          <a:p>
            <a:pPr lvl="1"/>
            <a:r>
              <a:rPr lang="en-GB" dirty="0" smtClean="0"/>
              <a:t>How many </a:t>
            </a:r>
            <a:r>
              <a:rPr lang="en-GB" dirty="0" err="1" smtClean="0"/>
              <a:t>subprocesses</a:t>
            </a:r>
            <a:r>
              <a:rPr lang="en-GB" dirty="0" smtClean="0"/>
              <a:t> (=</a:t>
            </a:r>
            <a:r>
              <a:rPr lang="en-GB" dirty="0" err="1" smtClean="0"/>
              <a:t>swimlanes</a:t>
            </a:r>
            <a:r>
              <a:rPr lang="en-GB" dirty="0" smtClean="0"/>
              <a:t>) are needed?</a:t>
            </a:r>
          </a:p>
          <a:p>
            <a:pPr lvl="1"/>
            <a:r>
              <a:rPr lang="en-GB" dirty="0" smtClean="0"/>
              <a:t>What are they?</a:t>
            </a:r>
          </a:p>
          <a:p>
            <a:pPr lvl="1"/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Possible Solution</a:t>
            </a:r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142984"/>
            <a:ext cx="8501122" cy="486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Messages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00108"/>
            <a:ext cx="3471858" cy="5309252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A different approach is to show the complete processes ‘owned’ by each entity</a:t>
            </a:r>
          </a:p>
          <a:p>
            <a:r>
              <a:rPr lang="en-GB" dirty="0" smtClean="0"/>
              <a:t>In this case it is clear that there must be a way to pass information from one entity to another</a:t>
            </a:r>
          </a:p>
          <a:p>
            <a:r>
              <a:rPr lang="en-GB" dirty="0" smtClean="0"/>
              <a:t>Information is passed using </a:t>
            </a:r>
            <a:r>
              <a:rPr lang="en-GB" i="1" dirty="0" smtClean="0"/>
              <a:t>messages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496" y="428604"/>
            <a:ext cx="4810125" cy="582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Messages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00108"/>
            <a:ext cx="3471858" cy="5309252"/>
          </a:xfrm>
        </p:spPr>
        <p:txBody>
          <a:bodyPr>
            <a:normAutofit/>
          </a:bodyPr>
          <a:lstStyle/>
          <a:p>
            <a:r>
              <a:rPr lang="en-GB" sz="2400" dirty="0" smtClean="0"/>
              <a:t>Messages are generated by one task and feed into another task</a:t>
            </a:r>
          </a:p>
          <a:p>
            <a:r>
              <a:rPr lang="en-GB" sz="2400" dirty="0" smtClean="0"/>
              <a:t>All messages should have a title that describes what is in the message</a:t>
            </a:r>
          </a:p>
          <a:p>
            <a:r>
              <a:rPr lang="en-GB" sz="2400" dirty="0" smtClean="0"/>
              <a:t>Messages are shown using dashed arrows</a:t>
            </a:r>
            <a:endParaRPr lang="en-GB" sz="24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496" y="840060"/>
            <a:ext cx="4810125" cy="582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4941168"/>
            <a:ext cx="2786082" cy="877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Problem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Draw the BPD for a car park gate security system showing any messages passed between different entities within the system</a:t>
            </a:r>
          </a:p>
          <a:p>
            <a:endParaRPr lang="en-GB" dirty="0" smtClean="0"/>
          </a:p>
          <a:p>
            <a:r>
              <a:rPr lang="en-GB" dirty="0" smtClean="0"/>
              <a:t>Hint:</a:t>
            </a:r>
          </a:p>
          <a:p>
            <a:pPr lvl="1"/>
            <a:r>
              <a:rPr lang="en-GB" dirty="0" smtClean="0"/>
              <a:t>How many messages are needed?</a:t>
            </a:r>
          </a:p>
          <a:p>
            <a:pPr lvl="1"/>
            <a:r>
              <a:rPr lang="en-GB" dirty="0" smtClean="0"/>
              <a:t>What are they?</a:t>
            </a:r>
          </a:p>
          <a:p>
            <a:pPr lvl="1"/>
            <a:r>
              <a:rPr lang="en-GB" dirty="0" smtClean="0"/>
              <a:t>What sends them, and what receives them?</a:t>
            </a:r>
          </a:p>
          <a:p>
            <a:pPr lvl="1"/>
            <a:r>
              <a:rPr lang="en-GB" dirty="0" smtClean="0"/>
              <a:t>What happens to make something send a message?</a:t>
            </a:r>
          </a:p>
          <a:p>
            <a:pPr lvl="1"/>
            <a:r>
              <a:rPr lang="en-GB" dirty="0" smtClean="0"/>
              <a:t>What does something do when it receives a message?</a:t>
            </a:r>
          </a:p>
          <a:p>
            <a:pPr lvl="1"/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Possible Solution</a:t>
            </a:r>
            <a:endParaRPr lang="en-GB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285860"/>
            <a:ext cx="8638807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Data Objects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00108"/>
            <a:ext cx="3471858" cy="4805156"/>
          </a:xfrm>
        </p:spPr>
        <p:txBody>
          <a:bodyPr>
            <a:normAutofit lnSpcReduction="10000"/>
          </a:bodyPr>
          <a:lstStyle/>
          <a:p>
            <a:r>
              <a:rPr lang="en-GB" sz="2400" dirty="0" smtClean="0"/>
              <a:t>Some messages involve physical copies of data</a:t>
            </a:r>
          </a:p>
          <a:p>
            <a:r>
              <a:rPr lang="en-GB" sz="2400" dirty="0" smtClean="0"/>
              <a:t>This may be stored on paper or electronically</a:t>
            </a:r>
          </a:p>
          <a:p>
            <a:r>
              <a:rPr lang="en-GB" sz="2400" dirty="0" smtClean="0"/>
              <a:t>These are represented as </a:t>
            </a:r>
            <a:r>
              <a:rPr lang="en-GB" sz="2400" i="1" dirty="0" smtClean="0"/>
              <a:t>data objects</a:t>
            </a:r>
            <a:endParaRPr lang="en-GB" sz="2400" dirty="0" smtClean="0"/>
          </a:p>
          <a:p>
            <a:r>
              <a:rPr lang="en-GB" sz="2400" dirty="0" smtClean="0"/>
              <a:t>Data objects may be required by an activity or produced by an activity</a:t>
            </a:r>
            <a:endParaRPr lang="en-GB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840060"/>
            <a:ext cx="4810125" cy="582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5543528"/>
            <a:ext cx="9239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Problem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Draw the BPD for a car park gate security system showing any messages passed between different entities within the system and any data objects used by the system.</a:t>
            </a:r>
          </a:p>
          <a:p>
            <a:endParaRPr lang="en-GB" dirty="0" smtClean="0"/>
          </a:p>
          <a:p>
            <a:r>
              <a:rPr lang="en-GB" dirty="0" smtClean="0"/>
              <a:t>Hint:</a:t>
            </a:r>
          </a:p>
          <a:p>
            <a:pPr lvl="1"/>
            <a:r>
              <a:rPr lang="en-GB" dirty="0" smtClean="0"/>
              <a:t>What data objects are needed?</a:t>
            </a:r>
          </a:p>
          <a:p>
            <a:pPr lvl="1"/>
            <a:r>
              <a:rPr lang="en-GB" dirty="0" smtClean="0"/>
              <a:t>What activities involve using or generating data objects?</a:t>
            </a:r>
          </a:p>
          <a:p>
            <a:pPr lvl="1"/>
            <a:endParaRPr lang="en-GB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Possible solution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071546"/>
            <a:ext cx="8760481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This week we added</a:t>
            </a:r>
          </a:p>
          <a:p>
            <a:pPr lvl="1"/>
            <a:r>
              <a:rPr lang="en-GB" dirty="0" smtClean="0"/>
              <a:t>Pools</a:t>
            </a:r>
          </a:p>
          <a:p>
            <a:pPr lvl="1"/>
            <a:r>
              <a:rPr lang="en-GB" dirty="0" err="1" smtClean="0"/>
              <a:t>Swimlanes</a:t>
            </a:r>
            <a:endParaRPr lang="en-GB" dirty="0" smtClean="0"/>
          </a:p>
          <a:p>
            <a:pPr lvl="1"/>
            <a:r>
              <a:rPr lang="en-GB" dirty="0" smtClean="0"/>
              <a:t>Messages</a:t>
            </a:r>
          </a:p>
          <a:p>
            <a:pPr lvl="1"/>
            <a:r>
              <a:rPr lang="en-GB" dirty="0" smtClean="0"/>
              <a:t>Data objects</a:t>
            </a:r>
          </a:p>
          <a:p>
            <a:r>
              <a:rPr lang="en-GB" dirty="0" smtClean="0"/>
              <a:t>These, together with the symbols covered in the last two lectures, are all of the symbols needed to create Business Process Diagrams suitable for this module</a:t>
            </a:r>
          </a:p>
          <a:p>
            <a:r>
              <a:rPr lang="en-GB" dirty="0" smtClean="0"/>
              <a:t>There are other symbols, but their use is unnecessary at this level</a:t>
            </a:r>
            <a:endParaRPr lang="en-GB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Looking Ahead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Next week: Going Beyond BPMN</a:t>
            </a:r>
          </a:p>
          <a:p>
            <a:endParaRPr lang="en-GB" dirty="0" smtClean="0"/>
          </a:p>
          <a:p>
            <a:r>
              <a:rPr lang="en-GB" dirty="0" smtClean="0"/>
              <a:t>Homework: Read the Wikipedia article on ‘</a:t>
            </a:r>
            <a:r>
              <a:rPr lang="en-GB" dirty="0" smtClean="0">
                <a:hlinkClick r:id="rId2"/>
              </a:rPr>
              <a:t>Business Process Model and Notation</a:t>
            </a:r>
            <a:r>
              <a:rPr lang="en-GB" dirty="0" smtClean="0"/>
              <a:t>’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16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ik2013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Nik2013</Template>
  <TotalTime>2390</TotalTime>
  <Words>483</Words>
  <Application>Microsoft Office PowerPoint</Application>
  <PresentationFormat>On-screen Show (4:3)</PresentationFormat>
  <Paragraphs>94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Calibri</vt:lpstr>
      <vt:lpstr>Georgia</vt:lpstr>
      <vt:lpstr>Trebuchet MS</vt:lpstr>
      <vt:lpstr>Wingdings 2</vt:lpstr>
      <vt:lpstr>Nik2013</vt:lpstr>
      <vt:lpstr>Computational Thinking</vt:lpstr>
      <vt:lpstr>Previously…</vt:lpstr>
      <vt:lpstr>Previously…</vt:lpstr>
      <vt:lpstr>Pools and Swimlanes</vt:lpstr>
      <vt:lpstr>Buying Coffee</vt:lpstr>
      <vt:lpstr>Problem</vt:lpstr>
      <vt:lpstr>Possible Solution</vt:lpstr>
      <vt:lpstr>Messages</vt:lpstr>
      <vt:lpstr>Messages</vt:lpstr>
      <vt:lpstr>Problem</vt:lpstr>
      <vt:lpstr>Possible Solution</vt:lpstr>
      <vt:lpstr>Data Objects</vt:lpstr>
      <vt:lpstr>Problem</vt:lpstr>
      <vt:lpstr>Possible solution</vt:lpstr>
      <vt:lpstr>Summary</vt:lpstr>
      <vt:lpstr>Looking Ahead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Unified Modelling Language</dc:title>
  <dc:creator>Mark &amp; Rhian</dc:creator>
  <cp:lastModifiedBy>Nik Whitehead</cp:lastModifiedBy>
  <cp:revision>210</cp:revision>
  <dcterms:created xsi:type="dcterms:W3CDTF">2009-11-18T20:33:29Z</dcterms:created>
  <dcterms:modified xsi:type="dcterms:W3CDTF">2019-09-27T11:47:37Z</dcterms:modified>
</cp:coreProperties>
</file>