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theme/theme10.xml" ContentType="application/vnd.openxmlformats-officedocument.theme+xml"/>
  <Override PartName="/ppt/slideLayouts/slideLayout14.xml" ContentType="application/vnd.openxmlformats-officedocument.presentationml.slideLayout+xml"/>
  <Override PartName="/ppt/theme/theme11.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12.xml" ContentType="application/vnd.openxmlformats-officedocument.theme+xml"/>
  <Override PartName="/ppt/slideLayouts/slideLayout17.xml" ContentType="application/vnd.openxmlformats-officedocument.presentationml.slideLayout+xml"/>
  <Override PartName="/ppt/theme/theme13.xml" ContentType="application/vnd.openxmlformats-officedocument.theme+xml"/>
  <Override PartName="/ppt/slideLayouts/slideLayout18.xml" ContentType="application/vnd.openxmlformats-officedocument.presentationml.slideLayout+xml"/>
  <Override PartName="/ppt/theme/theme14.xml" ContentType="application/vnd.openxmlformats-officedocument.theme+xml"/>
  <Override PartName="/ppt/slideLayouts/slideLayout19.xml" ContentType="application/vnd.openxmlformats-officedocument.presentationml.slideLayout+xml"/>
  <Override PartName="/ppt/theme/theme15.xml" ContentType="application/vnd.openxmlformats-officedocument.theme+xml"/>
  <Override PartName="/ppt/slideLayouts/slideLayout20.xml" ContentType="application/vnd.openxmlformats-officedocument.presentationml.slideLayout+xml"/>
  <Override PartName="/ppt/theme/theme1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7.xml" ContentType="application/vnd.openxmlformats-officedocument.theme+xml"/>
  <Override PartName="/ppt/slideLayouts/slideLayout29.xml" ContentType="application/vnd.openxmlformats-officedocument.presentationml.slideLayout+xml"/>
  <Override PartName="/ppt/theme/theme18.xml" ContentType="application/vnd.openxmlformats-officedocument.theme+xml"/>
  <Override PartName="/ppt/slideLayouts/slideLayout30.xml" ContentType="application/vnd.openxmlformats-officedocument.presentationml.slideLayout+xml"/>
  <Override PartName="/ppt/theme/theme19.xml" ContentType="application/vnd.openxmlformats-officedocument.theme+xml"/>
  <Override PartName="/ppt/slideLayouts/slideLayout31.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8"/>
  </p:notesMasterIdLst>
  <p:sldIdLst>
    <p:sldId id="363" r:id="rId24"/>
    <p:sldId id="262" r:id="rId25"/>
    <p:sldId id="269" r:id="rId26"/>
    <p:sldId id="281" r:id="rId27"/>
    <p:sldId id="294" r:id="rId28"/>
    <p:sldId id="351" r:id="rId29"/>
    <p:sldId id="338" r:id="rId30"/>
    <p:sldId id="339" r:id="rId31"/>
    <p:sldId id="341" r:id="rId32"/>
    <p:sldId id="352" r:id="rId33"/>
    <p:sldId id="342" r:id="rId34"/>
    <p:sldId id="356" r:id="rId35"/>
    <p:sldId id="357" r:id="rId36"/>
    <p:sldId id="297" r:id="rId37"/>
    <p:sldId id="355" r:id="rId38"/>
    <p:sldId id="354" r:id="rId39"/>
    <p:sldId id="359" r:id="rId40"/>
    <p:sldId id="353" r:id="rId41"/>
    <p:sldId id="289" r:id="rId42"/>
    <p:sldId id="340" r:id="rId43"/>
    <p:sldId id="360" r:id="rId44"/>
    <p:sldId id="349" r:id="rId45"/>
    <p:sldId id="335" r:id="rId46"/>
    <p:sldId id="27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206" autoAdjust="0"/>
    <p:restoredTop sz="94364" autoAdjust="0"/>
  </p:normalViewPr>
  <p:slideViewPr>
    <p:cSldViewPr snapToGrid="0">
      <p:cViewPr varScale="1">
        <p:scale>
          <a:sx n="88" d="100"/>
          <a:sy n="88" d="100"/>
        </p:scale>
        <p:origin x="375" y="5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7D99EE-0CE3-4861-8882-50460B50F48A}" type="doc">
      <dgm:prSet loTypeId="urn:microsoft.com/office/officeart/2005/8/layout/default" loCatId="list" qsTypeId="urn:microsoft.com/office/officeart/2005/8/quickstyle/simple3" qsCatId="simple" csTypeId="urn:microsoft.com/office/officeart/2005/8/colors/colorful1" csCatId="colorful" phldr="1"/>
      <dgm:spPr/>
      <dgm:t>
        <a:bodyPr/>
        <a:lstStyle/>
        <a:p>
          <a:endParaRPr lang="en-US"/>
        </a:p>
      </dgm:t>
    </dgm:pt>
    <dgm:pt modelId="{52006378-E962-4CFC-8D59-EA942488CCCE}">
      <dgm:prSet phldrT="[Text]" custT="1"/>
      <dgm:spPr/>
      <dgm:t>
        <a:bodyPr/>
        <a:lstStyle/>
        <a:p>
          <a:r>
            <a:rPr lang="en-US" sz="2800" dirty="0">
              <a:latin typeface="Arial" panose="020B0604020202020204" pitchFamily="34" charset="0"/>
              <a:cs typeface="Arial" panose="020B0604020202020204" pitchFamily="34" charset="0"/>
            </a:rPr>
            <a:t>Leadership Involvement</a:t>
          </a:r>
        </a:p>
      </dgm:t>
    </dgm:pt>
    <dgm:pt modelId="{0634A2A5-DC4B-4271-8355-724AE811C921}" type="parTrans" cxnId="{ED40C36A-15A9-42FD-B155-C6948EA4C7BA}">
      <dgm:prSet/>
      <dgm:spPr/>
      <dgm:t>
        <a:bodyPr/>
        <a:lstStyle/>
        <a:p>
          <a:endParaRPr lang="en-US" sz="1200">
            <a:latin typeface="Arial" panose="020B0604020202020204" pitchFamily="34" charset="0"/>
            <a:cs typeface="Arial" panose="020B0604020202020204" pitchFamily="34" charset="0"/>
          </a:endParaRPr>
        </a:p>
      </dgm:t>
    </dgm:pt>
    <dgm:pt modelId="{97F26A1C-6EF6-4D43-BA97-CDF74FBC7E9B}" type="sibTrans" cxnId="{ED40C36A-15A9-42FD-B155-C6948EA4C7BA}">
      <dgm:prSet/>
      <dgm:spPr/>
      <dgm:t>
        <a:bodyPr/>
        <a:lstStyle/>
        <a:p>
          <a:endParaRPr lang="en-US" sz="1200">
            <a:latin typeface="Arial" panose="020B0604020202020204" pitchFamily="34" charset="0"/>
            <a:cs typeface="Arial" panose="020B0604020202020204" pitchFamily="34" charset="0"/>
          </a:endParaRPr>
        </a:p>
      </dgm:t>
    </dgm:pt>
    <dgm:pt modelId="{72DC3B2E-9558-4C1F-86DF-5A5398E3C3F5}">
      <dgm:prSet phldrT="[Text]" custT="1"/>
      <dgm:spPr/>
      <dgm:t>
        <a:bodyPr/>
        <a:lstStyle/>
        <a:p>
          <a:r>
            <a:rPr lang="en-US" sz="2800" dirty="0">
              <a:latin typeface="Arial" panose="020B0604020202020204" pitchFamily="34" charset="0"/>
              <a:cs typeface="Arial" panose="020B0604020202020204" pitchFamily="34" charset="0"/>
            </a:rPr>
            <a:t>Forster Results-Oriented Work Climate</a:t>
          </a:r>
        </a:p>
      </dgm:t>
    </dgm:pt>
    <dgm:pt modelId="{2BE4D7EC-F790-4C41-A6AA-A7DBA14D2FDC}" type="parTrans" cxnId="{A0BA90F7-7F06-4952-9E49-2FEAAEB3408C}">
      <dgm:prSet/>
      <dgm:spPr/>
      <dgm:t>
        <a:bodyPr/>
        <a:lstStyle/>
        <a:p>
          <a:endParaRPr lang="en-US" sz="1200">
            <a:latin typeface="Arial" panose="020B0604020202020204" pitchFamily="34" charset="0"/>
            <a:cs typeface="Arial" panose="020B0604020202020204" pitchFamily="34" charset="0"/>
          </a:endParaRPr>
        </a:p>
      </dgm:t>
    </dgm:pt>
    <dgm:pt modelId="{A558F9DF-197F-4E52-B925-A2EEBF2E8182}" type="sibTrans" cxnId="{A0BA90F7-7F06-4952-9E49-2FEAAEB3408C}">
      <dgm:prSet/>
      <dgm:spPr/>
      <dgm:t>
        <a:bodyPr/>
        <a:lstStyle/>
        <a:p>
          <a:endParaRPr lang="en-US" sz="1200">
            <a:latin typeface="Arial" panose="020B0604020202020204" pitchFamily="34" charset="0"/>
            <a:cs typeface="Arial" panose="020B0604020202020204" pitchFamily="34" charset="0"/>
          </a:endParaRPr>
        </a:p>
      </dgm:t>
    </dgm:pt>
    <dgm:pt modelId="{DB6D37DE-355D-42E6-A20B-922D16BC55EC}">
      <dgm:prSet phldrT="[Text]" custT="1"/>
      <dgm:spPr/>
      <dgm:t>
        <a:bodyPr/>
        <a:lstStyle/>
        <a:p>
          <a:r>
            <a:rPr lang="en-US" sz="2800" dirty="0">
              <a:latin typeface="Arial" panose="020B0604020202020204" pitchFamily="34" charset="0"/>
              <a:cs typeface="Arial" panose="020B0604020202020204" pitchFamily="34" charset="0"/>
            </a:rPr>
            <a:t>Make Corrective Adjustments</a:t>
          </a:r>
        </a:p>
      </dgm:t>
    </dgm:pt>
    <dgm:pt modelId="{A057C6F8-8426-4C9A-BE73-4A542FC5C868}" type="parTrans" cxnId="{956F0B41-65D3-40CE-B8AF-5A6B4DC458A8}">
      <dgm:prSet/>
      <dgm:spPr/>
      <dgm:t>
        <a:bodyPr/>
        <a:lstStyle/>
        <a:p>
          <a:endParaRPr lang="en-US" sz="1200">
            <a:latin typeface="Arial" panose="020B0604020202020204" pitchFamily="34" charset="0"/>
            <a:cs typeface="Arial" panose="020B0604020202020204" pitchFamily="34" charset="0"/>
          </a:endParaRPr>
        </a:p>
      </dgm:t>
    </dgm:pt>
    <dgm:pt modelId="{9793D343-A95E-48C9-B90F-A0EC5010AA84}" type="sibTrans" cxnId="{956F0B41-65D3-40CE-B8AF-5A6B4DC458A8}">
      <dgm:prSet/>
      <dgm:spPr/>
      <dgm:t>
        <a:bodyPr/>
        <a:lstStyle/>
        <a:p>
          <a:endParaRPr lang="en-US" sz="1200">
            <a:latin typeface="Arial" panose="020B0604020202020204" pitchFamily="34" charset="0"/>
            <a:cs typeface="Arial" panose="020B0604020202020204" pitchFamily="34" charset="0"/>
          </a:endParaRPr>
        </a:p>
      </dgm:t>
    </dgm:pt>
    <dgm:pt modelId="{D96DE288-E2C5-40B9-8EBA-26488A164DBC}" type="pres">
      <dgm:prSet presAssocID="{D77D99EE-0CE3-4861-8882-50460B50F48A}" presName="diagram" presStyleCnt="0">
        <dgm:presLayoutVars>
          <dgm:dir/>
          <dgm:resizeHandles val="exact"/>
        </dgm:presLayoutVars>
      </dgm:prSet>
      <dgm:spPr/>
    </dgm:pt>
    <dgm:pt modelId="{8E343ACE-F832-4C4C-93F3-2231184EC4FD}" type="pres">
      <dgm:prSet presAssocID="{52006378-E962-4CFC-8D59-EA942488CCCE}" presName="node" presStyleLbl="node1" presStyleIdx="0" presStyleCnt="3">
        <dgm:presLayoutVars>
          <dgm:bulletEnabled val="1"/>
        </dgm:presLayoutVars>
      </dgm:prSet>
      <dgm:spPr/>
    </dgm:pt>
    <dgm:pt modelId="{EB7AD8AF-D16A-427A-AEA4-86BE3CC132FC}" type="pres">
      <dgm:prSet presAssocID="{97F26A1C-6EF6-4D43-BA97-CDF74FBC7E9B}" presName="sibTrans" presStyleCnt="0"/>
      <dgm:spPr/>
    </dgm:pt>
    <dgm:pt modelId="{02147186-6E4D-4AB5-89A9-B93C46FF26E1}" type="pres">
      <dgm:prSet presAssocID="{72DC3B2E-9558-4C1F-86DF-5A5398E3C3F5}" presName="node" presStyleLbl="node1" presStyleIdx="1" presStyleCnt="3">
        <dgm:presLayoutVars>
          <dgm:bulletEnabled val="1"/>
        </dgm:presLayoutVars>
      </dgm:prSet>
      <dgm:spPr/>
    </dgm:pt>
    <dgm:pt modelId="{A548FB7A-EE2B-4AE6-B1D6-AB4F53B889B0}" type="pres">
      <dgm:prSet presAssocID="{A558F9DF-197F-4E52-B925-A2EEBF2E8182}" presName="sibTrans" presStyleCnt="0"/>
      <dgm:spPr/>
    </dgm:pt>
    <dgm:pt modelId="{8ADDFBD7-3729-4F31-9BC2-5EEC52EACB2E}" type="pres">
      <dgm:prSet presAssocID="{DB6D37DE-355D-42E6-A20B-922D16BC55EC}" presName="node" presStyleLbl="node1" presStyleIdx="2" presStyleCnt="3">
        <dgm:presLayoutVars>
          <dgm:bulletEnabled val="1"/>
        </dgm:presLayoutVars>
      </dgm:prSet>
      <dgm:spPr/>
    </dgm:pt>
  </dgm:ptLst>
  <dgm:cxnLst>
    <dgm:cxn modelId="{94F23E5F-7589-4002-85E6-1A080B65B4C7}" type="presOf" srcId="{D77D99EE-0CE3-4861-8882-50460B50F48A}" destId="{D96DE288-E2C5-40B9-8EBA-26488A164DBC}" srcOrd="0" destOrd="0" presId="urn:microsoft.com/office/officeart/2005/8/layout/default"/>
    <dgm:cxn modelId="{956F0B41-65D3-40CE-B8AF-5A6B4DC458A8}" srcId="{D77D99EE-0CE3-4861-8882-50460B50F48A}" destId="{DB6D37DE-355D-42E6-A20B-922D16BC55EC}" srcOrd="2" destOrd="0" parTransId="{A057C6F8-8426-4C9A-BE73-4A542FC5C868}" sibTransId="{9793D343-A95E-48C9-B90F-A0EC5010AA84}"/>
    <dgm:cxn modelId="{ED40C36A-15A9-42FD-B155-C6948EA4C7BA}" srcId="{D77D99EE-0CE3-4861-8882-50460B50F48A}" destId="{52006378-E962-4CFC-8D59-EA942488CCCE}" srcOrd="0" destOrd="0" parTransId="{0634A2A5-DC4B-4271-8355-724AE811C921}" sibTransId="{97F26A1C-6EF6-4D43-BA97-CDF74FBC7E9B}"/>
    <dgm:cxn modelId="{5DE7FF57-69DF-44E7-A5D3-188F05091DA9}" type="presOf" srcId="{DB6D37DE-355D-42E6-A20B-922D16BC55EC}" destId="{8ADDFBD7-3729-4F31-9BC2-5EEC52EACB2E}" srcOrd="0" destOrd="0" presId="urn:microsoft.com/office/officeart/2005/8/layout/default"/>
    <dgm:cxn modelId="{9BD7D2DA-A9A5-4FBD-9449-452C9C046C36}" type="presOf" srcId="{72DC3B2E-9558-4C1F-86DF-5A5398E3C3F5}" destId="{02147186-6E4D-4AB5-89A9-B93C46FF26E1}" srcOrd="0" destOrd="0" presId="urn:microsoft.com/office/officeart/2005/8/layout/default"/>
    <dgm:cxn modelId="{1B55B2E0-E603-4F75-BB37-776F1776EA55}" type="presOf" srcId="{52006378-E962-4CFC-8D59-EA942488CCCE}" destId="{8E343ACE-F832-4C4C-93F3-2231184EC4FD}" srcOrd="0" destOrd="0" presId="urn:microsoft.com/office/officeart/2005/8/layout/default"/>
    <dgm:cxn modelId="{A0BA90F7-7F06-4952-9E49-2FEAAEB3408C}" srcId="{D77D99EE-0CE3-4861-8882-50460B50F48A}" destId="{72DC3B2E-9558-4C1F-86DF-5A5398E3C3F5}" srcOrd="1" destOrd="0" parTransId="{2BE4D7EC-F790-4C41-A6AA-A7DBA14D2FDC}" sibTransId="{A558F9DF-197F-4E52-B925-A2EEBF2E8182}"/>
    <dgm:cxn modelId="{E30DD280-9BD1-48D7-8F3E-5F6B8681F269}" type="presParOf" srcId="{D96DE288-E2C5-40B9-8EBA-26488A164DBC}" destId="{8E343ACE-F832-4C4C-93F3-2231184EC4FD}" srcOrd="0" destOrd="0" presId="urn:microsoft.com/office/officeart/2005/8/layout/default"/>
    <dgm:cxn modelId="{59D883D2-7A2F-40EE-9FE3-EDA7DB82443E}" type="presParOf" srcId="{D96DE288-E2C5-40B9-8EBA-26488A164DBC}" destId="{EB7AD8AF-D16A-427A-AEA4-86BE3CC132FC}" srcOrd="1" destOrd="0" presId="urn:microsoft.com/office/officeart/2005/8/layout/default"/>
    <dgm:cxn modelId="{BE436516-3C0F-4854-B117-F3B354AFFFCA}" type="presParOf" srcId="{D96DE288-E2C5-40B9-8EBA-26488A164DBC}" destId="{02147186-6E4D-4AB5-89A9-B93C46FF26E1}" srcOrd="2" destOrd="0" presId="urn:microsoft.com/office/officeart/2005/8/layout/default"/>
    <dgm:cxn modelId="{302B2D61-59BD-4305-BED9-0AD725F309F1}" type="presParOf" srcId="{D96DE288-E2C5-40B9-8EBA-26488A164DBC}" destId="{A548FB7A-EE2B-4AE6-B1D6-AB4F53B889B0}" srcOrd="3" destOrd="0" presId="urn:microsoft.com/office/officeart/2005/8/layout/default"/>
    <dgm:cxn modelId="{B110424A-74B6-4FA1-AD70-3B76C96AEEE8}" type="presParOf" srcId="{D96DE288-E2C5-40B9-8EBA-26488A164DBC}" destId="{8ADDFBD7-3729-4F31-9BC2-5EEC52EACB2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43ACE-F832-4C4C-93F3-2231184EC4FD}">
      <dsp:nvSpPr>
        <dsp:cNvPr id="0" name=""/>
        <dsp:cNvSpPr/>
      </dsp:nvSpPr>
      <dsp:spPr>
        <a:xfrm>
          <a:off x="781" y="232712"/>
          <a:ext cx="3049061" cy="1829436"/>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Leadership Involvement</a:t>
          </a:r>
        </a:p>
      </dsp:txBody>
      <dsp:txXfrm>
        <a:off x="781" y="232712"/>
        <a:ext cx="3049061" cy="1829436"/>
      </dsp:txXfrm>
    </dsp:sp>
    <dsp:sp modelId="{02147186-6E4D-4AB5-89A9-B93C46FF26E1}">
      <dsp:nvSpPr>
        <dsp:cNvPr id="0" name=""/>
        <dsp:cNvSpPr/>
      </dsp:nvSpPr>
      <dsp:spPr>
        <a:xfrm>
          <a:off x="3354749" y="232712"/>
          <a:ext cx="3049061" cy="182943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Forster Results-Oriented Work Climate</a:t>
          </a:r>
        </a:p>
      </dsp:txBody>
      <dsp:txXfrm>
        <a:off x="3354749" y="232712"/>
        <a:ext cx="3049061" cy="1829436"/>
      </dsp:txXfrm>
    </dsp:sp>
    <dsp:sp modelId="{8ADDFBD7-3729-4F31-9BC2-5EEC52EACB2E}">
      <dsp:nvSpPr>
        <dsp:cNvPr id="0" name=""/>
        <dsp:cNvSpPr/>
      </dsp:nvSpPr>
      <dsp:spPr>
        <a:xfrm>
          <a:off x="1677765" y="2367055"/>
          <a:ext cx="3049061" cy="1829436"/>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Make Corrective Adjustments</a:t>
          </a:r>
        </a:p>
      </dsp:txBody>
      <dsp:txXfrm>
        <a:off x="1677765" y="2367055"/>
        <a:ext cx="3049061" cy="18294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08/11/2024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4044427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1574141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3</a:t>
            </a:fld>
            <a:endParaRPr lang="en-GB"/>
          </a:p>
        </p:txBody>
      </p:sp>
    </p:spTree>
    <p:extLst>
      <p:ext uri="{BB962C8B-B14F-4D97-AF65-F5344CB8AC3E}">
        <p14:creationId xmlns:p14="http://schemas.microsoft.com/office/powerpoint/2010/main" val="3230335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4</a:t>
            </a:fld>
            <a:endParaRPr lang="en-GB"/>
          </a:p>
        </p:txBody>
      </p:sp>
    </p:spTree>
    <p:extLst>
      <p:ext uri="{BB962C8B-B14F-4D97-AF65-F5344CB8AC3E}">
        <p14:creationId xmlns:p14="http://schemas.microsoft.com/office/powerpoint/2010/main" val="2452607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5</a:t>
            </a:fld>
            <a:endParaRPr lang="en-GB"/>
          </a:p>
        </p:txBody>
      </p:sp>
    </p:spTree>
    <p:extLst>
      <p:ext uri="{BB962C8B-B14F-4D97-AF65-F5344CB8AC3E}">
        <p14:creationId xmlns:p14="http://schemas.microsoft.com/office/powerpoint/2010/main" val="509653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6</a:t>
            </a:fld>
            <a:endParaRPr lang="en-GB"/>
          </a:p>
        </p:txBody>
      </p:sp>
    </p:spTree>
    <p:extLst>
      <p:ext uri="{BB962C8B-B14F-4D97-AF65-F5344CB8AC3E}">
        <p14:creationId xmlns:p14="http://schemas.microsoft.com/office/powerpoint/2010/main" val="4193948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7</a:t>
            </a:fld>
            <a:endParaRPr lang="en-GB"/>
          </a:p>
        </p:txBody>
      </p:sp>
    </p:spTree>
    <p:extLst>
      <p:ext uri="{BB962C8B-B14F-4D97-AF65-F5344CB8AC3E}">
        <p14:creationId xmlns:p14="http://schemas.microsoft.com/office/powerpoint/2010/main" val="3743290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8</a:t>
            </a:fld>
            <a:endParaRPr lang="en-GB"/>
          </a:p>
        </p:txBody>
      </p:sp>
    </p:spTree>
    <p:extLst>
      <p:ext uri="{BB962C8B-B14F-4D97-AF65-F5344CB8AC3E}">
        <p14:creationId xmlns:p14="http://schemas.microsoft.com/office/powerpoint/2010/main" val="3223205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9</a:t>
            </a:fld>
            <a:endParaRPr lang="en-GB"/>
          </a:p>
        </p:txBody>
      </p:sp>
    </p:spTree>
    <p:extLst>
      <p:ext uri="{BB962C8B-B14F-4D97-AF65-F5344CB8AC3E}">
        <p14:creationId xmlns:p14="http://schemas.microsoft.com/office/powerpoint/2010/main" val="1638394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10</a:t>
            </a:fld>
            <a:endParaRPr lang="en-GB"/>
          </a:p>
        </p:txBody>
      </p:sp>
    </p:spTree>
    <p:extLst>
      <p:ext uri="{BB962C8B-B14F-4D97-AF65-F5344CB8AC3E}">
        <p14:creationId xmlns:p14="http://schemas.microsoft.com/office/powerpoint/2010/main" val="224836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11</a:t>
            </a:fld>
            <a:endParaRPr lang="en-GB"/>
          </a:p>
        </p:txBody>
      </p:sp>
    </p:spTree>
    <p:extLst>
      <p:ext uri="{BB962C8B-B14F-4D97-AF65-F5344CB8AC3E}">
        <p14:creationId xmlns:p14="http://schemas.microsoft.com/office/powerpoint/2010/main" val="3116227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7E4384-E1C8-440C-9927-88C0AE6CCBA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92201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18</a:t>
            </a:fld>
            <a:endParaRPr lang="en-GB"/>
          </a:p>
        </p:txBody>
      </p:sp>
    </p:spTree>
    <p:extLst>
      <p:ext uri="{BB962C8B-B14F-4D97-AF65-F5344CB8AC3E}">
        <p14:creationId xmlns:p14="http://schemas.microsoft.com/office/powerpoint/2010/main" val="3586215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24</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08/11/2024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02041115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11/8/2024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786986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E4C0F5E0-DED1-4FC4-A2A9-4BD32DE8411A}" type="datetime1">
              <a:rPr lang="en-GB" altLang="en-US"/>
              <a:pPr/>
              <a:t>08/11/2024</a:t>
            </a:fld>
            <a:endParaRPr lang="en-GB" altLang="en-US"/>
          </a:p>
        </p:txBody>
      </p:sp>
      <p:sp>
        <p:nvSpPr>
          <p:cNvPr id="3" name="Footer Placeholder 2"/>
          <p:cNvSpPr>
            <a:spLocks noGrp="1"/>
          </p:cNvSpPr>
          <p:nvPr>
            <p:ph type="ftr" sz="quarter" idx="11"/>
          </p:nvPr>
        </p:nvSpPr>
        <p:spPr/>
        <p:txBody>
          <a:bodyPr/>
          <a:lstStyle>
            <a:lvl1pPr>
              <a:defRPr/>
            </a:lvl1pPr>
          </a:lstStyle>
          <a:p>
            <a:r>
              <a:rPr lang="en-GB" altLang="en-US"/>
              <a:t>Footer</a:t>
            </a:r>
          </a:p>
        </p:txBody>
      </p:sp>
      <p:sp>
        <p:nvSpPr>
          <p:cNvPr id="4" name="Slide Number Placeholder 3"/>
          <p:cNvSpPr>
            <a:spLocks noGrp="1"/>
          </p:cNvSpPr>
          <p:nvPr>
            <p:ph type="sldNum" sz="quarter" idx="12"/>
          </p:nvPr>
        </p:nvSpPr>
        <p:spPr/>
        <p:txBody>
          <a:bodyPr/>
          <a:lstStyle>
            <a:lvl1pPr>
              <a:defRPr/>
            </a:lvl1pPr>
          </a:lstStyle>
          <a:p>
            <a:fld id="{8905632C-7858-4D54-9BC8-FB7D283C839E}" type="slidenum">
              <a:rPr lang="en-GB" altLang="en-US"/>
              <a:pPr/>
              <a:t>‹#›</a:t>
            </a:fld>
            <a:endParaRPr lang="en-GB" altLang="en-US"/>
          </a:p>
        </p:txBody>
      </p:sp>
    </p:spTree>
    <p:extLst>
      <p:ext uri="{BB962C8B-B14F-4D97-AF65-F5344CB8AC3E}">
        <p14:creationId xmlns:p14="http://schemas.microsoft.com/office/powerpoint/2010/main" val="5133490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14.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1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1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1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2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8.xml"/><Relationship Id="rId1" Type="http://schemas.openxmlformats.org/officeDocument/2006/relationships/slideLayout" Target="../slideLayouts/slideLayout2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19.xml"/><Relationship Id="rId1" Type="http://schemas.openxmlformats.org/officeDocument/2006/relationships/slideLayout" Target="../slideLayouts/slideLayout30.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4870999" y="1075387"/>
            <a:ext cx="7772400" cy="1512888"/>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836475" y="3025769"/>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a:t>
            </a:r>
          </a:p>
          <a:p>
            <a:pPr eaLnBrk="1" hangingPunct="1"/>
            <a:r>
              <a:rPr lang="en-GB" altLang="en-US" b="1" dirty="0">
                <a:solidFill>
                  <a:srgbClr val="FF0000"/>
                </a:solidFill>
              </a:rPr>
              <a:t>Additional material</a:t>
            </a:r>
          </a:p>
          <a:p>
            <a:pPr algn="ctr">
              <a:defRPr/>
            </a:pPr>
            <a:r>
              <a:rPr lang="en-GB" sz="4000" b="1" dirty="0">
                <a:solidFill>
                  <a:schemeClr val="accent4">
                    <a:lumMod val="60000"/>
                    <a:lumOff val="40000"/>
                  </a:schemeClr>
                </a:solidFill>
              </a:rPr>
              <a:t>STRATEGY EXECUTION AND CONTROL</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95705" y="17434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F2971E-E898-499B-9BCD-599E63EBF073}"/>
              </a:ext>
            </a:extLst>
          </p:cNvPr>
          <p:cNvSpPr>
            <a:spLocks noGrp="1"/>
          </p:cNvSpPr>
          <p:nvPr>
            <p:ph idx="1"/>
          </p:nvPr>
        </p:nvSpPr>
        <p:spPr>
          <a:xfrm>
            <a:off x="630810" y="2539511"/>
            <a:ext cx="3884040" cy="2884468"/>
          </a:xfrm>
        </p:spPr>
        <p:txBody>
          <a:bodyPr wrap="square"/>
          <a:lstStyle/>
          <a:p>
            <a:pPr algn="ctr"/>
            <a:r>
              <a:rPr lang="en-GB" sz="4000" b="1" dirty="0"/>
              <a:t>LEARNING OBJECTIVES</a:t>
            </a:r>
          </a:p>
        </p:txBody>
      </p:sp>
      <p:sp>
        <p:nvSpPr>
          <p:cNvPr id="6" name="Rectangle 5"/>
          <p:cNvSpPr/>
          <p:nvPr/>
        </p:nvSpPr>
        <p:spPr>
          <a:xfrm>
            <a:off x="6674466" y="1805312"/>
            <a:ext cx="5082886" cy="3416320"/>
          </a:xfrm>
          <a:prstGeom prst="rect">
            <a:avLst/>
          </a:prstGeom>
        </p:spPr>
        <p:txBody>
          <a:bodyPr wrap="square">
            <a:spAutoFit/>
          </a:bodyPr>
          <a:lstStyle/>
          <a:p>
            <a:pPr marL="457200" indent="-457200" algn="just">
              <a:buFont typeface="+mj-lt"/>
              <a:buAutoNum type="arabicPeriod"/>
            </a:pPr>
            <a:r>
              <a:rPr lang="en-GB" sz="2400" dirty="0">
                <a:latin typeface="Arial" panose="020B0604020202020204" pitchFamily="34" charset="0"/>
                <a:cs typeface="Arial" panose="020B0604020202020204" pitchFamily="34" charset="0"/>
              </a:rPr>
              <a:t>Understand the components of strategy execution and control. </a:t>
            </a:r>
          </a:p>
          <a:p>
            <a:pPr marL="457200" indent="-457200" algn="just">
              <a:buFont typeface="+mj-lt"/>
              <a:buAutoNum type="arabicPeriod"/>
            </a:pPr>
            <a:endParaRPr lang="en-GB" sz="2400" dirty="0">
              <a:latin typeface="Arial" panose="020B0604020202020204" pitchFamily="34" charset="0"/>
              <a:cs typeface="Arial" panose="020B0604020202020204" pitchFamily="34"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Explore different management control issues. </a:t>
            </a:r>
          </a:p>
          <a:p>
            <a:pPr marL="457200" indent="-457200">
              <a:buFont typeface="+mj-lt"/>
              <a:buAutoNum type="arabicPeriod"/>
            </a:pPr>
            <a:endParaRPr lang="en-GB" sz="2400" dirty="0">
              <a:latin typeface="Arial" panose="020B0604020202020204" pitchFamily="34" charset="0"/>
              <a:cs typeface="Arial" panose="020B0604020202020204" pitchFamily="34"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Understand Business Ethics and CSR</a:t>
            </a:r>
          </a:p>
          <a:p>
            <a:pPr marL="457200" indent="-457200" algn="just">
              <a:buFont typeface="+mj-lt"/>
              <a:buAutoNum type="arabicPeriod"/>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4916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318525" y="27296"/>
            <a:ext cx="5459103" cy="1077218"/>
          </a:xfrm>
          <a:prstGeom prst="rect">
            <a:avLst/>
          </a:prstGeom>
          <a:noFill/>
        </p:spPr>
        <p:txBody>
          <a:bodyPr wrap="square" rtlCol="0">
            <a:spAutoFit/>
          </a:bodyPr>
          <a:lstStyle/>
          <a:p>
            <a:pPr algn="ctr"/>
            <a:r>
              <a:rPr lang="en-GB"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Components of Strategy Execution</a:t>
            </a:r>
          </a:p>
        </p:txBody>
      </p:sp>
      <p:pic>
        <p:nvPicPr>
          <p:cNvPr id="5" name="Picture 4"/>
          <p:cNvPicPr>
            <a:picLocks noChangeAspect="1"/>
          </p:cNvPicPr>
          <p:nvPr/>
        </p:nvPicPr>
        <p:blipFill>
          <a:blip r:embed="rId3"/>
          <a:stretch>
            <a:fillRect/>
          </a:stretch>
        </p:blipFill>
        <p:spPr>
          <a:xfrm>
            <a:off x="191069" y="1555845"/>
            <a:ext cx="6059606" cy="4978346"/>
          </a:xfrm>
          <a:prstGeom prst="rect">
            <a:avLst/>
          </a:prstGeom>
        </p:spPr>
      </p:pic>
    </p:spTree>
    <p:extLst>
      <p:ext uri="{BB962C8B-B14F-4D97-AF65-F5344CB8AC3E}">
        <p14:creationId xmlns:p14="http://schemas.microsoft.com/office/powerpoint/2010/main" val="1373764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D34C882-974A-43F9-8D26-6AD08CF16FEF}"/>
              </a:ext>
            </a:extLst>
          </p:cNvPr>
          <p:cNvSpPr txBox="1">
            <a:spLocks/>
          </p:cNvSpPr>
          <p:nvPr/>
        </p:nvSpPr>
        <p:spPr>
          <a:xfrm>
            <a:off x="6537101" y="2014167"/>
            <a:ext cx="5533901" cy="355128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14400" lvl="1" indent="-457200">
              <a:buFont typeface="Wingdings" panose="05000000000000000000" pitchFamily="2" charset="2"/>
              <a:buChar char="q"/>
            </a:pPr>
            <a:endParaRPr lang="en-GB" sz="2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p:txBody>
      </p:sp>
      <p:sp>
        <p:nvSpPr>
          <p:cNvPr id="5" name="8-Point Star 4"/>
          <p:cNvSpPr/>
          <p:nvPr/>
        </p:nvSpPr>
        <p:spPr>
          <a:xfrm>
            <a:off x="1733266" y="1795803"/>
            <a:ext cx="4109238" cy="3908961"/>
          </a:xfrm>
          <a:prstGeom prst="star8">
            <a:avLst>
              <a:gd name="adj" fmla="val 4308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2030736" y="2483192"/>
            <a:ext cx="3514298" cy="2534181"/>
          </a:xfrm>
        </p:spPr>
        <p:txBody>
          <a:bodyPr>
            <a:noAutofit/>
          </a:bodyPr>
          <a:lstStyle/>
          <a:p>
            <a:pPr algn="ctr"/>
            <a:r>
              <a:rPr lang="en-GB" sz="2400" b="1" dirty="0">
                <a:solidFill>
                  <a:schemeClr val="bg1"/>
                </a:solidFill>
                <a:latin typeface="Arial" panose="020B0604020202020204" pitchFamily="34" charset="0"/>
                <a:cs typeface="Arial" panose="020B0604020202020204" pitchFamily="34" charset="0"/>
              </a:rPr>
              <a:t>Building an</a:t>
            </a:r>
            <a:br>
              <a:rPr lang="en-GB" sz="2400" b="1" dirty="0">
                <a:solidFill>
                  <a:schemeClr val="bg1"/>
                </a:solidFill>
                <a:latin typeface="Arial" panose="020B0604020202020204" pitchFamily="34" charset="0"/>
                <a:cs typeface="Arial" panose="020B0604020202020204" pitchFamily="34" charset="0"/>
              </a:rPr>
            </a:br>
            <a:r>
              <a:rPr lang="en-GB" sz="2400" b="1" dirty="0">
                <a:solidFill>
                  <a:schemeClr val="bg1"/>
                </a:solidFill>
                <a:latin typeface="Arial" panose="020B0604020202020204" pitchFamily="34" charset="0"/>
                <a:cs typeface="Arial" panose="020B0604020202020204" pitchFamily="34" charset="0"/>
              </a:rPr>
              <a:t>organization with the</a:t>
            </a:r>
            <a:br>
              <a:rPr lang="en-GB" sz="2400" b="1" dirty="0">
                <a:solidFill>
                  <a:schemeClr val="bg1"/>
                </a:solidFill>
                <a:latin typeface="Arial" panose="020B0604020202020204" pitchFamily="34" charset="0"/>
                <a:cs typeface="Arial" panose="020B0604020202020204" pitchFamily="34" charset="0"/>
              </a:rPr>
            </a:br>
            <a:r>
              <a:rPr lang="en-GB" sz="2400" b="1" dirty="0">
                <a:solidFill>
                  <a:schemeClr val="bg1"/>
                </a:solidFill>
                <a:latin typeface="Arial" panose="020B0604020202020204" pitchFamily="34" charset="0"/>
                <a:cs typeface="Arial" panose="020B0604020202020204" pitchFamily="34" charset="0"/>
              </a:rPr>
              <a:t>capabilities, people,</a:t>
            </a:r>
            <a:br>
              <a:rPr lang="en-GB" sz="2400" b="1" dirty="0">
                <a:solidFill>
                  <a:schemeClr val="bg1"/>
                </a:solidFill>
                <a:latin typeface="Arial" panose="020B0604020202020204" pitchFamily="34" charset="0"/>
                <a:cs typeface="Arial" panose="020B0604020202020204" pitchFamily="34" charset="0"/>
              </a:rPr>
            </a:br>
            <a:r>
              <a:rPr lang="en-GB" sz="2400" b="1" dirty="0">
                <a:solidFill>
                  <a:schemeClr val="bg1"/>
                </a:solidFill>
                <a:latin typeface="Arial" panose="020B0604020202020204" pitchFamily="34" charset="0"/>
                <a:cs typeface="Arial" panose="020B0604020202020204" pitchFamily="34" charset="0"/>
              </a:rPr>
              <a:t>and structure needed</a:t>
            </a:r>
            <a:br>
              <a:rPr lang="en-GB" sz="2400" b="1" dirty="0">
                <a:solidFill>
                  <a:schemeClr val="bg1"/>
                </a:solidFill>
                <a:latin typeface="Arial" panose="020B0604020202020204" pitchFamily="34" charset="0"/>
                <a:cs typeface="Arial" panose="020B0604020202020204" pitchFamily="34" charset="0"/>
              </a:rPr>
            </a:br>
            <a:r>
              <a:rPr lang="en-GB" sz="2400" b="1" dirty="0">
                <a:solidFill>
                  <a:schemeClr val="bg1"/>
                </a:solidFill>
                <a:latin typeface="Arial" panose="020B0604020202020204" pitchFamily="34" charset="0"/>
                <a:cs typeface="Arial" panose="020B0604020202020204" pitchFamily="34" charset="0"/>
              </a:rPr>
              <a:t>to execute the strategy</a:t>
            </a:r>
            <a:br>
              <a:rPr lang="en-GB" sz="2400" b="1" dirty="0">
                <a:solidFill>
                  <a:schemeClr val="bg1"/>
                </a:solidFill>
                <a:latin typeface="Arial" panose="020B0604020202020204" pitchFamily="34" charset="0"/>
                <a:cs typeface="Arial" panose="020B0604020202020204" pitchFamily="34" charset="0"/>
              </a:rPr>
            </a:br>
            <a:r>
              <a:rPr lang="en-GB" sz="2400" b="1" dirty="0">
                <a:solidFill>
                  <a:schemeClr val="bg1"/>
                </a:solidFill>
                <a:latin typeface="Arial" panose="020B0604020202020204" pitchFamily="34" charset="0"/>
                <a:cs typeface="Arial" panose="020B0604020202020204" pitchFamily="34" charset="0"/>
              </a:rPr>
              <a:t>successfully</a:t>
            </a:r>
          </a:p>
        </p:txBody>
      </p:sp>
      <p:grpSp>
        <p:nvGrpSpPr>
          <p:cNvPr id="12" name="Group 11"/>
          <p:cNvGrpSpPr/>
          <p:nvPr/>
        </p:nvGrpSpPr>
        <p:grpSpPr>
          <a:xfrm>
            <a:off x="6919415" y="1282889"/>
            <a:ext cx="2347415" cy="1323833"/>
            <a:chOff x="5595582" y="1405719"/>
            <a:chExt cx="2347415" cy="1323833"/>
          </a:xfrm>
        </p:grpSpPr>
        <p:sp>
          <p:nvSpPr>
            <p:cNvPr id="9" name="Rounded Rectangle 8"/>
            <p:cNvSpPr/>
            <p:nvPr/>
          </p:nvSpPr>
          <p:spPr>
            <a:xfrm>
              <a:off x="5595582" y="1405719"/>
              <a:ext cx="2347415" cy="1323833"/>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697939" y="1605970"/>
              <a:ext cx="2142699"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Recruit &amp; Staff the organisation with competent skills</a:t>
              </a:r>
            </a:p>
          </p:txBody>
        </p:sp>
      </p:grpSp>
      <p:grpSp>
        <p:nvGrpSpPr>
          <p:cNvPr id="15" name="Group 14"/>
          <p:cNvGrpSpPr/>
          <p:nvPr/>
        </p:nvGrpSpPr>
        <p:grpSpPr>
          <a:xfrm>
            <a:off x="6919413" y="2917785"/>
            <a:ext cx="2347415" cy="1323833"/>
            <a:chOff x="5595582" y="1405719"/>
            <a:chExt cx="2347415" cy="1323833"/>
          </a:xfrm>
        </p:grpSpPr>
        <p:sp>
          <p:nvSpPr>
            <p:cNvPr id="16" name="Rounded Rectangle 15"/>
            <p:cNvSpPr/>
            <p:nvPr/>
          </p:nvSpPr>
          <p:spPr>
            <a:xfrm>
              <a:off x="5595582" y="1405719"/>
              <a:ext cx="2347415" cy="1323833"/>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5677469" y="1529026"/>
              <a:ext cx="2245059" cy="1077218"/>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Acquire, Develop, and Strengthen</a:t>
              </a:r>
            </a:p>
            <a:p>
              <a:pPr algn="ctr"/>
              <a:r>
                <a:rPr lang="en-GB" sz="1600" dirty="0">
                  <a:latin typeface="Arial" panose="020B0604020202020204" pitchFamily="34" charset="0"/>
                  <a:cs typeface="Arial" panose="020B0604020202020204" pitchFamily="34" charset="0"/>
                </a:rPr>
                <a:t>Key Resources and Capabilities </a:t>
              </a:r>
            </a:p>
          </p:txBody>
        </p:sp>
      </p:grpSp>
      <p:grpSp>
        <p:nvGrpSpPr>
          <p:cNvPr id="18" name="Group 17"/>
          <p:cNvGrpSpPr/>
          <p:nvPr/>
        </p:nvGrpSpPr>
        <p:grpSpPr>
          <a:xfrm>
            <a:off x="6898944" y="4613981"/>
            <a:ext cx="2347415" cy="1323833"/>
            <a:chOff x="5595582" y="1405719"/>
            <a:chExt cx="2347415" cy="1323833"/>
          </a:xfrm>
        </p:grpSpPr>
        <p:sp>
          <p:nvSpPr>
            <p:cNvPr id="19" name="Rounded Rectangle 18"/>
            <p:cNvSpPr/>
            <p:nvPr/>
          </p:nvSpPr>
          <p:spPr>
            <a:xfrm>
              <a:off x="5595582" y="1405719"/>
              <a:ext cx="2347415" cy="1323833"/>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5667228" y="1665505"/>
              <a:ext cx="2245059" cy="830997"/>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Match Organizational Structure to the Strategy</a:t>
              </a:r>
            </a:p>
          </p:txBody>
        </p:sp>
      </p:grpSp>
    </p:spTree>
    <p:extLst>
      <p:ext uri="{BB962C8B-B14F-4D97-AF65-F5344CB8AC3E}">
        <p14:creationId xmlns:p14="http://schemas.microsoft.com/office/powerpoint/2010/main" val="3655929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nodePh="1">
                                  <p:stCondLst>
                                    <p:cond delay="0"/>
                                  </p:stCondLst>
                                  <p:endCondLst>
                                    <p:cond evt="begin" delay="0">
                                      <p:tn val="10"/>
                                    </p:cond>
                                  </p:end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302758" y="204717"/>
            <a:ext cx="4981433"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Allocate Resources to</a:t>
            </a:r>
            <a:b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Strategy-Critical Activities </a:t>
            </a:r>
          </a:p>
        </p:txBody>
      </p:sp>
      <p:sp>
        <p:nvSpPr>
          <p:cNvPr id="3" name="Rectangle 2"/>
          <p:cNvSpPr/>
          <p:nvPr/>
        </p:nvSpPr>
        <p:spPr>
          <a:xfrm>
            <a:off x="1460310" y="2544254"/>
            <a:ext cx="8843750" cy="1384995"/>
          </a:xfrm>
          <a:prstGeom prst="rect">
            <a:avLst/>
          </a:prstGeom>
        </p:spPr>
        <p:txBody>
          <a:bodyPr wrap="square">
            <a:spAutoFit/>
          </a:bodyPr>
          <a:lstStyle/>
          <a:p>
            <a:pPr algn="ctr"/>
            <a:r>
              <a:rPr lang="en-GB" sz="2800" dirty="0">
                <a:latin typeface="Arial" panose="020B0604020202020204" pitchFamily="34" charset="0"/>
                <a:cs typeface="Arial" panose="020B0604020202020204" pitchFamily="34" charset="0"/>
              </a:rPr>
              <a:t>The priorities of a company’s strategy must determine  allocations of capital (resource re-alignment) and</a:t>
            </a:r>
          </a:p>
          <a:p>
            <a:pPr algn="ctr"/>
            <a:r>
              <a:rPr lang="en-GB" sz="2800" dirty="0">
                <a:latin typeface="Arial" panose="020B0604020202020204" pitchFamily="34" charset="0"/>
                <a:cs typeface="Arial" panose="020B0604020202020204" pitchFamily="34" charset="0"/>
              </a:rPr>
              <a:t>and the size of each unit’s operating budgets. </a:t>
            </a:r>
          </a:p>
        </p:txBody>
      </p:sp>
    </p:spTree>
    <p:extLst>
      <p:ext uri="{BB962C8B-B14F-4D97-AF65-F5344CB8AC3E}">
        <p14:creationId xmlns:p14="http://schemas.microsoft.com/office/powerpoint/2010/main" val="3533350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2988859" y="150126"/>
            <a:ext cx="5991367"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Institute Strategy-Supportive Policies and Procedures </a:t>
            </a:r>
          </a:p>
        </p:txBody>
      </p:sp>
      <p:sp>
        <p:nvSpPr>
          <p:cNvPr id="3" name="Rectangle 2"/>
          <p:cNvSpPr/>
          <p:nvPr/>
        </p:nvSpPr>
        <p:spPr>
          <a:xfrm>
            <a:off x="1446662" y="1588910"/>
            <a:ext cx="9539786" cy="4832092"/>
          </a:xfrm>
          <a:prstGeom prst="rect">
            <a:avLst/>
          </a:prstGeom>
        </p:spPr>
        <p:txBody>
          <a:bodyPr wrap="square">
            <a:spAutoFit/>
          </a:bodyPr>
          <a:lstStyle/>
          <a:p>
            <a:pPr marL="514350" indent="-514350" algn="just">
              <a:buFont typeface="Arial" panose="020B0604020202020204" pitchFamily="34" charset="0"/>
              <a:buChar char="•"/>
            </a:pPr>
            <a:r>
              <a:rPr lang="en-GB" sz="2800" dirty="0">
                <a:latin typeface="Arial" panose="020B0604020202020204" pitchFamily="34" charset="0"/>
                <a:cs typeface="Arial" panose="020B0604020202020204" pitchFamily="34" charset="0"/>
              </a:rPr>
              <a:t>Institute policies and procedures to help enforce needed consistency in how particular strategy-critical activities are performed.</a:t>
            </a:r>
          </a:p>
          <a:p>
            <a:pPr marL="457200" indent="-457200" algn="just">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514350" indent="-514350" algn="just">
              <a:buFont typeface="Arial" panose="020B0604020202020204" pitchFamily="34" charset="0"/>
              <a:buChar char="•"/>
            </a:pPr>
            <a:r>
              <a:rPr lang="en-GB" sz="2800" dirty="0">
                <a:latin typeface="Arial" panose="020B0604020202020204" pitchFamily="34" charset="0"/>
                <a:cs typeface="Arial" panose="020B0604020202020204" pitchFamily="34" charset="0"/>
              </a:rPr>
              <a:t>Institute policies and procedures to support change programs by providing top-down guidance regarding how certain things now need to be done.</a:t>
            </a:r>
          </a:p>
          <a:p>
            <a:pPr marL="457200" indent="-457200" algn="just">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514350" indent="-514350" algn="just">
              <a:buFont typeface="Arial" panose="020B0604020202020204" pitchFamily="34" charset="0"/>
              <a:buChar char="•"/>
            </a:pPr>
            <a:r>
              <a:rPr lang="en-GB" sz="2800" dirty="0">
                <a:latin typeface="Arial" panose="020B0604020202020204" pitchFamily="34" charset="0"/>
                <a:cs typeface="Arial" panose="020B0604020202020204" pitchFamily="34" charset="0"/>
              </a:rPr>
              <a:t>Policies and procedures should be well-planned promote a work climate that facilitates good strategy execution</a:t>
            </a:r>
          </a:p>
        </p:txBody>
      </p:sp>
    </p:spTree>
    <p:extLst>
      <p:ext uri="{BB962C8B-B14F-4D97-AF65-F5344CB8AC3E}">
        <p14:creationId xmlns:p14="http://schemas.microsoft.com/office/powerpoint/2010/main" val="2093252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8-Point Star 17"/>
          <p:cNvSpPr/>
          <p:nvPr/>
        </p:nvSpPr>
        <p:spPr>
          <a:xfrm>
            <a:off x="8188458" y="1130542"/>
            <a:ext cx="3275462" cy="2884116"/>
          </a:xfrm>
          <a:prstGeom prst="star8">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275462" y="245660"/>
            <a:ext cx="4981433"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Continuous Improvement</a:t>
            </a:r>
            <a:b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 Processes and Activities </a:t>
            </a:r>
          </a:p>
        </p:txBody>
      </p:sp>
      <p:grpSp>
        <p:nvGrpSpPr>
          <p:cNvPr id="5" name="Group 4"/>
          <p:cNvGrpSpPr/>
          <p:nvPr/>
        </p:nvGrpSpPr>
        <p:grpSpPr>
          <a:xfrm>
            <a:off x="311803" y="1130542"/>
            <a:ext cx="3389195" cy="2579428"/>
            <a:chOff x="68238" y="2429303"/>
            <a:chExt cx="3916907" cy="3188804"/>
          </a:xfrm>
        </p:grpSpPr>
        <p:sp>
          <p:nvSpPr>
            <p:cNvPr id="4" name="8-Point Star 3"/>
            <p:cNvSpPr/>
            <p:nvPr/>
          </p:nvSpPr>
          <p:spPr>
            <a:xfrm>
              <a:off x="68238" y="2429303"/>
              <a:ext cx="3916907" cy="3188804"/>
            </a:xfrm>
            <a:prstGeom prst="star8">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6" name="TextBox 5"/>
            <p:cNvSpPr txBox="1"/>
            <p:nvPr/>
          </p:nvSpPr>
          <p:spPr>
            <a:xfrm>
              <a:off x="900752" y="3128850"/>
              <a:ext cx="2169994" cy="1323439"/>
            </a:xfrm>
            <a:prstGeom prst="rect">
              <a:avLst/>
            </a:prstGeom>
            <a:noFill/>
            <a:ln>
              <a:noFill/>
            </a:ln>
          </p:spPr>
          <p:txBody>
            <a:bodyPr wrap="square" rtlCol="0">
              <a:spAutoFit/>
            </a:bodyPr>
            <a:lstStyle/>
            <a:p>
              <a:pPr algn="ctr"/>
              <a:r>
                <a:rPr lang="en-GB" sz="2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Total Quality Management (TQM) programs.</a:t>
              </a:r>
            </a:p>
          </p:txBody>
        </p:sp>
      </p:grpSp>
      <p:grpSp>
        <p:nvGrpSpPr>
          <p:cNvPr id="7" name="Group 6"/>
          <p:cNvGrpSpPr/>
          <p:nvPr/>
        </p:nvGrpSpPr>
        <p:grpSpPr>
          <a:xfrm>
            <a:off x="3985328" y="1130542"/>
            <a:ext cx="3275462" cy="2884116"/>
            <a:chOff x="68238" y="2429303"/>
            <a:chExt cx="3916907" cy="3188804"/>
          </a:xfrm>
        </p:grpSpPr>
        <p:sp>
          <p:nvSpPr>
            <p:cNvPr id="9" name="8-Point Star 8"/>
            <p:cNvSpPr/>
            <p:nvPr/>
          </p:nvSpPr>
          <p:spPr>
            <a:xfrm>
              <a:off x="68238" y="2429303"/>
              <a:ext cx="3916907" cy="3188804"/>
            </a:xfrm>
            <a:prstGeom prst="star8">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900752" y="3128850"/>
              <a:ext cx="2169994" cy="1735484"/>
            </a:xfrm>
            <a:prstGeom prst="rect">
              <a:avLst/>
            </a:prstGeom>
            <a:noFill/>
            <a:ln>
              <a:noFill/>
            </a:ln>
          </p:spPr>
          <p:txBody>
            <a:bodyPr wrap="square" rtlCol="0">
              <a:spAutoFit/>
            </a:bodyPr>
            <a:lstStyle/>
            <a:p>
              <a:pPr algn="ctr"/>
              <a:r>
                <a:rPr lang="en-GB" sz="24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Six Sigma quality control techniques</a:t>
              </a:r>
            </a:p>
          </p:txBody>
        </p:sp>
      </p:grpSp>
      <p:sp>
        <p:nvSpPr>
          <p:cNvPr id="3" name="Rectangle 2"/>
          <p:cNvSpPr/>
          <p:nvPr/>
        </p:nvSpPr>
        <p:spPr>
          <a:xfrm>
            <a:off x="104265" y="3709970"/>
            <a:ext cx="3557884" cy="2585323"/>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TQM is a philosophy:  emphasizes </a:t>
            </a:r>
            <a:r>
              <a:rPr lang="en-GB" b="1" u="sng" dirty="0">
                <a:latin typeface="Arial" panose="020B0604020202020204" pitchFamily="34" charset="0"/>
                <a:cs typeface="Arial" panose="020B0604020202020204" pitchFamily="34" charset="0"/>
              </a:rPr>
              <a:t>continuous improvement </a:t>
            </a:r>
            <a:r>
              <a:rPr lang="en-GB" dirty="0">
                <a:latin typeface="Arial" panose="020B0604020202020204" pitchFamily="34" charset="0"/>
                <a:cs typeface="Arial" panose="020B0604020202020204" pitchFamily="34" charset="0"/>
              </a:rPr>
              <a:t>in all phases of operations with the involvement and </a:t>
            </a:r>
            <a:r>
              <a:rPr lang="en-GB" b="1" u="sng" dirty="0">
                <a:latin typeface="Arial" panose="020B0604020202020204" pitchFamily="34" charset="0"/>
                <a:cs typeface="Arial" panose="020B0604020202020204" pitchFamily="34" charset="0"/>
              </a:rPr>
              <a:t>empowerment of employees </a:t>
            </a:r>
            <a:r>
              <a:rPr lang="en-GB" dirty="0">
                <a:latin typeface="Arial" panose="020B0604020202020204" pitchFamily="34" charset="0"/>
                <a:cs typeface="Arial" panose="020B0604020202020204" pitchFamily="34" charset="0"/>
              </a:rPr>
              <a:t>at all levels, team-based work </a:t>
            </a:r>
            <a:r>
              <a:rPr lang="en-GB" b="1" u="sng" dirty="0">
                <a:latin typeface="Arial" panose="020B0604020202020204" pitchFamily="34" charset="0"/>
                <a:cs typeface="Arial" panose="020B0604020202020204" pitchFamily="34" charset="0"/>
              </a:rPr>
              <a:t>design, benchmarking, and total customer satisfaction.</a:t>
            </a:r>
          </a:p>
        </p:txBody>
      </p:sp>
      <p:sp>
        <p:nvSpPr>
          <p:cNvPr id="14" name="Rectangle 13"/>
          <p:cNvSpPr/>
          <p:nvPr/>
        </p:nvSpPr>
        <p:spPr>
          <a:xfrm>
            <a:off x="3605346" y="3965614"/>
            <a:ext cx="3966950" cy="2862322"/>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Six Sigma quality control: </a:t>
            </a:r>
            <a:r>
              <a:rPr lang="en-GB" b="1" dirty="0">
                <a:latin typeface="Arial" panose="020B0604020202020204" pitchFamily="34" charset="0"/>
                <a:cs typeface="Arial" panose="020B0604020202020204" pitchFamily="34" charset="0"/>
              </a:rPr>
              <a:t>disciplined, statistics-based system </a:t>
            </a:r>
            <a:r>
              <a:rPr lang="en-GB" dirty="0">
                <a:latin typeface="Arial" panose="020B0604020202020204" pitchFamily="34" charset="0"/>
                <a:cs typeface="Arial" panose="020B0604020202020204" pitchFamily="34" charset="0"/>
              </a:rPr>
              <a:t>aimed at producing not more than 3.4 defects per million iterations for any business process—from manufacturing to customer transactions. The Six Sigma process comprises </a:t>
            </a:r>
            <a:r>
              <a:rPr lang="en-GB" b="1" u="sng" dirty="0">
                <a:latin typeface="Arial" panose="020B0604020202020204" pitchFamily="34" charset="0"/>
                <a:cs typeface="Arial" panose="020B0604020202020204" pitchFamily="34" charset="0"/>
              </a:rPr>
              <a:t>define, measure, </a:t>
            </a:r>
            <a:r>
              <a:rPr lang="en-GB" b="1" u="sng" dirty="0" err="1">
                <a:latin typeface="Arial" panose="020B0604020202020204" pitchFamily="34" charset="0"/>
                <a:cs typeface="Arial" panose="020B0604020202020204" pitchFamily="34" charset="0"/>
              </a:rPr>
              <a:t>analyze</a:t>
            </a:r>
            <a:r>
              <a:rPr lang="en-GB" b="1" u="sng" dirty="0">
                <a:latin typeface="Arial" panose="020B0604020202020204" pitchFamily="34" charset="0"/>
                <a:cs typeface="Arial" panose="020B0604020202020204" pitchFamily="34" charset="0"/>
              </a:rPr>
              <a:t>, improve</a:t>
            </a:r>
            <a:r>
              <a:rPr lang="en-GB" b="1" dirty="0">
                <a:latin typeface="Arial" panose="020B0604020202020204" pitchFamily="34" charset="0"/>
                <a:cs typeface="Arial" panose="020B0604020202020204" pitchFamily="34" charset="0"/>
              </a:rPr>
              <a:t>, and </a:t>
            </a:r>
            <a:r>
              <a:rPr lang="en-GB" b="1" u="sng" dirty="0">
                <a:latin typeface="Arial" panose="020B0604020202020204" pitchFamily="34" charset="0"/>
                <a:cs typeface="Arial" panose="020B0604020202020204" pitchFamily="34" charset="0"/>
              </a:rPr>
              <a:t>control</a:t>
            </a:r>
            <a:r>
              <a:rPr lang="en-GB" b="1" dirty="0">
                <a:latin typeface="Arial" panose="020B0604020202020204" pitchFamily="34" charset="0"/>
                <a:cs typeface="Arial" panose="020B0604020202020204" pitchFamily="34" charset="0"/>
              </a:rPr>
              <a:t> (DMAIC).</a:t>
            </a:r>
          </a:p>
        </p:txBody>
      </p:sp>
      <p:sp>
        <p:nvSpPr>
          <p:cNvPr id="15" name="Rectangle 14"/>
          <p:cNvSpPr/>
          <p:nvPr/>
        </p:nvSpPr>
        <p:spPr>
          <a:xfrm>
            <a:off x="7856626" y="3987941"/>
            <a:ext cx="4167298" cy="3046988"/>
          </a:xfrm>
          <a:prstGeom prst="rect">
            <a:avLst/>
          </a:prstGeom>
          <a:solidFill>
            <a:schemeClr val="bg1"/>
          </a:solidFill>
        </p:spPr>
        <p:txBody>
          <a:bodyPr wrap="square">
            <a:spAutoFit/>
          </a:bodyPr>
          <a:lstStyle/>
          <a:p>
            <a:pPr algn="ctr"/>
            <a:r>
              <a:rPr lang="en-GB" sz="1600" b="1" dirty="0">
                <a:latin typeface="Arial" panose="020B0604020202020204" pitchFamily="34" charset="0"/>
                <a:cs typeface="Arial" panose="020B0604020202020204" pitchFamily="34" charset="0"/>
              </a:rPr>
              <a:t>BPR</a:t>
            </a:r>
            <a:r>
              <a:rPr lang="en-GB" sz="1600" dirty="0">
                <a:latin typeface="Arial" panose="020B0604020202020204" pitchFamily="34" charset="0"/>
                <a:cs typeface="Arial" panose="020B0604020202020204" pitchFamily="34" charset="0"/>
              </a:rPr>
              <a:t> (1) analysis and design of work </a:t>
            </a:r>
            <a:r>
              <a:rPr lang="en-GB" sz="1600" b="1" u="sng" dirty="0">
                <a:latin typeface="Arial" panose="020B0604020202020204" pitchFamily="34" charset="0"/>
                <a:cs typeface="Arial" panose="020B0604020202020204" pitchFamily="34" charset="0"/>
              </a:rPr>
              <a:t>flows and processes </a:t>
            </a:r>
            <a:r>
              <a:rPr lang="en-GB" sz="1600" dirty="0">
                <a:latin typeface="Arial" panose="020B0604020202020204" pitchFamily="34" charset="0"/>
                <a:cs typeface="Arial" panose="020B0604020202020204" pitchFamily="34" charset="0"/>
              </a:rPr>
              <a:t>within and between organisations (Davenport and Short,1990). </a:t>
            </a:r>
          </a:p>
          <a:p>
            <a:pPr algn="ctr"/>
            <a:r>
              <a:rPr lang="en-GB" sz="1600" dirty="0">
                <a:latin typeface="Arial" panose="020B0604020202020204" pitchFamily="34" charset="0"/>
                <a:cs typeface="Arial" panose="020B0604020202020204" pitchFamily="34" charset="0"/>
              </a:rPr>
              <a:t>(2) Rethinking and radical </a:t>
            </a:r>
            <a:r>
              <a:rPr lang="en-GB" sz="1600" b="1" u="sng" dirty="0">
                <a:latin typeface="Arial" panose="020B0604020202020204" pitchFamily="34" charset="0"/>
                <a:cs typeface="Arial" panose="020B0604020202020204" pitchFamily="34" charset="0"/>
              </a:rPr>
              <a:t>redesign of business processes </a:t>
            </a:r>
            <a:r>
              <a:rPr lang="en-GB" sz="1600" dirty="0">
                <a:latin typeface="Arial" panose="020B0604020202020204" pitchFamily="34" charset="0"/>
                <a:cs typeface="Arial" panose="020B0604020202020204" pitchFamily="34" charset="0"/>
              </a:rPr>
              <a:t>to achieve dramatic improvements in critical, contemporary measures of performance, such as cost, quality, service, and speed (Hammer and </a:t>
            </a:r>
            <a:r>
              <a:rPr lang="en-GB" sz="1600" dirty="0" err="1">
                <a:latin typeface="Arial" panose="020B0604020202020204" pitchFamily="34" charset="0"/>
                <a:cs typeface="Arial" panose="020B0604020202020204" pitchFamily="34" charset="0"/>
              </a:rPr>
              <a:t>Champy</a:t>
            </a:r>
            <a:r>
              <a:rPr lang="en-GB" sz="1600" dirty="0">
                <a:latin typeface="Arial" panose="020B0604020202020204" pitchFamily="34" charset="0"/>
                <a:cs typeface="Arial" panose="020B0604020202020204" pitchFamily="34" charset="0"/>
              </a:rPr>
              <a:t>, 1993).</a:t>
            </a:r>
          </a:p>
          <a:p>
            <a:pPr algn="ctr"/>
            <a:r>
              <a:rPr lang="en-GB" sz="1600" b="1" dirty="0">
                <a:latin typeface="Arial" panose="020B0604020202020204" pitchFamily="34" charset="0"/>
                <a:cs typeface="Arial" panose="020B0604020202020204" pitchFamily="34" charset="0"/>
              </a:rPr>
              <a:t>(3) </a:t>
            </a:r>
            <a:r>
              <a:rPr lang="en-GB" sz="1400" b="1" dirty="0">
                <a:latin typeface="Arial" panose="020B0604020202020204" pitchFamily="34" charset="0"/>
                <a:cs typeface="Arial" panose="020B0604020202020204" pitchFamily="34" charset="0"/>
              </a:rPr>
              <a:t>Reconfiguring your jobs, processes, works with  the aim of improving cost, quality, service and speed.</a:t>
            </a:r>
          </a:p>
        </p:txBody>
      </p:sp>
      <p:sp>
        <p:nvSpPr>
          <p:cNvPr id="17" name="TextBox 16"/>
          <p:cNvSpPr txBox="1"/>
          <p:nvPr/>
        </p:nvSpPr>
        <p:spPr>
          <a:xfrm>
            <a:off x="8840359" y="1903620"/>
            <a:ext cx="1971660" cy="1015663"/>
          </a:xfrm>
          <a:prstGeom prst="rect">
            <a:avLst/>
          </a:prstGeom>
          <a:noFill/>
          <a:ln>
            <a:noFill/>
          </a:ln>
        </p:spPr>
        <p:txBody>
          <a:bodyPr wrap="square" rtlCol="0">
            <a:spAutoFit/>
          </a:bodyPr>
          <a:lstStyle/>
          <a:p>
            <a:pPr algn="ctr"/>
            <a:r>
              <a:rPr lang="en-GB" sz="2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Business Process Reengineering</a:t>
            </a:r>
          </a:p>
        </p:txBody>
      </p:sp>
    </p:spTree>
    <p:extLst>
      <p:ext uri="{BB962C8B-B14F-4D97-AF65-F5344CB8AC3E}">
        <p14:creationId xmlns:p14="http://schemas.microsoft.com/office/powerpoint/2010/main" val="698488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fade">
                                      <p:cBhvr>
                                        <p:cTn id="26" dur="500"/>
                                        <p:tgtEl>
                                          <p:spTgt spid="17"/>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500"/>
                                        <p:tgtEl>
                                          <p:spTgt spid="18"/>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3" grpId="0"/>
      <p:bldP spid="14" grpId="0"/>
      <p:bldP spid="15" grpId="0" animBg="1"/>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507474" y="177421"/>
            <a:ext cx="5322627"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Build and Install Information and Operating Systems</a:t>
            </a:r>
          </a:p>
        </p:txBody>
      </p:sp>
      <p:sp>
        <p:nvSpPr>
          <p:cNvPr id="3" name="Rectangle 2"/>
          <p:cNvSpPr/>
          <p:nvPr/>
        </p:nvSpPr>
        <p:spPr>
          <a:xfrm>
            <a:off x="2160894" y="2244002"/>
            <a:ext cx="3202675" cy="2246769"/>
          </a:xfrm>
          <a:prstGeom prst="rect">
            <a:avLst/>
          </a:prstGeom>
          <a:solidFill>
            <a:schemeClr val="accent1">
              <a:lumMod val="20000"/>
              <a:lumOff val="80000"/>
            </a:schemeClr>
          </a:solidFill>
        </p:spPr>
        <p:txBody>
          <a:bodyPr wrap="square">
            <a:spAutoFit/>
          </a:bodyPr>
          <a:lstStyle/>
          <a:p>
            <a:pPr algn="ctr"/>
            <a:r>
              <a:rPr lang="en-GB" sz="2000" b="1" dirty="0">
                <a:latin typeface="Arial" panose="020B0604020202020204" pitchFamily="34" charset="0"/>
                <a:cs typeface="Arial" panose="020B0604020202020204" pitchFamily="34" charset="0"/>
              </a:rPr>
              <a:t>Identify the</a:t>
            </a:r>
          </a:p>
          <a:p>
            <a:pPr algn="ctr"/>
            <a:r>
              <a:rPr lang="en-GB" sz="2000" b="1" dirty="0">
                <a:latin typeface="Arial" panose="020B0604020202020204" pitchFamily="34" charset="0"/>
                <a:cs typeface="Arial" panose="020B0604020202020204" pitchFamily="34" charset="0"/>
              </a:rPr>
              <a:t>role of information and</a:t>
            </a:r>
          </a:p>
          <a:p>
            <a:pPr algn="ctr"/>
            <a:r>
              <a:rPr lang="en-GB" sz="2000" b="1" dirty="0">
                <a:latin typeface="Arial" panose="020B0604020202020204" pitchFamily="34" charset="0"/>
                <a:cs typeface="Arial" panose="020B0604020202020204" pitchFamily="34" charset="0"/>
              </a:rPr>
              <a:t>operating systems</a:t>
            </a:r>
          </a:p>
          <a:p>
            <a:pPr algn="ctr"/>
            <a:r>
              <a:rPr lang="en-GB" sz="2000" b="1" dirty="0">
                <a:latin typeface="Arial" panose="020B0604020202020204" pitchFamily="34" charset="0"/>
                <a:cs typeface="Arial" panose="020B0604020202020204" pitchFamily="34" charset="0"/>
              </a:rPr>
              <a:t>in supporting company</a:t>
            </a:r>
          </a:p>
          <a:p>
            <a:pPr algn="ctr"/>
            <a:r>
              <a:rPr lang="en-GB" sz="2000" b="1" dirty="0">
                <a:latin typeface="Arial" panose="020B0604020202020204" pitchFamily="34" charset="0"/>
                <a:cs typeface="Arial" panose="020B0604020202020204" pitchFamily="34" charset="0"/>
              </a:rPr>
              <a:t>personnel to carry out</a:t>
            </a:r>
          </a:p>
          <a:p>
            <a:pPr algn="ctr"/>
            <a:r>
              <a:rPr lang="en-GB" sz="2000" b="1" dirty="0">
                <a:latin typeface="Arial" panose="020B0604020202020204" pitchFamily="34" charset="0"/>
                <a:cs typeface="Arial" panose="020B0604020202020204" pitchFamily="34" charset="0"/>
              </a:rPr>
              <a:t>their strategic roles</a:t>
            </a:r>
          </a:p>
          <a:p>
            <a:pPr algn="ctr"/>
            <a:r>
              <a:rPr lang="en-GB" sz="2000" b="1" dirty="0">
                <a:latin typeface="Arial" panose="020B0604020202020204" pitchFamily="34" charset="0"/>
                <a:cs typeface="Arial" panose="020B0604020202020204" pitchFamily="34" charset="0"/>
              </a:rPr>
              <a:t>proficiently</a:t>
            </a:r>
            <a:r>
              <a:rPr lang="en-GB" sz="2000" dirty="0">
                <a:latin typeface="Arial" panose="020B0604020202020204" pitchFamily="34" charset="0"/>
                <a:cs typeface="Arial" panose="020B0604020202020204" pitchFamily="34" charset="0"/>
              </a:rPr>
              <a:t>.</a:t>
            </a:r>
          </a:p>
        </p:txBody>
      </p:sp>
      <p:sp>
        <p:nvSpPr>
          <p:cNvPr id="9" name="Rectangle 8"/>
          <p:cNvSpPr/>
          <p:nvPr/>
        </p:nvSpPr>
        <p:spPr>
          <a:xfrm>
            <a:off x="6724933" y="2213224"/>
            <a:ext cx="2855795" cy="2308324"/>
          </a:xfrm>
          <a:prstGeom prst="rect">
            <a:avLst/>
          </a:prstGeom>
          <a:solidFill>
            <a:schemeClr val="accent1">
              <a:lumMod val="20000"/>
              <a:lumOff val="80000"/>
            </a:schemeClr>
          </a:solidFill>
        </p:spPr>
        <p:txBody>
          <a:bodyPr wrap="square">
            <a:spAutoFit/>
          </a:bodyPr>
          <a:lstStyle/>
          <a:p>
            <a:pPr algn="ctr"/>
            <a:r>
              <a:rPr lang="en-GB" b="1" dirty="0">
                <a:latin typeface="Arial" panose="020B0604020202020204" pitchFamily="34" charset="0"/>
                <a:cs typeface="Arial" panose="020B0604020202020204" pitchFamily="34" charset="0"/>
              </a:rPr>
              <a:t>State-of-the-art operating systems, information systems, and real-time data is integral</a:t>
            </a:r>
          </a:p>
          <a:p>
            <a:pPr algn="ctr"/>
            <a:r>
              <a:rPr lang="en-GB" b="1" dirty="0">
                <a:latin typeface="Arial" panose="020B0604020202020204" pitchFamily="34" charset="0"/>
                <a:cs typeface="Arial" panose="020B0604020202020204" pitchFamily="34" charset="0"/>
              </a:rPr>
              <a:t>to complement strategy execution and operating</a:t>
            </a:r>
          </a:p>
          <a:p>
            <a:pPr algn="ctr"/>
            <a:r>
              <a:rPr lang="en-GB" b="1" dirty="0">
                <a:latin typeface="Arial" panose="020B0604020202020204" pitchFamily="34" charset="0"/>
                <a:cs typeface="Arial" panose="020B0604020202020204" pitchFamily="34" charset="0"/>
              </a:rPr>
              <a:t>excellence. </a:t>
            </a:r>
            <a:endParaRPr lang="en-GB" dirty="0">
              <a:latin typeface="Arial" panose="020B0604020202020204" pitchFamily="34" charset="0"/>
              <a:cs typeface="Arial" panose="020B0604020202020204" pitchFamily="34" charset="0"/>
            </a:endParaRPr>
          </a:p>
        </p:txBody>
      </p:sp>
      <p:sp>
        <p:nvSpPr>
          <p:cNvPr id="10" name="Left-Right Arrow 9"/>
          <p:cNvSpPr/>
          <p:nvPr/>
        </p:nvSpPr>
        <p:spPr>
          <a:xfrm>
            <a:off x="5527343" y="2878171"/>
            <a:ext cx="1033816" cy="762989"/>
          </a:xfrm>
          <a:prstGeom prst="leftRightArrow">
            <a:avLst>
              <a:gd name="adj1" fmla="val 48484"/>
              <a:gd name="adj2"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8733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507474" y="177421"/>
            <a:ext cx="4981433"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Rewards and Incentives and</a:t>
            </a:r>
            <a:b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Strategy Execution </a:t>
            </a:r>
          </a:p>
        </p:txBody>
      </p:sp>
      <p:sp>
        <p:nvSpPr>
          <p:cNvPr id="3" name="Rectangle 2"/>
          <p:cNvSpPr/>
          <p:nvPr/>
        </p:nvSpPr>
        <p:spPr>
          <a:xfrm>
            <a:off x="1419156" y="2739365"/>
            <a:ext cx="2716116" cy="1384995"/>
          </a:xfrm>
          <a:prstGeom prst="rect">
            <a:avLst/>
          </a:prstGeom>
          <a:ln>
            <a:solidFill>
              <a:schemeClr val="tx1"/>
            </a:solidFill>
          </a:ln>
        </p:spPr>
        <p:txBody>
          <a:bodyPr wrap="square">
            <a:spAutoFit/>
          </a:bodyPr>
          <a:lstStyle/>
          <a:p>
            <a:pPr algn="ctr"/>
            <a:r>
              <a:rPr lang="en-GB" sz="2800" dirty="0">
                <a:latin typeface="Arial" panose="020B0604020202020204" pitchFamily="34" charset="0"/>
                <a:cs typeface="Arial" panose="020B0604020202020204" pitchFamily="34" charset="0"/>
              </a:rPr>
              <a:t>Motivation and Reward Systems</a:t>
            </a:r>
          </a:p>
        </p:txBody>
      </p:sp>
      <p:cxnSp>
        <p:nvCxnSpPr>
          <p:cNvPr id="8" name="Straight Arrow Connector 7"/>
          <p:cNvCxnSpPr>
            <a:stCxn id="3" idx="3"/>
            <a:endCxn id="18" idx="1"/>
          </p:cNvCxnSpPr>
          <p:nvPr/>
        </p:nvCxnSpPr>
        <p:spPr>
          <a:xfrm flipV="1">
            <a:off x="4135272" y="1654863"/>
            <a:ext cx="2995577" cy="17770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7130849" y="1177809"/>
            <a:ext cx="2716116" cy="954107"/>
          </a:xfrm>
          <a:prstGeom prst="rect">
            <a:avLst/>
          </a:prstGeom>
          <a:ln>
            <a:solidFill>
              <a:schemeClr val="tx1"/>
            </a:solidFill>
          </a:ln>
        </p:spPr>
        <p:txBody>
          <a:bodyPr wrap="square">
            <a:spAutoFit/>
          </a:bodyPr>
          <a:lstStyle/>
          <a:p>
            <a:pPr algn="ctr"/>
            <a:r>
              <a:rPr lang="en-GB" sz="2800" dirty="0">
                <a:latin typeface="Arial" panose="020B0604020202020204" pitchFamily="34" charset="0"/>
                <a:cs typeface="Arial" panose="020B0604020202020204" pitchFamily="34" charset="0"/>
              </a:rPr>
              <a:t>Financial Incentives</a:t>
            </a:r>
          </a:p>
        </p:txBody>
      </p:sp>
      <p:sp>
        <p:nvSpPr>
          <p:cNvPr id="29" name="Rectangle 28"/>
          <p:cNvSpPr/>
          <p:nvPr/>
        </p:nvSpPr>
        <p:spPr>
          <a:xfrm>
            <a:off x="7130849" y="2940707"/>
            <a:ext cx="2716116" cy="954107"/>
          </a:xfrm>
          <a:prstGeom prst="rect">
            <a:avLst/>
          </a:prstGeom>
          <a:ln>
            <a:solidFill>
              <a:schemeClr val="tx1"/>
            </a:solidFill>
          </a:ln>
        </p:spPr>
        <p:txBody>
          <a:bodyPr wrap="square">
            <a:spAutoFit/>
          </a:bodyPr>
          <a:lstStyle/>
          <a:p>
            <a:pPr algn="ctr"/>
            <a:r>
              <a:rPr lang="en-GB" sz="2800" dirty="0">
                <a:latin typeface="Arial" panose="020B0604020202020204" pitchFamily="34" charset="0"/>
                <a:cs typeface="Arial" panose="020B0604020202020204" pitchFamily="34" charset="0"/>
              </a:rPr>
              <a:t>Non-Financial Incentives</a:t>
            </a:r>
          </a:p>
        </p:txBody>
      </p:sp>
      <p:cxnSp>
        <p:nvCxnSpPr>
          <p:cNvPr id="11" name="Straight Arrow Connector 10"/>
          <p:cNvCxnSpPr>
            <a:stCxn id="3" idx="3"/>
            <a:endCxn id="29" idx="1"/>
          </p:cNvCxnSpPr>
          <p:nvPr/>
        </p:nvCxnSpPr>
        <p:spPr>
          <a:xfrm flipV="1">
            <a:off x="4135272" y="3417761"/>
            <a:ext cx="2995577" cy="141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Rectangle 29"/>
          <p:cNvSpPr/>
          <p:nvPr/>
        </p:nvSpPr>
        <p:spPr>
          <a:xfrm>
            <a:off x="7130849" y="4573210"/>
            <a:ext cx="2716116" cy="954107"/>
          </a:xfrm>
          <a:prstGeom prst="rect">
            <a:avLst/>
          </a:prstGeom>
          <a:ln>
            <a:solidFill>
              <a:schemeClr val="tx1"/>
            </a:solidFill>
          </a:ln>
        </p:spPr>
        <p:txBody>
          <a:bodyPr wrap="square">
            <a:spAutoFit/>
          </a:bodyPr>
          <a:lstStyle/>
          <a:p>
            <a:pPr algn="ctr"/>
            <a:r>
              <a:rPr lang="en-GB" sz="2800" dirty="0">
                <a:latin typeface="Arial" panose="020B0604020202020204" pitchFamily="34" charset="0"/>
                <a:cs typeface="Arial" panose="020B0604020202020204" pitchFamily="34" charset="0"/>
              </a:rPr>
              <a:t>Financial Incentives</a:t>
            </a:r>
          </a:p>
        </p:txBody>
      </p:sp>
      <p:cxnSp>
        <p:nvCxnSpPr>
          <p:cNvPr id="15" name="Straight Arrow Connector 14"/>
          <p:cNvCxnSpPr>
            <a:stCxn id="3" idx="3"/>
            <a:endCxn id="30" idx="1"/>
          </p:cNvCxnSpPr>
          <p:nvPr/>
        </p:nvCxnSpPr>
        <p:spPr>
          <a:xfrm>
            <a:off x="4135272" y="3431863"/>
            <a:ext cx="2995577" cy="16184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8719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507474" y="57132"/>
            <a:ext cx="4981433" cy="1001249"/>
          </a:xfrm>
          <a:noFill/>
        </p:spPr>
        <p:txBody>
          <a:bodyPr>
            <a:noAutofit/>
          </a:bodyPr>
          <a:lstStyle/>
          <a:p>
            <a:pPr algn="ctr"/>
            <a:r>
              <a:rPr lang="en-GB" sz="24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Corporate Culture and Strategy Execution </a:t>
            </a:r>
          </a:p>
        </p:txBody>
      </p:sp>
      <p:pic>
        <p:nvPicPr>
          <p:cNvPr id="4" name="Picture 3"/>
          <p:cNvPicPr>
            <a:picLocks noChangeAspect="1"/>
          </p:cNvPicPr>
          <p:nvPr/>
        </p:nvPicPr>
        <p:blipFill>
          <a:blip r:embed="rId3"/>
          <a:stretch>
            <a:fillRect/>
          </a:stretch>
        </p:blipFill>
        <p:spPr>
          <a:xfrm>
            <a:off x="5711587" y="1246495"/>
            <a:ext cx="6243852" cy="5475027"/>
          </a:xfrm>
          <a:prstGeom prst="rect">
            <a:avLst/>
          </a:prstGeom>
        </p:spPr>
      </p:pic>
      <p:sp>
        <p:nvSpPr>
          <p:cNvPr id="12" name="Title 1">
            <a:extLst>
              <a:ext uri="{FF2B5EF4-FFF2-40B4-BE49-F238E27FC236}">
                <a16:creationId xmlns:a16="http://schemas.microsoft.com/office/drawing/2014/main" id="{CD34C882-974A-43F9-8D26-6AD08CF16FEF}"/>
              </a:ext>
            </a:extLst>
          </p:cNvPr>
          <p:cNvSpPr txBox="1">
            <a:spLocks/>
          </p:cNvSpPr>
          <p:nvPr/>
        </p:nvSpPr>
        <p:spPr>
          <a:xfrm>
            <a:off x="2035790" y="3387848"/>
            <a:ext cx="3204949" cy="1001249"/>
          </a:xfrm>
          <a:prstGeom prst="rect">
            <a:avLst/>
          </a:prstGeom>
          <a:noFill/>
          <a:ln>
            <a:solidFill>
              <a:schemeClr val="tx1"/>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Steps to promoting culture</a:t>
            </a:r>
          </a:p>
        </p:txBody>
      </p:sp>
    </p:spTree>
    <p:extLst>
      <p:ext uri="{BB962C8B-B14F-4D97-AF65-F5344CB8AC3E}">
        <p14:creationId xmlns:p14="http://schemas.microsoft.com/office/powerpoint/2010/main" val="444891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507474" y="177421"/>
            <a:ext cx="4981433"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Leadership in the Strategy Execution Process</a:t>
            </a:r>
          </a:p>
        </p:txBody>
      </p:sp>
      <p:graphicFrame>
        <p:nvGraphicFramePr>
          <p:cNvPr id="5" name="Diagram 4"/>
          <p:cNvGraphicFramePr/>
          <p:nvPr>
            <p:extLst>
              <p:ext uri="{D42A27DB-BD31-4B8C-83A1-F6EECF244321}">
                <p14:modId xmlns:p14="http://schemas.microsoft.com/office/powerpoint/2010/main" val="407819288"/>
              </p:ext>
            </p:extLst>
          </p:nvPr>
        </p:nvGraphicFramePr>
        <p:xfrm>
          <a:off x="2493748" y="1562164"/>
          <a:ext cx="6404592" cy="44292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869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txBox="1">
            <a:spLocks/>
          </p:cNvSpPr>
          <p:nvPr/>
        </p:nvSpPr>
        <p:spPr>
          <a:xfrm>
            <a:off x="3507474" y="177421"/>
            <a:ext cx="4981433" cy="823828"/>
          </a:xfrm>
          <a:prstGeom prst="rect">
            <a:avLst/>
          </a:prstGeom>
          <a:no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Match Structure with Strategy</a:t>
            </a:r>
          </a:p>
        </p:txBody>
      </p:sp>
      <p:sp>
        <p:nvSpPr>
          <p:cNvPr id="3" name="Rectangle 2"/>
          <p:cNvSpPr/>
          <p:nvPr/>
        </p:nvSpPr>
        <p:spPr>
          <a:xfrm>
            <a:off x="1776483" y="2070126"/>
            <a:ext cx="7952095" cy="3785652"/>
          </a:xfrm>
          <a:prstGeom prst="rect">
            <a:avLst/>
          </a:prstGeom>
        </p:spPr>
        <p:txBody>
          <a:bodyPr wrap="square">
            <a:spAutoFit/>
          </a:bodyPr>
          <a:lstStyle/>
          <a:p>
            <a:pPr marL="342900" indent="-342900">
              <a:buFont typeface="+mj-lt"/>
              <a:buAutoNum type="arabicPeriod"/>
            </a:pPr>
            <a:r>
              <a:rPr lang="en-GB" sz="2400" dirty="0">
                <a:latin typeface="Arial" panose="020B0604020202020204" pitchFamily="34" charset="0"/>
                <a:cs typeface="Arial" panose="020B0604020202020204" pitchFamily="34" charset="0"/>
              </a:rPr>
              <a:t>Too many levels of management (hierarchies) </a:t>
            </a:r>
          </a:p>
          <a:p>
            <a:pPr marL="342900" indent="-342900">
              <a:buFont typeface="+mj-lt"/>
              <a:buAutoNum type="arabicPeriod"/>
            </a:pPr>
            <a:r>
              <a:rPr lang="en-GB" sz="2400" dirty="0">
                <a:latin typeface="Arial" panose="020B0604020202020204" pitchFamily="34" charset="0"/>
                <a:cs typeface="Arial" panose="020B0604020202020204" pitchFamily="34" charset="0"/>
              </a:rPr>
              <a:t>Too many meetings attended by too many people </a:t>
            </a:r>
          </a:p>
          <a:p>
            <a:pPr marL="342900" indent="-342900">
              <a:buFont typeface="+mj-lt"/>
              <a:buAutoNum type="arabicPeriod"/>
            </a:pPr>
            <a:r>
              <a:rPr lang="en-GB" sz="2400" dirty="0">
                <a:latin typeface="Arial" panose="020B0604020202020204" pitchFamily="34" charset="0"/>
                <a:cs typeface="Arial" panose="020B0604020202020204" pitchFamily="34" charset="0"/>
              </a:rPr>
              <a:t>Too much attention being directed toward solving interdepartmental conflicts </a:t>
            </a:r>
          </a:p>
          <a:p>
            <a:pPr marL="342900" indent="-342900">
              <a:buFont typeface="+mj-lt"/>
              <a:buAutoNum type="arabicPeriod"/>
            </a:pPr>
            <a:r>
              <a:rPr lang="en-GB" sz="2400" dirty="0">
                <a:latin typeface="Arial" panose="020B0604020202020204" pitchFamily="34" charset="0"/>
                <a:cs typeface="Arial" panose="020B0604020202020204" pitchFamily="34" charset="0"/>
              </a:rPr>
              <a:t>Too large a span of control </a:t>
            </a:r>
          </a:p>
          <a:p>
            <a:pPr marL="342900" indent="-342900">
              <a:buFont typeface="+mj-lt"/>
              <a:buAutoNum type="arabicPeriod"/>
            </a:pPr>
            <a:r>
              <a:rPr lang="en-GB" sz="2400" dirty="0">
                <a:latin typeface="Arial" panose="020B0604020202020204" pitchFamily="34" charset="0"/>
                <a:cs typeface="Arial" panose="020B0604020202020204" pitchFamily="34" charset="0"/>
              </a:rPr>
              <a:t>Too many unachieved objectives </a:t>
            </a:r>
          </a:p>
          <a:p>
            <a:pPr marL="342900" indent="-342900">
              <a:buFont typeface="+mj-lt"/>
              <a:buAutoNum type="arabicPeriod"/>
            </a:pPr>
            <a:r>
              <a:rPr lang="en-GB" sz="2400" dirty="0">
                <a:latin typeface="Arial" panose="020B0604020202020204" pitchFamily="34" charset="0"/>
                <a:cs typeface="Arial" panose="020B0604020202020204" pitchFamily="34" charset="0"/>
              </a:rPr>
              <a:t>Declining corporate or business performance </a:t>
            </a:r>
          </a:p>
          <a:p>
            <a:pPr marL="342900" indent="-342900">
              <a:buFont typeface="+mj-lt"/>
              <a:buAutoNum type="arabicPeriod"/>
            </a:pPr>
            <a:r>
              <a:rPr lang="en-GB" sz="2400" dirty="0">
                <a:latin typeface="Arial" panose="020B0604020202020204" pitchFamily="34" charset="0"/>
                <a:cs typeface="Arial" panose="020B0604020202020204" pitchFamily="34" charset="0"/>
              </a:rPr>
              <a:t>Losing ground to rival firms </a:t>
            </a:r>
          </a:p>
          <a:p>
            <a:pPr marL="342900" indent="-342900">
              <a:buFont typeface="+mj-lt"/>
              <a:buAutoNum type="arabicPeriod"/>
            </a:pPr>
            <a:r>
              <a:rPr lang="en-GB" sz="2400" dirty="0">
                <a:latin typeface="Arial" panose="020B0604020202020204" pitchFamily="34" charset="0"/>
                <a:cs typeface="Arial" panose="020B0604020202020204" pitchFamily="34" charset="0"/>
              </a:rPr>
              <a:t>Revenue or earnings divided by number of employees or number of managers is low compared to rival firm</a:t>
            </a:r>
          </a:p>
        </p:txBody>
      </p:sp>
      <p:cxnSp>
        <p:nvCxnSpPr>
          <p:cNvPr id="5" name="Straight Connector 4"/>
          <p:cNvCxnSpPr/>
          <p:nvPr/>
        </p:nvCxnSpPr>
        <p:spPr>
          <a:xfrm flipV="1">
            <a:off x="1776483" y="1883395"/>
            <a:ext cx="7952095" cy="1364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1776482" y="5997228"/>
            <a:ext cx="7952095" cy="13648"/>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2" name="Title 1">
            <a:extLst>
              <a:ext uri="{FF2B5EF4-FFF2-40B4-BE49-F238E27FC236}">
                <a16:creationId xmlns:a16="http://schemas.microsoft.com/office/drawing/2014/main" id="{CD34C882-974A-43F9-8D26-6AD08CF16FEF}"/>
              </a:ext>
            </a:extLst>
          </p:cNvPr>
          <p:cNvSpPr txBox="1">
            <a:spLocks/>
          </p:cNvSpPr>
          <p:nvPr/>
        </p:nvSpPr>
        <p:spPr>
          <a:xfrm>
            <a:off x="2137009" y="1475534"/>
            <a:ext cx="7231039" cy="349245"/>
          </a:xfrm>
          <a:prstGeom prst="rect">
            <a:avLst/>
          </a:prstGeom>
          <a:no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latin typeface="Arial" panose="020B0604020202020204" pitchFamily="34" charset="0"/>
                <a:cs typeface="Arial" panose="020B0604020202020204" pitchFamily="34" charset="0"/>
              </a:rPr>
              <a:t>Symptoms to Infective Organisational Structure</a:t>
            </a:r>
          </a:p>
        </p:txBody>
      </p:sp>
    </p:spTree>
    <p:extLst>
      <p:ext uri="{BB962C8B-B14F-4D97-AF65-F5344CB8AC3E}">
        <p14:creationId xmlns:p14="http://schemas.microsoft.com/office/powerpoint/2010/main" val="1414657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752849345"/>
              </p:ext>
            </p:extLst>
          </p:nvPr>
        </p:nvGraphicFramePr>
        <p:xfrm>
          <a:off x="230495" y="1306519"/>
          <a:ext cx="11820478" cy="5326392"/>
        </p:xfrm>
        <a:graphic>
          <a:graphicData uri="http://schemas.openxmlformats.org/drawingml/2006/table">
            <a:tbl>
              <a:tblPr firstRow="1" bandRow="1">
                <a:tableStyleId>{7DF18680-E054-41AD-8BC1-D1AEF772440D}</a:tableStyleId>
              </a:tblPr>
              <a:tblGrid>
                <a:gridCol w="4886832">
                  <a:extLst>
                    <a:ext uri="{9D8B030D-6E8A-4147-A177-3AD203B41FA5}">
                      <a16:colId xmlns:a16="http://schemas.microsoft.com/office/drawing/2014/main" val="1417540572"/>
                    </a:ext>
                  </a:extLst>
                </a:gridCol>
                <a:gridCol w="6933646">
                  <a:extLst>
                    <a:ext uri="{9D8B030D-6E8A-4147-A177-3AD203B41FA5}">
                      <a16:colId xmlns:a16="http://schemas.microsoft.com/office/drawing/2014/main" val="1512494989"/>
                    </a:ext>
                  </a:extLst>
                </a:gridCol>
              </a:tblGrid>
              <a:tr h="550817">
                <a:tc>
                  <a:txBody>
                    <a:bodyPr/>
                    <a:lstStyle/>
                    <a:p>
                      <a:r>
                        <a:rPr lang="en-GB" sz="2000" dirty="0">
                          <a:latin typeface="Arial" panose="020B0604020202020204" pitchFamily="34" charset="0"/>
                          <a:cs typeface="Arial" panose="020B0604020202020204" pitchFamily="34" charset="0"/>
                        </a:rPr>
                        <a:t>Type of Structure</a:t>
                      </a:r>
                    </a:p>
                  </a:txBody>
                  <a:tcPr/>
                </a:tc>
                <a:tc>
                  <a:txBody>
                    <a:bodyPr/>
                    <a:lstStyle/>
                    <a:p>
                      <a:r>
                        <a:rPr lang="en-GB" sz="20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460693819"/>
                  </a:ext>
                </a:extLst>
              </a:tr>
              <a:tr h="1358178">
                <a:tc>
                  <a:txBody>
                    <a:bodyPr/>
                    <a:lstStyle/>
                    <a:p>
                      <a:r>
                        <a:rPr lang="en-GB" sz="2000" dirty="0">
                          <a:latin typeface="Arial" panose="020B0604020202020204" pitchFamily="34" charset="0"/>
                          <a:cs typeface="Arial" panose="020B0604020202020204" pitchFamily="34" charset="0"/>
                        </a:rPr>
                        <a:t>Functional</a:t>
                      </a:r>
                      <a:r>
                        <a:rPr lang="en-GB" sz="2000" baseline="0" dirty="0">
                          <a:latin typeface="Arial" panose="020B0604020202020204" pitchFamily="34" charset="0"/>
                          <a:cs typeface="Arial" panose="020B0604020202020204" pitchFamily="34" charset="0"/>
                        </a:rPr>
                        <a:t> Structure </a:t>
                      </a:r>
                      <a:endParaRPr lang="en-GB" sz="20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People / Tasks arranged by functions</a:t>
                      </a:r>
                      <a:r>
                        <a:rPr lang="en-GB" sz="2000" baseline="0" dirty="0">
                          <a:latin typeface="Arial" panose="020B0604020202020204" pitchFamily="34" charset="0"/>
                          <a:cs typeface="Arial" panose="020B0604020202020204" pitchFamily="34" charset="0"/>
                        </a:rPr>
                        <a:t>, e.g., </a:t>
                      </a:r>
                      <a:r>
                        <a:rPr lang="en-GB" sz="2000" dirty="0">
                          <a:latin typeface="Arial" panose="020B0604020202020204" pitchFamily="34" charset="0"/>
                          <a:cs typeface="Arial" panose="020B0604020202020204" pitchFamily="34" charset="0"/>
                        </a:rPr>
                        <a:t>operations, marketing, finance and accounting, research and development, and management information system</a:t>
                      </a:r>
                    </a:p>
                  </a:txBody>
                  <a:tcPr/>
                </a:tc>
                <a:extLst>
                  <a:ext uri="{0D108BD9-81ED-4DB2-BD59-A6C34878D82A}">
                    <a16:rowId xmlns:a16="http://schemas.microsoft.com/office/drawing/2014/main" val="3311438769"/>
                  </a:ext>
                </a:extLst>
              </a:tr>
              <a:tr h="1765632">
                <a:tc>
                  <a:txBody>
                    <a:bodyPr/>
                    <a:lstStyle/>
                    <a:p>
                      <a:r>
                        <a:rPr lang="en-GB" sz="2000" dirty="0">
                          <a:latin typeface="Arial" panose="020B0604020202020204" pitchFamily="34" charset="0"/>
                          <a:cs typeface="Arial" panose="020B0604020202020204" pitchFamily="34" charset="0"/>
                        </a:rPr>
                        <a:t>Divisional</a:t>
                      </a:r>
                      <a:r>
                        <a:rPr lang="en-GB" sz="2000" baseline="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(decentralized) structure</a:t>
                      </a:r>
                    </a:p>
                  </a:txBody>
                  <a:tcPr/>
                </a:tc>
                <a:tc>
                  <a:txBody>
                    <a:bodyPr/>
                    <a:lstStyle/>
                    <a:p>
                      <a:r>
                        <a:rPr lang="en-GB" sz="2000" dirty="0">
                          <a:latin typeface="Arial" panose="020B0604020202020204" pitchFamily="34" charset="0"/>
                          <a:cs typeface="Arial" panose="020B0604020202020204" pitchFamily="34" charset="0"/>
                        </a:rPr>
                        <a:t>Divisions are sometimes referred to as segments, profit centres or business units. Can be organized in one of four ways: (1) by geographic area, (2) by product or service, (3) by customer, or (4) by process.</a:t>
                      </a:r>
                    </a:p>
                  </a:txBody>
                  <a:tcPr/>
                </a:tc>
                <a:extLst>
                  <a:ext uri="{0D108BD9-81ED-4DB2-BD59-A6C34878D82A}">
                    <a16:rowId xmlns:a16="http://schemas.microsoft.com/office/drawing/2014/main" val="1192546759"/>
                  </a:ext>
                </a:extLst>
              </a:tr>
              <a:tr h="950725">
                <a:tc>
                  <a:txBody>
                    <a:bodyPr/>
                    <a:lstStyle/>
                    <a:p>
                      <a:r>
                        <a:rPr lang="en-GB" sz="2000" dirty="0">
                          <a:latin typeface="Arial" panose="020B0604020202020204" pitchFamily="34" charset="0"/>
                          <a:cs typeface="Arial" panose="020B0604020202020204" pitchFamily="34" charset="0"/>
                        </a:rPr>
                        <a:t>Matrix Structure</a:t>
                      </a:r>
                    </a:p>
                  </a:txBody>
                  <a:tcPr/>
                </a:tc>
                <a:tc>
                  <a:txBody>
                    <a:bodyPr/>
                    <a:lstStyle/>
                    <a:p>
                      <a:r>
                        <a:rPr lang="en-GB" sz="2000" kern="1200" dirty="0">
                          <a:effectLst/>
                          <a:latin typeface="Arial" panose="020B0604020202020204" pitchFamily="34" charset="0"/>
                          <a:cs typeface="Arial" panose="020B0604020202020204" pitchFamily="34" charset="0"/>
                        </a:rPr>
                        <a:t>Individuals report to more than one supervisor or leader–relationships described as solid line or dotted line reporting.</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87150744"/>
                  </a:ext>
                </a:extLst>
              </a:tr>
              <a:tr h="550817">
                <a:tc>
                  <a:txBody>
                    <a:bodyPr/>
                    <a:lstStyle/>
                    <a:p>
                      <a:r>
                        <a:rPr lang="en-GB" sz="2000" dirty="0">
                          <a:latin typeface="Arial" panose="020B0604020202020204" pitchFamily="34" charset="0"/>
                          <a:cs typeface="Arial" panose="020B0604020202020204" pitchFamily="34" charset="0"/>
                        </a:rPr>
                        <a:t>Simple</a:t>
                      </a:r>
                      <a:r>
                        <a:rPr lang="en-GB" sz="2000" baseline="0" dirty="0">
                          <a:latin typeface="Arial" panose="020B0604020202020204" pitchFamily="34" charset="0"/>
                          <a:cs typeface="Arial" panose="020B0604020202020204" pitchFamily="34" charset="0"/>
                        </a:rPr>
                        <a:t> Structure</a:t>
                      </a:r>
                      <a:endParaRPr lang="en-GB" sz="20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Often associated with small businesses</a:t>
                      </a:r>
                      <a:r>
                        <a:rPr lang="en-GB" sz="2000" baseline="0" dirty="0">
                          <a:latin typeface="Arial" panose="020B0604020202020204" pitchFamily="34" charset="0"/>
                          <a:cs typeface="Arial" panose="020B0604020202020204" pitchFamily="34" charset="0"/>
                        </a:rPr>
                        <a:t> with no hierarchies or levels.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5804686"/>
                  </a:ext>
                </a:extLst>
              </a:tr>
            </a:tbl>
          </a:graphicData>
        </a:graphic>
      </p:graphicFrame>
      <p:sp>
        <p:nvSpPr>
          <p:cNvPr id="3" name="Rectangle 2"/>
          <p:cNvSpPr/>
          <p:nvPr/>
        </p:nvSpPr>
        <p:spPr>
          <a:xfrm>
            <a:off x="3347313" y="378303"/>
            <a:ext cx="5279010" cy="523220"/>
          </a:xfrm>
          <a:prstGeom prst="rect">
            <a:avLst/>
          </a:prstGeom>
        </p:spPr>
        <p:txBody>
          <a:bodyPr wrap="none">
            <a:sp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Match Structure with Strategy</a:t>
            </a:r>
          </a:p>
        </p:txBody>
      </p:sp>
    </p:spTree>
    <p:extLst>
      <p:ext uri="{BB962C8B-B14F-4D97-AF65-F5344CB8AC3E}">
        <p14:creationId xmlns:p14="http://schemas.microsoft.com/office/powerpoint/2010/main" val="992241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5659" y="-2458"/>
            <a:ext cx="11723427" cy="6755683"/>
          </a:xfrm>
          <a:prstGeom prst="rect">
            <a:avLst/>
          </a:prstGeom>
        </p:spPr>
      </p:pic>
    </p:spTree>
    <p:extLst>
      <p:ext uri="{BB962C8B-B14F-4D97-AF65-F5344CB8AC3E}">
        <p14:creationId xmlns:p14="http://schemas.microsoft.com/office/powerpoint/2010/main" val="1002125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F2971E-E898-499B-9BCD-599E63EBF073}"/>
              </a:ext>
            </a:extLst>
          </p:cNvPr>
          <p:cNvSpPr>
            <a:spLocks noGrp="1"/>
          </p:cNvSpPr>
          <p:nvPr>
            <p:ph idx="1"/>
          </p:nvPr>
        </p:nvSpPr>
        <p:spPr>
          <a:xfrm>
            <a:off x="630810" y="2539511"/>
            <a:ext cx="3884040" cy="1227271"/>
          </a:xfrm>
        </p:spPr>
        <p:txBody>
          <a:bodyPr wrap="square"/>
          <a:lstStyle/>
          <a:p>
            <a:pPr algn="ctr"/>
            <a:r>
              <a:rPr lang="en-GB" sz="4000" b="1" dirty="0"/>
              <a:t>Strategy Evaluation</a:t>
            </a:r>
          </a:p>
        </p:txBody>
      </p:sp>
      <p:sp>
        <p:nvSpPr>
          <p:cNvPr id="3" name="Rectangle 2"/>
          <p:cNvSpPr/>
          <p:nvPr/>
        </p:nvSpPr>
        <p:spPr>
          <a:xfrm>
            <a:off x="6350758" y="2539511"/>
            <a:ext cx="5372669" cy="1754326"/>
          </a:xfrm>
          <a:prstGeom prst="rect">
            <a:avLst/>
          </a:prstGeom>
        </p:spPr>
        <p:txBody>
          <a:bodyPr wrap="square">
            <a:spAutoFit/>
          </a:bodyPr>
          <a:lstStyle/>
          <a:p>
            <a:r>
              <a:rPr lang="en-GB" dirty="0"/>
              <a:t>The strategy-evaluation process includes </a:t>
            </a:r>
          </a:p>
          <a:p>
            <a:r>
              <a:rPr lang="en-GB" dirty="0"/>
              <a:t>three basic activities:</a:t>
            </a:r>
          </a:p>
          <a:p>
            <a:pPr marL="342900" indent="-342900">
              <a:buFont typeface="+mj-lt"/>
              <a:buAutoNum type="arabicPeriod"/>
            </a:pPr>
            <a:r>
              <a:rPr lang="en-GB" dirty="0"/>
              <a:t>examine the underlying bases of a firm’s strategy.</a:t>
            </a:r>
          </a:p>
          <a:p>
            <a:pPr marL="342900" indent="-342900">
              <a:buFont typeface="+mj-lt"/>
              <a:buAutoNum type="arabicPeriod"/>
            </a:pPr>
            <a:r>
              <a:rPr lang="en-GB" dirty="0"/>
              <a:t>Compare expected results with actual results.</a:t>
            </a:r>
          </a:p>
          <a:p>
            <a:pPr marL="342900" indent="-342900">
              <a:buFont typeface="+mj-lt"/>
              <a:buAutoNum type="arabicPeriod"/>
            </a:pPr>
            <a:r>
              <a:rPr lang="en-GB" dirty="0"/>
              <a:t>take corrective actions to ensure that performance conforms to plan</a:t>
            </a:r>
          </a:p>
        </p:txBody>
      </p:sp>
    </p:spTree>
    <p:extLst>
      <p:ext uri="{BB962C8B-B14F-4D97-AF65-F5344CB8AC3E}">
        <p14:creationId xmlns:p14="http://schemas.microsoft.com/office/powerpoint/2010/main" val="2361902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a:blip r:embed="rId2"/>
          <a:stretch>
            <a:fillRect/>
          </a:stretch>
        </p:blipFill>
        <p:spPr>
          <a:xfrm>
            <a:off x="5533385" y="0"/>
            <a:ext cx="6658615" cy="6858000"/>
          </a:xfrm>
          <a:prstGeom prst="rect">
            <a:avLst/>
          </a:prstGeom>
        </p:spPr>
      </p:pic>
      <p:sp>
        <p:nvSpPr>
          <p:cNvPr id="19" name="Rectangle 18"/>
          <p:cNvSpPr/>
          <p:nvPr/>
        </p:nvSpPr>
        <p:spPr>
          <a:xfrm>
            <a:off x="1512593" y="2439116"/>
            <a:ext cx="2609029" cy="1200329"/>
          </a:xfrm>
          <a:prstGeom prst="rect">
            <a:avLst/>
          </a:prstGeom>
        </p:spPr>
        <p:txBody>
          <a:bodyPr wrap="square">
            <a:spAutoFit/>
          </a:bodyPr>
          <a:lstStyle/>
          <a:p>
            <a:pPr algn="ctr"/>
            <a:r>
              <a:rPr lang="en-GB" sz="2400" dirty="0">
                <a:latin typeface="Arial" panose="020B0604020202020204" pitchFamily="34" charset="0"/>
                <a:cs typeface="Arial" panose="020B0604020202020204" pitchFamily="34" charset="0"/>
              </a:rPr>
              <a:t>A Strategy-Evaluation Framework</a:t>
            </a:r>
          </a:p>
        </p:txBody>
      </p:sp>
      <p:sp>
        <p:nvSpPr>
          <p:cNvPr id="20" name="Rectangle 19"/>
          <p:cNvSpPr/>
          <p:nvPr/>
        </p:nvSpPr>
        <p:spPr>
          <a:xfrm>
            <a:off x="955343" y="1323833"/>
            <a:ext cx="3753135" cy="379407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2929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18616" y="1655127"/>
            <a:ext cx="3807724" cy="3046988"/>
          </a:xfrm>
          <a:prstGeom prst="rect">
            <a:avLst/>
          </a:prstGeom>
        </p:spPr>
        <p:txBody>
          <a:bodyPr wrap="square">
            <a:spAutoFit/>
          </a:bodyPr>
          <a:lstStyle/>
          <a:p>
            <a:pPr algn="ctr"/>
            <a:r>
              <a:rPr lang="en-GB" sz="2400" dirty="0">
                <a:latin typeface="Arial" panose="020B0604020202020204" pitchFamily="34" charset="0"/>
                <a:cs typeface="Arial" panose="020B0604020202020204" pitchFamily="34" charset="0"/>
              </a:rPr>
              <a:t>“The process by which managers </a:t>
            </a:r>
          </a:p>
          <a:p>
            <a:pPr algn="ctr"/>
            <a:r>
              <a:rPr lang="en-GB" sz="2400" dirty="0">
                <a:latin typeface="Arial" panose="020B0604020202020204" pitchFamily="34" charset="0"/>
                <a:cs typeface="Arial" panose="020B0604020202020204" pitchFamily="34" charset="0"/>
              </a:rPr>
              <a:t>ensure that resources are obtained and used </a:t>
            </a:r>
          </a:p>
          <a:p>
            <a:pPr algn="ctr"/>
            <a:r>
              <a:rPr lang="en-GB" sz="2400" dirty="0">
                <a:latin typeface="Arial" panose="020B0604020202020204" pitchFamily="34" charset="0"/>
                <a:cs typeface="Arial" panose="020B0604020202020204" pitchFamily="34" charset="0"/>
              </a:rPr>
              <a:t>effectively and efficiently in the accomplish organization’s objectives” </a:t>
            </a:r>
          </a:p>
          <a:p>
            <a:pPr algn="ctr"/>
            <a:r>
              <a:rPr lang="en-GB" sz="2400" dirty="0">
                <a:latin typeface="Arial" panose="020B0604020202020204" pitchFamily="34" charset="0"/>
                <a:cs typeface="Arial" panose="020B0604020202020204" pitchFamily="34" charset="0"/>
              </a:rPr>
              <a:t>( Anthony ,1965)</a:t>
            </a:r>
          </a:p>
        </p:txBody>
      </p:sp>
      <p:sp>
        <p:nvSpPr>
          <p:cNvPr id="6" name="Rectangle 5"/>
          <p:cNvSpPr/>
          <p:nvPr/>
        </p:nvSpPr>
        <p:spPr>
          <a:xfrm>
            <a:off x="2761397" y="304000"/>
            <a:ext cx="6096000" cy="523220"/>
          </a:xfrm>
          <a:prstGeom prst="rect">
            <a:avLst/>
          </a:prstGeom>
          <a:solidFill>
            <a:schemeClr val="accent4">
              <a:lumMod val="60000"/>
              <a:lumOff val="40000"/>
            </a:schemeClr>
          </a:solidFill>
        </p:spPr>
        <p:txBody>
          <a:bodyPr>
            <a:spAutoFit/>
          </a:bodyPr>
          <a:lstStyle/>
          <a:p>
            <a:pPr algn="ct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MANAGEMENT CONTROLS</a:t>
            </a:r>
          </a:p>
        </p:txBody>
      </p:sp>
      <p:sp>
        <p:nvSpPr>
          <p:cNvPr id="7" name="Right Arrow 6"/>
          <p:cNvSpPr/>
          <p:nvPr/>
        </p:nvSpPr>
        <p:spPr>
          <a:xfrm>
            <a:off x="5434083" y="2393875"/>
            <a:ext cx="750627" cy="1569492"/>
          </a:xfrm>
          <a:prstGeom prst="rightArrow">
            <a:avLst>
              <a:gd name="adj1" fmla="val 50000"/>
              <a:gd name="adj2" fmla="val 10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0" name="Group 9"/>
          <p:cNvGrpSpPr/>
          <p:nvPr/>
        </p:nvGrpSpPr>
        <p:grpSpPr>
          <a:xfrm>
            <a:off x="7096836" y="1321865"/>
            <a:ext cx="3575714" cy="764275"/>
            <a:chOff x="7096836" y="1241946"/>
            <a:chExt cx="3575714" cy="764275"/>
          </a:xfrm>
        </p:grpSpPr>
        <p:sp>
          <p:nvSpPr>
            <p:cNvPr id="8" name="Rounded Rectangle 7"/>
            <p:cNvSpPr/>
            <p:nvPr/>
          </p:nvSpPr>
          <p:spPr>
            <a:xfrm>
              <a:off x="7096836" y="1241946"/>
              <a:ext cx="3575714" cy="764275"/>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7096836" y="1441270"/>
              <a:ext cx="3562065" cy="338554"/>
            </a:xfrm>
            <a:prstGeom prst="rect">
              <a:avLst/>
            </a:prstGeom>
          </p:spPr>
          <p:txBody>
            <a:bodyPr wrap="square">
              <a:spAutoFit/>
            </a:bodyPr>
            <a:lstStyle/>
            <a:p>
              <a:pPr algn="ctr"/>
              <a:r>
                <a:rPr lang="en-GB" sz="1600" b="1" dirty="0">
                  <a:latin typeface="Arial" panose="020B0604020202020204" pitchFamily="34" charset="0"/>
                  <a:cs typeface="Arial" panose="020B0604020202020204" pitchFamily="34" charset="0"/>
                </a:rPr>
                <a:t>PEOPLE CONTROLS</a:t>
              </a:r>
            </a:p>
          </p:txBody>
        </p:sp>
      </p:grpSp>
      <p:grpSp>
        <p:nvGrpSpPr>
          <p:cNvPr id="11" name="Group 10"/>
          <p:cNvGrpSpPr/>
          <p:nvPr/>
        </p:nvGrpSpPr>
        <p:grpSpPr>
          <a:xfrm>
            <a:off x="7096836" y="2662450"/>
            <a:ext cx="3639402" cy="764275"/>
            <a:chOff x="7096836" y="1241946"/>
            <a:chExt cx="3639402" cy="764275"/>
          </a:xfrm>
        </p:grpSpPr>
        <p:sp>
          <p:nvSpPr>
            <p:cNvPr id="12" name="Rounded Rectangle 11"/>
            <p:cNvSpPr/>
            <p:nvPr/>
          </p:nvSpPr>
          <p:spPr>
            <a:xfrm>
              <a:off x="7096836" y="1241946"/>
              <a:ext cx="3575714" cy="764275"/>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174173" y="1331695"/>
              <a:ext cx="3562065" cy="584775"/>
            </a:xfrm>
            <a:prstGeom prst="rect">
              <a:avLst/>
            </a:prstGeom>
          </p:spPr>
          <p:txBody>
            <a:bodyPr wrap="square">
              <a:spAutoFit/>
            </a:bodyPr>
            <a:lstStyle/>
            <a:p>
              <a:pPr algn="ctr"/>
              <a:r>
                <a:rPr lang="en-GB" sz="1600" b="1" dirty="0">
                  <a:latin typeface="Arial" panose="020B0604020202020204" pitchFamily="34" charset="0"/>
                  <a:cs typeface="Arial" panose="020B0604020202020204" pitchFamily="34" charset="0"/>
                </a:rPr>
                <a:t>FINANCIAL (PROFIT &amp; COST) CONTROLS</a:t>
              </a:r>
            </a:p>
          </p:txBody>
        </p:sp>
      </p:grpSp>
      <p:grpSp>
        <p:nvGrpSpPr>
          <p:cNvPr id="14" name="Group 13"/>
          <p:cNvGrpSpPr/>
          <p:nvPr/>
        </p:nvGrpSpPr>
        <p:grpSpPr>
          <a:xfrm>
            <a:off x="7096836" y="4082955"/>
            <a:ext cx="3575714" cy="764275"/>
            <a:chOff x="7096836" y="1241946"/>
            <a:chExt cx="3575714" cy="764275"/>
          </a:xfrm>
        </p:grpSpPr>
        <p:sp>
          <p:nvSpPr>
            <p:cNvPr id="15" name="Rounded Rectangle 14"/>
            <p:cNvSpPr/>
            <p:nvPr/>
          </p:nvSpPr>
          <p:spPr>
            <a:xfrm>
              <a:off x="7096836" y="1241946"/>
              <a:ext cx="3575714" cy="764275"/>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7096836" y="1441270"/>
              <a:ext cx="3562065" cy="338554"/>
            </a:xfrm>
            <a:prstGeom prst="rect">
              <a:avLst/>
            </a:prstGeom>
          </p:spPr>
          <p:txBody>
            <a:bodyPr wrap="square">
              <a:spAutoFit/>
            </a:bodyPr>
            <a:lstStyle/>
            <a:p>
              <a:pPr algn="ctr"/>
              <a:r>
                <a:rPr lang="en-GB" sz="1600" b="1" dirty="0">
                  <a:latin typeface="Arial" panose="020B0604020202020204" pitchFamily="34" charset="0"/>
                  <a:cs typeface="Arial" panose="020B0604020202020204" pitchFamily="34" charset="0"/>
                </a:rPr>
                <a:t>RESOURCES CONTROLS</a:t>
              </a:r>
            </a:p>
          </p:txBody>
        </p:sp>
      </p:grpSp>
    </p:spTree>
    <p:extLst>
      <p:ext uri="{BB962C8B-B14F-4D97-AF65-F5344CB8AC3E}">
        <p14:creationId xmlns:p14="http://schemas.microsoft.com/office/powerpoint/2010/main" val="25633104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2879678" y="13649"/>
            <a:ext cx="7055892" cy="823828"/>
          </a:xfrm>
          <a:solidFill>
            <a:schemeClr val="accent1">
              <a:lumMod val="75000"/>
            </a:schemeClr>
          </a:solid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Performance Management and Controls</a:t>
            </a:r>
          </a:p>
        </p:txBody>
      </p:sp>
      <p:sp>
        <p:nvSpPr>
          <p:cNvPr id="4" name="Rectangle 3"/>
          <p:cNvSpPr/>
          <p:nvPr/>
        </p:nvSpPr>
        <p:spPr>
          <a:xfrm>
            <a:off x="272959" y="999796"/>
            <a:ext cx="6469036" cy="2308324"/>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Performance management is a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“systematic process for improving organizational performance by developing the performance of individuals and teams. It is a means of getting better results from the organization, teams and individuals by understanding and managing performance within an agreed framework of planned goals, standard and competence requirements” (Armstrong, 2021). </a:t>
            </a:r>
          </a:p>
        </p:txBody>
      </p:sp>
      <p:sp>
        <p:nvSpPr>
          <p:cNvPr id="20" name="Rectangle 19"/>
          <p:cNvSpPr/>
          <p:nvPr/>
        </p:nvSpPr>
        <p:spPr>
          <a:xfrm>
            <a:off x="293432" y="3308120"/>
            <a:ext cx="6305264" cy="1754326"/>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Performance management is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“The development of individuals with competence and commitment, working towards the achievement of shared meaningful objectives within an organisation which supports and encourages their achievement” (Armstrong, 2021). </a:t>
            </a:r>
          </a:p>
        </p:txBody>
      </p:sp>
      <p:sp>
        <p:nvSpPr>
          <p:cNvPr id="21" name="Rectangle 20"/>
          <p:cNvSpPr/>
          <p:nvPr/>
        </p:nvSpPr>
        <p:spPr>
          <a:xfrm>
            <a:off x="272959" y="5247112"/>
            <a:ext cx="6946708" cy="369332"/>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Performance management is the management of business. </a:t>
            </a:r>
          </a:p>
        </p:txBody>
      </p:sp>
      <p:pic>
        <p:nvPicPr>
          <p:cNvPr id="6" name="Picture 5"/>
          <p:cNvPicPr>
            <a:picLocks noChangeAspect="1"/>
          </p:cNvPicPr>
          <p:nvPr/>
        </p:nvPicPr>
        <p:blipFill>
          <a:blip r:embed="rId3"/>
          <a:stretch>
            <a:fillRect/>
          </a:stretch>
        </p:blipFill>
        <p:spPr>
          <a:xfrm>
            <a:off x="6762468" y="1022143"/>
            <a:ext cx="5083789" cy="4594301"/>
          </a:xfrm>
          <a:prstGeom prst="rect">
            <a:avLst/>
          </a:prstGeom>
        </p:spPr>
      </p:pic>
    </p:spTree>
    <p:extLst>
      <p:ext uri="{BB962C8B-B14F-4D97-AF65-F5344CB8AC3E}">
        <p14:creationId xmlns:p14="http://schemas.microsoft.com/office/powerpoint/2010/main" val="3887845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0" grpId="0"/>
      <p:bldP spid="2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91" y="0"/>
            <a:ext cx="11594969" cy="1325563"/>
          </a:xfrm>
        </p:spPr>
        <p:txBody>
          <a:bodyPr>
            <a:normAutofit/>
          </a:bodyPr>
          <a:lstStyle/>
          <a:p>
            <a:pPr algn="ctr"/>
            <a:r>
              <a:rPr lang="en-GB" sz="3200" b="1" dirty="0">
                <a:solidFill>
                  <a:srgbClr val="FFC000"/>
                </a:solidFill>
                <a:latin typeface="Arial" panose="020B0604020202020204" pitchFamily="34" charset="0"/>
                <a:cs typeface="Arial" panose="020B0604020202020204" pitchFamily="34" charset="0"/>
              </a:rPr>
              <a:t>Balanced Scorecard</a:t>
            </a:r>
          </a:p>
        </p:txBody>
      </p:sp>
      <p:sp>
        <p:nvSpPr>
          <p:cNvPr id="4" name="TextBox 3"/>
          <p:cNvSpPr txBox="1"/>
          <p:nvPr/>
        </p:nvSpPr>
        <p:spPr>
          <a:xfrm>
            <a:off x="492726" y="1653109"/>
            <a:ext cx="5894427" cy="4524315"/>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Originally developed by Kaplan and Norton (4) is frequently used as the basis for measurement.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What you measure is what you get.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No single measure can provide a clear performance target or focus for the business.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Businesses should be measured from financial and non-financial perspectives. </a:t>
            </a:r>
          </a:p>
        </p:txBody>
      </p:sp>
      <p:sp>
        <p:nvSpPr>
          <p:cNvPr id="5" name="Rectangle 4"/>
          <p:cNvSpPr/>
          <p:nvPr/>
        </p:nvSpPr>
        <p:spPr>
          <a:xfrm>
            <a:off x="6923963" y="2365656"/>
            <a:ext cx="4867701" cy="2862322"/>
          </a:xfrm>
          <a:prstGeom prst="rect">
            <a:avLst/>
          </a:prstGeom>
        </p:spPr>
        <p:txBody>
          <a:bodyPr wrap="square">
            <a:spAutoFit/>
          </a:bodyPr>
          <a:lstStyle/>
          <a:p>
            <a:pPr marL="342900" indent="-342900">
              <a:buFont typeface="Arial" panose="020B0604020202020204" pitchFamily="34" charset="0"/>
              <a:buChar char="•"/>
            </a:pPr>
            <a:r>
              <a:rPr lang="en-GB" sz="2000" i="1" dirty="0">
                <a:latin typeface="Arial" panose="020B0604020202020204" pitchFamily="34" charset="0"/>
                <a:cs typeface="Arial" panose="020B0604020202020204" pitchFamily="34" charset="0"/>
              </a:rPr>
              <a:t>How do customers see us? (Customer perspective.)</a:t>
            </a:r>
          </a:p>
          <a:p>
            <a:pPr marL="342900" indent="-342900">
              <a:buFont typeface="Arial" panose="020B0604020202020204" pitchFamily="34" charset="0"/>
              <a:buChar char="•"/>
            </a:pPr>
            <a:r>
              <a:rPr lang="en-GB" sz="2000" i="1" dirty="0">
                <a:latin typeface="Arial" panose="020B0604020202020204" pitchFamily="34" charset="0"/>
                <a:cs typeface="Arial" panose="020B0604020202020204" pitchFamily="34" charset="0"/>
              </a:rPr>
              <a:t>What must we excel at? (Internal perspective.)</a:t>
            </a:r>
          </a:p>
          <a:p>
            <a:pPr marL="342900" indent="-342900">
              <a:buFont typeface="Arial" panose="020B0604020202020204" pitchFamily="34" charset="0"/>
              <a:buChar char="•"/>
            </a:pPr>
            <a:r>
              <a:rPr lang="en-GB" sz="2000" i="1" dirty="0">
                <a:latin typeface="Arial" panose="020B0604020202020204" pitchFamily="34" charset="0"/>
                <a:cs typeface="Arial" panose="020B0604020202020204" pitchFamily="34" charset="0"/>
              </a:rPr>
              <a:t>Can we continue to improve and create value? (Innovation and learning</a:t>
            </a:r>
          </a:p>
          <a:p>
            <a:pPr marL="342900" indent="-342900">
              <a:buFont typeface="Arial" panose="020B0604020202020204" pitchFamily="34" charset="0"/>
              <a:buChar char="•"/>
            </a:pPr>
            <a:r>
              <a:rPr lang="en-GB" sz="2000" i="1" dirty="0">
                <a:latin typeface="Arial" panose="020B0604020202020204" pitchFamily="34" charset="0"/>
                <a:cs typeface="Arial" panose="020B0604020202020204" pitchFamily="34" charset="0"/>
              </a:rPr>
              <a:t>perspective.)</a:t>
            </a:r>
          </a:p>
          <a:p>
            <a:pPr marL="342900" indent="-342900">
              <a:buFont typeface="Arial" panose="020B0604020202020204" pitchFamily="34" charset="0"/>
              <a:buChar char="•"/>
            </a:pPr>
            <a:r>
              <a:rPr lang="en-GB" sz="2000" i="1" dirty="0">
                <a:latin typeface="Arial" panose="020B0604020202020204" pitchFamily="34" charset="0"/>
                <a:cs typeface="Arial" panose="020B0604020202020204" pitchFamily="34" charset="0"/>
              </a:rPr>
              <a:t>How do we look at shareholders? (Financial perspective).</a:t>
            </a:r>
          </a:p>
        </p:txBody>
      </p:sp>
    </p:spTree>
    <p:extLst>
      <p:ext uri="{BB962C8B-B14F-4D97-AF65-F5344CB8AC3E}">
        <p14:creationId xmlns:p14="http://schemas.microsoft.com/office/powerpoint/2010/main" val="177845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18866" y="1417105"/>
            <a:ext cx="11136574" cy="5440895"/>
          </a:xfrm>
          <a:prstGeom prst="rect">
            <a:avLst/>
          </a:prstGeom>
        </p:spPr>
      </p:pic>
      <p:sp>
        <p:nvSpPr>
          <p:cNvPr id="8" name="Rectangle 7"/>
          <p:cNvSpPr/>
          <p:nvPr/>
        </p:nvSpPr>
        <p:spPr>
          <a:xfrm>
            <a:off x="3775272" y="40944"/>
            <a:ext cx="4621778" cy="1077218"/>
          </a:xfrm>
          <a:prstGeom prst="rect">
            <a:avLst/>
          </a:prstGeom>
        </p:spPr>
        <p:txBody>
          <a:bodyPr wrap="none">
            <a:spAutoFit/>
          </a:bodyPr>
          <a:lstStyle/>
          <a:p>
            <a:pPr algn="ctr"/>
            <a:r>
              <a:rPr lang="en-GB"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Balanced Scorecard</a:t>
            </a:r>
          </a:p>
          <a:p>
            <a:pPr algn="ctr"/>
            <a:r>
              <a:rPr lang="en-GB" sz="28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framework)</a:t>
            </a:r>
            <a:endParaRPr lang="en-GB" sz="28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79223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51531" y="341195"/>
            <a:ext cx="11594969" cy="6960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rgbClr val="FFC000"/>
                </a:solidFill>
                <a:latin typeface="Arial" panose="020B0604020202020204" pitchFamily="34" charset="0"/>
                <a:cs typeface="Arial" panose="020B0604020202020204" pitchFamily="34" charset="0"/>
              </a:rPr>
              <a:t>BUSINESS ETHICS</a:t>
            </a:r>
          </a:p>
        </p:txBody>
      </p:sp>
      <p:sp>
        <p:nvSpPr>
          <p:cNvPr id="3" name="Rectangle 2"/>
          <p:cNvSpPr/>
          <p:nvPr/>
        </p:nvSpPr>
        <p:spPr>
          <a:xfrm>
            <a:off x="1355676" y="1722862"/>
            <a:ext cx="9876431" cy="4154984"/>
          </a:xfrm>
          <a:prstGeom prst="rect">
            <a:avLst/>
          </a:prstGeom>
        </p:spPr>
        <p:txBody>
          <a:bodyPr wrap="square">
            <a:spAutoFit/>
          </a:bodyPr>
          <a:lstStyle/>
          <a:p>
            <a:pPr marL="342900" indent="-342900">
              <a:buFont typeface="Arial" panose="020B0604020202020204" pitchFamily="34" charset="0"/>
              <a:buChar char="•"/>
            </a:pPr>
            <a:r>
              <a:rPr lang="en-GB" sz="2400" b="1" dirty="0">
                <a:solidFill>
                  <a:srgbClr val="C00000"/>
                </a:solidFill>
                <a:latin typeface="Arial" panose="020B0604020202020204" pitchFamily="34" charset="0"/>
                <a:cs typeface="Arial" panose="020B0604020202020204" pitchFamily="34" charset="0"/>
              </a:rPr>
              <a:t>Business ethics </a:t>
            </a:r>
            <a:r>
              <a:rPr lang="en-GB" sz="2400" dirty="0">
                <a:latin typeface="Arial" panose="020B0604020202020204" pitchFamily="34" charset="0"/>
                <a:cs typeface="Arial" panose="020B0604020202020204" pitchFamily="34" charset="0"/>
              </a:rPr>
              <a:t>can be defined as principles of conduct within organizations that guide decision making and behaviour.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rgbClr val="C00000"/>
                </a:solidFill>
                <a:latin typeface="Arial" panose="020B0604020202020204" pitchFamily="34" charset="0"/>
                <a:cs typeface="Arial" panose="020B0604020202020204" pitchFamily="34" charset="0"/>
              </a:rPr>
              <a:t>Social responsibility</a:t>
            </a:r>
            <a:r>
              <a:rPr lang="en-GB" sz="2400" dirty="0">
                <a:latin typeface="Arial" panose="020B0604020202020204" pitchFamily="34" charset="0"/>
                <a:cs typeface="Arial" panose="020B0604020202020204" pitchFamily="34" charset="0"/>
              </a:rPr>
              <a:t> refers to actions an organization takes beyond what is legally required to protect or enhance the well-being of living things.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solidFill>
                  <a:srgbClr val="C00000"/>
                </a:solidFill>
                <a:latin typeface="Arial" panose="020B0604020202020204" pitchFamily="34" charset="0"/>
                <a:cs typeface="Arial" panose="020B0604020202020204" pitchFamily="34" charset="0"/>
              </a:rPr>
              <a:t>Sustainability</a:t>
            </a:r>
            <a:r>
              <a:rPr lang="en-GB" sz="2400" dirty="0">
                <a:latin typeface="Arial" panose="020B0604020202020204" pitchFamily="34" charset="0"/>
                <a:cs typeface="Arial" panose="020B0604020202020204" pitchFamily="34" charset="0"/>
              </a:rPr>
              <a:t> refers to the extent that an organization’s operations and actions protect, mend, and preserve rather than harm or destroy the natural environment. Polluting the environment, for example, is unethical and irresponsible.</a:t>
            </a:r>
          </a:p>
        </p:txBody>
      </p:sp>
    </p:spTree>
    <p:extLst>
      <p:ext uri="{BB962C8B-B14F-4D97-AF65-F5344CB8AC3E}">
        <p14:creationId xmlns:p14="http://schemas.microsoft.com/office/powerpoint/2010/main" val="3866024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91" y="0"/>
            <a:ext cx="11594969" cy="1325563"/>
          </a:xfrm>
        </p:spPr>
        <p:txBody>
          <a:bodyPr>
            <a:normAutofit/>
          </a:bodyPr>
          <a:lstStyle/>
          <a:p>
            <a:pPr algn="ctr"/>
            <a:r>
              <a:rPr lang="en-GB" sz="3200" b="1" dirty="0">
                <a:solidFill>
                  <a:srgbClr val="FFC000"/>
                </a:solidFill>
                <a:latin typeface="Arial" panose="020B0604020202020204" pitchFamily="34" charset="0"/>
                <a:cs typeface="Arial" panose="020B0604020202020204" pitchFamily="34" charset="0"/>
              </a:rPr>
              <a:t>Unethical Business Decisions</a:t>
            </a:r>
          </a:p>
        </p:txBody>
      </p:sp>
      <p:sp>
        <p:nvSpPr>
          <p:cNvPr id="3" name="Rectangle 2"/>
          <p:cNvSpPr/>
          <p:nvPr/>
        </p:nvSpPr>
        <p:spPr>
          <a:xfrm>
            <a:off x="641446" y="1681919"/>
            <a:ext cx="10563366" cy="4401205"/>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1. Misleading advertising or labelling</a:t>
            </a:r>
          </a:p>
          <a:p>
            <a:r>
              <a:rPr lang="en-GB" sz="2800" dirty="0">
                <a:latin typeface="Arial" panose="020B0604020202020204" pitchFamily="34" charset="0"/>
                <a:cs typeface="Arial" panose="020B0604020202020204" pitchFamily="34" charset="0"/>
              </a:rPr>
              <a:t>2. Causing environmental harm</a:t>
            </a:r>
          </a:p>
          <a:p>
            <a:r>
              <a:rPr lang="en-GB" sz="2800" dirty="0">
                <a:latin typeface="Arial" panose="020B0604020202020204" pitchFamily="34" charset="0"/>
                <a:cs typeface="Arial" panose="020B0604020202020204" pitchFamily="34" charset="0"/>
              </a:rPr>
              <a:t>3. Poor product or service safety</a:t>
            </a:r>
          </a:p>
          <a:p>
            <a:r>
              <a:rPr lang="en-GB" sz="2800" dirty="0">
                <a:latin typeface="Arial" panose="020B0604020202020204" pitchFamily="34" charset="0"/>
                <a:cs typeface="Arial" panose="020B0604020202020204" pitchFamily="34" charset="0"/>
              </a:rPr>
              <a:t>4. Padding/Fudging expense accounts</a:t>
            </a:r>
          </a:p>
          <a:p>
            <a:r>
              <a:rPr lang="en-GB" sz="2800" dirty="0">
                <a:latin typeface="Arial" panose="020B0604020202020204" pitchFamily="34" charset="0"/>
                <a:cs typeface="Arial" panose="020B0604020202020204" pitchFamily="34" charset="0"/>
              </a:rPr>
              <a:t>5. Insider trading</a:t>
            </a:r>
          </a:p>
          <a:p>
            <a:r>
              <a:rPr lang="en-GB" sz="2800" dirty="0">
                <a:latin typeface="Arial" panose="020B0604020202020204" pitchFamily="34" charset="0"/>
                <a:cs typeface="Arial" panose="020B0604020202020204" pitchFamily="34" charset="0"/>
              </a:rPr>
              <a:t>6. Dumping banned or flawed products in foreign markets</a:t>
            </a:r>
          </a:p>
          <a:p>
            <a:r>
              <a:rPr lang="en-GB" sz="2800" dirty="0">
                <a:latin typeface="Arial" panose="020B0604020202020204" pitchFamily="34" charset="0"/>
                <a:cs typeface="Arial" panose="020B0604020202020204" pitchFamily="34" charset="0"/>
              </a:rPr>
              <a:t>7. Not providing equal opportunities for women and minorities</a:t>
            </a:r>
          </a:p>
          <a:p>
            <a:r>
              <a:rPr lang="en-GB" sz="2800" dirty="0">
                <a:latin typeface="Arial" panose="020B0604020202020204" pitchFamily="34" charset="0"/>
                <a:cs typeface="Arial" panose="020B0604020202020204" pitchFamily="34" charset="0"/>
              </a:rPr>
              <a:t>8. Overpricing</a:t>
            </a:r>
          </a:p>
          <a:p>
            <a:r>
              <a:rPr lang="en-GB" sz="2800" dirty="0">
                <a:latin typeface="Arial" panose="020B0604020202020204" pitchFamily="34" charset="0"/>
                <a:cs typeface="Arial" panose="020B0604020202020204" pitchFamily="34" charset="0"/>
              </a:rPr>
              <a:t>9. Sexual harassment</a:t>
            </a:r>
          </a:p>
          <a:p>
            <a:r>
              <a:rPr lang="en-GB" sz="2800" dirty="0">
                <a:latin typeface="Arial" panose="020B0604020202020204" pitchFamily="34" charset="0"/>
                <a:cs typeface="Arial" panose="020B0604020202020204" pitchFamily="34" charset="0"/>
              </a:rPr>
              <a:t>10. Using company funds or resources for personal gain</a:t>
            </a:r>
          </a:p>
        </p:txBody>
      </p:sp>
    </p:spTree>
    <p:extLst>
      <p:ext uri="{BB962C8B-B14F-4D97-AF65-F5344CB8AC3E}">
        <p14:creationId xmlns:p14="http://schemas.microsoft.com/office/powerpoint/2010/main" val="133622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1"/>
          <p:cNvSpPr>
            <a:spLocks noGrp="1"/>
          </p:cNvSpPr>
          <p:nvPr>
            <p:ph type="dt" sz="half" idx="10"/>
          </p:nvPr>
        </p:nvSpPr>
        <p:spPr/>
        <p:txBody>
          <a:bodyPr/>
          <a:lstStyle/>
          <a:p>
            <a:fld id="{B8F98A81-C556-4034-AF1F-D079D7D6A5C7}" type="datetime1">
              <a:rPr lang="en-GB" altLang="en-US"/>
              <a:pPr/>
              <a:t>08/11/2024</a:t>
            </a:fld>
            <a:endParaRPr lang="en-GB" altLang="en-US"/>
          </a:p>
        </p:txBody>
      </p:sp>
      <p:sp>
        <p:nvSpPr>
          <p:cNvPr id="9" name="Footer Placeholder 2"/>
          <p:cNvSpPr>
            <a:spLocks noGrp="1"/>
          </p:cNvSpPr>
          <p:nvPr>
            <p:ph type="ftr" sz="quarter" idx="11"/>
          </p:nvPr>
        </p:nvSpPr>
        <p:spPr/>
        <p:txBody>
          <a:bodyPr/>
          <a:lstStyle/>
          <a:p>
            <a:r>
              <a:rPr lang="en-GB" altLang="en-US"/>
              <a:t>Footer</a:t>
            </a:r>
          </a:p>
        </p:txBody>
      </p:sp>
      <p:sp>
        <p:nvSpPr>
          <p:cNvPr id="10" name="Slide Number Placeholder 3"/>
          <p:cNvSpPr>
            <a:spLocks noGrp="1"/>
          </p:cNvSpPr>
          <p:nvPr>
            <p:ph type="sldNum" sz="quarter" idx="12"/>
          </p:nvPr>
        </p:nvSpPr>
        <p:spPr/>
        <p:txBody>
          <a:bodyPr/>
          <a:lstStyle/>
          <a:p>
            <a:fld id="{CE26A6EF-B60C-4F24-982D-419562AE8FA1}" type="slidenum">
              <a:rPr lang="en-GB" altLang="en-US"/>
              <a:pPr/>
              <a:t>23</a:t>
            </a:fld>
            <a:endParaRPr lang="en-GB" altLang="en-US"/>
          </a:p>
        </p:txBody>
      </p:sp>
      <p:sp>
        <p:nvSpPr>
          <p:cNvPr id="61442" name="Rectangle 2"/>
          <p:cNvSpPr>
            <a:spLocks noChangeArrowheads="1"/>
          </p:cNvSpPr>
          <p:nvPr/>
        </p:nvSpPr>
        <p:spPr bwMode="auto">
          <a:xfrm>
            <a:off x="3216276" y="404814"/>
            <a:ext cx="6696075" cy="720725"/>
          </a:xfrm>
          <a:prstGeom prst="rect">
            <a:avLst/>
          </a:prstGeom>
          <a:solidFill>
            <a:schemeClr val="bg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3200"/>
              <a:t>Further Reading/ Viewing</a:t>
            </a:r>
          </a:p>
        </p:txBody>
      </p:sp>
      <p:sp>
        <p:nvSpPr>
          <p:cNvPr id="61443" name="Text Box 3"/>
          <p:cNvSpPr txBox="1">
            <a:spLocks noChangeArrowheads="1"/>
          </p:cNvSpPr>
          <p:nvPr/>
        </p:nvSpPr>
        <p:spPr bwMode="auto">
          <a:xfrm>
            <a:off x="1651000" y="1601789"/>
            <a:ext cx="8548688"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ltLang="en-US" dirty="0"/>
          </a:p>
          <a:p>
            <a:r>
              <a:rPr lang="en-GB" dirty="0"/>
              <a:t>Armstrong, M., 2021. </a:t>
            </a:r>
            <a:r>
              <a:rPr lang="en-GB" i="1" dirty="0"/>
              <a:t>Performance management</a:t>
            </a:r>
            <a:r>
              <a:rPr lang="en-GB" dirty="0"/>
              <a:t>.</a:t>
            </a:r>
          </a:p>
          <a:p>
            <a:endParaRPr lang="en-GB" dirty="0"/>
          </a:p>
          <a:p>
            <a:r>
              <a:rPr lang="en-GB" dirty="0"/>
              <a:t>Robert S. Kaplan and David P. Norton. (1996). The Balanced Scorecard: Translating Strategy into Action (Boston: Harvard Business School Press, 1996)</a:t>
            </a:r>
            <a:endParaRPr lang="en-GB" altLang="en-US" dirty="0"/>
          </a:p>
        </p:txBody>
      </p:sp>
      <p:sp>
        <p:nvSpPr>
          <p:cNvPr id="61444" name="Rectangle 4"/>
          <p:cNvSpPr>
            <a:spLocks noChangeArrowheads="1"/>
          </p:cNvSpPr>
          <p:nvPr/>
        </p:nvSpPr>
        <p:spPr bwMode="auto">
          <a:xfrm>
            <a:off x="1774826" y="544512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spTree>
    <p:extLst>
      <p:ext uri="{BB962C8B-B14F-4D97-AF65-F5344CB8AC3E}">
        <p14:creationId xmlns:p14="http://schemas.microsoft.com/office/powerpoint/2010/main" val="1843140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59355" y="4523489"/>
            <a:ext cx="4926841" cy="1446550"/>
          </a:xfrm>
          <a:prstGeom prst="rect">
            <a:avLst/>
          </a:prstGeom>
        </p:spPr>
        <p:txBody>
          <a:bodyPr wrap="square">
            <a:spAutoFit/>
          </a:bodyPr>
          <a:lstStyle/>
          <a:p>
            <a:pPr algn="ctr"/>
            <a:r>
              <a:rPr lang="en-GB" sz="4400" b="1" dirty="0">
                <a:solidFill>
                  <a:srgbClr val="FFFF00"/>
                </a:solidFill>
                <a:latin typeface="Arial" panose="020B0604020202020204" pitchFamily="34" charset="0"/>
                <a:cs typeface="Arial" panose="020B0604020202020204" pitchFamily="34" charset="0"/>
              </a:rPr>
              <a:t>Case Study Analysis </a:t>
            </a:r>
          </a:p>
        </p:txBody>
      </p:sp>
      <p:sp>
        <p:nvSpPr>
          <p:cNvPr id="6" name="Rectangle 5"/>
          <p:cNvSpPr/>
          <p:nvPr/>
        </p:nvSpPr>
        <p:spPr>
          <a:xfrm>
            <a:off x="657368" y="2680985"/>
            <a:ext cx="4217158" cy="769441"/>
          </a:xfrm>
          <a:prstGeom prst="rect">
            <a:avLst/>
          </a:prstGeom>
        </p:spPr>
        <p:txBody>
          <a:bodyPr wrap="square">
            <a:spAutoFit/>
          </a:bodyPr>
          <a:lstStyle/>
          <a:p>
            <a:pPr algn="ctr"/>
            <a:r>
              <a:rPr lang="en-GB" sz="4400" b="1" dirty="0">
                <a:solidFill>
                  <a:schemeClr val="bg1"/>
                </a:solidFill>
                <a:latin typeface="Arial" panose="020B0604020202020204" pitchFamily="34" charset="0"/>
                <a:cs typeface="Arial" panose="020B0604020202020204" pitchFamily="34" charset="0"/>
              </a:rPr>
              <a:t>NEXT WEEK</a:t>
            </a:r>
          </a:p>
        </p:txBody>
      </p:sp>
    </p:spTree>
    <p:extLst>
      <p:ext uri="{BB962C8B-B14F-4D97-AF65-F5344CB8AC3E}">
        <p14:creationId xmlns:p14="http://schemas.microsoft.com/office/powerpoint/2010/main" val="348692961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2051</TotalTime>
  <Words>1178</Words>
  <Application>Microsoft Office PowerPoint</Application>
  <PresentationFormat>Widescreen</PresentationFormat>
  <Paragraphs>158</Paragraphs>
  <Slides>24</Slides>
  <Notes>14</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24</vt:i4>
      </vt:variant>
    </vt:vector>
  </HeadingPairs>
  <TitlesOfParts>
    <vt:vector size="49" baseType="lpstr">
      <vt:lpstr>Aharoni</vt:lpstr>
      <vt:lpstr>Arial</vt:lpstr>
      <vt:lpstr>Calibri</vt:lpstr>
      <vt:lpstr>Calibri Light</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LCMB7003</vt:lpstr>
      <vt:lpstr>PowerPoint Presentation</vt:lpstr>
      <vt:lpstr>PowerPoint Presentation</vt:lpstr>
      <vt:lpstr>Building an organization with the capabilities, people, and structure needed to execute the strategy successfully</vt:lpstr>
      <vt:lpstr>Allocate Resources to Strategy-Critical Activities </vt:lpstr>
      <vt:lpstr>Institute Strategy-Supportive Policies and Procedures </vt:lpstr>
      <vt:lpstr>Continuous Improvement in Processes and Activities </vt:lpstr>
      <vt:lpstr>Build and Install Information and Operating Systems</vt:lpstr>
      <vt:lpstr>Rewards and Incentives and Strategy Execution </vt:lpstr>
      <vt:lpstr>Corporate Culture and Strategy Execution </vt:lpstr>
      <vt:lpstr>Leadership in the Strategy Execution Process</vt:lpstr>
      <vt:lpstr>PowerPoint Presentation</vt:lpstr>
      <vt:lpstr>PowerPoint Presentation</vt:lpstr>
      <vt:lpstr>PowerPoint Presentation</vt:lpstr>
      <vt:lpstr>PowerPoint Presentation</vt:lpstr>
      <vt:lpstr>PowerPoint Presentation</vt:lpstr>
      <vt:lpstr>PowerPoint Presentation</vt:lpstr>
      <vt:lpstr>Performance Management and Controls</vt:lpstr>
      <vt:lpstr>Balanced Scorecard</vt:lpstr>
      <vt:lpstr>PowerPoint Presentation</vt:lpstr>
      <vt:lpstr>PowerPoint Presentation</vt:lpstr>
      <vt:lpstr>Unethical Business Decisions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Amare Desta</cp:lastModifiedBy>
  <cp:revision>71</cp:revision>
  <dcterms:created xsi:type="dcterms:W3CDTF">2021-03-09T15:35:42Z</dcterms:created>
  <dcterms:modified xsi:type="dcterms:W3CDTF">2024-11-08T06:16:00Z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