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notesSlides/notesSlide12.xml" ContentType="application/vnd.openxmlformats-officedocument.presentationml.notesSlide+xml"/>
  <Override PartName="/ppt/tags/tag3.xml" ContentType="application/vnd.openxmlformats-officedocument.presentationml.tags+xml"/>
  <Override PartName="/ppt/notesSlides/notesSlide13.xml" ContentType="application/vnd.openxmlformats-officedocument.presentationml.notesSlide+xml"/>
  <Override PartName="/ppt/tags/tag4.xml" ContentType="application/vnd.openxmlformats-officedocument.presentationml.tags+xml"/>
  <Override PartName="/ppt/notesSlides/notesSlide14.xml" ContentType="application/vnd.openxmlformats-officedocument.presentationml.notesSlide+xml"/>
  <Override PartName="/ppt/tags/tag5.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6.xml" ContentType="application/vnd.openxmlformats-officedocument.presentationml.tags+xml"/>
  <Override PartName="/ppt/notesSlides/notesSlide17.xml" ContentType="application/vnd.openxmlformats-officedocument.presentationml.notesSlide+xml"/>
  <Override PartName="/ppt/tags/tag7.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5"/>
  </p:notesMasterIdLst>
  <p:sldIdLst>
    <p:sldId id="480" r:id="rId5"/>
    <p:sldId id="625" r:id="rId6"/>
    <p:sldId id="630" r:id="rId7"/>
    <p:sldId id="473" r:id="rId8"/>
    <p:sldId id="626" r:id="rId9"/>
    <p:sldId id="476" r:id="rId10"/>
    <p:sldId id="483" r:id="rId11"/>
    <p:sldId id="320" r:id="rId12"/>
    <p:sldId id="477" r:id="rId13"/>
    <p:sldId id="474" r:id="rId14"/>
    <p:sldId id="475" r:id="rId15"/>
    <p:sldId id="470" r:id="rId16"/>
    <p:sldId id="628" r:id="rId17"/>
    <p:sldId id="466" r:id="rId18"/>
    <p:sldId id="486" r:id="rId19"/>
    <p:sldId id="487" r:id="rId20"/>
    <p:sldId id="467" r:id="rId21"/>
    <p:sldId id="627" r:id="rId22"/>
    <p:sldId id="469" r:id="rId23"/>
    <p:sldId id="482"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yeIL/YopKmoB7uOraKrPrA==" hashData="pjFOdi/IDqbw8O6nTxVULAyByn6PUtdY1nbLLMbFZJxXFPvGhoqtfE2braS5DfuPAGIegrth+UFrrFwepStzrg=="/>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721" autoAdjust="0"/>
    <p:restoredTop sz="54218" autoAdjust="0"/>
  </p:normalViewPr>
  <p:slideViewPr>
    <p:cSldViewPr snapToGrid="0">
      <p:cViewPr varScale="1">
        <p:scale>
          <a:sx n="66" d="100"/>
          <a:sy n="66" d="100"/>
        </p:scale>
        <p:origin x="760" y="184"/>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4A3952-7B5B-497E-B19B-1177AE2EDBE4}" type="doc">
      <dgm:prSet loTypeId="urn:microsoft.com/office/officeart/2008/layout/LinedList" loCatId="list" qsTypeId="urn:microsoft.com/office/officeart/2005/8/quickstyle/simple5" qsCatId="simple" csTypeId="urn:microsoft.com/office/officeart/2005/8/colors/accent2_2" csCatId="accent2" phldr="1"/>
      <dgm:spPr/>
      <dgm:t>
        <a:bodyPr/>
        <a:lstStyle/>
        <a:p>
          <a:endParaRPr lang="en-US"/>
        </a:p>
      </dgm:t>
    </dgm:pt>
    <dgm:pt modelId="{019D5F0A-CB94-49E4-BF9F-50DFD1230EB6}">
      <dgm:prSet/>
      <dgm:spPr/>
      <dgm:t>
        <a:bodyPr/>
        <a:lstStyle/>
        <a:p>
          <a:r>
            <a:rPr lang="en-US"/>
            <a:t>Describe</a:t>
          </a:r>
        </a:p>
      </dgm:t>
    </dgm:pt>
    <dgm:pt modelId="{C4AA9AC4-55CA-4C3E-A0B1-D728746E51B9}" type="parTrans" cxnId="{10B3B922-D883-44C3-9201-A1B83B738792}">
      <dgm:prSet/>
      <dgm:spPr/>
      <dgm:t>
        <a:bodyPr/>
        <a:lstStyle/>
        <a:p>
          <a:endParaRPr lang="en-US"/>
        </a:p>
      </dgm:t>
    </dgm:pt>
    <dgm:pt modelId="{26402012-3166-47AC-AAFA-2226BB0C1E5C}" type="sibTrans" cxnId="{10B3B922-D883-44C3-9201-A1B83B738792}">
      <dgm:prSet/>
      <dgm:spPr/>
      <dgm:t>
        <a:bodyPr/>
        <a:lstStyle/>
        <a:p>
          <a:endParaRPr lang="en-US"/>
        </a:p>
      </dgm:t>
    </dgm:pt>
    <dgm:pt modelId="{AC41D351-DDCF-4BBB-9A56-EA9208BCB7F3}">
      <dgm:prSet/>
      <dgm:spPr/>
      <dgm:t>
        <a:bodyPr/>
        <a:lstStyle/>
        <a:p>
          <a:r>
            <a:rPr lang="en-US"/>
            <a:t>Describe the seating plan in a police vehicle when escorting detained persons whilst promoting maximum security and safety.</a:t>
          </a:r>
        </a:p>
      </dgm:t>
    </dgm:pt>
    <dgm:pt modelId="{5B2EB97D-C7C6-4CEB-9ED2-00A472571E41}" type="parTrans" cxnId="{E7156ED3-D292-4B85-B420-5480D6ABFDCC}">
      <dgm:prSet/>
      <dgm:spPr/>
      <dgm:t>
        <a:bodyPr/>
        <a:lstStyle/>
        <a:p>
          <a:endParaRPr lang="en-US"/>
        </a:p>
      </dgm:t>
    </dgm:pt>
    <dgm:pt modelId="{FC57C821-0BFD-4204-81D4-01C7AF4405D6}" type="sibTrans" cxnId="{E7156ED3-D292-4B85-B420-5480D6ABFDCC}">
      <dgm:prSet/>
      <dgm:spPr/>
      <dgm:t>
        <a:bodyPr/>
        <a:lstStyle/>
        <a:p>
          <a:endParaRPr lang="en-US"/>
        </a:p>
      </dgm:t>
    </dgm:pt>
    <dgm:pt modelId="{4ECF44CC-D2F2-4969-8F7F-C582E64FEC63}">
      <dgm:prSet/>
      <dgm:spPr/>
      <dgm:t>
        <a:bodyPr/>
        <a:lstStyle/>
        <a:p>
          <a:r>
            <a:rPr lang="en-US"/>
            <a:t>Outline</a:t>
          </a:r>
        </a:p>
      </dgm:t>
    </dgm:pt>
    <dgm:pt modelId="{06F1D522-2F09-46F8-863E-FA47153BB3DF}" type="parTrans" cxnId="{F1459BA0-2E93-4404-920D-737EB3713D2B}">
      <dgm:prSet/>
      <dgm:spPr/>
      <dgm:t>
        <a:bodyPr/>
        <a:lstStyle/>
        <a:p>
          <a:endParaRPr lang="en-US"/>
        </a:p>
      </dgm:t>
    </dgm:pt>
    <dgm:pt modelId="{778517C9-0EAB-448F-94D0-A648FBAB9917}" type="sibTrans" cxnId="{F1459BA0-2E93-4404-920D-737EB3713D2B}">
      <dgm:prSet/>
      <dgm:spPr/>
      <dgm:t>
        <a:bodyPr/>
        <a:lstStyle/>
        <a:p>
          <a:endParaRPr lang="en-US"/>
        </a:p>
      </dgm:t>
    </dgm:pt>
    <dgm:pt modelId="{C0B615AD-EDA4-44EB-ADDD-8B29D35A4998}">
      <dgm:prSet/>
      <dgm:spPr/>
      <dgm:t>
        <a:bodyPr/>
        <a:lstStyle/>
        <a:p>
          <a:r>
            <a:rPr lang="en-US"/>
            <a:t>Outline the principles of cross-contamination of evidence.</a:t>
          </a:r>
        </a:p>
      </dgm:t>
    </dgm:pt>
    <dgm:pt modelId="{87F80A29-05D7-4B19-A232-FFF96EC510B8}" type="parTrans" cxnId="{6AD37158-E911-449D-8E14-D1D78D143272}">
      <dgm:prSet/>
      <dgm:spPr/>
      <dgm:t>
        <a:bodyPr/>
        <a:lstStyle/>
        <a:p>
          <a:endParaRPr lang="en-US"/>
        </a:p>
      </dgm:t>
    </dgm:pt>
    <dgm:pt modelId="{5B18D106-6903-4F96-B7AC-EEFF0CD841DA}" type="sibTrans" cxnId="{6AD37158-E911-449D-8E14-D1D78D143272}">
      <dgm:prSet/>
      <dgm:spPr/>
      <dgm:t>
        <a:bodyPr/>
        <a:lstStyle/>
        <a:p>
          <a:endParaRPr lang="en-US"/>
        </a:p>
      </dgm:t>
    </dgm:pt>
    <dgm:pt modelId="{64C33AFD-05D1-43D1-A66C-7E308E356EAF}">
      <dgm:prSet/>
      <dgm:spPr/>
      <dgm:t>
        <a:bodyPr/>
        <a:lstStyle/>
        <a:p>
          <a:r>
            <a:rPr lang="en-US"/>
            <a:t>Explain</a:t>
          </a:r>
        </a:p>
      </dgm:t>
    </dgm:pt>
    <dgm:pt modelId="{BE319F1D-9FB1-4EC8-B1E0-11656C0A6C7C}" type="parTrans" cxnId="{02322925-2FC7-4B9C-865D-90A4D28CC272}">
      <dgm:prSet/>
      <dgm:spPr/>
      <dgm:t>
        <a:bodyPr/>
        <a:lstStyle/>
        <a:p>
          <a:endParaRPr lang="en-US"/>
        </a:p>
      </dgm:t>
    </dgm:pt>
    <dgm:pt modelId="{78443DF8-4D0C-4F60-B34F-F9D734BC1133}" type="sibTrans" cxnId="{02322925-2FC7-4B9C-865D-90A4D28CC272}">
      <dgm:prSet/>
      <dgm:spPr/>
      <dgm:t>
        <a:bodyPr/>
        <a:lstStyle/>
        <a:p>
          <a:endParaRPr lang="en-US"/>
        </a:p>
      </dgm:t>
    </dgm:pt>
    <dgm:pt modelId="{B25E3D1B-735D-4E45-82EF-8CBF5957AB29}">
      <dgm:prSet/>
      <dgm:spPr/>
      <dgm:t>
        <a:bodyPr/>
        <a:lstStyle/>
        <a:p>
          <a:r>
            <a:rPr lang="en-US" dirty="0"/>
            <a:t>Explain what constitutes detention including the detention clock, designated stations &amp; non-designated stations.</a:t>
          </a:r>
        </a:p>
      </dgm:t>
    </dgm:pt>
    <dgm:pt modelId="{1D5EFB49-7A76-4583-B533-7BF010393478}" type="parTrans" cxnId="{57F3BA73-4917-49C1-AE62-FFE859DCCF37}">
      <dgm:prSet/>
      <dgm:spPr/>
      <dgm:t>
        <a:bodyPr/>
        <a:lstStyle/>
        <a:p>
          <a:endParaRPr lang="en-US"/>
        </a:p>
      </dgm:t>
    </dgm:pt>
    <dgm:pt modelId="{5249C219-0883-4276-ACBC-EA40656CA619}" type="sibTrans" cxnId="{57F3BA73-4917-49C1-AE62-FFE859DCCF37}">
      <dgm:prSet/>
      <dgm:spPr/>
      <dgm:t>
        <a:bodyPr/>
        <a:lstStyle/>
        <a:p>
          <a:endParaRPr lang="en-US"/>
        </a:p>
      </dgm:t>
    </dgm:pt>
    <dgm:pt modelId="{CD4CFA76-7501-4B04-B76D-FDF454684B6A}">
      <dgm:prSet/>
      <dgm:spPr/>
      <dgm:t>
        <a:bodyPr/>
        <a:lstStyle/>
        <a:p>
          <a:r>
            <a:rPr lang="en-US"/>
            <a:t>Explain</a:t>
          </a:r>
        </a:p>
      </dgm:t>
    </dgm:pt>
    <dgm:pt modelId="{A7276CC8-D68F-473F-A833-02A8A8C15D3D}" type="parTrans" cxnId="{53D416D2-92F7-41AA-BE33-4599A4ECFF57}">
      <dgm:prSet/>
      <dgm:spPr/>
      <dgm:t>
        <a:bodyPr/>
        <a:lstStyle/>
        <a:p>
          <a:endParaRPr lang="en-US"/>
        </a:p>
      </dgm:t>
    </dgm:pt>
    <dgm:pt modelId="{0FB6F96E-B06A-4432-8B52-CBBD5A9A04F6}" type="sibTrans" cxnId="{53D416D2-92F7-41AA-BE33-4599A4ECFF57}">
      <dgm:prSet/>
      <dgm:spPr/>
      <dgm:t>
        <a:bodyPr/>
        <a:lstStyle/>
        <a:p>
          <a:endParaRPr lang="en-US"/>
        </a:p>
      </dgm:t>
    </dgm:pt>
    <dgm:pt modelId="{3C215D8F-1D36-4A98-87BB-F8FEF9833124}">
      <dgm:prSet/>
      <dgm:spPr/>
      <dgm:t>
        <a:bodyPr/>
        <a:lstStyle/>
        <a:p>
          <a:r>
            <a:rPr lang="en-US"/>
            <a:t>Explain how to transport violent and drunken prisoners and prisoner suffering with mental health.</a:t>
          </a:r>
        </a:p>
      </dgm:t>
    </dgm:pt>
    <dgm:pt modelId="{1F642DA5-0440-42B1-AFF9-33623C5C3727}" type="parTrans" cxnId="{0269ECD4-1149-4FEA-8BA7-A25E3C2A182E}">
      <dgm:prSet/>
      <dgm:spPr/>
      <dgm:t>
        <a:bodyPr/>
        <a:lstStyle/>
        <a:p>
          <a:endParaRPr lang="en-US"/>
        </a:p>
      </dgm:t>
    </dgm:pt>
    <dgm:pt modelId="{920AA34D-514A-4FF0-84BF-C83AFCC4EBB0}" type="sibTrans" cxnId="{0269ECD4-1149-4FEA-8BA7-A25E3C2A182E}">
      <dgm:prSet/>
      <dgm:spPr/>
      <dgm:t>
        <a:bodyPr/>
        <a:lstStyle/>
        <a:p>
          <a:endParaRPr lang="en-US"/>
        </a:p>
      </dgm:t>
    </dgm:pt>
    <dgm:pt modelId="{AC21A63C-75DB-4906-9C29-0B9605FE6B2B}">
      <dgm:prSet/>
      <dgm:spPr/>
      <dgm:t>
        <a:bodyPr/>
        <a:lstStyle/>
        <a:p>
          <a:r>
            <a:rPr lang="en-US"/>
            <a:t>Summarise</a:t>
          </a:r>
        </a:p>
      </dgm:t>
    </dgm:pt>
    <dgm:pt modelId="{4BA3F1F6-EE23-4D8A-A157-0E1E3DAE633E}" type="parTrans" cxnId="{8F9B77DC-49A7-4870-9DB3-64855801DE59}">
      <dgm:prSet/>
      <dgm:spPr/>
      <dgm:t>
        <a:bodyPr/>
        <a:lstStyle/>
        <a:p>
          <a:endParaRPr lang="en-US"/>
        </a:p>
      </dgm:t>
    </dgm:pt>
    <dgm:pt modelId="{B14502CC-8FA5-4EB5-B5B7-7E8BFBD51EEF}" type="sibTrans" cxnId="{8F9B77DC-49A7-4870-9DB3-64855801DE59}">
      <dgm:prSet/>
      <dgm:spPr/>
      <dgm:t>
        <a:bodyPr/>
        <a:lstStyle/>
        <a:p>
          <a:endParaRPr lang="en-US"/>
        </a:p>
      </dgm:t>
    </dgm:pt>
    <dgm:pt modelId="{5A50EC8D-4D98-4EE0-92DC-8D7DEC20659E}">
      <dgm:prSet/>
      <dgm:spPr/>
      <dgm:t>
        <a:bodyPr/>
        <a:lstStyle/>
        <a:p>
          <a:r>
            <a:rPr lang="en-US"/>
            <a:t>Summarise the roles, rights and responsibilities at custody including information to be given to the detained person.</a:t>
          </a:r>
        </a:p>
      </dgm:t>
    </dgm:pt>
    <dgm:pt modelId="{FB122490-1678-4229-A9BA-37F7E7FBBD71}" type="parTrans" cxnId="{7F34A82E-EA06-4FFA-BAE0-1E0A4B63E26B}">
      <dgm:prSet/>
      <dgm:spPr/>
      <dgm:t>
        <a:bodyPr/>
        <a:lstStyle/>
        <a:p>
          <a:endParaRPr lang="en-US"/>
        </a:p>
      </dgm:t>
    </dgm:pt>
    <dgm:pt modelId="{C4F338CC-9D63-4279-BB40-ED7F02050690}" type="sibTrans" cxnId="{7F34A82E-EA06-4FFA-BAE0-1E0A4B63E26B}">
      <dgm:prSet/>
      <dgm:spPr/>
      <dgm:t>
        <a:bodyPr/>
        <a:lstStyle/>
        <a:p>
          <a:endParaRPr lang="en-US"/>
        </a:p>
      </dgm:t>
    </dgm:pt>
    <dgm:pt modelId="{924978C3-F092-4344-B20F-686C39775DD5}">
      <dgm:prSet/>
      <dgm:spPr/>
      <dgm:t>
        <a:bodyPr/>
        <a:lstStyle/>
        <a:p>
          <a:r>
            <a:rPr lang="en-US"/>
            <a:t>Describe</a:t>
          </a:r>
        </a:p>
      </dgm:t>
    </dgm:pt>
    <dgm:pt modelId="{6A3A4AD1-600D-4684-92C6-7474757C77D8}" type="parTrans" cxnId="{8F998811-0186-4F6F-B1C2-8B524470E8AD}">
      <dgm:prSet/>
      <dgm:spPr/>
      <dgm:t>
        <a:bodyPr/>
        <a:lstStyle/>
        <a:p>
          <a:endParaRPr lang="en-US"/>
        </a:p>
      </dgm:t>
    </dgm:pt>
    <dgm:pt modelId="{C0387395-8DB1-472F-B6DB-8A78D7C12710}" type="sibTrans" cxnId="{8F998811-0186-4F6F-B1C2-8B524470E8AD}">
      <dgm:prSet/>
      <dgm:spPr/>
      <dgm:t>
        <a:bodyPr/>
        <a:lstStyle/>
        <a:p>
          <a:endParaRPr lang="en-US"/>
        </a:p>
      </dgm:t>
    </dgm:pt>
    <dgm:pt modelId="{86F67E85-B266-4C66-99E3-4A61675B17ED}">
      <dgm:prSet/>
      <dgm:spPr/>
      <dgm:t>
        <a:bodyPr/>
        <a:lstStyle/>
        <a:p>
          <a:r>
            <a:rPr lang="en-US"/>
            <a:t>Describe searches of detained persons and seizing of items including strip and intimate searches.</a:t>
          </a:r>
        </a:p>
      </dgm:t>
    </dgm:pt>
    <dgm:pt modelId="{BD62F80A-C372-4F91-9452-A60A375ED298}" type="parTrans" cxnId="{16ADEC79-3D46-4DC1-A581-BFE7A1378B3D}">
      <dgm:prSet/>
      <dgm:spPr/>
      <dgm:t>
        <a:bodyPr/>
        <a:lstStyle/>
        <a:p>
          <a:endParaRPr lang="en-US"/>
        </a:p>
      </dgm:t>
    </dgm:pt>
    <dgm:pt modelId="{FC62F3F9-92F5-4F8C-99D1-6C5DE89EE985}" type="sibTrans" cxnId="{16ADEC79-3D46-4DC1-A581-BFE7A1378B3D}">
      <dgm:prSet/>
      <dgm:spPr/>
      <dgm:t>
        <a:bodyPr/>
        <a:lstStyle/>
        <a:p>
          <a:endParaRPr lang="en-US"/>
        </a:p>
      </dgm:t>
    </dgm:pt>
    <dgm:pt modelId="{662CDAE7-C49D-4148-BF15-AA3569030DEE}">
      <dgm:prSet/>
      <dgm:spPr/>
      <dgm:t>
        <a:bodyPr/>
        <a:lstStyle/>
        <a:p>
          <a:r>
            <a:rPr lang="en-US"/>
            <a:t>Explain</a:t>
          </a:r>
        </a:p>
      </dgm:t>
    </dgm:pt>
    <dgm:pt modelId="{64AB5F39-17DF-4CEE-9F67-C504ECBA7F22}" type="parTrans" cxnId="{68B67ECB-6367-4678-80D6-009526EEA5FC}">
      <dgm:prSet/>
      <dgm:spPr/>
      <dgm:t>
        <a:bodyPr/>
        <a:lstStyle/>
        <a:p>
          <a:endParaRPr lang="en-US"/>
        </a:p>
      </dgm:t>
    </dgm:pt>
    <dgm:pt modelId="{F641AB83-E919-44FB-8FFA-169867070B7C}" type="sibTrans" cxnId="{68B67ECB-6367-4678-80D6-009526EEA5FC}">
      <dgm:prSet/>
      <dgm:spPr/>
      <dgm:t>
        <a:bodyPr/>
        <a:lstStyle/>
        <a:p>
          <a:endParaRPr lang="en-US"/>
        </a:p>
      </dgm:t>
    </dgm:pt>
    <dgm:pt modelId="{02CE7A4B-D47A-447C-BCBF-641061169B38}">
      <dgm:prSet/>
      <dgm:spPr/>
      <dgm:t>
        <a:bodyPr/>
        <a:lstStyle/>
        <a:p>
          <a:r>
            <a:rPr lang="en-US"/>
            <a:t>Explain the role of an appropriate adult within the police custody process.</a:t>
          </a:r>
        </a:p>
      </dgm:t>
    </dgm:pt>
    <dgm:pt modelId="{6AF6C5F2-DB07-4EBF-90C0-462AACE0FE72}" type="parTrans" cxnId="{810FF85C-1D8C-40E9-923B-EE1A45E2E23F}">
      <dgm:prSet/>
      <dgm:spPr/>
      <dgm:t>
        <a:bodyPr/>
        <a:lstStyle/>
        <a:p>
          <a:endParaRPr lang="en-US"/>
        </a:p>
      </dgm:t>
    </dgm:pt>
    <dgm:pt modelId="{435C5E84-E4B7-4BAE-AF76-D4E0671D8D1A}" type="sibTrans" cxnId="{810FF85C-1D8C-40E9-923B-EE1A45E2E23F}">
      <dgm:prSet/>
      <dgm:spPr/>
      <dgm:t>
        <a:bodyPr/>
        <a:lstStyle/>
        <a:p>
          <a:endParaRPr lang="en-US"/>
        </a:p>
      </dgm:t>
    </dgm:pt>
    <dgm:pt modelId="{B1E0CF98-0044-5A4E-A97B-312A69EDFDA0}" type="pres">
      <dgm:prSet presAssocID="{284A3952-7B5B-497E-B19B-1177AE2EDBE4}" presName="vert0" presStyleCnt="0">
        <dgm:presLayoutVars>
          <dgm:dir/>
          <dgm:animOne val="branch"/>
          <dgm:animLvl val="lvl"/>
        </dgm:presLayoutVars>
      </dgm:prSet>
      <dgm:spPr/>
    </dgm:pt>
    <dgm:pt modelId="{73A0207D-9478-574A-9A8B-10A28D6A832D}" type="pres">
      <dgm:prSet presAssocID="{019D5F0A-CB94-49E4-BF9F-50DFD1230EB6}" presName="thickLine" presStyleLbl="alignNode1" presStyleIdx="0" presStyleCnt="7"/>
      <dgm:spPr/>
    </dgm:pt>
    <dgm:pt modelId="{8E5B816D-C65D-5B45-A6AE-9A2A6D2F9E3A}" type="pres">
      <dgm:prSet presAssocID="{019D5F0A-CB94-49E4-BF9F-50DFD1230EB6}" presName="horz1" presStyleCnt="0"/>
      <dgm:spPr/>
    </dgm:pt>
    <dgm:pt modelId="{75EB174B-F3E3-EA47-BA62-9626CC60142C}" type="pres">
      <dgm:prSet presAssocID="{019D5F0A-CB94-49E4-BF9F-50DFD1230EB6}" presName="tx1" presStyleLbl="revTx" presStyleIdx="0" presStyleCnt="14"/>
      <dgm:spPr/>
    </dgm:pt>
    <dgm:pt modelId="{8F8967B5-1567-074A-A714-263B7C3EFB8E}" type="pres">
      <dgm:prSet presAssocID="{019D5F0A-CB94-49E4-BF9F-50DFD1230EB6}" presName="vert1" presStyleCnt="0"/>
      <dgm:spPr/>
    </dgm:pt>
    <dgm:pt modelId="{68CB8E73-1AF8-AB4B-9CFC-9874BFE39DDC}" type="pres">
      <dgm:prSet presAssocID="{AC41D351-DDCF-4BBB-9A56-EA9208BCB7F3}" presName="vertSpace2a" presStyleCnt="0"/>
      <dgm:spPr/>
    </dgm:pt>
    <dgm:pt modelId="{89332C40-1788-FB45-9A9B-17FC15872159}" type="pres">
      <dgm:prSet presAssocID="{AC41D351-DDCF-4BBB-9A56-EA9208BCB7F3}" presName="horz2" presStyleCnt="0"/>
      <dgm:spPr/>
    </dgm:pt>
    <dgm:pt modelId="{34F4AD3D-CEA8-D24F-86B7-59C689DE1F0E}" type="pres">
      <dgm:prSet presAssocID="{AC41D351-DDCF-4BBB-9A56-EA9208BCB7F3}" presName="horzSpace2" presStyleCnt="0"/>
      <dgm:spPr/>
    </dgm:pt>
    <dgm:pt modelId="{19931DC5-CBEB-ED4B-BE39-26616F524BC9}" type="pres">
      <dgm:prSet presAssocID="{AC41D351-DDCF-4BBB-9A56-EA9208BCB7F3}" presName="tx2" presStyleLbl="revTx" presStyleIdx="1" presStyleCnt="14"/>
      <dgm:spPr/>
    </dgm:pt>
    <dgm:pt modelId="{E6383602-8E15-D249-B45D-BAEE8BDFF33D}" type="pres">
      <dgm:prSet presAssocID="{AC41D351-DDCF-4BBB-9A56-EA9208BCB7F3}" presName="vert2" presStyleCnt="0"/>
      <dgm:spPr/>
    </dgm:pt>
    <dgm:pt modelId="{C1A8DB37-3093-1D4D-9721-2BDED79BF0E2}" type="pres">
      <dgm:prSet presAssocID="{AC41D351-DDCF-4BBB-9A56-EA9208BCB7F3}" presName="thinLine2b" presStyleLbl="callout" presStyleIdx="0" presStyleCnt="7"/>
      <dgm:spPr/>
    </dgm:pt>
    <dgm:pt modelId="{086BADA8-A344-7D42-8DA8-BB2FC0919E12}" type="pres">
      <dgm:prSet presAssocID="{AC41D351-DDCF-4BBB-9A56-EA9208BCB7F3}" presName="vertSpace2b" presStyleCnt="0"/>
      <dgm:spPr/>
    </dgm:pt>
    <dgm:pt modelId="{D76CD4E4-EB3F-2947-8E21-09A813D8A5AE}" type="pres">
      <dgm:prSet presAssocID="{4ECF44CC-D2F2-4969-8F7F-C582E64FEC63}" presName="thickLine" presStyleLbl="alignNode1" presStyleIdx="1" presStyleCnt="7"/>
      <dgm:spPr/>
    </dgm:pt>
    <dgm:pt modelId="{207B317F-DB01-274A-AC92-AC8E6654BB9F}" type="pres">
      <dgm:prSet presAssocID="{4ECF44CC-D2F2-4969-8F7F-C582E64FEC63}" presName="horz1" presStyleCnt="0"/>
      <dgm:spPr/>
    </dgm:pt>
    <dgm:pt modelId="{D43FE71E-7E25-054A-AC15-11715BB09D2B}" type="pres">
      <dgm:prSet presAssocID="{4ECF44CC-D2F2-4969-8F7F-C582E64FEC63}" presName="tx1" presStyleLbl="revTx" presStyleIdx="2" presStyleCnt="14"/>
      <dgm:spPr/>
    </dgm:pt>
    <dgm:pt modelId="{5E70466A-6CA5-9042-A3D7-F42569C22394}" type="pres">
      <dgm:prSet presAssocID="{4ECF44CC-D2F2-4969-8F7F-C582E64FEC63}" presName="vert1" presStyleCnt="0"/>
      <dgm:spPr/>
    </dgm:pt>
    <dgm:pt modelId="{6151DCD0-DFDF-B44C-B910-1329477B5BAD}" type="pres">
      <dgm:prSet presAssocID="{C0B615AD-EDA4-44EB-ADDD-8B29D35A4998}" presName="vertSpace2a" presStyleCnt="0"/>
      <dgm:spPr/>
    </dgm:pt>
    <dgm:pt modelId="{30E96CF0-12B1-444F-AD34-783C0F5BA21C}" type="pres">
      <dgm:prSet presAssocID="{C0B615AD-EDA4-44EB-ADDD-8B29D35A4998}" presName="horz2" presStyleCnt="0"/>
      <dgm:spPr/>
    </dgm:pt>
    <dgm:pt modelId="{78B34D92-136A-2147-AD9A-6B9DB30789DC}" type="pres">
      <dgm:prSet presAssocID="{C0B615AD-EDA4-44EB-ADDD-8B29D35A4998}" presName="horzSpace2" presStyleCnt="0"/>
      <dgm:spPr/>
    </dgm:pt>
    <dgm:pt modelId="{D635D2F3-32E4-974E-BF3E-3C898F9873B9}" type="pres">
      <dgm:prSet presAssocID="{C0B615AD-EDA4-44EB-ADDD-8B29D35A4998}" presName="tx2" presStyleLbl="revTx" presStyleIdx="3" presStyleCnt="14"/>
      <dgm:spPr/>
    </dgm:pt>
    <dgm:pt modelId="{DE652978-6E05-4B47-86CC-52D3940347F8}" type="pres">
      <dgm:prSet presAssocID="{C0B615AD-EDA4-44EB-ADDD-8B29D35A4998}" presName="vert2" presStyleCnt="0"/>
      <dgm:spPr/>
    </dgm:pt>
    <dgm:pt modelId="{4A5D3418-C1E0-7A45-A6CA-C2AF5F4DC5AE}" type="pres">
      <dgm:prSet presAssocID="{C0B615AD-EDA4-44EB-ADDD-8B29D35A4998}" presName="thinLine2b" presStyleLbl="callout" presStyleIdx="1" presStyleCnt="7"/>
      <dgm:spPr/>
    </dgm:pt>
    <dgm:pt modelId="{7D19E180-D6A3-F04E-BFD0-54D54420382D}" type="pres">
      <dgm:prSet presAssocID="{C0B615AD-EDA4-44EB-ADDD-8B29D35A4998}" presName="vertSpace2b" presStyleCnt="0"/>
      <dgm:spPr/>
    </dgm:pt>
    <dgm:pt modelId="{EA81A719-3D2C-B24D-919F-BC0978B98B58}" type="pres">
      <dgm:prSet presAssocID="{64C33AFD-05D1-43D1-A66C-7E308E356EAF}" presName="thickLine" presStyleLbl="alignNode1" presStyleIdx="2" presStyleCnt="7"/>
      <dgm:spPr/>
    </dgm:pt>
    <dgm:pt modelId="{8EC8ED5A-A836-2A4B-B078-E31EB9F46EA4}" type="pres">
      <dgm:prSet presAssocID="{64C33AFD-05D1-43D1-A66C-7E308E356EAF}" presName="horz1" presStyleCnt="0"/>
      <dgm:spPr/>
    </dgm:pt>
    <dgm:pt modelId="{9E844063-047B-5D44-AAD3-3FED92A1D048}" type="pres">
      <dgm:prSet presAssocID="{64C33AFD-05D1-43D1-A66C-7E308E356EAF}" presName="tx1" presStyleLbl="revTx" presStyleIdx="4" presStyleCnt="14"/>
      <dgm:spPr/>
    </dgm:pt>
    <dgm:pt modelId="{7095037A-AB08-2249-A06D-3AA4758A1F24}" type="pres">
      <dgm:prSet presAssocID="{64C33AFD-05D1-43D1-A66C-7E308E356EAF}" presName="vert1" presStyleCnt="0"/>
      <dgm:spPr/>
    </dgm:pt>
    <dgm:pt modelId="{C06E1611-6275-934C-B29A-26EDAB140008}" type="pres">
      <dgm:prSet presAssocID="{B25E3D1B-735D-4E45-82EF-8CBF5957AB29}" presName="vertSpace2a" presStyleCnt="0"/>
      <dgm:spPr/>
    </dgm:pt>
    <dgm:pt modelId="{2ECA093C-E873-F446-9819-6603C132F82C}" type="pres">
      <dgm:prSet presAssocID="{B25E3D1B-735D-4E45-82EF-8CBF5957AB29}" presName="horz2" presStyleCnt="0"/>
      <dgm:spPr/>
    </dgm:pt>
    <dgm:pt modelId="{E06D24CA-A3FE-FA49-9A25-D0B7DD7FEAC3}" type="pres">
      <dgm:prSet presAssocID="{B25E3D1B-735D-4E45-82EF-8CBF5957AB29}" presName="horzSpace2" presStyleCnt="0"/>
      <dgm:spPr/>
    </dgm:pt>
    <dgm:pt modelId="{D2042C27-E2CB-3948-9E55-AB23396FB831}" type="pres">
      <dgm:prSet presAssocID="{B25E3D1B-735D-4E45-82EF-8CBF5957AB29}" presName="tx2" presStyleLbl="revTx" presStyleIdx="5" presStyleCnt="14"/>
      <dgm:spPr/>
    </dgm:pt>
    <dgm:pt modelId="{989AD323-2F73-B24A-9B54-00EBA44F6CD9}" type="pres">
      <dgm:prSet presAssocID="{B25E3D1B-735D-4E45-82EF-8CBF5957AB29}" presName="vert2" presStyleCnt="0"/>
      <dgm:spPr/>
    </dgm:pt>
    <dgm:pt modelId="{19298633-EA30-004C-B853-3DD5B8E12030}" type="pres">
      <dgm:prSet presAssocID="{B25E3D1B-735D-4E45-82EF-8CBF5957AB29}" presName="thinLine2b" presStyleLbl="callout" presStyleIdx="2" presStyleCnt="7"/>
      <dgm:spPr/>
    </dgm:pt>
    <dgm:pt modelId="{5E033E85-AD0B-8D42-973B-048986E98C49}" type="pres">
      <dgm:prSet presAssocID="{B25E3D1B-735D-4E45-82EF-8CBF5957AB29}" presName="vertSpace2b" presStyleCnt="0"/>
      <dgm:spPr/>
    </dgm:pt>
    <dgm:pt modelId="{72B1EB09-A1A1-9649-B867-7F873E76506F}" type="pres">
      <dgm:prSet presAssocID="{CD4CFA76-7501-4B04-B76D-FDF454684B6A}" presName="thickLine" presStyleLbl="alignNode1" presStyleIdx="3" presStyleCnt="7"/>
      <dgm:spPr/>
    </dgm:pt>
    <dgm:pt modelId="{F4995ED7-45A8-D04F-9D93-079347A82C9C}" type="pres">
      <dgm:prSet presAssocID="{CD4CFA76-7501-4B04-B76D-FDF454684B6A}" presName="horz1" presStyleCnt="0"/>
      <dgm:spPr/>
    </dgm:pt>
    <dgm:pt modelId="{B03EE1E9-92EF-8F4C-A69F-A068878A4F20}" type="pres">
      <dgm:prSet presAssocID="{CD4CFA76-7501-4B04-B76D-FDF454684B6A}" presName="tx1" presStyleLbl="revTx" presStyleIdx="6" presStyleCnt="14"/>
      <dgm:spPr/>
    </dgm:pt>
    <dgm:pt modelId="{24C63CEA-5763-FC4D-98BB-F98FB34156FE}" type="pres">
      <dgm:prSet presAssocID="{CD4CFA76-7501-4B04-B76D-FDF454684B6A}" presName="vert1" presStyleCnt="0"/>
      <dgm:spPr/>
    </dgm:pt>
    <dgm:pt modelId="{95D0101B-5D2B-5641-98E7-BB557D00EDC1}" type="pres">
      <dgm:prSet presAssocID="{3C215D8F-1D36-4A98-87BB-F8FEF9833124}" presName="vertSpace2a" presStyleCnt="0"/>
      <dgm:spPr/>
    </dgm:pt>
    <dgm:pt modelId="{570403B7-43D0-524A-9294-B282C65D29C5}" type="pres">
      <dgm:prSet presAssocID="{3C215D8F-1D36-4A98-87BB-F8FEF9833124}" presName="horz2" presStyleCnt="0"/>
      <dgm:spPr/>
    </dgm:pt>
    <dgm:pt modelId="{E448BF70-33DA-024A-96D7-D83F7A02E092}" type="pres">
      <dgm:prSet presAssocID="{3C215D8F-1D36-4A98-87BB-F8FEF9833124}" presName="horzSpace2" presStyleCnt="0"/>
      <dgm:spPr/>
    </dgm:pt>
    <dgm:pt modelId="{3FD4BC23-9A1F-E84C-984F-93400951E394}" type="pres">
      <dgm:prSet presAssocID="{3C215D8F-1D36-4A98-87BB-F8FEF9833124}" presName="tx2" presStyleLbl="revTx" presStyleIdx="7" presStyleCnt="14"/>
      <dgm:spPr/>
    </dgm:pt>
    <dgm:pt modelId="{3820568F-6D6F-0747-BB86-1FC156C8DAAA}" type="pres">
      <dgm:prSet presAssocID="{3C215D8F-1D36-4A98-87BB-F8FEF9833124}" presName="vert2" presStyleCnt="0"/>
      <dgm:spPr/>
    </dgm:pt>
    <dgm:pt modelId="{005624A2-E0D4-B741-A05A-AE81300D9FC4}" type="pres">
      <dgm:prSet presAssocID="{3C215D8F-1D36-4A98-87BB-F8FEF9833124}" presName="thinLine2b" presStyleLbl="callout" presStyleIdx="3" presStyleCnt="7"/>
      <dgm:spPr/>
    </dgm:pt>
    <dgm:pt modelId="{D72ACAD2-2CEC-FE4A-AE40-BA2206069F0D}" type="pres">
      <dgm:prSet presAssocID="{3C215D8F-1D36-4A98-87BB-F8FEF9833124}" presName="vertSpace2b" presStyleCnt="0"/>
      <dgm:spPr/>
    </dgm:pt>
    <dgm:pt modelId="{949A9078-ABB6-7A46-992C-B99D2DF64E20}" type="pres">
      <dgm:prSet presAssocID="{AC21A63C-75DB-4906-9C29-0B9605FE6B2B}" presName="thickLine" presStyleLbl="alignNode1" presStyleIdx="4" presStyleCnt="7"/>
      <dgm:spPr/>
    </dgm:pt>
    <dgm:pt modelId="{AE8E51B5-A9D8-6444-AE28-D5E09849D31E}" type="pres">
      <dgm:prSet presAssocID="{AC21A63C-75DB-4906-9C29-0B9605FE6B2B}" presName="horz1" presStyleCnt="0"/>
      <dgm:spPr/>
    </dgm:pt>
    <dgm:pt modelId="{0A09FF1E-EBD1-F34B-B16F-051C081B71AE}" type="pres">
      <dgm:prSet presAssocID="{AC21A63C-75DB-4906-9C29-0B9605FE6B2B}" presName="tx1" presStyleLbl="revTx" presStyleIdx="8" presStyleCnt="14"/>
      <dgm:spPr/>
    </dgm:pt>
    <dgm:pt modelId="{C4EE74F1-5551-944B-93F1-5E78AB09D145}" type="pres">
      <dgm:prSet presAssocID="{AC21A63C-75DB-4906-9C29-0B9605FE6B2B}" presName="vert1" presStyleCnt="0"/>
      <dgm:spPr/>
    </dgm:pt>
    <dgm:pt modelId="{49662844-D476-F546-9059-8FE78FB382F3}" type="pres">
      <dgm:prSet presAssocID="{5A50EC8D-4D98-4EE0-92DC-8D7DEC20659E}" presName="vertSpace2a" presStyleCnt="0"/>
      <dgm:spPr/>
    </dgm:pt>
    <dgm:pt modelId="{64668B6A-AAC9-EC4F-86F8-E067669ED085}" type="pres">
      <dgm:prSet presAssocID="{5A50EC8D-4D98-4EE0-92DC-8D7DEC20659E}" presName="horz2" presStyleCnt="0"/>
      <dgm:spPr/>
    </dgm:pt>
    <dgm:pt modelId="{CC0191E4-F0B7-8B48-A912-FF464581B098}" type="pres">
      <dgm:prSet presAssocID="{5A50EC8D-4D98-4EE0-92DC-8D7DEC20659E}" presName="horzSpace2" presStyleCnt="0"/>
      <dgm:spPr/>
    </dgm:pt>
    <dgm:pt modelId="{EAB35274-0A8C-EF43-88BD-B94A73086893}" type="pres">
      <dgm:prSet presAssocID="{5A50EC8D-4D98-4EE0-92DC-8D7DEC20659E}" presName="tx2" presStyleLbl="revTx" presStyleIdx="9" presStyleCnt="14"/>
      <dgm:spPr/>
    </dgm:pt>
    <dgm:pt modelId="{52F40F5C-DBAB-194E-9EC4-7072337A49C6}" type="pres">
      <dgm:prSet presAssocID="{5A50EC8D-4D98-4EE0-92DC-8D7DEC20659E}" presName="vert2" presStyleCnt="0"/>
      <dgm:spPr/>
    </dgm:pt>
    <dgm:pt modelId="{235C3F9A-B38C-3748-A2D4-0A0527270CDF}" type="pres">
      <dgm:prSet presAssocID="{5A50EC8D-4D98-4EE0-92DC-8D7DEC20659E}" presName="thinLine2b" presStyleLbl="callout" presStyleIdx="4" presStyleCnt="7"/>
      <dgm:spPr/>
    </dgm:pt>
    <dgm:pt modelId="{F097BE6D-D7A4-5845-A13D-364001DC36DE}" type="pres">
      <dgm:prSet presAssocID="{5A50EC8D-4D98-4EE0-92DC-8D7DEC20659E}" presName="vertSpace2b" presStyleCnt="0"/>
      <dgm:spPr/>
    </dgm:pt>
    <dgm:pt modelId="{19BB0B67-C673-5840-BD9E-22C9BA093006}" type="pres">
      <dgm:prSet presAssocID="{924978C3-F092-4344-B20F-686C39775DD5}" presName="thickLine" presStyleLbl="alignNode1" presStyleIdx="5" presStyleCnt="7"/>
      <dgm:spPr/>
    </dgm:pt>
    <dgm:pt modelId="{62CF4E7D-CB79-0745-B87B-BD9F9077D693}" type="pres">
      <dgm:prSet presAssocID="{924978C3-F092-4344-B20F-686C39775DD5}" presName="horz1" presStyleCnt="0"/>
      <dgm:spPr/>
    </dgm:pt>
    <dgm:pt modelId="{7DBA1F4C-0237-7C4C-A889-C47EF1C3F24F}" type="pres">
      <dgm:prSet presAssocID="{924978C3-F092-4344-B20F-686C39775DD5}" presName="tx1" presStyleLbl="revTx" presStyleIdx="10" presStyleCnt="14"/>
      <dgm:spPr/>
    </dgm:pt>
    <dgm:pt modelId="{1C299D4A-D20B-994A-B728-7F488E2A8547}" type="pres">
      <dgm:prSet presAssocID="{924978C3-F092-4344-B20F-686C39775DD5}" presName="vert1" presStyleCnt="0"/>
      <dgm:spPr/>
    </dgm:pt>
    <dgm:pt modelId="{3B382904-131D-9442-A64A-4BC8A4C2A751}" type="pres">
      <dgm:prSet presAssocID="{86F67E85-B266-4C66-99E3-4A61675B17ED}" presName="vertSpace2a" presStyleCnt="0"/>
      <dgm:spPr/>
    </dgm:pt>
    <dgm:pt modelId="{9AA96431-C090-6C44-B113-2B6ADB1BD70F}" type="pres">
      <dgm:prSet presAssocID="{86F67E85-B266-4C66-99E3-4A61675B17ED}" presName="horz2" presStyleCnt="0"/>
      <dgm:spPr/>
    </dgm:pt>
    <dgm:pt modelId="{24CDE3EC-A32D-9D47-9304-9DEBA826814E}" type="pres">
      <dgm:prSet presAssocID="{86F67E85-B266-4C66-99E3-4A61675B17ED}" presName="horzSpace2" presStyleCnt="0"/>
      <dgm:spPr/>
    </dgm:pt>
    <dgm:pt modelId="{A62D30EE-118E-AB47-ACCC-48C7B0C3EBEC}" type="pres">
      <dgm:prSet presAssocID="{86F67E85-B266-4C66-99E3-4A61675B17ED}" presName="tx2" presStyleLbl="revTx" presStyleIdx="11" presStyleCnt="14"/>
      <dgm:spPr/>
    </dgm:pt>
    <dgm:pt modelId="{E2B98C3E-9D09-6A4B-8DB0-94CC3199CB27}" type="pres">
      <dgm:prSet presAssocID="{86F67E85-B266-4C66-99E3-4A61675B17ED}" presName="vert2" presStyleCnt="0"/>
      <dgm:spPr/>
    </dgm:pt>
    <dgm:pt modelId="{5EDC460F-04B6-4045-B6FF-01411187B0EA}" type="pres">
      <dgm:prSet presAssocID="{86F67E85-B266-4C66-99E3-4A61675B17ED}" presName="thinLine2b" presStyleLbl="callout" presStyleIdx="5" presStyleCnt="7"/>
      <dgm:spPr/>
    </dgm:pt>
    <dgm:pt modelId="{74E3CB94-EE77-8C4D-B50C-8FCD1CE825E7}" type="pres">
      <dgm:prSet presAssocID="{86F67E85-B266-4C66-99E3-4A61675B17ED}" presName="vertSpace2b" presStyleCnt="0"/>
      <dgm:spPr/>
    </dgm:pt>
    <dgm:pt modelId="{8C72A9F4-182E-1849-B23D-AFC50B39DECB}" type="pres">
      <dgm:prSet presAssocID="{662CDAE7-C49D-4148-BF15-AA3569030DEE}" presName="thickLine" presStyleLbl="alignNode1" presStyleIdx="6" presStyleCnt="7"/>
      <dgm:spPr/>
    </dgm:pt>
    <dgm:pt modelId="{5F15A07A-418C-4049-B1AA-603B44D3CC04}" type="pres">
      <dgm:prSet presAssocID="{662CDAE7-C49D-4148-BF15-AA3569030DEE}" presName="horz1" presStyleCnt="0"/>
      <dgm:spPr/>
    </dgm:pt>
    <dgm:pt modelId="{05901852-4B37-1041-8AA6-43CEEF021A5C}" type="pres">
      <dgm:prSet presAssocID="{662CDAE7-C49D-4148-BF15-AA3569030DEE}" presName="tx1" presStyleLbl="revTx" presStyleIdx="12" presStyleCnt="14"/>
      <dgm:spPr/>
    </dgm:pt>
    <dgm:pt modelId="{99C7A93A-9EBF-1B4A-949C-0B5F2EDC0ADA}" type="pres">
      <dgm:prSet presAssocID="{662CDAE7-C49D-4148-BF15-AA3569030DEE}" presName="vert1" presStyleCnt="0"/>
      <dgm:spPr/>
    </dgm:pt>
    <dgm:pt modelId="{686876EE-98EC-6649-80F2-9A885744FAA9}" type="pres">
      <dgm:prSet presAssocID="{02CE7A4B-D47A-447C-BCBF-641061169B38}" presName="vertSpace2a" presStyleCnt="0"/>
      <dgm:spPr/>
    </dgm:pt>
    <dgm:pt modelId="{DE2512E7-3444-4743-8DC6-E25E50D01BB9}" type="pres">
      <dgm:prSet presAssocID="{02CE7A4B-D47A-447C-BCBF-641061169B38}" presName="horz2" presStyleCnt="0"/>
      <dgm:spPr/>
    </dgm:pt>
    <dgm:pt modelId="{54BE65D0-D771-8048-964D-721D810C7F3C}" type="pres">
      <dgm:prSet presAssocID="{02CE7A4B-D47A-447C-BCBF-641061169B38}" presName="horzSpace2" presStyleCnt="0"/>
      <dgm:spPr/>
    </dgm:pt>
    <dgm:pt modelId="{0886F429-D522-CE42-B4FB-3D526C8826C3}" type="pres">
      <dgm:prSet presAssocID="{02CE7A4B-D47A-447C-BCBF-641061169B38}" presName="tx2" presStyleLbl="revTx" presStyleIdx="13" presStyleCnt="14"/>
      <dgm:spPr/>
    </dgm:pt>
    <dgm:pt modelId="{7EEEBBF7-93D1-EC46-8F56-B8C57F447070}" type="pres">
      <dgm:prSet presAssocID="{02CE7A4B-D47A-447C-BCBF-641061169B38}" presName="vert2" presStyleCnt="0"/>
      <dgm:spPr/>
    </dgm:pt>
    <dgm:pt modelId="{5680F41A-1130-3447-AE68-B09889511A35}" type="pres">
      <dgm:prSet presAssocID="{02CE7A4B-D47A-447C-BCBF-641061169B38}" presName="thinLine2b" presStyleLbl="callout" presStyleIdx="6" presStyleCnt="7"/>
      <dgm:spPr/>
    </dgm:pt>
    <dgm:pt modelId="{44110AC0-0CB2-DE4A-A880-A999179ACE1D}" type="pres">
      <dgm:prSet presAssocID="{02CE7A4B-D47A-447C-BCBF-641061169B38}" presName="vertSpace2b" presStyleCnt="0"/>
      <dgm:spPr/>
    </dgm:pt>
  </dgm:ptLst>
  <dgm:cxnLst>
    <dgm:cxn modelId="{1FF7B40A-1305-1346-9017-9EA3EE16A3A4}" type="presOf" srcId="{924978C3-F092-4344-B20F-686C39775DD5}" destId="{7DBA1F4C-0237-7C4C-A889-C47EF1C3F24F}" srcOrd="0" destOrd="0" presId="urn:microsoft.com/office/officeart/2008/layout/LinedList"/>
    <dgm:cxn modelId="{5635FC0B-7213-974B-A687-938A730C8665}" type="presOf" srcId="{02CE7A4B-D47A-447C-BCBF-641061169B38}" destId="{0886F429-D522-CE42-B4FB-3D526C8826C3}" srcOrd="0" destOrd="0" presId="urn:microsoft.com/office/officeart/2008/layout/LinedList"/>
    <dgm:cxn modelId="{8F998811-0186-4F6F-B1C2-8B524470E8AD}" srcId="{284A3952-7B5B-497E-B19B-1177AE2EDBE4}" destId="{924978C3-F092-4344-B20F-686C39775DD5}" srcOrd="5" destOrd="0" parTransId="{6A3A4AD1-600D-4684-92C6-7474757C77D8}" sibTransId="{C0387395-8DB1-472F-B6DB-8A78D7C12710}"/>
    <dgm:cxn modelId="{26D3E51E-71FA-6049-8619-395B9F937AF8}" type="presOf" srcId="{019D5F0A-CB94-49E4-BF9F-50DFD1230EB6}" destId="{75EB174B-F3E3-EA47-BA62-9626CC60142C}" srcOrd="0" destOrd="0" presId="urn:microsoft.com/office/officeart/2008/layout/LinedList"/>
    <dgm:cxn modelId="{44A2F41F-77C4-AC43-9D2A-78AAD583531A}" type="presOf" srcId="{C0B615AD-EDA4-44EB-ADDD-8B29D35A4998}" destId="{D635D2F3-32E4-974E-BF3E-3C898F9873B9}" srcOrd="0" destOrd="0" presId="urn:microsoft.com/office/officeart/2008/layout/LinedList"/>
    <dgm:cxn modelId="{1C626C21-6371-7B4A-8194-5209030020C1}" type="presOf" srcId="{284A3952-7B5B-497E-B19B-1177AE2EDBE4}" destId="{B1E0CF98-0044-5A4E-A97B-312A69EDFDA0}" srcOrd="0" destOrd="0" presId="urn:microsoft.com/office/officeart/2008/layout/LinedList"/>
    <dgm:cxn modelId="{10B3B922-D883-44C3-9201-A1B83B738792}" srcId="{284A3952-7B5B-497E-B19B-1177AE2EDBE4}" destId="{019D5F0A-CB94-49E4-BF9F-50DFD1230EB6}" srcOrd="0" destOrd="0" parTransId="{C4AA9AC4-55CA-4C3E-A0B1-D728746E51B9}" sibTransId="{26402012-3166-47AC-AAFA-2226BB0C1E5C}"/>
    <dgm:cxn modelId="{02322925-2FC7-4B9C-865D-90A4D28CC272}" srcId="{284A3952-7B5B-497E-B19B-1177AE2EDBE4}" destId="{64C33AFD-05D1-43D1-A66C-7E308E356EAF}" srcOrd="2" destOrd="0" parTransId="{BE319F1D-9FB1-4EC8-B1E0-11656C0A6C7C}" sibTransId="{78443DF8-4D0C-4F60-B34F-F9D734BC1133}"/>
    <dgm:cxn modelId="{16F39F2E-A964-AD42-9F1C-B1ADCC803C5F}" type="presOf" srcId="{CD4CFA76-7501-4B04-B76D-FDF454684B6A}" destId="{B03EE1E9-92EF-8F4C-A69F-A068878A4F20}" srcOrd="0" destOrd="0" presId="urn:microsoft.com/office/officeart/2008/layout/LinedList"/>
    <dgm:cxn modelId="{7F34A82E-EA06-4FFA-BAE0-1E0A4B63E26B}" srcId="{AC21A63C-75DB-4906-9C29-0B9605FE6B2B}" destId="{5A50EC8D-4D98-4EE0-92DC-8D7DEC20659E}" srcOrd="0" destOrd="0" parTransId="{FB122490-1678-4229-A9BA-37F7E7FBBD71}" sibTransId="{C4F338CC-9D63-4279-BB40-ED7F02050690}"/>
    <dgm:cxn modelId="{F02DE131-2860-6C4C-ADFA-1D00E4CAC5F5}" type="presOf" srcId="{3C215D8F-1D36-4A98-87BB-F8FEF9833124}" destId="{3FD4BC23-9A1F-E84C-984F-93400951E394}" srcOrd="0" destOrd="0" presId="urn:microsoft.com/office/officeart/2008/layout/LinedList"/>
    <dgm:cxn modelId="{B76B7344-3F30-7B4C-9CE8-4EDF1C745528}" type="presOf" srcId="{4ECF44CC-D2F2-4969-8F7F-C582E64FEC63}" destId="{D43FE71E-7E25-054A-AC15-11715BB09D2B}" srcOrd="0" destOrd="0" presId="urn:microsoft.com/office/officeart/2008/layout/LinedList"/>
    <dgm:cxn modelId="{F516A757-BA12-774A-B194-8C3872EDE310}" type="presOf" srcId="{AC41D351-DDCF-4BBB-9A56-EA9208BCB7F3}" destId="{19931DC5-CBEB-ED4B-BE39-26616F524BC9}" srcOrd="0" destOrd="0" presId="urn:microsoft.com/office/officeart/2008/layout/LinedList"/>
    <dgm:cxn modelId="{6AD37158-E911-449D-8E14-D1D78D143272}" srcId="{4ECF44CC-D2F2-4969-8F7F-C582E64FEC63}" destId="{C0B615AD-EDA4-44EB-ADDD-8B29D35A4998}" srcOrd="0" destOrd="0" parTransId="{87F80A29-05D7-4B19-A232-FFF96EC510B8}" sibTransId="{5B18D106-6903-4F96-B7AC-EEFF0CD841DA}"/>
    <dgm:cxn modelId="{810FF85C-1D8C-40E9-923B-EE1A45E2E23F}" srcId="{662CDAE7-C49D-4148-BF15-AA3569030DEE}" destId="{02CE7A4B-D47A-447C-BCBF-641061169B38}" srcOrd="0" destOrd="0" parTransId="{6AF6C5F2-DB07-4EBF-90C0-462AACE0FE72}" sibTransId="{435C5E84-E4B7-4BAE-AF76-D4E0671D8D1A}"/>
    <dgm:cxn modelId="{55F20A63-598D-6D4C-BBB6-F799C3D7C715}" type="presOf" srcId="{64C33AFD-05D1-43D1-A66C-7E308E356EAF}" destId="{9E844063-047B-5D44-AAD3-3FED92A1D048}" srcOrd="0" destOrd="0" presId="urn:microsoft.com/office/officeart/2008/layout/LinedList"/>
    <dgm:cxn modelId="{57F3BA73-4917-49C1-AE62-FFE859DCCF37}" srcId="{64C33AFD-05D1-43D1-A66C-7E308E356EAF}" destId="{B25E3D1B-735D-4E45-82EF-8CBF5957AB29}" srcOrd="0" destOrd="0" parTransId="{1D5EFB49-7A76-4583-B533-7BF010393478}" sibTransId="{5249C219-0883-4276-ACBC-EA40656CA619}"/>
    <dgm:cxn modelId="{C50C1976-2768-6B4A-A2E2-40FDA1B0E4AC}" type="presOf" srcId="{B25E3D1B-735D-4E45-82EF-8CBF5957AB29}" destId="{D2042C27-E2CB-3948-9E55-AB23396FB831}" srcOrd="0" destOrd="0" presId="urn:microsoft.com/office/officeart/2008/layout/LinedList"/>
    <dgm:cxn modelId="{16ADEC79-3D46-4DC1-A581-BFE7A1378B3D}" srcId="{924978C3-F092-4344-B20F-686C39775DD5}" destId="{86F67E85-B266-4C66-99E3-4A61675B17ED}" srcOrd="0" destOrd="0" parTransId="{BD62F80A-C372-4F91-9452-A60A375ED298}" sibTransId="{FC62F3F9-92F5-4F8C-99D1-6C5DE89EE985}"/>
    <dgm:cxn modelId="{F1459BA0-2E93-4404-920D-737EB3713D2B}" srcId="{284A3952-7B5B-497E-B19B-1177AE2EDBE4}" destId="{4ECF44CC-D2F2-4969-8F7F-C582E64FEC63}" srcOrd="1" destOrd="0" parTransId="{06F1D522-2F09-46F8-863E-FA47153BB3DF}" sibTransId="{778517C9-0EAB-448F-94D0-A648FBAB9917}"/>
    <dgm:cxn modelId="{68B67ECB-6367-4678-80D6-009526EEA5FC}" srcId="{284A3952-7B5B-497E-B19B-1177AE2EDBE4}" destId="{662CDAE7-C49D-4148-BF15-AA3569030DEE}" srcOrd="6" destOrd="0" parTransId="{64AB5F39-17DF-4CEE-9F67-C504ECBA7F22}" sibTransId="{F641AB83-E919-44FB-8FFA-169867070B7C}"/>
    <dgm:cxn modelId="{53D416D2-92F7-41AA-BE33-4599A4ECFF57}" srcId="{284A3952-7B5B-497E-B19B-1177AE2EDBE4}" destId="{CD4CFA76-7501-4B04-B76D-FDF454684B6A}" srcOrd="3" destOrd="0" parTransId="{A7276CC8-D68F-473F-A833-02A8A8C15D3D}" sibTransId="{0FB6F96E-B06A-4432-8B52-CBBD5A9A04F6}"/>
    <dgm:cxn modelId="{E7156ED3-D292-4B85-B420-5480D6ABFDCC}" srcId="{019D5F0A-CB94-49E4-BF9F-50DFD1230EB6}" destId="{AC41D351-DDCF-4BBB-9A56-EA9208BCB7F3}" srcOrd="0" destOrd="0" parTransId="{5B2EB97D-C7C6-4CEB-9ED2-00A472571E41}" sibTransId="{FC57C821-0BFD-4204-81D4-01C7AF4405D6}"/>
    <dgm:cxn modelId="{0269ECD4-1149-4FEA-8BA7-A25E3C2A182E}" srcId="{CD4CFA76-7501-4B04-B76D-FDF454684B6A}" destId="{3C215D8F-1D36-4A98-87BB-F8FEF9833124}" srcOrd="0" destOrd="0" parTransId="{1F642DA5-0440-42B1-AFF9-33623C5C3727}" sibTransId="{920AA34D-514A-4FF0-84BF-C83AFCC4EBB0}"/>
    <dgm:cxn modelId="{460F60D5-81B3-FB46-A534-CD97C39B6FD1}" type="presOf" srcId="{86F67E85-B266-4C66-99E3-4A61675B17ED}" destId="{A62D30EE-118E-AB47-ACCC-48C7B0C3EBEC}" srcOrd="0" destOrd="0" presId="urn:microsoft.com/office/officeart/2008/layout/LinedList"/>
    <dgm:cxn modelId="{0EE9DAD5-B596-CE47-A6A1-E9D73532CC9A}" type="presOf" srcId="{662CDAE7-C49D-4148-BF15-AA3569030DEE}" destId="{05901852-4B37-1041-8AA6-43CEEF021A5C}" srcOrd="0" destOrd="0" presId="urn:microsoft.com/office/officeart/2008/layout/LinedList"/>
    <dgm:cxn modelId="{8F9B77DC-49A7-4870-9DB3-64855801DE59}" srcId="{284A3952-7B5B-497E-B19B-1177AE2EDBE4}" destId="{AC21A63C-75DB-4906-9C29-0B9605FE6B2B}" srcOrd="4" destOrd="0" parTransId="{4BA3F1F6-EE23-4D8A-A157-0E1E3DAE633E}" sibTransId="{B14502CC-8FA5-4EB5-B5B7-7E8BFBD51EEF}"/>
    <dgm:cxn modelId="{C58E8BE6-7AEC-5945-8A27-3609B14C7862}" type="presOf" srcId="{5A50EC8D-4D98-4EE0-92DC-8D7DEC20659E}" destId="{EAB35274-0A8C-EF43-88BD-B94A73086893}" srcOrd="0" destOrd="0" presId="urn:microsoft.com/office/officeart/2008/layout/LinedList"/>
    <dgm:cxn modelId="{781CD1F3-2D69-BE42-98B8-42F090C951B2}" type="presOf" srcId="{AC21A63C-75DB-4906-9C29-0B9605FE6B2B}" destId="{0A09FF1E-EBD1-F34B-B16F-051C081B71AE}" srcOrd="0" destOrd="0" presId="urn:microsoft.com/office/officeart/2008/layout/LinedList"/>
    <dgm:cxn modelId="{F11E4AAD-E8B7-3146-A21B-A8FD62D78D65}" type="presParOf" srcId="{B1E0CF98-0044-5A4E-A97B-312A69EDFDA0}" destId="{73A0207D-9478-574A-9A8B-10A28D6A832D}" srcOrd="0" destOrd="0" presId="urn:microsoft.com/office/officeart/2008/layout/LinedList"/>
    <dgm:cxn modelId="{9A502DE5-6447-164C-9BD1-DA1C2F7B6BFA}" type="presParOf" srcId="{B1E0CF98-0044-5A4E-A97B-312A69EDFDA0}" destId="{8E5B816D-C65D-5B45-A6AE-9A2A6D2F9E3A}" srcOrd="1" destOrd="0" presId="urn:microsoft.com/office/officeart/2008/layout/LinedList"/>
    <dgm:cxn modelId="{F5E2DEB7-8567-4649-9970-BFDA674DA3AD}" type="presParOf" srcId="{8E5B816D-C65D-5B45-A6AE-9A2A6D2F9E3A}" destId="{75EB174B-F3E3-EA47-BA62-9626CC60142C}" srcOrd="0" destOrd="0" presId="urn:microsoft.com/office/officeart/2008/layout/LinedList"/>
    <dgm:cxn modelId="{8888C017-8678-154A-ACA5-19C8BB3D78E8}" type="presParOf" srcId="{8E5B816D-C65D-5B45-A6AE-9A2A6D2F9E3A}" destId="{8F8967B5-1567-074A-A714-263B7C3EFB8E}" srcOrd="1" destOrd="0" presId="urn:microsoft.com/office/officeart/2008/layout/LinedList"/>
    <dgm:cxn modelId="{3A93FA8B-EF26-8944-9CDA-0160C73AF7FD}" type="presParOf" srcId="{8F8967B5-1567-074A-A714-263B7C3EFB8E}" destId="{68CB8E73-1AF8-AB4B-9CFC-9874BFE39DDC}" srcOrd="0" destOrd="0" presId="urn:microsoft.com/office/officeart/2008/layout/LinedList"/>
    <dgm:cxn modelId="{09D2577D-F11A-6F4F-A7B4-D0E47AB1FDE2}" type="presParOf" srcId="{8F8967B5-1567-074A-A714-263B7C3EFB8E}" destId="{89332C40-1788-FB45-9A9B-17FC15872159}" srcOrd="1" destOrd="0" presId="urn:microsoft.com/office/officeart/2008/layout/LinedList"/>
    <dgm:cxn modelId="{69488FF9-AC66-F248-AAC8-55AAADA59E08}" type="presParOf" srcId="{89332C40-1788-FB45-9A9B-17FC15872159}" destId="{34F4AD3D-CEA8-D24F-86B7-59C689DE1F0E}" srcOrd="0" destOrd="0" presId="urn:microsoft.com/office/officeart/2008/layout/LinedList"/>
    <dgm:cxn modelId="{E2EE606E-7202-C34C-A7E0-AA12EBD70002}" type="presParOf" srcId="{89332C40-1788-FB45-9A9B-17FC15872159}" destId="{19931DC5-CBEB-ED4B-BE39-26616F524BC9}" srcOrd="1" destOrd="0" presId="urn:microsoft.com/office/officeart/2008/layout/LinedList"/>
    <dgm:cxn modelId="{95A0CB6B-C76D-8F4F-837B-CADF076CD81F}" type="presParOf" srcId="{89332C40-1788-FB45-9A9B-17FC15872159}" destId="{E6383602-8E15-D249-B45D-BAEE8BDFF33D}" srcOrd="2" destOrd="0" presId="urn:microsoft.com/office/officeart/2008/layout/LinedList"/>
    <dgm:cxn modelId="{9165B0F6-C605-0A4A-B6C8-F71F8F6ECB86}" type="presParOf" srcId="{8F8967B5-1567-074A-A714-263B7C3EFB8E}" destId="{C1A8DB37-3093-1D4D-9721-2BDED79BF0E2}" srcOrd="2" destOrd="0" presId="urn:microsoft.com/office/officeart/2008/layout/LinedList"/>
    <dgm:cxn modelId="{53660EDE-BD86-7E43-862C-69FD0935FF4F}" type="presParOf" srcId="{8F8967B5-1567-074A-A714-263B7C3EFB8E}" destId="{086BADA8-A344-7D42-8DA8-BB2FC0919E12}" srcOrd="3" destOrd="0" presId="urn:microsoft.com/office/officeart/2008/layout/LinedList"/>
    <dgm:cxn modelId="{87BEF183-5BBF-E743-8108-00D8CF1A9EB0}" type="presParOf" srcId="{B1E0CF98-0044-5A4E-A97B-312A69EDFDA0}" destId="{D76CD4E4-EB3F-2947-8E21-09A813D8A5AE}" srcOrd="2" destOrd="0" presId="urn:microsoft.com/office/officeart/2008/layout/LinedList"/>
    <dgm:cxn modelId="{CDA3C045-C3A9-A34D-93FB-BF4EE2CF2665}" type="presParOf" srcId="{B1E0CF98-0044-5A4E-A97B-312A69EDFDA0}" destId="{207B317F-DB01-274A-AC92-AC8E6654BB9F}" srcOrd="3" destOrd="0" presId="urn:microsoft.com/office/officeart/2008/layout/LinedList"/>
    <dgm:cxn modelId="{F373CB22-6F09-CC41-8415-29A6DAAC3951}" type="presParOf" srcId="{207B317F-DB01-274A-AC92-AC8E6654BB9F}" destId="{D43FE71E-7E25-054A-AC15-11715BB09D2B}" srcOrd="0" destOrd="0" presId="urn:microsoft.com/office/officeart/2008/layout/LinedList"/>
    <dgm:cxn modelId="{FA527E66-F803-544D-A684-03D5BDA7D78A}" type="presParOf" srcId="{207B317F-DB01-274A-AC92-AC8E6654BB9F}" destId="{5E70466A-6CA5-9042-A3D7-F42569C22394}" srcOrd="1" destOrd="0" presId="urn:microsoft.com/office/officeart/2008/layout/LinedList"/>
    <dgm:cxn modelId="{B7E1B5FB-3DD6-694E-AA96-0DE8F7F0D48D}" type="presParOf" srcId="{5E70466A-6CA5-9042-A3D7-F42569C22394}" destId="{6151DCD0-DFDF-B44C-B910-1329477B5BAD}" srcOrd="0" destOrd="0" presId="urn:microsoft.com/office/officeart/2008/layout/LinedList"/>
    <dgm:cxn modelId="{EE8E4F44-4E0A-AD44-B9BE-7A4A356D7D6B}" type="presParOf" srcId="{5E70466A-6CA5-9042-A3D7-F42569C22394}" destId="{30E96CF0-12B1-444F-AD34-783C0F5BA21C}" srcOrd="1" destOrd="0" presId="urn:microsoft.com/office/officeart/2008/layout/LinedList"/>
    <dgm:cxn modelId="{94F83EE4-162F-0142-BEFF-09A8AEA9CC7D}" type="presParOf" srcId="{30E96CF0-12B1-444F-AD34-783C0F5BA21C}" destId="{78B34D92-136A-2147-AD9A-6B9DB30789DC}" srcOrd="0" destOrd="0" presId="urn:microsoft.com/office/officeart/2008/layout/LinedList"/>
    <dgm:cxn modelId="{406D3557-BA2A-A542-94FF-4680DE64132D}" type="presParOf" srcId="{30E96CF0-12B1-444F-AD34-783C0F5BA21C}" destId="{D635D2F3-32E4-974E-BF3E-3C898F9873B9}" srcOrd="1" destOrd="0" presId="urn:microsoft.com/office/officeart/2008/layout/LinedList"/>
    <dgm:cxn modelId="{57DB7569-CB46-D74B-A7E4-CB7F2912C1EF}" type="presParOf" srcId="{30E96CF0-12B1-444F-AD34-783C0F5BA21C}" destId="{DE652978-6E05-4B47-86CC-52D3940347F8}" srcOrd="2" destOrd="0" presId="urn:microsoft.com/office/officeart/2008/layout/LinedList"/>
    <dgm:cxn modelId="{F137DB32-CC78-4840-9295-21BEDDFC6D63}" type="presParOf" srcId="{5E70466A-6CA5-9042-A3D7-F42569C22394}" destId="{4A5D3418-C1E0-7A45-A6CA-C2AF5F4DC5AE}" srcOrd="2" destOrd="0" presId="urn:microsoft.com/office/officeart/2008/layout/LinedList"/>
    <dgm:cxn modelId="{530132B9-D280-7042-A3F8-CE48878CC9CD}" type="presParOf" srcId="{5E70466A-6CA5-9042-A3D7-F42569C22394}" destId="{7D19E180-D6A3-F04E-BFD0-54D54420382D}" srcOrd="3" destOrd="0" presId="urn:microsoft.com/office/officeart/2008/layout/LinedList"/>
    <dgm:cxn modelId="{45AEBD9C-136A-394F-9C88-80B18D2BBF1D}" type="presParOf" srcId="{B1E0CF98-0044-5A4E-A97B-312A69EDFDA0}" destId="{EA81A719-3D2C-B24D-919F-BC0978B98B58}" srcOrd="4" destOrd="0" presId="urn:microsoft.com/office/officeart/2008/layout/LinedList"/>
    <dgm:cxn modelId="{37AE20A2-4A5A-0446-AEFD-4A40CA8E5C3E}" type="presParOf" srcId="{B1E0CF98-0044-5A4E-A97B-312A69EDFDA0}" destId="{8EC8ED5A-A836-2A4B-B078-E31EB9F46EA4}" srcOrd="5" destOrd="0" presId="urn:microsoft.com/office/officeart/2008/layout/LinedList"/>
    <dgm:cxn modelId="{58251E04-EE02-7149-94FC-2D73EAC3451F}" type="presParOf" srcId="{8EC8ED5A-A836-2A4B-B078-E31EB9F46EA4}" destId="{9E844063-047B-5D44-AAD3-3FED92A1D048}" srcOrd="0" destOrd="0" presId="urn:microsoft.com/office/officeart/2008/layout/LinedList"/>
    <dgm:cxn modelId="{5FFB452E-2D9F-DC48-A2C4-B089248DA50C}" type="presParOf" srcId="{8EC8ED5A-A836-2A4B-B078-E31EB9F46EA4}" destId="{7095037A-AB08-2249-A06D-3AA4758A1F24}" srcOrd="1" destOrd="0" presId="urn:microsoft.com/office/officeart/2008/layout/LinedList"/>
    <dgm:cxn modelId="{6DB5347A-AAAA-B846-B9BE-D080EDC32E6D}" type="presParOf" srcId="{7095037A-AB08-2249-A06D-3AA4758A1F24}" destId="{C06E1611-6275-934C-B29A-26EDAB140008}" srcOrd="0" destOrd="0" presId="urn:microsoft.com/office/officeart/2008/layout/LinedList"/>
    <dgm:cxn modelId="{8322938A-2F70-B641-8C6B-6E4D96AB4674}" type="presParOf" srcId="{7095037A-AB08-2249-A06D-3AA4758A1F24}" destId="{2ECA093C-E873-F446-9819-6603C132F82C}" srcOrd="1" destOrd="0" presId="urn:microsoft.com/office/officeart/2008/layout/LinedList"/>
    <dgm:cxn modelId="{5F9AECBF-18E7-FC41-9704-D5D20183B16C}" type="presParOf" srcId="{2ECA093C-E873-F446-9819-6603C132F82C}" destId="{E06D24CA-A3FE-FA49-9A25-D0B7DD7FEAC3}" srcOrd="0" destOrd="0" presId="urn:microsoft.com/office/officeart/2008/layout/LinedList"/>
    <dgm:cxn modelId="{F23675C8-94A5-F94E-969C-55BA15427D4C}" type="presParOf" srcId="{2ECA093C-E873-F446-9819-6603C132F82C}" destId="{D2042C27-E2CB-3948-9E55-AB23396FB831}" srcOrd="1" destOrd="0" presId="urn:microsoft.com/office/officeart/2008/layout/LinedList"/>
    <dgm:cxn modelId="{5052C78C-AEEC-E049-A023-BB14FF492B73}" type="presParOf" srcId="{2ECA093C-E873-F446-9819-6603C132F82C}" destId="{989AD323-2F73-B24A-9B54-00EBA44F6CD9}" srcOrd="2" destOrd="0" presId="urn:microsoft.com/office/officeart/2008/layout/LinedList"/>
    <dgm:cxn modelId="{AD2B3316-24E4-0C4F-80AE-75C8FDE638D8}" type="presParOf" srcId="{7095037A-AB08-2249-A06D-3AA4758A1F24}" destId="{19298633-EA30-004C-B853-3DD5B8E12030}" srcOrd="2" destOrd="0" presId="urn:microsoft.com/office/officeart/2008/layout/LinedList"/>
    <dgm:cxn modelId="{D896099B-BE20-074F-B7EB-69D640A7F213}" type="presParOf" srcId="{7095037A-AB08-2249-A06D-3AA4758A1F24}" destId="{5E033E85-AD0B-8D42-973B-048986E98C49}" srcOrd="3" destOrd="0" presId="urn:microsoft.com/office/officeart/2008/layout/LinedList"/>
    <dgm:cxn modelId="{A9566EAB-A882-9441-A68A-755E632A4BAA}" type="presParOf" srcId="{B1E0CF98-0044-5A4E-A97B-312A69EDFDA0}" destId="{72B1EB09-A1A1-9649-B867-7F873E76506F}" srcOrd="6" destOrd="0" presId="urn:microsoft.com/office/officeart/2008/layout/LinedList"/>
    <dgm:cxn modelId="{91CE4A43-1ED1-6241-9D8C-226206046D97}" type="presParOf" srcId="{B1E0CF98-0044-5A4E-A97B-312A69EDFDA0}" destId="{F4995ED7-45A8-D04F-9D93-079347A82C9C}" srcOrd="7" destOrd="0" presId="urn:microsoft.com/office/officeart/2008/layout/LinedList"/>
    <dgm:cxn modelId="{D90AC2A3-E312-F342-9C00-FA76FE09F6C7}" type="presParOf" srcId="{F4995ED7-45A8-D04F-9D93-079347A82C9C}" destId="{B03EE1E9-92EF-8F4C-A69F-A068878A4F20}" srcOrd="0" destOrd="0" presId="urn:microsoft.com/office/officeart/2008/layout/LinedList"/>
    <dgm:cxn modelId="{884BDA05-47A1-2841-BC5E-1F5CDAC1A5F3}" type="presParOf" srcId="{F4995ED7-45A8-D04F-9D93-079347A82C9C}" destId="{24C63CEA-5763-FC4D-98BB-F98FB34156FE}" srcOrd="1" destOrd="0" presId="urn:microsoft.com/office/officeart/2008/layout/LinedList"/>
    <dgm:cxn modelId="{3FFA53F7-F42B-3646-852B-6EF9C2863807}" type="presParOf" srcId="{24C63CEA-5763-FC4D-98BB-F98FB34156FE}" destId="{95D0101B-5D2B-5641-98E7-BB557D00EDC1}" srcOrd="0" destOrd="0" presId="urn:microsoft.com/office/officeart/2008/layout/LinedList"/>
    <dgm:cxn modelId="{BF2223F2-4D9E-6C42-A2BB-E1E92681C1CB}" type="presParOf" srcId="{24C63CEA-5763-FC4D-98BB-F98FB34156FE}" destId="{570403B7-43D0-524A-9294-B282C65D29C5}" srcOrd="1" destOrd="0" presId="urn:microsoft.com/office/officeart/2008/layout/LinedList"/>
    <dgm:cxn modelId="{1F3659D6-4501-EF4B-A42C-EBE2B0589223}" type="presParOf" srcId="{570403B7-43D0-524A-9294-B282C65D29C5}" destId="{E448BF70-33DA-024A-96D7-D83F7A02E092}" srcOrd="0" destOrd="0" presId="urn:microsoft.com/office/officeart/2008/layout/LinedList"/>
    <dgm:cxn modelId="{B05DE35A-F14C-3446-8384-CF1BE1AB1F62}" type="presParOf" srcId="{570403B7-43D0-524A-9294-B282C65D29C5}" destId="{3FD4BC23-9A1F-E84C-984F-93400951E394}" srcOrd="1" destOrd="0" presId="urn:microsoft.com/office/officeart/2008/layout/LinedList"/>
    <dgm:cxn modelId="{38873D9D-94D4-E845-81C6-8D7B73DE08EC}" type="presParOf" srcId="{570403B7-43D0-524A-9294-B282C65D29C5}" destId="{3820568F-6D6F-0747-BB86-1FC156C8DAAA}" srcOrd="2" destOrd="0" presId="urn:microsoft.com/office/officeart/2008/layout/LinedList"/>
    <dgm:cxn modelId="{4E137B26-3390-C843-B487-C1CAE7482105}" type="presParOf" srcId="{24C63CEA-5763-FC4D-98BB-F98FB34156FE}" destId="{005624A2-E0D4-B741-A05A-AE81300D9FC4}" srcOrd="2" destOrd="0" presId="urn:microsoft.com/office/officeart/2008/layout/LinedList"/>
    <dgm:cxn modelId="{00B931AC-4715-B144-B5BD-EAA92A0098C2}" type="presParOf" srcId="{24C63CEA-5763-FC4D-98BB-F98FB34156FE}" destId="{D72ACAD2-2CEC-FE4A-AE40-BA2206069F0D}" srcOrd="3" destOrd="0" presId="urn:microsoft.com/office/officeart/2008/layout/LinedList"/>
    <dgm:cxn modelId="{A367BD2B-AE80-5441-8BC2-0F368418C593}" type="presParOf" srcId="{B1E0CF98-0044-5A4E-A97B-312A69EDFDA0}" destId="{949A9078-ABB6-7A46-992C-B99D2DF64E20}" srcOrd="8" destOrd="0" presId="urn:microsoft.com/office/officeart/2008/layout/LinedList"/>
    <dgm:cxn modelId="{4B37EE6F-62B5-5F45-AECA-CA161C7386D5}" type="presParOf" srcId="{B1E0CF98-0044-5A4E-A97B-312A69EDFDA0}" destId="{AE8E51B5-A9D8-6444-AE28-D5E09849D31E}" srcOrd="9" destOrd="0" presId="urn:microsoft.com/office/officeart/2008/layout/LinedList"/>
    <dgm:cxn modelId="{E043B5D2-CA84-224C-95D2-DAC6B6A95387}" type="presParOf" srcId="{AE8E51B5-A9D8-6444-AE28-D5E09849D31E}" destId="{0A09FF1E-EBD1-F34B-B16F-051C081B71AE}" srcOrd="0" destOrd="0" presId="urn:microsoft.com/office/officeart/2008/layout/LinedList"/>
    <dgm:cxn modelId="{C61426D7-5890-A143-A3D1-12854232E6B0}" type="presParOf" srcId="{AE8E51B5-A9D8-6444-AE28-D5E09849D31E}" destId="{C4EE74F1-5551-944B-93F1-5E78AB09D145}" srcOrd="1" destOrd="0" presId="urn:microsoft.com/office/officeart/2008/layout/LinedList"/>
    <dgm:cxn modelId="{4D88DB83-9594-0C4B-BAB1-636EB5BB8751}" type="presParOf" srcId="{C4EE74F1-5551-944B-93F1-5E78AB09D145}" destId="{49662844-D476-F546-9059-8FE78FB382F3}" srcOrd="0" destOrd="0" presId="urn:microsoft.com/office/officeart/2008/layout/LinedList"/>
    <dgm:cxn modelId="{6A116CC1-21A8-AF4F-8D2A-74D9565BBFFB}" type="presParOf" srcId="{C4EE74F1-5551-944B-93F1-5E78AB09D145}" destId="{64668B6A-AAC9-EC4F-86F8-E067669ED085}" srcOrd="1" destOrd="0" presId="urn:microsoft.com/office/officeart/2008/layout/LinedList"/>
    <dgm:cxn modelId="{CFA62279-F936-184E-A554-0894A326F996}" type="presParOf" srcId="{64668B6A-AAC9-EC4F-86F8-E067669ED085}" destId="{CC0191E4-F0B7-8B48-A912-FF464581B098}" srcOrd="0" destOrd="0" presId="urn:microsoft.com/office/officeart/2008/layout/LinedList"/>
    <dgm:cxn modelId="{1FF1973B-9262-9645-B85F-BBEDD6281076}" type="presParOf" srcId="{64668B6A-AAC9-EC4F-86F8-E067669ED085}" destId="{EAB35274-0A8C-EF43-88BD-B94A73086893}" srcOrd="1" destOrd="0" presId="urn:microsoft.com/office/officeart/2008/layout/LinedList"/>
    <dgm:cxn modelId="{85B5184B-B1E1-C347-94F2-A663EEC291D7}" type="presParOf" srcId="{64668B6A-AAC9-EC4F-86F8-E067669ED085}" destId="{52F40F5C-DBAB-194E-9EC4-7072337A49C6}" srcOrd="2" destOrd="0" presId="urn:microsoft.com/office/officeart/2008/layout/LinedList"/>
    <dgm:cxn modelId="{E7F9BD94-64C0-3349-81F3-F194D85FE64D}" type="presParOf" srcId="{C4EE74F1-5551-944B-93F1-5E78AB09D145}" destId="{235C3F9A-B38C-3748-A2D4-0A0527270CDF}" srcOrd="2" destOrd="0" presId="urn:microsoft.com/office/officeart/2008/layout/LinedList"/>
    <dgm:cxn modelId="{70195038-5F08-554A-938A-B3A2023388D1}" type="presParOf" srcId="{C4EE74F1-5551-944B-93F1-5E78AB09D145}" destId="{F097BE6D-D7A4-5845-A13D-364001DC36DE}" srcOrd="3" destOrd="0" presId="urn:microsoft.com/office/officeart/2008/layout/LinedList"/>
    <dgm:cxn modelId="{1E7117EF-0AE7-2146-9D0E-502D3E82BB08}" type="presParOf" srcId="{B1E0CF98-0044-5A4E-A97B-312A69EDFDA0}" destId="{19BB0B67-C673-5840-BD9E-22C9BA093006}" srcOrd="10" destOrd="0" presId="urn:microsoft.com/office/officeart/2008/layout/LinedList"/>
    <dgm:cxn modelId="{898E0CFD-E48E-6349-90C4-E278F3C132AC}" type="presParOf" srcId="{B1E0CF98-0044-5A4E-A97B-312A69EDFDA0}" destId="{62CF4E7D-CB79-0745-B87B-BD9F9077D693}" srcOrd="11" destOrd="0" presId="urn:microsoft.com/office/officeart/2008/layout/LinedList"/>
    <dgm:cxn modelId="{880A1CE7-79F9-394A-AE85-F3510B686C95}" type="presParOf" srcId="{62CF4E7D-CB79-0745-B87B-BD9F9077D693}" destId="{7DBA1F4C-0237-7C4C-A889-C47EF1C3F24F}" srcOrd="0" destOrd="0" presId="urn:microsoft.com/office/officeart/2008/layout/LinedList"/>
    <dgm:cxn modelId="{23B8634A-4483-1145-934D-37B150E26A15}" type="presParOf" srcId="{62CF4E7D-CB79-0745-B87B-BD9F9077D693}" destId="{1C299D4A-D20B-994A-B728-7F488E2A8547}" srcOrd="1" destOrd="0" presId="urn:microsoft.com/office/officeart/2008/layout/LinedList"/>
    <dgm:cxn modelId="{E7765B70-E733-B44D-A998-E8AC2034A8D3}" type="presParOf" srcId="{1C299D4A-D20B-994A-B728-7F488E2A8547}" destId="{3B382904-131D-9442-A64A-4BC8A4C2A751}" srcOrd="0" destOrd="0" presId="urn:microsoft.com/office/officeart/2008/layout/LinedList"/>
    <dgm:cxn modelId="{F6A88BDC-0710-0948-ACDC-57881377D3E8}" type="presParOf" srcId="{1C299D4A-D20B-994A-B728-7F488E2A8547}" destId="{9AA96431-C090-6C44-B113-2B6ADB1BD70F}" srcOrd="1" destOrd="0" presId="urn:microsoft.com/office/officeart/2008/layout/LinedList"/>
    <dgm:cxn modelId="{8A9ED77E-8744-E545-8E4B-60E8118B19E6}" type="presParOf" srcId="{9AA96431-C090-6C44-B113-2B6ADB1BD70F}" destId="{24CDE3EC-A32D-9D47-9304-9DEBA826814E}" srcOrd="0" destOrd="0" presId="urn:microsoft.com/office/officeart/2008/layout/LinedList"/>
    <dgm:cxn modelId="{9A9400DF-088C-DE47-ADE1-6A4EB9D23CBC}" type="presParOf" srcId="{9AA96431-C090-6C44-B113-2B6ADB1BD70F}" destId="{A62D30EE-118E-AB47-ACCC-48C7B0C3EBEC}" srcOrd="1" destOrd="0" presId="urn:microsoft.com/office/officeart/2008/layout/LinedList"/>
    <dgm:cxn modelId="{DC5EBBDB-BADA-BB4B-9B9E-C0D69E5B820C}" type="presParOf" srcId="{9AA96431-C090-6C44-B113-2B6ADB1BD70F}" destId="{E2B98C3E-9D09-6A4B-8DB0-94CC3199CB27}" srcOrd="2" destOrd="0" presId="urn:microsoft.com/office/officeart/2008/layout/LinedList"/>
    <dgm:cxn modelId="{46F55770-03EE-FF41-82AC-471A770E7DE1}" type="presParOf" srcId="{1C299D4A-D20B-994A-B728-7F488E2A8547}" destId="{5EDC460F-04B6-4045-B6FF-01411187B0EA}" srcOrd="2" destOrd="0" presId="urn:microsoft.com/office/officeart/2008/layout/LinedList"/>
    <dgm:cxn modelId="{97706B2A-A959-0C48-845F-E5963BCAE573}" type="presParOf" srcId="{1C299D4A-D20B-994A-B728-7F488E2A8547}" destId="{74E3CB94-EE77-8C4D-B50C-8FCD1CE825E7}" srcOrd="3" destOrd="0" presId="urn:microsoft.com/office/officeart/2008/layout/LinedList"/>
    <dgm:cxn modelId="{7D2BC2D7-B139-3642-987F-148103309036}" type="presParOf" srcId="{B1E0CF98-0044-5A4E-A97B-312A69EDFDA0}" destId="{8C72A9F4-182E-1849-B23D-AFC50B39DECB}" srcOrd="12" destOrd="0" presId="urn:microsoft.com/office/officeart/2008/layout/LinedList"/>
    <dgm:cxn modelId="{152A7B01-5B85-9E4E-88BF-F76E6F668FFC}" type="presParOf" srcId="{B1E0CF98-0044-5A4E-A97B-312A69EDFDA0}" destId="{5F15A07A-418C-4049-B1AA-603B44D3CC04}" srcOrd="13" destOrd="0" presId="urn:microsoft.com/office/officeart/2008/layout/LinedList"/>
    <dgm:cxn modelId="{0907C81B-922B-6D49-86AA-A3B43FFE1D72}" type="presParOf" srcId="{5F15A07A-418C-4049-B1AA-603B44D3CC04}" destId="{05901852-4B37-1041-8AA6-43CEEF021A5C}" srcOrd="0" destOrd="0" presId="urn:microsoft.com/office/officeart/2008/layout/LinedList"/>
    <dgm:cxn modelId="{23F40A90-23F8-5646-A9EC-A306F618F59B}" type="presParOf" srcId="{5F15A07A-418C-4049-B1AA-603B44D3CC04}" destId="{99C7A93A-9EBF-1B4A-949C-0B5F2EDC0ADA}" srcOrd="1" destOrd="0" presId="urn:microsoft.com/office/officeart/2008/layout/LinedList"/>
    <dgm:cxn modelId="{F80F9A2D-08A8-7D46-9066-C368C0C199EC}" type="presParOf" srcId="{99C7A93A-9EBF-1B4A-949C-0B5F2EDC0ADA}" destId="{686876EE-98EC-6649-80F2-9A885744FAA9}" srcOrd="0" destOrd="0" presId="urn:microsoft.com/office/officeart/2008/layout/LinedList"/>
    <dgm:cxn modelId="{C85D2B13-2E77-DD47-AA21-3809184EC64B}" type="presParOf" srcId="{99C7A93A-9EBF-1B4A-949C-0B5F2EDC0ADA}" destId="{DE2512E7-3444-4743-8DC6-E25E50D01BB9}" srcOrd="1" destOrd="0" presId="urn:microsoft.com/office/officeart/2008/layout/LinedList"/>
    <dgm:cxn modelId="{4A84F72D-EE74-384F-915F-DD2EDC1480DE}" type="presParOf" srcId="{DE2512E7-3444-4743-8DC6-E25E50D01BB9}" destId="{54BE65D0-D771-8048-964D-721D810C7F3C}" srcOrd="0" destOrd="0" presId="urn:microsoft.com/office/officeart/2008/layout/LinedList"/>
    <dgm:cxn modelId="{3C211BD4-7012-EF4E-96C8-91D1685405AE}" type="presParOf" srcId="{DE2512E7-3444-4743-8DC6-E25E50D01BB9}" destId="{0886F429-D522-CE42-B4FB-3D526C8826C3}" srcOrd="1" destOrd="0" presId="urn:microsoft.com/office/officeart/2008/layout/LinedList"/>
    <dgm:cxn modelId="{EF3D17EE-6F6A-E24D-B142-C5AA5D7AA356}" type="presParOf" srcId="{DE2512E7-3444-4743-8DC6-E25E50D01BB9}" destId="{7EEEBBF7-93D1-EC46-8F56-B8C57F447070}" srcOrd="2" destOrd="0" presId="urn:microsoft.com/office/officeart/2008/layout/LinedList"/>
    <dgm:cxn modelId="{9280966A-2204-5F4B-BC18-DE61E279FD41}" type="presParOf" srcId="{99C7A93A-9EBF-1B4A-949C-0B5F2EDC0ADA}" destId="{5680F41A-1130-3447-AE68-B09889511A35}" srcOrd="2" destOrd="0" presId="urn:microsoft.com/office/officeart/2008/layout/LinedList"/>
    <dgm:cxn modelId="{ED67136B-0BAD-254F-A446-B5944C84C490}" type="presParOf" srcId="{99C7A93A-9EBF-1B4A-949C-0B5F2EDC0ADA}" destId="{44110AC0-0CB2-DE4A-A880-A999179ACE1D}" srcOrd="3"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0207D-9478-574A-9A8B-10A28D6A832D}">
      <dsp:nvSpPr>
        <dsp:cNvPr id="0" name=""/>
        <dsp:cNvSpPr/>
      </dsp:nvSpPr>
      <dsp:spPr>
        <a:xfrm>
          <a:off x="0" y="502"/>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5EB174B-F3E3-EA47-BA62-9626CC60142C}">
      <dsp:nvSpPr>
        <dsp:cNvPr id="0" name=""/>
        <dsp:cNvSpPr/>
      </dsp:nvSpPr>
      <dsp:spPr>
        <a:xfrm>
          <a:off x="0" y="502"/>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Describe</a:t>
          </a:r>
        </a:p>
      </dsp:txBody>
      <dsp:txXfrm>
        <a:off x="0" y="502"/>
        <a:ext cx="1007032" cy="588309"/>
      </dsp:txXfrm>
    </dsp:sp>
    <dsp:sp modelId="{19931DC5-CBEB-ED4B-BE39-26616F524BC9}">
      <dsp:nvSpPr>
        <dsp:cNvPr id="0" name=""/>
        <dsp:cNvSpPr/>
      </dsp:nvSpPr>
      <dsp:spPr>
        <a:xfrm>
          <a:off x="1082560" y="27218"/>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Describe the seating plan in a police vehicle when escorting detained persons whilst promoting maximum security and safety.</a:t>
          </a:r>
        </a:p>
      </dsp:txBody>
      <dsp:txXfrm>
        <a:off x="1082560" y="27218"/>
        <a:ext cx="3952603" cy="534304"/>
      </dsp:txXfrm>
    </dsp:sp>
    <dsp:sp modelId="{C1A8DB37-3093-1D4D-9721-2BDED79BF0E2}">
      <dsp:nvSpPr>
        <dsp:cNvPr id="0" name=""/>
        <dsp:cNvSpPr/>
      </dsp:nvSpPr>
      <dsp:spPr>
        <a:xfrm>
          <a:off x="1007032" y="561522"/>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D76CD4E4-EB3F-2947-8E21-09A813D8A5AE}">
      <dsp:nvSpPr>
        <dsp:cNvPr id="0" name=""/>
        <dsp:cNvSpPr/>
      </dsp:nvSpPr>
      <dsp:spPr>
        <a:xfrm>
          <a:off x="0" y="588812"/>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43FE71E-7E25-054A-AC15-11715BB09D2B}">
      <dsp:nvSpPr>
        <dsp:cNvPr id="0" name=""/>
        <dsp:cNvSpPr/>
      </dsp:nvSpPr>
      <dsp:spPr>
        <a:xfrm>
          <a:off x="0" y="588812"/>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Outline</a:t>
          </a:r>
        </a:p>
      </dsp:txBody>
      <dsp:txXfrm>
        <a:off x="0" y="588812"/>
        <a:ext cx="1007032" cy="588309"/>
      </dsp:txXfrm>
    </dsp:sp>
    <dsp:sp modelId="{D635D2F3-32E4-974E-BF3E-3C898F9873B9}">
      <dsp:nvSpPr>
        <dsp:cNvPr id="0" name=""/>
        <dsp:cNvSpPr/>
      </dsp:nvSpPr>
      <dsp:spPr>
        <a:xfrm>
          <a:off x="1082560" y="615527"/>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Outline the principles of cross-contamination of evidence.</a:t>
          </a:r>
        </a:p>
      </dsp:txBody>
      <dsp:txXfrm>
        <a:off x="1082560" y="615527"/>
        <a:ext cx="3952603" cy="534304"/>
      </dsp:txXfrm>
    </dsp:sp>
    <dsp:sp modelId="{4A5D3418-C1E0-7A45-A6CA-C2AF5F4DC5AE}">
      <dsp:nvSpPr>
        <dsp:cNvPr id="0" name=""/>
        <dsp:cNvSpPr/>
      </dsp:nvSpPr>
      <dsp:spPr>
        <a:xfrm>
          <a:off x="1007032" y="1149832"/>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EA81A719-3D2C-B24D-919F-BC0978B98B58}">
      <dsp:nvSpPr>
        <dsp:cNvPr id="0" name=""/>
        <dsp:cNvSpPr/>
      </dsp:nvSpPr>
      <dsp:spPr>
        <a:xfrm>
          <a:off x="0" y="1177121"/>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E844063-047B-5D44-AAD3-3FED92A1D048}">
      <dsp:nvSpPr>
        <dsp:cNvPr id="0" name=""/>
        <dsp:cNvSpPr/>
      </dsp:nvSpPr>
      <dsp:spPr>
        <a:xfrm>
          <a:off x="0" y="1177121"/>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Explain</a:t>
          </a:r>
        </a:p>
      </dsp:txBody>
      <dsp:txXfrm>
        <a:off x="0" y="1177121"/>
        <a:ext cx="1007032" cy="588309"/>
      </dsp:txXfrm>
    </dsp:sp>
    <dsp:sp modelId="{D2042C27-E2CB-3948-9E55-AB23396FB831}">
      <dsp:nvSpPr>
        <dsp:cNvPr id="0" name=""/>
        <dsp:cNvSpPr/>
      </dsp:nvSpPr>
      <dsp:spPr>
        <a:xfrm>
          <a:off x="1082560" y="1203837"/>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t>Explain what constitutes detention including the detention clock, designated stations &amp; non-designated stations.</a:t>
          </a:r>
        </a:p>
      </dsp:txBody>
      <dsp:txXfrm>
        <a:off x="1082560" y="1203837"/>
        <a:ext cx="3952603" cy="534304"/>
      </dsp:txXfrm>
    </dsp:sp>
    <dsp:sp modelId="{19298633-EA30-004C-B853-3DD5B8E12030}">
      <dsp:nvSpPr>
        <dsp:cNvPr id="0" name=""/>
        <dsp:cNvSpPr/>
      </dsp:nvSpPr>
      <dsp:spPr>
        <a:xfrm>
          <a:off x="1007032" y="1738141"/>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72B1EB09-A1A1-9649-B867-7F873E76506F}">
      <dsp:nvSpPr>
        <dsp:cNvPr id="0" name=""/>
        <dsp:cNvSpPr/>
      </dsp:nvSpPr>
      <dsp:spPr>
        <a:xfrm>
          <a:off x="0" y="1765431"/>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03EE1E9-92EF-8F4C-A69F-A068878A4F20}">
      <dsp:nvSpPr>
        <dsp:cNvPr id="0" name=""/>
        <dsp:cNvSpPr/>
      </dsp:nvSpPr>
      <dsp:spPr>
        <a:xfrm>
          <a:off x="0" y="1765431"/>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Explain</a:t>
          </a:r>
        </a:p>
      </dsp:txBody>
      <dsp:txXfrm>
        <a:off x="0" y="1765431"/>
        <a:ext cx="1007032" cy="588309"/>
      </dsp:txXfrm>
    </dsp:sp>
    <dsp:sp modelId="{3FD4BC23-9A1F-E84C-984F-93400951E394}">
      <dsp:nvSpPr>
        <dsp:cNvPr id="0" name=""/>
        <dsp:cNvSpPr/>
      </dsp:nvSpPr>
      <dsp:spPr>
        <a:xfrm>
          <a:off x="1082560" y="1792146"/>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Explain how to transport violent and drunken prisoners and prisoner suffering with mental health.</a:t>
          </a:r>
        </a:p>
      </dsp:txBody>
      <dsp:txXfrm>
        <a:off x="1082560" y="1792146"/>
        <a:ext cx="3952603" cy="534304"/>
      </dsp:txXfrm>
    </dsp:sp>
    <dsp:sp modelId="{005624A2-E0D4-B741-A05A-AE81300D9FC4}">
      <dsp:nvSpPr>
        <dsp:cNvPr id="0" name=""/>
        <dsp:cNvSpPr/>
      </dsp:nvSpPr>
      <dsp:spPr>
        <a:xfrm>
          <a:off x="1007032" y="2326450"/>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949A9078-ABB6-7A46-992C-B99D2DF64E20}">
      <dsp:nvSpPr>
        <dsp:cNvPr id="0" name=""/>
        <dsp:cNvSpPr/>
      </dsp:nvSpPr>
      <dsp:spPr>
        <a:xfrm>
          <a:off x="0" y="2353740"/>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A09FF1E-EBD1-F34B-B16F-051C081B71AE}">
      <dsp:nvSpPr>
        <dsp:cNvPr id="0" name=""/>
        <dsp:cNvSpPr/>
      </dsp:nvSpPr>
      <dsp:spPr>
        <a:xfrm>
          <a:off x="0" y="2353740"/>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Summarise</a:t>
          </a:r>
        </a:p>
      </dsp:txBody>
      <dsp:txXfrm>
        <a:off x="0" y="2353740"/>
        <a:ext cx="1007032" cy="588309"/>
      </dsp:txXfrm>
    </dsp:sp>
    <dsp:sp modelId="{EAB35274-0A8C-EF43-88BD-B94A73086893}">
      <dsp:nvSpPr>
        <dsp:cNvPr id="0" name=""/>
        <dsp:cNvSpPr/>
      </dsp:nvSpPr>
      <dsp:spPr>
        <a:xfrm>
          <a:off x="1082560" y="2380455"/>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Summarise the roles, rights and responsibilities at custody including information to be given to the detained person.</a:t>
          </a:r>
        </a:p>
      </dsp:txBody>
      <dsp:txXfrm>
        <a:off x="1082560" y="2380455"/>
        <a:ext cx="3952603" cy="534304"/>
      </dsp:txXfrm>
    </dsp:sp>
    <dsp:sp modelId="{235C3F9A-B38C-3748-A2D4-0A0527270CDF}">
      <dsp:nvSpPr>
        <dsp:cNvPr id="0" name=""/>
        <dsp:cNvSpPr/>
      </dsp:nvSpPr>
      <dsp:spPr>
        <a:xfrm>
          <a:off x="1007032" y="2914760"/>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19BB0B67-C673-5840-BD9E-22C9BA093006}">
      <dsp:nvSpPr>
        <dsp:cNvPr id="0" name=""/>
        <dsp:cNvSpPr/>
      </dsp:nvSpPr>
      <dsp:spPr>
        <a:xfrm>
          <a:off x="0" y="2942050"/>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DBA1F4C-0237-7C4C-A889-C47EF1C3F24F}">
      <dsp:nvSpPr>
        <dsp:cNvPr id="0" name=""/>
        <dsp:cNvSpPr/>
      </dsp:nvSpPr>
      <dsp:spPr>
        <a:xfrm>
          <a:off x="0" y="2942050"/>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Describe</a:t>
          </a:r>
        </a:p>
      </dsp:txBody>
      <dsp:txXfrm>
        <a:off x="0" y="2942050"/>
        <a:ext cx="1007032" cy="588309"/>
      </dsp:txXfrm>
    </dsp:sp>
    <dsp:sp modelId="{A62D30EE-118E-AB47-ACCC-48C7B0C3EBEC}">
      <dsp:nvSpPr>
        <dsp:cNvPr id="0" name=""/>
        <dsp:cNvSpPr/>
      </dsp:nvSpPr>
      <dsp:spPr>
        <a:xfrm>
          <a:off x="1082560" y="2968765"/>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Describe searches of detained persons and seizing of items including strip and intimate searches.</a:t>
          </a:r>
        </a:p>
      </dsp:txBody>
      <dsp:txXfrm>
        <a:off x="1082560" y="2968765"/>
        <a:ext cx="3952603" cy="534304"/>
      </dsp:txXfrm>
    </dsp:sp>
    <dsp:sp modelId="{5EDC460F-04B6-4045-B6FF-01411187B0EA}">
      <dsp:nvSpPr>
        <dsp:cNvPr id="0" name=""/>
        <dsp:cNvSpPr/>
      </dsp:nvSpPr>
      <dsp:spPr>
        <a:xfrm>
          <a:off x="1007032" y="3503069"/>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8C72A9F4-182E-1849-B23D-AFC50B39DECB}">
      <dsp:nvSpPr>
        <dsp:cNvPr id="0" name=""/>
        <dsp:cNvSpPr/>
      </dsp:nvSpPr>
      <dsp:spPr>
        <a:xfrm>
          <a:off x="0" y="3530359"/>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5901852-4B37-1041-8AA6-43CEEF021A5C}">
      <dsp:nvSpPr>
        <dsp:cNvPr id="0" name=""/>
        <dsp:cNvSpPr/>
      </dsp:nvSpPr>
      <dsp:spPr>
        <a:xfrm>
          <a:off x="0" y="3530359"/>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Explain</a:t>
          </a:r>
        </a:p>
      </dsp:txBody>
      <dsp:txXfrm>
        <a:off x="0" y="3530359"/>
        <a:ext cx="1007032" cy="588309"/>
      </dsp:txXfrm>
    </dsp:sp>
    <dsp:sp modelId="{0886F429-D522-CE42-B4FB-3D526C8826C3}">
      <dsp:nvSpPr>
        <dsp:cNvPr id="0" name=""/>
        <dsp:cNvSpPr/>
      </dsp:nvSpPr>
      <dsp:spPr>
        <a:xfrm>
          <a:off x="1082560" y="3557074"/>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Explain the role of an appropriate adult within the police custody process.</a:t>
          </a:r>
        </a:p>
      </dsp:txBody>
      <dsp:txXfrm>
        <a:off x="1082560" y="3557074"/>
        <a:ext cx="3952603" cy="534304"/>
      </dsp:txXfrm>
    </dsp:sp>
    <dsp:sp modelId="{5680F41A-1130-3447-AE68-B09889511A35}">
      <dsp:nvSpPr>
        <dsp:cNvPr id="0" name=""/>
        <dsp:cNvSpPr/>
      </dsp:nvSpPr>
      <dsp:spPr>
        <a:xfrm>
          <a:off x="1007032" y="4091379"/>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06/11/2022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a:t>
            </a:fld>
            <a:endParaRPr lang="en-GB"/>
          </a:p>
        </p:txBody>
      </p:sp>
    </p:spTree>
    <p:extLst>
      <p:ext uri="{BB962C8B-B14F-4D97-AF65-F5344CB8AC3E}">
        <p14:creationId xmlns:p14="http://schemas.microsoft.com/office/powerpoint/2010/main" val="473508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2</a:t>
            </a:fld>
            <a:endParaRPr lang="en-GB"/>
          </a:p>
        </p:txBody>
      </p:sp>
    </p:spTree>
    <p:extLst>
      <p:ext uri="{BB962C8B-B14F-4D97-AF65-F5344CB8AC3E}">
        <p14:creationId xmlns:p14="http://schemas.microsoft.com/office/powerpoint/2010/main" val="202243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26400818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sz="1100"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433054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pPr marL="228600" indent="-228600" eaLnBrk="1" hangingPunct="1">
              <a:lnSpc>
                <a:spcPct val="100000"/>
              </a:lnSpc>
              <a:defRPr/>
            </a:pPr>
            <a:endParaRPr lang="en-GB" sz="1100" dirty="0"/>
          </a:p>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732808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8206716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00A558-B92F-0647-AF7A-2F747E605DE3}" type="slidenum">
              <a:rPr lang="en-US" smtClean="0"/>
              <a:t>7</a:t>
            </a:fld>
            <a:endParaRPr lang="en-US"/>
          </a:p>
        </p:txBody>
      </p:sp>
    </p:spTree>
    <p:extLst>
      <p:ext uri="{BB962C8B-B14F-4D97-AF65-F5344CB8AC3E}">
        <p14:creationId xmlns:p14="http://schemas.microsoft.com/office/powerpoint/2010/main" val="28610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5196037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9761126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6041227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8397710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5531028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4196758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495329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4250756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5612789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endParaRPr lang="en-GB" altLang="en-US"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1740498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219721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9F3EC92-96C9-4E7E-A0F5-9B1CA54D168A}" type="slidenum">
              <a:rPr lang="en-GB" smtClean="0"/>
              <a:t>20</a:t>
            </a:fld>
            <a:endParaRPr lang="en-GB"/>
          </a:p>
        </p:txBody>
      </p:sp>
    </p:spTree>
    <p:extLst>
      <p:ext uri="{BB962C8B-B14F-4D97-AF65-F5344CB8AC3E}">
        <p14:creationId xmlns:p14="http://schemas.microsoft.com/office/powerpoint/2010/main" val="39963360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AFE0B-0A76-3141-A2CC-6961A9374CD6}"/>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30A06A25-16AD-C446-BD61-C41BE996C60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A0A1E31-F93A-5846-BAC5-03009DFBDA43}"/>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5" name="Footer Placeholder 4">
            <a:extLst>
              <a:ext uri="{FF2B5EF4-FFF2-40B4-BE49-F238E27FC236}">
                <a16:creationId xmlns:a16="http://schemas.microsoft.com/office/drawing/2014/main" id="{366DCF6B-C45A-6D4A-A857-24A99B922A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A21FC3-769D-2144-A1D8-3C7410EC30AF}"/>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91699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96EF7-985D-C14E-BBA0-56627829A46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10A3A1-BBD6-0C47-A030-7142665E180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B1F619-F985-AC48-820C-44BEA5E1AE43}"/>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5" name="Footer Placeholder 4">
            <a:extLst>
              <a:ext uri="{FF2B5EF4-FFF2-40B4-BE49-F238E27FC236}">
                <a16:creationId xmlns:a16="http://schemas.microsoft.com/office/drawing/2014/main" id="{1CB31B3E-34C7-3D48-A9B1-392BF96ED28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08D3912-09EC-8243-AF2A-6AA560F7E62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46028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0691A-FC2B-B344-97C7-23558A6C0954}"/>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85BD7B4-C46B-794C-9261-FA4F8AAD727F}"/>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B13746-03EE-3246-B105-6D6C62CC1280}"/>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5" name="Footer Placeholder 4">
            <a:extLst>
              <a:ext uri="{FF2B5EF4-FFF2-40B4-BE49-F238E27FC236}">
                <a16:creationId xmlns:a16="http://schemas.microsoft.com/office/drawing/2014/main" id="{7EF9DF32-6C4F-0D44-BF29-6928354BE0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D0902F-62B7-3342-8D54-717CB9020EA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31885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FF230-57B1-5C4D-9280-16BB50B2BB9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29A335D-8AD4-4749-8D04-5A6AE7AF4DDE}"/>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C265B41-4ACE-B742-A150-0151CD6C9B0B}"/>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725CB8F-E221-5946-ADD2-CADD330E2269}"/>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6" name="Footer Placeholder 5">
            <a:extLst>
              <a:ext uri="{FF2B5EF4-FFF2-40B4-BE49-F238E27FC236}">
                <a16:creationId xmlns:a16="http://schemas.microsoft.com/office/drawing/2014/main" id="{2F4BAB12-81FF-1E40-8032-C17BC92B6E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708519C-9A25-BA46-BB1D-30C5F838EBE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7625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8D2AD-A0B8-3246-9677-AF2E64F3F134}"/>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A3C960A-F162-D942-A6D3-39FC03B9E329}"/>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8DE88A7A-1D2D-D645-8AAA-89A3ABD8E76C}"/>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C618F9F-7C60-5F4C-AB20-D460FFA274ED}"/>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CD6A435-0FCB-8549-8699-E4F8D9505C9C}"/>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8BC7681-6F64-7742-B253-CAB095BD78AB}"/>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8" name="Footer Placeholder 7">
            <a:extLst>
              <a:ext uri="{FF2B5EF4-FFF2-40B4-BE49-F238E27FC236}">
                <a16:creationId xmlns:a16="http://schemas.microsoft.com/office/drawing/2014/main" id="{D9B33392-79E8-9747-996A-079B201DF25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01D7AE-C804-3940-8D4B-38556BAE81A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80736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6E00-C45B-1A4E-A976-2516EBC8BC2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B8C6D08-2629-BC44-9E68-AE8BE2F28DB8}"/>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4" name="Footer Placeholder 3">
            <a:extLst>
              <a:ext uri="{FF2B5EF4-FFF2-40B4-BE49-F238E27FC236}">
                <a16:creationId xmlns:a16="http://schemas.microsoft.com/office/drawing/2014/main" id="{3A7AB229-3DDF-6B4B-9B1D-FACF4B83DE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ED70406-E440-634F-979F-6176FCB7E87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47916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B97925-F214-6647-9E88-8FC254127606}"/>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3" name="Footer Placeholder 2">
            <a:extLst>
              <a:ext uri="{FF2B5EF4-FFF2-40B4-BE49-F238E27FC236}">
                <a16:creationId xmlns:a16="http://schemas.microsoft.com/office/drawing/2014/main" id="{B38DD975-D874-AC41-908F-24113FA9C8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1E5DEB2-BCF9-E448-948E-85590B6988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12602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032CB-2D3E-D240-B881-EFA65BD95FBA}"/>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E795CFC-442C-3545-8407-6688BE3F2A05}"/>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628F59B-AAF1-C042-9B98-52979505A47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ABE73140-D078-1349-AFB1-E337B50E3FBB}"/>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6" name="Footer Placeholder 5">
            <a:extLst>
              <a:ext uri="{FF2B5EF4-FFF2-40B4-BE49-F238E27FC236}">
                <a16:creationId xmlns:a16="http://schemas.microsoft.com/office/drawing/2014/main" id="{4EA927FD-2DE0-EB45-822F-7B9580BB04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713B096-BAC2-154E-9FA0-9A423DF4FC2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69388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4D6F1-61ED-D24B-B035-78C03F9D4856}"/>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80DFCFF-1294-434C-B277-2AAF65334715}"/>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50C8EE5B-B5D1-FF46-9676-25A356584B2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516B1F13-AD96-3C42-9E10-72A426417072}"/>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6" name="Footer Placeholder 5">
            <a:extLst>
              <a:ext uri="{FF2B5EF4-FFF2-40B4-BE49-F238E27FC236}">
                <a16:creationId xmlns:a16="http://schemas.microsoft.com/office/drawing/2014/main" id="{44FD7830-24BD-364C-90ED-7E472CF41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5B64D2-249B-294C-A665-F5C1830EA37C}"/>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88140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7F91D-6FA4-6D48-BD07-111C9F8006A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8CAE4C-523D-1344-A041-062AE47015A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ED63F3-0F11-6C42-92DA-C12DB00B2329}"/>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5" name="Footer Placeholder 4">
            <a:extLst>
              <a:ext uri="{FF2B5EF4-FFF2-40B4-BE49-F238E27FC236}">
                <a16:creationId xmlns:a16="http://schemas.microsoft.com/office/drawing/2014/main" id="{669790C2-095C-694E-8AF5-4722EF72DB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64352C-6444-A947-8CCB-6568BDC3ECE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301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9BDDA4-8FF0-BF43-B476-C1AD29693B4A}"/>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FAB4ADD-C0BF-4149-AF39-4E0363DB93BA}"/>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DE5E8A0-9C83-D641-A66D-674073A9FAE5}"/>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5" name="Footer Placeholder 4">
            <a:extLst>
              <a:ext uri="{FF2B5EF4-FFF2-40B4-BE49-F238E27FC236}">
                <a16:creationId xmlns:a16="http://schemas.microsoft.com/office/drawing/2014/main" id="{73D97995-5EF9-4048-B0EC-0E3FD9DB0F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4DCDE6-54B0-1442-9D05-7B34266D7E9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29603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C96E4D-967E-D94B-96E9-C51CEE56602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D47EC77-3124-5B42-BCFC-E8309952BAC4}"/>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50D3C6-8699-494A-BE3B-C4BE175A65E1}"/>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06/11/2022</a:t>
            </a:fld>
            <a:endParaRPr lang="en-GB" dirty="0"/>
          </a:p>
        </p:txBody>
      </p:sp>
      <p:sp>
        <p:nvSpPr>
          <p:cNvPr id="5" name="Footer Placeholder 4">
            <a:extLst>
              <a:ext uri="{FF2B5EF4-FFF2-40B4-BE49-F238E27FC236}">
                <a16:creationId xmlns:a16="http://schemas.microsoft.com/office/drawing/2014/main" id="{6B18506A-4B58-4C41-9670-7E9AE8E2B3D0}"/>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9E2165A-35B2-CC41-AB8D-930762976F13}"/>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2021955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7.xml"/><Relationship Id="rId7" Type="http://schemas.openxmlformats.org/officeDocument/2006/relationships/diagramLayout" Target="../diagrams/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Data" Target="../diagrams/data1.xml"/><Relationship Id="rId11" Type="http://schemas.openxmlformats.org/officeDocument/2006/relationships/image" Target="../media/image3.png"/><Relationship Id="rId5" Type="http://schemas.openxmlformats.org/officeDocument/2006/relationships/image" Target="../media/image4.jpeg"/><Relationship Id="rId10" Type="http://schemas.microsoft.com/office/2007/relationships/diagramDrawing" Target="../diagrams/drawing1.xml"/><Relationship Id="rId4" Type="http://schemas.openxmlformats.org/officeDocument/2006/relationships/notesSlide" Target="../notesSlides/notesSlide2.xml"/><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10.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11.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4.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5.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6.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7.jp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8" Type="http://schemas.microsoft.com/office/2007/relationships/hdphoto" Target="../media/hdphoto1.wdp"/><Relationship Id="rId3" Type="http://schemas.microsoft.com/office/2007/relationships/media" Target="../media/media13.m4a"/><Relationship Id="rId7" Type="http://schemas.openxmlformats.org/officeDocument/2006/relationships/image" Target="../media/image18.jpeg"/><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notesSlide" Target="../notesSlides/notesSlide12.xml"/><Relationship Id="rId5" Type="http://schemas.openxmlformats.org/officeDocument/2006/relationships/slideLayout" Target="../slideLayouts/slideLayout7.xml"/><Relationship Id="rId4" Type="http://schemas.openxmlformats.org/officeDocument/2006/relationships/audio" Target="../media/media13.m4a"/><Relationship Id="rId9"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7" Type="http://schemas.openxmlformats.org/officeDocument/2006/relationships/image" Target="../media/image3.png"/><Relationship Id="rId2" Type="http://schemas.microsoft.com/office/2007/relationships/media" Target="../media/media14.m4a"/><Relationship Id="rId1" Type="http://schemas.openxmlformats.org/officeDocument/2006/relationships/tags" Target="../tags/tag3.xml"/><Relationship Id="rId6" Type="http://schemas.openxmlformats.org/officeDocument/2006/relationships/image" Target="../media/image19.png"/><Relationship Id="rId5" Type="http://schemas.openxmlformats.org/officeDocument/2006/relationships/notesSlide" Target="../notesSlides/notesSlide13.xml"/><Relationship Id="rId4"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7" Type="http://schemas.openxmlformats.org/officeDocument/2006/relationships/image" Target="../media/image3.png"/><Relationship Id="rId2" Type="http://schemas.microsoft.com/office/2007/relationships/media" Target="../media/media15.m4a"/><Relationship Id="rId1" Type="http://schemas.openxmlformats.org/officeDocument/2006/relationships/tags" Target="../tags/tag4.xml"/><Relationship Id="rId6" Type="http://schemas.openxmlformats.org/officeDocument/2006/relationships/image" Target="../media/image20.jpeg"/><Relationship Id="rId5" Type="http://schemas.openxmlformats.org/officeDocument/2006/relationships/notesSlide" Target="../notesSlides/notesSlide14.xml"/><Relationship Id="rId4"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7" Type="http://schemas.openxmlformats.org/officeDocument/2006/relationships/image" Target="../media/image3.png"/><Relationship Id="rId2" Type="http://schemas.microsoft.com/office/2007/relationships/media" Target="../media/media16.m4a"/><Relationship Id="rId1" Type="http://schemas.openxmlformats.org/officeDocument/2006/relationships/tags" Target="../tags/tag5.xml"/><Relationship Id="rId6" Type="http://schemas.openxmlformats.org/officeDocument/2006/relationships/image" Target="../media/image21.jpeg"/><Relationship Id="rId5" Type="http://schemas.openxmlformats.org/officeDocument/2006/relationships/notesSlide" Target="../notesSlides/notesSlide15.xml"/><Relationship Id="rId4"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24.jpe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audio" Target="../media/media18.m4a"/><Relationship Id="rId7" Type="http://schemas.openxmlformats.org/officeDocument/2006/relationships/image" Target="../media/image3.png"/><Relationship Id="rId2" Type="http://schemas.microsoft.com/office/2007/relationships/media" Target="../media/media18.m4a"/><Relationship Id="rId1" Type="http://schemas.openxmlformats.org/officeDocument/2006/relationships/tags" Target="../tags/tag6.xml"/><Relationship Id="rId6" Type="http://schemas.openxmlformats.org/officeDocument/2006/relationships/image" Target="../media/image25.png"/><Relationship Id="rId5" Type="http://schemas.openxmlformats.org/officeDocument/2006/relationships/notesSlide" Target="../notesSlides/notesSlide17.xml"/><Relationship Id="rId4"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19.m4a"/><Relationship Id="rId7" Type="http://schemas.openxmlformats.org/officeDocument/2006/relationships/image" Target="../media/image27.jpeg"/><Relationship Id="rId2" Type="http://schemas.microsoft.com/office/2007/relationships/media" Target="../media/media19.m4a"/><Relationship Id="rId1" Type="http://schemas.openxmlformats.org/officeDocument/2006/relationships/tags" Target="../tags/tag7.xml"/><Relationship Id="rId6" Type="http://schemas.openxmlformats.org/officeDocument/2006/relationships/image" Target="../media/image26.jpeg"/><Relationship Id="rId5" Type="http://schemas.openxmlformats.org/officeDocument/2006/relationships/notesSlide" Target="../notesSlides/notesSlide18.xml"/><Relationship Id="rId4"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slideLayout" Target="../slideLayouts/slideLayout7.xml"/><Relationship Id="rId7" Type="http://schemas.openxmlformats.org/officeDocument/2006/relationships/image" Target="../media/image30.jpe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notesSlide" Target="../notesSlides/notesSlide19.xml"/><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Police failing to provide women in custody with sanitary products | News |  The Times">
            <a:extLst>
              <a:ext uri="{FF2B5EF4-FFF2-40B4-BE49-F238E27FC236}">
                <a16:creationId xmlns:a16="http://schemas.microsoft.com/office/drawing/2014/main" id="{60F27B9B-4609-313D-9B3A-CFEDCB8FAD6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753" r="7022" b="2"/>
          <a:stretch/>
        </p:blipFill>
        <p:spPr bwMode="auto">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rotWithShape="1">
          <a:blip r:embed="rId6">
            <a:extLst>
              <a:ext uri="{28A0092B-C50C-407E-A947-70E740481C1C}">
                <a14:useLocalDpi xmlns:a14="http://schemas.microsoft.com/office/drawing/2010/main" val="0"/>
              </a:ext>
            </a:extLst>
          </a:blip>
          <a:srcRect l="8366" r="3" b="3"/>
          <a:stretch/>
        </p:blipFill>
        <p:spPr>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057" name="Freeform: Shape 2056">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59" name="Freeform: Shape 2058">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extBox 1">
            <a:extLst>
              <a:ext uri="{FF2B5EF4-FFF2-40B4-BE49-F238E27FC236}">
                <a16:creationId xmlns:a16="http://schemas.microsoft.com/office/drawing/2014/main" id="{0A449674-A72D-E0FE-93AE-649B801FA619}"/>
              </a:ext>
            </a:extLst>
          </p:cNvPr>
          <p:cNvSpPr txBox="1"/>
          <p:nvPr/>
        </p:nvSpPr>
        <p:spPr>
          <a:xfrm>
            <a:off x="336042" y="859536"/>
            <a:ext cx="3624601" cy="124358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u="sng" dirty="0">
                <a:latin typeface="+mj-lt"/>
                <a:ea typeface="+mj-ea"/>
                <a:cs typeface="+mj-cs"/>
              </a:rPr>
              <a:t>Lecture</a:t>
            </a:r>
            <a:r>
              <a:rPr lang="en-US" sz="3600" b="1" u="sng" kern="1200" dirty="0">
                <a:solidFill>
                  <a:schemeClr val="tx1"/>
                </a:solidFill>
                <a:latin typeface="+mj-lt"/>
                <a:ea typeface="+mj-ea"/>
                <a:cs typeface="+mj-cs"/>
              </a:rPr>
              <a:t> 2 Response Policing </a:t>
            </a:r>
          </a:p>
        </p:txBody>
      </p:sp>
      <p:sp>
        <p:nvSpPr>
          <p:cNvPr id="2061" name="Rectangle 2060">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63" name="Rectangle 2062">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65" name="Rectangle 2064">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36042" y="2512611"/>
            <a:ext cx="3624602" cy="3664351"/>
          </a:xfrm>
          <a:prstGeom prst="rect">
            <a:avLst/>
          </a:prstGeom>
        </p:spPr>
        <p:txBody>
          <a:bodyPr vert="horz" lIns="91440" tIns="45720" rIns="91440" bIns="45720" rtlCol="0">
            <a:normAutofit/>
          </a:bodyPr>
          <a:lstStyle/>
          <a:p>
            <a:pPr algn="ctr">
              <a:lnSpc>
                <a:spcPct val="90000"/>
              </a:lnSpc>
              <a:spcAft>
                <a:spcPts val="600"/>
              </a:spcAft>
            </a:pPr>
            <a:endParaRPr lang="en-US" sz="3200" b="1" dirty="0"/>
          </a:p>
          <a:p>
            <a:pPr algn="ctr">
              <a:lnSpc>
                <a:spcPct val="90000"/>
              </a:lnSpc>
              <a:spcAft>
                <a:spcPts val="600"/>
              </a:spcAft>
            </a:pPr>
            <a:r>
              <a:rPr lang="en-US" sz="3200" b="1" dirty="0"/>
              <a:t>Escorting &amp; Presenting a Detained Person to Custody</a:t>
            </a:r>
            <a:endParaRPr lang="en-US" sz="3200" dirty="0"/>
          </a:p>
          <a:p>
            <a:pPr indent="-228600">
              <a:lnSpc>
                <a:spcPct val="90000"/>
              </a:lnSpc>
              <a:spcAft>
                <a:spcPts val="600"/>
              </a:spcAft>
              <a:buFont typeface="Arial" panose="020B0604020202020204" pitchFamily="34" charset="0"/>
              <a:buChar char="•"/>
            </a:pPr>
            <a:endParaRPr lang="en-US" sz="1700" dirty="0"/>
          </a:p>
        </p:txBody>
      </p:sp>
      <p:pic>
        <p:nvPicPr>
          <p:cNvPr id="4" name="Audio Recording 5 Oct 2022 at 21:03:05" descr="Audio Recording 5 Oct 2022 at 21:03:05">
            <a:hlinkClick r:id="" action="ppaction://media"/>
            <a:extLst>
              <a:ext uri="{FF2B5EF4-FFF2-40B4-BE49-F238E27FC236}">
                <a16:creationId xmlns:a16="http://schemas.microsoft.com/office/drawing/2014/main" id="{0BD774DF-14F4-2F4C-09AD-12DF16801EF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469949" y="5364162"/>
            <a:ext cx="812800" cy="812800"/>
          </a:xfrm>
          <a:prstGeom prst="rect">
            <a:avLst/>
          </a:prstGeom>
        </p:spPr>
      </p:pic>
    </p:spTree>
    <p:extLst>
      <p:ext uri="{BB962C8B-B14F-4D97-AF65-F5344CB8AC3E}">
        <p14:creationId xmlns:p14="http://schemas.microsoft.com/office/powerpoint/2010/main" val="3102221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7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89B6D87-45C6-EC3E-BE63-E4996A317EC7}"/>
              </a:ext>
            </a:extLst>
          </p:cNvPr>
          <p:cNvSpPr txBox="1"/>
          <p:nvPr/>
        </p:nvSpPr>
        <p:spPr>
          <a:xfrm>
            <a:off x="429369" y="238539"/>
            <a:ext cx="826389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700">
                <a:latin typeface="+mj-lt"/>
                <a:ea typeface="+mj-ea"/>
                <a:cs typeface="+mj-cs"/>
              </a:rPr>
              <a:t>Aims and Objectives </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 name="connsiteX0" fmla="*/ 0 w 8229600"/>
              <a:gd name="connsiteY0" fmla="*/ 0 h 18288"/>
              <a:gd name="connsiteX1" fmla="*/ 521208 w 8229600"/>
              <a:gd name="connsiteY1" fmla="*/ 0 h 18288"/>
              <a:gd name="connsiteX2" fmla="*/ 960120 w 8229600"/>
              <a:gd name="connsiteY2" fmla="*/ 0 h 18288"/>
              <a:gd name="connsiteX3" fmla="*/ 1481328 w 8229600"/>
              <a:gd name="connsiteY3" fmla="*/ 0 h 18288"/>
              <a:gd name="connsiteX4" fmla="*/ 2167128 w 8229600"/>
              <a:gd name="connsiteY4" fmla="*/ 0 h 18288"/>
              <a:gd name="connsiteX5" fmla="*/ 2935224 w 8229600"/>
              <a:gd name="connsiteY5" fmla="*/ 0 h 18288"/>
              <a:gd name="connsiteX6" fmla="*/ 3785616 w 8229600"/>
              <a:gd name="connsiteY6" fmla="*/ 0 h 18288"/>
              <a:gd name="connsiteX7" fmla="*/ 4636008 w 8229600"/>
              <a:gd name="connsiteY7" fmla="*/ 0 h 18288"/>
              <a:gd name="connsiteX8" fmla="*/ 5239512 w 8229600"/>
              <a:gd name="connsiteY8" fmla="*/ 0 h 18288"/>
              <a:gd name="connsiteX9" fmla="*/ 6007608 w 8229600"/>
              <a:gd name="connsiteY9" fmla="*/ 0 h 18288"/>
              <a:gd name="connsiteX10" fmla="*/ 6693408 w 8229600"/>
              <a:gd name="connsiteY10" fmla="*/ 0 h 18288"/>
              <a:gd name="connsiteX11" fmla="*/ 7296912 w 8229600"/>
              <a:gd name="connsiteY11" fmla="*/ 0 h 18288"/>
              <a:gd name="connsiteX12" fmla="*/ 8229600 w 8229600"/>
              <a:gd name="connsiteY12" fmla="*/ 0 h 18288"/>
              <a:gd name="connsiteX13" fmla="*/ 8229600 w 8229600"/>
              <a:gd name="connsiteY13" fmla="*/ 18288 h 18288"/>
              <a:gd name="connsiteX14" fmla="*/ 7626096 w 8229600"/>
              <a:gd name="connsiteY14" fmla="*/ 18288 h 18288"/>
              <a:gd name="connsiteX15" fmla="*/ 7022592 w 8229600"/>
              <a:gd name="connsiteY15" fmla="*/ 18288 h 18288"/>
              <a:gd name="connsiteX16" fmla="*/ 6172200 w 8229600"/>
              <a:gd name="connsiteY16" fmla="*/ 18288 h 18288"/>
              <a:gd name="connsiteX17" fmla="*/ 5650992 w 8229600"/>
              <a:gd name="connsiteY17" fmla="*/ 18288 h 18288"/>
              <a:gd name="connsiteX18" fmla="*/ 4882896 w 8229600"/>
              <a:gd name="connsiteY18" fmla="*/ 18288 h 18288"/>
              <a:gd name="connsiteX19" fmla="*/ 4443984 w 8229600"/>
              <a:gd name="connsiteY19" fmla="*/ 18288 h 18288"/>
              <a:gd name="connsiteX20" fmla="*/ 3758184 w 8229600"/>
              <a:gd name="connsiteY20" fmla="*/ 18288 h 18288"/>
              <a:gd name="connsiteX21" fmla="*/ 3236976 w 8229600"/>
              <a:gd name="connsiteY21" fmla="*/ 18288 h 18288"/>
              <a:gd name="connsiteX22" fmla="*/ 2386584 w 8229600"/>
              <a:gd name="connsiteY22" fmla="*/ 18288 h 18288"/>
              <a:gd name="connsiteX23" fmla="*/ 1947672 w 8229600"/>
              <a:gd name="connsiteY23" fmla="*/ 18288 h 18288"/>
              <a:gd name="connsiteX24" fmla="*/ 1261872 w 8229600"/>
              <a:gd name="connsiteY24" fmla="*/ 18288 h 18288"/>
              <a:gd name="connsiteX25" fmla="*/ 822960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428" y="6016"/>
                  <a:pt x="8229853" y="9684"/>
                  <a:pt x="8229600" y="18288"/>
                </a:cubicBezTo>
                <a:cubicBezTo>
                  <a:pt x="7945777" y="19945"/>
                  <a:pt x="7812308" y="-8511"/>
                  <a:pt x="7461504" y="18288"/>
                </a:cubicBezTo>
                <a:cubicBezTo>
                  <a:pt x="7129391" y="53185"/>
                  <a:pt x="7087333" y="41906"/>
                  <a:pt x="6940296" y="18288"/>
                </a:cubicBezTo>
                <a:cubicBezTo>
                  <a:pt x="6810862" y="-23020"/>
                  <a:pt x="6701312" y="19361"/>
                  <a:pt x="6419088" y="18288"/>
                </a:cubicBezTo>
                <a:cubicBezTo>
                  <a:pt x="6152777" y="18855"/>
                  <a:pt x="5868611" y="48802"/>
                  <a:pt x="5650992" y="18288"/>
                </a:cubicBezTo>
                <a:cubicBezTo>
                  <a:pt x="5439747" y="15250"/>
                  <a:pt x="5334901" y="-1044"/>
                  <a:pt x="5129784" y="18288"/>
                </a:cubicBezTo>
                <a:cubicBezTo>
                  <a:pt x="4955906" y="40458"/>
                  <a:pt x="4793216" y="33888"/>
                  <a:pt x="4690872" y="18288"/>
                </a:cubicBezTo>
                <a:cubicBezTo>
                  <a:pt x="4552374" y="31087"/>
                  <a:pt x="4318742" y="6248"/>
                  <a:pt x="4087368" y="18288"/>
                </a:cubicBezTo>
                <a:cubicBezTo>
                  <a:pt x="3849418" y="32625"/>
                  <a:pt x="3751577" y="29688"/>
                  <a:pt x="3401568" y="18288"/>
                </a:cubicBezTo>
                <a:cubicBezTo>
                  <a:pt x="3067953" y="20409"/>
                  <a:pt x="3012425" y="26879"/>
                  <a:pt x="2798064" y="18288"/>
                </a:cubicBezTo>
                <a:cubicBezTo>
                  <a:pt x="2565154" y="16520"/>
                  <a:pt x="2426719" y="-31794"/>
                  <a:pt x="2276856" y="18288"/>
                </a:cubicBezTo>
                <a:cubicBezTo>
                  <a:pt x="2090980" y="4382"/>
                  <a:pt x="1702030" y="-8180"/>
                  <a:pt x="1426464" y="18288"/>
                </a:cubicBezTo>
                <a:cubicBezTo>
                  <a:pt x="1104481" y="69643"/>
                  <a:pt x="985013" y="-7690"/>
                  <a:pt x="740664" y="18288"/>
                </a:cubicBezTo>
                <a:cubicBezTo>
                  <a:pt x="507391" y="41643"/>
                  <a:pt x="191740" y="-11654"/>
                  <a:pt x="0" y="18288"/>
                </a:cubicBezTo>
                <a:cubicBezTo>
                  <a:pt x="714" y="9707"/>
                  <a:pt x="1025" y="3120"/>
                  <a:pt x="0" y="0"/>
                </a:cubicBezTo>
                <a:close/>
              </a:path>
              <a:path w="8229600" h="18288"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30227" y="7450"/>
                  <a:pt x="8228885" y="11999"/>
                  <a:pt x="8229600" y="18288"/>
                </a:cubicBezTo>
                <a:cubicBezTo>
                  <a:pt x="8094333" y="-5252"/>
                  <a:pt x="7850928" y="37448"/>
                  <a:pt x="7626096" y="18288"/>
                </a:cubicBezTo>
                <a:cubicBezTo>
                  <a:pt x="7448378" y="-569"/>
                  <a:pt x="7315174" y="-1844"/>
                  <a:pt x="7022592" y="18288"/>
                </a:cubicBezTo>
                <a:cubicBezTo>
                  <a:pt x="6686163" y="50499"/>
                  <a:pt x="6352629" y="23510"/>
                  <a:pt x="6172200" y="18288"/>
                </a:cubicBezTo>
                <a:cubicBezTo>
                  <a:pt x="6015590" y="42345"/>
                  <a:pt x="5770309" y="21278"/>
                  <a:pt x="5650992" y="18288"/>
                </a:cubicBezTo>
                <a:cubicBezTo>
                  <a:pt x="5483975" y="12092"/>
                  <a:pt x="5165324" y="68948"/>
                  <a:pt x="4882896" y="18288"/>
                </a:cubicBezTo>
                <a:cubicBezTo>
                  <a:pt x="4568934" y="7053"/>
                  <a:pt x="4556334" y="27676"/>
                  <a:pt x="4443984" y="18288"/>
                </a:cubicBezTo>
                <a:cubicBezTo>
                  <a:pt x="4320775" y="10576"/>
                  <a:pt x="4034988" y="-3490"/>
                  <a:pt x="3758184" y="18288"/>
                </a:cubicBezTo>
                <a:cubicBezTo>
                  <a:pt x="3445155" y="-998"/>
                  <a:pt x="3367892" y="13824"/>
                  <a:pt x="3236976" y="18288"/>
                </a:cubicBezTo>
                <a:cubicBezTo>
                  <a:pt x="3093796" y="26408"/>
                  <a:pt x="2635824" y="24132"/>
                  <a:pt x="2386584" y="18288"/>
                </a:cubicBezTo>
                <a:cubicBezTo>
                  <a:pt x="2139815" y="-3297"/>
                  <a:pt x="2105958" y="25945"/>
                  <a:pt x="1947672" y="18288"/>
                </a:cubicBezTo>
                <a:cubicBezTo>
                  <a:pt x="1801011" y="-19911"/>
                  <a:pt x="1533636" y="14646"/>
                  <a:pt x="1261872" y="18288"/>
                </a:cubicBezTo>
                <a:cubicBezTo>
                  <a:pt x="989528" y="32227"/>
                  <a:pt x="1025848" y="14685"/>
                  <a:pt x="822960" y="18288"/>
                </a:cubicBezTo>
                <a:cubicBezTo>
                  <a:pt x="653456" y="20956"/>
                  <a:pt x="304027" y="8001"/>
                  <a:pt x="0" y="18288"/>
                </a:cubicBezTo>
                <a:cubicBezTo>
                  <a:pt x="-27" y="11611"/>
                  <a:pt x="-1713" y="5475"/>
                  <a:pt x="0" y="0"/>
                </a:cubicBezTo>
                <a:close/>
              </a:path>
              <a:path w="8229600" h="18288"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796" y="5852"/>
                  <a:pt x="8229698" y="10429"/>
                  <a:pt x="8229600" y="18288"/>
                </a:cubicBezTo>
                <a:cubicBezTo>
                  <a:pt x="7944174" y="-29104"/>
                  <a:pt x="7795646" y="-34405"/>
                  <a:pt x="7461504" y="18288"/>
                </a:cubicBezTo>
                <a:cubicBezTo>
                  <a:pt x="7129776" y="51087"/>
                  <a:pt x="7082769" y="31446"/>
                  <a:pt x="6940296" y="18288"/>
                </a:cubicBezTo>
                <a:cubicBezTo>
                  <a:pt x="6799665" y="-15875"/>
                  <a:pt x="6652769" y="31783"/>
                  <a:pt x="6419088" y="18288"/>
                </a:cubicBezTo>
                <a:cubicBezTo>
                  <a:pt x="6143970" y="52275"/>
                  <a:pt x="5863165" y="-16531"/>
                  <a:pt x="5650992" y="18288"/>
                </a:cubicBezTo>
                <a:cubicBezTo>
                  <a:pt x="5419172" y="40606"/>
                  <a:pt x="5309448" y="-405"/>
                  <a:pt x="5129784" y="18288"/>
                </a:cubicBezTo>
                <a:cubicBezTo>
                  <a:pt x="4947928" y="26023"/>
                  <a:pt x="4795021" y="5860"/>
                  <a:pt x="4690872" y="18288"/>
                </a:cubicBezTo>
                <a:cubicBezTo>
                  <a:pt x="4564358" y="-9579"/>
                  <a:pt x="4295485" y="-25280"/>
                  <a:pt x="4087368" y="18288"/>
                </a:cubicBezTo>
                <a:cubicBezTo>
                  <a:pt x="3871704" y="40406"/>
                  <a:pt x="3732927" y="-10898"/>
                  <a:pt x="3401568" y="18288"/>
                </a:cubicBezTo>
                <a:cubicBezTo>
                  <a:pt x="3075889" y="19660"/>
                  <a:pt x="3025898" y="44400"/>
                  <a:pt x="2798064" y="18288"/>
                </a:cubicBezTo>
                <a:cubicBezTo>
                  <a:pt x="2581856" y="-20869"/>
                  <a:pt x="2428311" y="-4900"/>
                  <a:pt x="2276856" y="18288"/>
                </a:cubicBezTo>
                <a:cubicBezTo>
                  <a:pt x="2098246" y="53283"/>
                  <a:pt x="1737531" y="55959"/>
                  <a:pt x="1426464" y="18288"/>
                </a:cubicBezTo>
                <a:cubicBezTo>
                  <a:pt x="1104708" y="26489"/>
                  <a:pt x="1006595" y="15928"/>
                  <a:pt x="740664" y="18288"/>
                </a:cubicBezTo>
                <a:cubicBezTo>
                  <a:pt x="480378" y="33084"/>
                  <a:pt x="202592" y="-12357"/>
                  <a:pt x="0" y="18288"/>
                </a:cubicBezTo>
                <a:cubicBezTo>
                  <a:pt x="888" y="9601"/>
                  <a:pt x="860" y="415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forced to lock up children due to lack of alternatives | London City  Hall">
            <a:extLst>
              <a:ext uri="{FF2B5EF4-FFF2-40B4-BE49-F238E27FC236}">
                <a16:creationId xmlns:a16="http://schemas.microsoft.com/office/drawing/2014/main" id="{A0FD086B-D167-8411-AEB6-195D72EF5AD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291" r="32693" b="-1"/>
          <a:stretch/>
        </p:blipFill>
        <p:spPr bwMode="auto">
          <a:xfrm>
            <a:off x="5756743" y="2093976"/>
            <a:ext cx="2955798"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TextBox 2">
            <a:extLst>
              <a:ext uri="{FF2B5EF4-FFF2-40B4-BE49-F238E27FC236}">
                <a16:creationId xmlns:a16="http://schemas.microsoft.com/office/drawing/2014/main" id="{986E4F40-5EBB-2AF5-A8AB-739F787878FF}"/>
              </a:ext>
            </a:extLst>
          </p:cNvPr>
          <p:cNvGraphicFramePr/>
          <p:nvPr>
            <p:extLst>
              <p:ext uri="{D42A27DB-BD31-4B8C-83A1-F6EECF244321}">
                <p14:modId xmlns:p14="http://schemas.microsoft.com/office/powerpoint/2010/main" val="3409208419"/>
              </p:ext>
            </p:extLst>
          </p:nvPr>
        </p:nvGraphicFramePr>
        <p:xfrm>
          <a:off x="429369" y="2071316"/>
          <a:ext cx="5035164" cy="411917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 name="Audio Recording 5 Oct 2022 at 21:08:34" descr="Audio Recording 5 Oct 2022 at 21:08:34">
            <a:hlinkClick r:id="" action="ppaction://media"/>
            <a:extLst>
              <a:ext uri="{FF2B5EF4-FFF2-40B4-BE49-F238E27FC236}">
                <a16:creationId xmlns:a16="http://schemas.microsoft.com/office/drawing/2014/main" id="{0D393A85-6EE7-7F67-8367-3BFF079F6F8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7091680" y="234188"/>
            <a:ext cx="812800" cy="812800"/>
          </a:xfrm>
          <a:prstGeom prst="rect">
            <a:avLst/>
          </a:prstGeom>
          <a:solidFill>
            <a:srgbClr val="FF0000"/>
          </a:solidFill>
        </p:spPr>
      </p:pic>
    </p:spTree>
    <p:extLst>
      <p:ext uri="{BB962C8B-B14F-4D97-AF65-F5344CB8AC3E}">
        <p14:creationId xmlns:p14="http://schemas.microsoft.com/office/powerpoint/2010/main" val="692483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36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3752921-E9EA-C0A4-CA07-D7C4385B93F9}"/>
              </a:ext>
            </a:extLst>
          </p:cNvPr>
          <p:cNvSpPr txBox="1"/>
          <p:nvPr/>
        </p:nvSpPr>
        <p:spPr>
          <a:xfrm>
            <a:off x="409763" y="433545"/>
            <a:ext cx="8354890"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700" dirty="0">
                <a:solidFill>
                  <a:srgbClr val="FFFFFF"/>
                </a:solidFill>
                <a:latin typeface="+mj-lt"/>
                <a:ea typeface="+mj-ea"/>
                <a:cs typeface="+mj-cs"/>
              </a:rPr>
              <a:t>Mindset: Police Constables </a:t>
            </a:r>
          </a:p>
        </p:txBody>
      </p:sp>
      <p:cxnSp>
        <p:nvCxnSpPr>
          <p:cNvPr id="1035" name="Straight Connector 103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6" name="Picture 2" descr="Mindset - Free education icons">
            <a:extLst>
              <a:ext uri="{FF2B5EF4-FFF2-40B4-BE49-F238E27FC236}">
                <a16:creationId xmlns:a16="http://schemas.microsoft.com/office/drawing/2014/main" id="{A60AB8E7-96C4-9657-6CE0-7D99BA32D389}"/>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295825" y="2426818"/>
            <a:ext cx="3997637" cy="3997637"/>
          </a:xfrm>
          <a:prstGeom prst="rect">
            <a:avLst/>
          </a:prstGeom>
          <a:noFill/>
          <a:extLst>
            <a:ext uri="{909E8E84-426E-40DD-AFC4-6F175D3DCCD1}">
              <a14:hiddenFill xmlns:a14="http://schemas.microsoft.com/office/drawing/2010/main">
                <a:solidFill>
                  <a:srgbClr val="FFFFFF"/>
                </a:solidFill>
              </a14:hiddenFill>
            </a:ext>
          </a:extLst>
        </p:spPr>
      </p:pic>
      <p:cxnSp>
        <p:nvCxnSpPr>
          <p:cNvPr id="1037" name="Straight Connector 103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28" name="Picture 4" descr="Harrowing Tweets by Bristol police officers show the traumas they are  taking home - Bristol Live">
            <a:extLst>
              <a:ext uri="{FF2B5EF4-FFF2-40B4-BE49-F238E27FC236}">
                <a16:creationId xmlns:a16="http://schemas.microsoft.com/office/drawing/2014/main" id="{71163293-A354-2404-32CA-96EE2C7A9737}"/>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4880954" y="2426818"/>
            <a:ext cx="3997637" cy="3997637"/>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Recording 5 Oct 2022 at 21:09:08" descr="Audio Recording 5 Oct 2022 at 21:09:08">
            <a:hlinkClick r:id="" action="ppaction://media"/>
            <a:extLst>
              <a:ext uri="{FF2B5EF4-FFF2-40B4-BE49-F238E27FC236}">
                <a16:creationId xmlns:a16="http://schemas.microsoft.com/office/drawing/2014/main" id="{32F321D4-CDEE-D2E6-6B3B-A3DDFCB21AB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79347" y="1193695"/>
            <a:ext cx="812800" cy="812800"/>
          </a:xfrm>
          <a:prstGeom prst="rect">
            <a:avLst/>
          </a:prstGeom>
          <a:solidFill>
            <a:srgbClr val="FF0000"/>
          </a:solidFill>
        </p:spPr>
      </p:pic>
    </p:spTree>
    <p:extLst>
      <p:ext uri="{BB962C8B-B14F-4D97-AF65-F5344CB8AC3E}">
        <p14:creationId xmlns:p14="http://schemas.microsoft.com/office/powerpoint/2010/main" val="750366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37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68" name="Rectangle 10267">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270" name="Arc 10269">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2437781" y="1162044"/>
            <a:ext cx="4083433" cy="3062575"/>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TextBox 4"/>
          <p:cNvSpPr txBox="1"/>
          <p:nvPr/>
        </p:nvSpPr>
        <p:spPr>
          <a:xfrm>
            <a:off x="628650" y="365125"/>
            <a:ext cx="7886699" cy="1325563"/>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4400" b="1" u="sng" kern="1200" dirty="0">
                <a:solidFill>
                  <a:schemeClr val="tx1"/>
                </a:solidFill>
                <a:latin typeface="+mj-lt"/>
                <a:ea typeface="+mj-ea"/>
                <a:cs typeface="+mj-cs"/>
              </a:rPr>
              <a:t>Detention</a:t>
            </a:r>
          </a:p>
        </p:txBody>
      </p:sp>
      <p:sp>
        <p:nvSpPr>
          <p:cNvPr id="4" name="Rectangle 3"/>
          <p:cNvSpPr txBox="1">
            <a:spLocks noChangeArrowheads="1"/>
          </p:cNvSpPr>
          <p:nvPr/>
        </p:nvSpPr>
        <p:spPr>
          <a:xfrm>
            <a:off x="628650" y="1825625"/>
            <a:ext cx="4045020" cy="435133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1" indent="0">
              <a:lnSpc>
                <a:spcPct val="90000"/>
              </a:lnSpc>
              <a:buNone/>
            </a:pPr>
            <a:r>
              <a:rPr lang="en-US" altLang="en-US" sz="2400" dirty="0"/>
              <a:t>A person is in detention when he or she:</a:t>
            </a:r>
          </a:p>
          <a:p>
            <a:pPr marL="102394" lvl="1" indent="-228600">
              <a:lnSpc>
                <a:spcPct val="90000"/>
              </a:lnSpc>
              <a:buFont typeface="Arial" panose="020B0604020202020204" pitchFamily="34" charset="0"/>
              <a:buChar char="•"/>
            </a:pPr>
            <a:endParaRPr lang="en-US" altLang="en-US" sz="2400" dirty="0"/>
          </a:p>
          <a:p>
            <a:pPr marL="477440" lvl="1" indent="-228600">
              <a:lnSpc>
                <a:spcPct val="90000"/>
              </a:lnSpc>
              <a:buFont typeface="Arial" panose="020B0604020202020204" pitchFamily="34" charset="0"/>
              <a:buChar char="•"/>
            </a:pPr>
            <a:r>
              <a:rPr lang="en-US" altLang="en-US" sz="2400" dirty="0"/>
              <a:t>has been arrested for an offence and brought to custody, or</a:t>
            </a:r>
          </a:p>
          <a:p>
            <a:pPr marL="477440" lvl="1" indent="-228600">
              <a:lnSpc>
                <a:spcPct val="90000"/>
              </a:lnSpc>
              <a:buFont typeface="Arial" panose="020B0604020202020204" pitchFamily="34" charset="0"/>
              <a:buChar char="•"/>
            </a:pPr>
            <a:r>
              <a:rPr lang="en-US" altLang="en-US" sz="2400" dirty="0"/>
              <a:t>has voluntarily attended a police station and is subsequently arrested and is detained there or elsewhere in the charge of a constable.</a:t>
            </a:r>
          </a:p>
        </p:txBody>
      </p:sp>
      <p:sp>
        <p:nvSpPr>
          <p:cNvPr id="10272" name="Oval 1027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7756" y="5228027"/>
            <a:ext cx="830430"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242" name="Picture 2" descr="Detention of a minor for his own protection – round two - UK Human Rights  Blog">
            <a:extLst>
              <a:ext uri="{FF2B5EF4-FFF2-40B4-BE49-F238E27FC236}">
                <a16:creationId xmlns:a16="http://schemas.microsoft.com/office/drawing/2014/main" id="{41EFC4D3-8576-FE40-AE65-535EAB71DE1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9564" r="21243" b="1"/>
          <a:stretch/>
        </p:blipFill>
        <p:spPr bwMode="auto">
          <a:xfrm>
            <a:off x="5332471" y="1929804"/>
            <a:ext cx="3166198" cy="4221613"/>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pic>
        <p:nvPicPr>
          <p:cNvPr id="2" name="Audio Recording 5 Oct 2022 at 21:10:25" descr="Audio Recording 5 Oct 2022 at 21:10:25">
            <a:hlinkClick r:id="" action="ppaction://media"/>
            <a:extLst>
              <a:ext uri="{FF2B5EF4-FFF2-40B4-BE49-F238E27FC236}">
                <a16:creationId xmlns:a16="http://schemas.microsoft.com/office/drawing/2014/main" id="{C6A668A8-C57C-3452-14B0-423868B40A3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241451" y="635821"/>
            <a:ext cx="812800" cy="812800"/>
          </a:xfrm>
          <a:prstGeom prst="rect">
            <a:avLst/>
          </a:prstGeom>
          <a:solidFill>
            <a:srgbClr val="FF0000"/>
          </a:solidFill>
        </p:spPr>
      </p:pic>
    </p:spTree>
    <p:extLst>
      <p:ext uri="{BB962C8B-B14F-4D97-AF65-F5344CB8AC3E}">
        <p14:creationId xmlns:p14="http://schemas.microsoft.com/office/powerpoint/2010/main" val="242391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2502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950206" y="314102"/>
            <a:ext cx="7701110" cy="129844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200" b="1" dirty="0">
                <a:latin typeface="+mj-lt"/>
                <a:ea typeface="+mj-ea"/>
                <a:cs typeface="+mj-cs"/>
              </a:rPr>
              <a:t> </a:t>
            </a:r>
            <a:r>
              <a:rPr lang="en-US" sz="4800" b="1" dirty="0">
                <a:latin typeface="+mj-lt"/>
                <a:ea typeface="+mj-ea"/>
                <a:cs typeface="+mj-cs"/>
              </a:rPr>
              <a:t>Task: Think to Yourself… </a:t>
            </a:r>
            <a:endParaRPr lang="en-US" sz="4200" b="1" dirty="0">
              <a:latin typeface="+mj-lt"/>
              <a:ea typeface="+mj-ea"/>
              <a:cs typeface="+mj-cs"/>
            </a:endParaRPr>
          </a:p>
        </p:txBody>
      </p:sp>
      <p:sp>
        <p:nvSpPr>
          <p:cNvPr id="15" name="Rectangle 1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3"/>
          <p:cNvSpPr txBox="1">
            <a:spLocks noChangeArrowheads="1"/>
          </p:cNvSpPr>
          <p:nvPr/>
        </p:nvSpPr>
        <p:spPr>
          <a:xfrm>
            <a:off x="553056" y="1554924"/>
            <a:ext cx="3398174" cy="363945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228600">
              <a:lnSpc>
                <a:spcPct val="90000"/>
              </a:lnSpc>
            </a:pPr>
            <a:endParaRPr lang="en-US" altLang="en-US" sz="1700" dirty="0"/>
          </a:p>
        </p:txBody>
      </p:sp>
      <p:pic>
        <p:nvPicPr>
          <p:cNvPr id="7" name="Picture 5" descr="police van 1a"/>
          <p:cNvPicPr>
            <a:picLocks noChangeAspect="1" noChangeArrowheads="1"/>
          </p:cNvPicPr>
          <p:nvPr/>
        </p:nvPicPr>
        <p:blipFill rotWithShape="1">
          <a:blip r:embed="rId5">
            <a:extLst>
              <a:ext uri="{28A0092B-C50C-407E-A947-70E740481C1C}">
                <a14:useLocalDpi xmlns:a14="http://schemas.microsoft.com/office/drawing/2010/main" val="0"/>
              </a:ext>
            </a:extLst>
          </a:blip>
          <a:srcRect l="8358" r="13642" b="-3"/>
          <a:stretch/>
        </p:blipFill>
        <p:spPr bwMode="auto">
          <a:xfrm>
            <a:off x="4433649" y="2484255"/>
            <a:ext cx="3862707" cy="371424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Rectangle 1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87261C5-A920-DEE3-54C8-7DDF57054DBD}"/>
              </a:ext>
            </a:extLst>
          </p:cNvPr>
          <p:cNvSpPr txBox="1"/>
          <p:nvPr/>
        </p:nvSpPr>
        <p:spPr>
          <a:xfrm>
            <a:off x="147578" y="2371233"/>
            <a:ext cx="4044906" cy="3570208"/>
          </a:xfrm>
          <a:prstGeom prst="rect">
            <a:avLst/>
          </a:prstGeom>
          <a:noFill/>
        </p:spPr>
        <p:txBody>
          <a:bodyPr wrap="square">
            <a:spAutoFit/>
          </a:bodyPr>
          <a:lstStyle/>
          <a:p>
            <a:pPr marL="228600" indent="-228600" eaLnBrk="1" hangingPunct="1">
              <a:lnSpc>
                <a:spcPct val="100000"/>
              </a:lnSpc>
              <a:buClr>
                <a:srgbClr val="000000"/>
              </a:buClr>
              <a:defRPr/>
            </a:pPr>
            <a:endParaRPr lang="en-GB" sz="1800" b="1" dirty="0">
              <a:latin typeface="Arial" panose="020B0604020202020204" pitchFamily="34" charset="0"/>
              <a:cs typeface="Arial" panose="020B0604020202020204" pitchFamily="34" charset="0"/>
            </a:endParaRPr>
          </a:p>
          <a:p>
            <a:pPr>
              <a:lnSpc>
                <a:spcPct val="100000"/>
              </a:lnSpc>
            </a:pPr>
            <a:r>
              <a:rPr lang="en-GB" sz="1600" b="1" kern="1200" dirty="0">
                <a:solidFill>
                  <a:schemeClr val="tx1"/>
                </a:solidFill>
                <a:effectLst/>
                <a:latin typeface="Arial" panose="020B0604020202020204" pitchFamily="34" charset="0"/>
                <a:cs typeface="Arial" panose="020B0604020202020204" pitchFamily="34" charset="0"/>
              </a:rPr>
              <a:t>Q. How </a:t>
            </a:r>
            <a:r>
              <a:rPr lang="en-GB" sz="1600" b="1" dirty="0">
                <a:latin typeface="Arial" panose="020B0604020202020204" pitchFamily="34" charset="0"/>
                <a:cs typeface="Arial" panose="020B0604020202020204" pitchFamily="34" charset="0"/>
              </a:rPr>
              <a:t>do you think</a:t>
            </a:r>
            <a:r>
              <a:rPr lang="en-GB" sz="1600" b="1" kern="1200" dirty="0">
                <a:solidFill>
                  <a:schemeClr val="tx1"/>
                </a:solidFill>
                <a:effectLst/>
                <a:latin typeface="Arial" panose="020B0604020202020204" pitchFamily="34" charset="0"/>
                <a:cs typeface="Arial" panose="020B0604020202020204" pitchFamily="34" charset="0"/>
              </a:rPr>
              <a:t> detained persons (DP) are transported to police station custody suites?</a:t>
            </a:r>
            <a:endParaRPr lang="en-GB" sz="1600" kern="1200" dirty="0">
              <a:solidFill>
                <a:schemeClr val="tx1"/>
              </a:solidFill>
              <a:effectLst/>
              <a:latin typeface="Arial" panose="020B0604020202020204" pitchFamily="34" charset="0"/>
              <a:cs typeface="Arial" panose="020B0604020202020204" pitchFamily="34" charset="0"/>
            </a:endParaRPr>
          </a:p>
          <a:p>
            <a:pPr>
              <a:lnSpc>
                <a:spcPct val="100000"/>
              </a:lnSpc>
            </a:pPr>
            <a:r>
              <a:rPr lang="en-GB" sz="1600" kern="1200" dirty="0">
                <a:solidFill>
                  <a:schemeClr val="tx1"/>
                </a:solidFill>
                <a:effectLst/>
                <a:latin typeface="Arial" panose="020B0604020202020204" pitchFamily="34" charset="0"/>
                <a:cs typeface="Arial" panose="020B0604020202020204" pitchFamily="34" charset="0"/>
              </a:rPr>
              <a:t> </a:t>
            </a:r>
          </a:p>
          <a:p>
            <a:pPr>
              <a:lnSpc>
                <a:spcPct val="100000"/>
              </a:lnSpc>
            </a:pPr>
            <a:r>
              <a:rPr lang="en-GB" sz="1600" b="1" kern="1200" dirty="0">
                <a:solidFill>
                  <a:schemeClr val="tx1"/>
                </a:solidFill>
                <a:effectLst/>
                <a:latin typeface="Arial" panose="020B0604020202020204" pitchFamily="34" charset="0"/>
                <a:cs typeface="Arial" panose="020B0604020202020204" pitchFamily="34" charset="0"/>
              </a:rPr>
              <a:t>Q. How is the security and the safety of detained persons (DP) and police officers maintained</a:t>
            </a:r>
            <a:r>
              <a:rPr lang="en-GB" sz="1600" b="1" dirty="0">
                <a:latin typeface="Arial" panose="020B0604020202020204" pitchFamily="34" charset="0"/>
                <a:cs typeface="Arial" panose="020B0604020202020204" pitchFamily="34" charset="0"/>
              </a:rPr>
              <a:t> during this process?</a:t>
            </a:r>
            <a:endParaRPr lang="en-GB" sz="1600" kern="1200" dirty="0">
              <a:solidFill>
                <a:schemeClr val="tx1"/>
              </a:solidFill>
              <a:effectLst/>
              <a:latin typeface="Arial" panose="020B0604020202020204" pitchFamily="34" charset="0"/>
              <a:cs typeface="Arial" panose="020B0604020202020204" pitchFamily="34" charset="0"/>
            </a:endParaRPr>
          </a:p>
          <a:p>
            <a:pPr marL="228600" indent="-228600" eaLnBrk="1" hangingPunct="1">
              <a:lnSpc>
                <a:spcPct val="100000"/>
              </a:lnSpc>
              <a:buClr>
                <a:srgbClr val="000000"/>
              </a:buClr>
              <a:defRPr/>
            </a:pPr>
            <a:endParaRPr lang="en-GB" sz="1600" dirty="0">
              <a:latin typeface="Arial" panose="020B0604020202020204" pitchFamily="34" charset="0"/>
              <a:cs typeface="Arial" panose="020B0604020202020204" pitchFamily="34" charset="0"/>
            </a:endParaRPr>
          </a:p>
          <a:p>
            <a:pPr marL="228600" indent="-228600" eaLnBrk="1" hangingPunct="1">
              <a:lnSpc>
                <a:spcPct val="100000"/>
              </a:lnSpc>
              <a:buClr>
                <a:srgbClr val="000000"/>
              </a:buClr>
              <a:defRPr/>
            </a:pPr>
            <a:r>
              <a:rPr lang="en-GB" sz="1600" b="1" dirty="0">
                <a:latin typeface="Arial" panose="020B0604020202020204" pitchFamily="34" charset="0"/>
                <a:cs typeface="Arial" panose="020B0604020202020204" pitchFamily="34" charset="0"/>
              </a:rPr>
              <a:t>Q.</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Can you think of any situations when escorting a detained person on foot would be more appropriate than using a vehicle?</a:t>
            </a:r>
          </a:p>
        </p:txBody>
      </p:sp>
      <p:pic>
        <p:nvPicPr>
          <p:cNvPr id="1026" name="Picture 2" descr="Five minutes stopwatch stock vector. Illustration of black - 107614351">
            <a:extLst>
              <a:ext uri="{FF2B5EF4-FFF2-40B4-BE49-F238E27FC236}">
                <a16:creationId xmlns:a16="http://schemas.microsoft.com/office/drawing/2014/main" id="{DA85893D-0FC7-1730-2BC7-85E7B1327F9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62852" y="392914"/>
            <a:ext cx="142875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Recording 5 Oct 2022 at 21:12:56" descr="Audio Recording 5 Oct 2022 at 21:12:56">
            <a:hlinkClick r:id="" action="ppaction://media"/>
            <a:extLst>
              <a:ext uri="{FF2B5EF4-FFF2-40B4-BE49-F238E27FC236}">
                <a16:creationId xmlns:a16="http://schemas.microsoft.com/office/drawing/2014/main" id="{62FC5804-C7B8-8BB2-A76C-09B3E081EDB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344504" y="586498"/>
            <a:ext cx="812800" cy="812800"/>
          </a:xfrm>
          <a:prstGeom prst="rect">
            <a:avLst/>
          </a:prstGeom>
          <a:solidFill>
            <a:srgbClr val="FF0000"/>
          </a:solidFill>
        </p:spPr>
      </p:pic>
    </p:spTree>
    <p:extLst>
      <p:ext uri="{BB962C8B-B14F-4D97-AF65-F5344CB8AC3E}">
        <p14:creationId xmlns:p14="http://schemas.microsoft.com/office/powerpoint/2010/main" val="527087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0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80060" y="325369"/>
            <a:ext cx="3276451" cy="1956841"/>
          </a:xfrm>
          <a:prstGeom prst="rect">
            <a:avLst/>
          </a:prstGeom>
        </p:spPr>
        <p:txBody>
          <a:bodyPr vert="horz" lIns="91440" tIns="45720" rIns="91440" bIns="45720" rtlCol="0" anchor="b">
            <a:normAutofit fontScale="92500" lnSpcReduction="20000"/>
          </a:bodyPr>
          <a:lstStyle/>
          <a:p>
            <a:pPr>
              <a:lnSpc>
                <a:spcPct val="90000"/>
              </a:lnSpc>
              <a:spcBef>
                <a:spcPct val="0"/>
              </a:spcBef>
              <a:spcAft>
                <a:spcPts val="450"/>
              </a:spcAft>
            </a:pPr>
            <a:r>
              <a:rPr lang="en-US" sz="4300" b="1" dirty="0">
                <a:latin typeface="+mj-lt"/>
                <a:ea typeface="+mj-ea"/>
                <a:cs typeface="+mj-cs"/>
              </a:rPr>
              <a:t>Transporting a detained person to custody…</a:t>
            </a:r>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3"/>
          <p:cNvSpPr>
            <a:spLocks noChangeArrowheads="1"/>
          </p:cNvSpPr>
          <p:nvPr/>
        </p:nvSpPr>
        <p:spPr bwMode="auto">
          <a:xfrm>
            <a:off x="160513" y="3350660"/>
            <a:ext cx="3662751" cy="365973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marL="342900" indent="-3429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Before a police constable puts a detained person into a vehicle, it should be searched in their presence. </a:t>
            </a:r>
          </a:p>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All equipment should be removed from the area in vehicle that prisoner will be placed.</a:t>
            </a:r>
          </a:p>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Child locks should be activated on the vehicle if applicable.</a:t>
            </a:r>
          </a:p>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On arrival at the station, the vehicle should be searched again in their presence.</a:t>
            </a:r>
          </a:p>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Arrested persons must never be handcuffed to a vehicle or fixed object. </a:t>
            </a:r>
          </a:p>
          <a:p>
            <a:pPr indent="-228600">
              <a:lnSpc>
                <a:spcPct val="90000"/>
              </a:lnSpc>
              <a:spcBef>
                <a:spcPct val="50000"/>
              </a:spcBef>
              <a:buFont typeface="Arial" panose="020B0604020202020204" pitchFamily="34" charset="0"/>
              <a:buChar char="•"/>
            </a:pPr>
            <a:r>
              <a:rPr lang="en-GB" sz="1200" b="0" dirty="0">
                <a:solidFill>
                  <a:prstClr val="black"/>
                </a:solidFill>
                <a:latin typeface="+mn-lt"/>
                <a:ea typeface="+mn-ea"/>
              </a:rPr>
              <a:t>A prisoner should be sat behind the front passenger seat with escorting officer sat next to them behind driver.  </a:t>
            </a:r>
          </a:p>
          <a:p>
            <a:pPr indent="-228600">
              <a:lnSpc>
                <a:spcPct val="90000"/>
              </a:lnSpc>
              <a:spcBef>
                <a:spcPct val="50000"/>
              </a:spcBef>
              <a:buFont typeface="Arial" panose="020B0604020202020204" pitchFamily="34" charset="0"/>
              <a:buChar char="•"/>
            </a:pPr>
            <a:endParaRPr lang="en-GB" sz="1200" b="0" dirty="0">
              <a:solidFill>
                <a:prstClr val="black"/>
              </a:solidFill>
              <a:latin typeface="+mn-lt"/>
              <a:ea typeface="+mn-ea"/>
            </a:endParaRPr>
          </a:p>
          <a:p>
            <a:pPr marL="114300" indent="0">
              <a:lnSpc>
                <a:spcPct val="90000"/>
              </a:lnSpc>
              <a:spcBef>
                <a:spcPct val="50000"/>
              </a:spcBef>
              <a:buNone/>
            </a:pPr>
            <a:r>
              <a:rPr lang="en-GB" sz="1200" b="0" dirty="0">
                <a:solidFill>
                  <a:srgbClr val="FF0000"/>
                </a:solidFill>
                <a:latin typeface="+mn-lt"/>
                <a:ea typeface="+mn-ea"/>
              </a:rPr>
              <a:t>                        Risk Assessment – SCREEN!!!</a:t>
            </a:r>
            <a:endParaRPr lang="en-GB" sz="1200" dirty="0">
              <a:solidFill>
                <a:srgbClr val="FF0000"/>
              </a:solidFill>
              <a:latin typeface="+mn-lt"/>
              <a:ea typeface="+mn-ea"/>
            </a:endParaRPr>
          </a:p>
          <a:p>
            <a:pPr marL="114300" indent="0">
              <a:lnSpc>
                <a:spcPct val="90000"/>
              </a:lnSpc>
              <a:spcBef>
                <a:spcPct val="50000"/>
              </a:spcBef>
              <a:buNone/>
            </a:pPr>
            <a:endParaRPr lang="en-US" altLang="en-US" sz="1300" b="0" dirty="0">
              <a:solidFill>
                <a:schemeClr val="tx1"/>
              </a:solidFill>
              <a:latin typeface="+mn-lt"/>
              <a:ea typeface="+mn-ea"/>
            </a:endParaRPr>
          </a:p>
        </p:txBody>
      </p:sp>
      <p:pic>
        <p:nvPicPr>
          <p:cNvPr id="6" name="Picture 4" descr="police van 2a"/>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6447" r="7824"/>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Recording 5 Oct 2022 at 21:28:34" descr="Audio Recording 5 Oct 2022 at 21:28:34">
            <a:hlinkClick r:id="" action="ppaction://media"/>
            <a:extLst>
              <a:ext uri="{FF2B5EF4-FFF2-40B4-BE49-F238E27FC236}">
                <a16:creationId xmlns:a16="http://schemas.microsoft.com/office/drawing/2014/main" id="{F49E06CC-3211-C8A0-4006-9C24EB3B676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722138" y="1272805"/>
            <a:ext cx="812800" cy="812800"/>
          </a:xfrm>
          <a:prstGeom prst="rect">
            <a:avLst/>
          </a:prstGeom>
          <a:solidFill>
            <a:srgbClr val="FF0000"/>
          </a:solidFill>
        </p:spPr>
      </p:pic>
    </p:spTree>
    <p:extLst>
      <p:ext uri="{BB962C8B-B14F-4D97-AF65-F5344CB8AC3E}">
        <p14:creationId xmlns:p14="http://schemas.microsoft.com/office/powerpoint/2010/main" val="365011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500"/>
                                        <p:tgtEl>
                                          <p:spTgt spid="1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3" end="3"/>
                                            </p:txEl>
                                          </p:spTgt>
                                        </p:tgtEl>
                                        <p:attrNameLst>
                                          <p:attrName>style.visibility</p:attrName>
                                        </p:attrNameLst>
                                      </p:cBhvr>
                                      <p:to>
                                        <p:strVal val="visible"/>
                                      </p:to>
                                    </p:set>
                                    <p:animEffect transition="in" filter="fade">
                                      <p:cBhvr>
                                        <p:cTn id="22" dur="500"/>
                                        <p:tgtEl>
                                          <p:spTgt spid="1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4" end="4"/>
                                            </p:txEl>
                                          </p:spTgt>
                                        </p:tgtEl>
                                        <p:attrNameLst>
                                          <p:attrName>style.visibility</p:attrName>
                                        </p:attrNameLst>
                                      </p:cBhvr>
                                      <p:to>
                                        <p:strVal val="visible"/>
                                      </p:to>
                                    </p:set>
                                    <p:animEffect transition="in" filter="fade">
                                      <p:cBhvr>
                                        <p:cTn id="27" dur="500"/>
                                        <p:tgtEl>
                                          <p:spTgt spid="10">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5" end="5"/>
                                            </p:txEl>
                                          </p:spTgt>
                                        </p:tgtEl>
                                        <p:attrNameLst>
                                          <p:attrName>style.visibility</p:attrName>
                                        </p:attrNameLst>
                                      </p:cBhvr>
                                      <p:to>
                                        <p:strVal val="visible"/>
                                      </p:to>
                                    </p:set>
                                    <p:animEffect transition="in" filter="fade">
                                      <p:cBhvr>
                                        <p:cTn id="32" dur="500"/>
                                        <p:tgtEl>
                                          <p:spTgt spid="10">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7" end="7"/>
                                            </p:txEl>
                                          </p:spTgt>
                                        </p:tgtEl>
                                        <p:attrNameLst>
                                          <p:attrName>style.visibility</p:attrName>
                                        </p:attrNameLst>
                                      </p:cBhvr>
                                      <p:to>
                                        <p:strVal val="visible"/>
                                      </p:to>
                                    </p:set>
                                    <p:animEffect transition="in" filter="fade">
                                      <p:cBhvr>
                                        <p:cTn id="37" dur="500"/>
                                        <p:tgtEl>
                                          <p:spTgt spid="10">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 presetClass="mediacall" presetSubtype="0" fill="hold" nodeType="clickEffect">
                                  <p:stCondLst>
                                    <p:cond delay="0"/>
                                  </p:stCondLst>
                                  <p:childTnLst>
                                    <p:cmd type="call" cmd="playFrom(0.0)">
                                      <p:cBhvr>
                                        <p:cTn id="41" dur="1165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2"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334BF2-C4C7-934F-8206-8CCD922C6656}"/>
              </a:ext>
            </a:extLst>
          </p:cNvPr>
          <p:cNvSpPr txBox="1"/>
          <p:nvPr/>
        </p:nvSpPr>
        <p:spPr>
          <a:xfrm>
            <a:off x="333384" y="857251"/>
            <a:ext cx="7200900" cy="507831"/>
          </a:xfrm>
          <a:prstGeom prst="rect">
            <a:avLst/>
          </a:prstGeom>
          <a:noFill/>
        </p:spPr>
        <p:txBody>
          <a:bodyPr wrap="square" rtlCol="0">
            <a:spAutoFit/>
          </a:bodyPr>
          <a:lstStyle/>
          <a:p>
            <a:endParaRPr lang="en-US" sz="1350" dirty="0"/>
          </a:p>
          <a:p>
            <a:endParaRPr lang="en-US" sz="1350" dirty="0"/>
          </a:p>
        </p:txBody>
      </p:sp>
      <p:graphicFrame>
        <p:nvGraphicFramePr>
          <p:cNvPr id="3" name="Table 3">
            <a:extLst>
              <a:ext uri="{FF2B5EF4-FFF2-40B4-BE49-F238E27FC236}">
                <a16:creationId xmlns:a16="http://schemas.microsoft.com/office/drawing/2014/main" id="{460353B4-9978-FE44-AE3A-4F1EF6359C9B}"/>
              </a:ext>
            </a:extLst>
          </p:cNvPr>
          <p:cNvGraphicFramePr>
            <a:graphicFrameLocks noGrp="1"/>
          </p:cNvGraphicFramePr>
          <p:nvPr>
            <p:extLst>
              <p:ext uri="{D42A27DB-BD31-4B8C-83A1-F6EECF244321}">
                <p14:modId xmlns:p14="http://schemas.microsoft.com/office/powerpoint/2010/main" val="1795335333"/>
              </p:ext>
            </p:extLst>
          </p:nvPr>
        </p:nvGraphicFramePr>
        <p:xfrm>
          <a:off x="108063" y="221387"/>
          <a:ext cx="8927869" cy="4991880"/>
        </p:xfrm>
        <a:graphic>
          <a:graphicData uri="http://schemas.openxmlformats.org/drawingml/2006/table">
            <a:tbl>
              <a:tblPr firstRow="1" bandRow="1">
                <a:tableStyleId>{8A107856-5554-42FB-B03E-39F5DBC370BA}</a:tableStyleId>
              </a:tblPr>
              <a:tblGrid>
                <a:gridCol w="1716578">
                  <a:extLst>
                    <a:ext uri="{9D8B030D-6E8A-4147-A177-3AD203B41FA5}">
                      <a16:colId xmlns:a16="http://schemas.microsoft.com/office/drawing/2014/main" val="2299314756"/>
                    </a:ext>
                  </a:extLst>
                </a:gridCol>
                <a:gridCol w="7211291">
                  <a:extLst>
                    <a:ext uri="{9D8B030D-6E8A-4147-A177-3AD203B41FA5}">
                      <a16:colId xmlns:a16="http://schemas.microsoft.com/office/drawing/2014/main" val="3098617369"/>
                    </a:ext>
                  </a:extLst>
                </a:gridCol>
              </a:tblGrid>
              <a:tr h="1506750">
                <a:tc>
                  <a:txBody>
                    <a:bodyPr/>
                    <a:lstStyle/>
                    <a:p>
                      <a:r>
                        <a:rPr lang="en-US" sz="1800" b="0" dirty="0">
                          <a:solidFill>
                            <a:srgbClr val="FF0000"/>
                          </a:solidFill>
                        </a:rPr>
                        <a:t>S</a:t>
                      </a:r>
                      <a:r>
                        <a:rPr lang="en-US" sz="1800" b="0" dirty="0"/>
                        <a:t>earch</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Search all prisoners for objects, to prevent: Which power? </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Injury to themselves or others.</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Damage to property, police vehicles/buildings/equipment.</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Evidence loss – if not seized can be hidden, swallowed or discarded.</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Aid escape - weapons, handcuff keys etc.</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Safekeeping – items of value are recovered to prevent loss, damage and minimise complaints.</a:t>
                      </a:r>
                    </a:p>
                    <a:p>
                      <a:endParaRPr lang="en-US" sz="1100" b="0" dirty="0"/>
                    </a:p>
                  </a:txBody>
                  <a:tcPr marL="68580" marR="68580" marT="34290" marB="34290"/>
                </a:tc>
                <a:extLst>
                  <a:ext uri="{0D108BD9-81ED-4DB2-BD59-A6C34878D82A}">
                    <a16:rowId xmlns:a16="http://schemas.microsoft.com/office/drawing/2014/main" val="1666754307"/>
                  </a:ext>
                </a:extLst>
              </a:tr>
              <a:tr h="342900">
                <a:tc>
                  <a:txBody>
                    <a:bodyPr/>
                    <a:lstStyle/>
                    <a:p>
                      <a:r>
                        <a:rPr lang="en-US" sz="1800" b="0" dirty="0">
                          <a:solidFill>
                            <a:srgbClr val="FF0000"/>
                          </a:solidFill>
                        </a:rPr>
                        <a:t>C</a:t>
                      </a:r>
                      <a:r>
                        <a:rPr lang="en-US" sz="1800" b="0" dirty="0"/>
                        <a:t>hecks</a:t>
                      </a:r>
                    </a:p>
                  </a:txBody>
                  <a:tcPr marL="68580" marR="68580" marT="34290" marB="34290"/>
                </a:tc>
                <a:tc>
                  <a:txBody>
                    <a:bodyPr/>
                    <a:lstStyle/>
                    <a:p>
                      <a:r>
                        <a:rPr lang="en-GB" sz="1100" b="0" kern="1200" dirty="0">
                          <a:solidFill>
                            <a:schemeClr val="dk1"/>
                          </a:solidFill>
                          <a:effectLst/>
                          <a:latin typeface="+mn-lt"/>
                          <a:ea typeface="+mn-ea"/>
                          <a:cs typeface="+mn-cs"/>
                        </a:rPr>
                        <a:t>Checks: ensure all checks are conducted. You must ascertain WHO you are dealing with (Niche/PNC/PND)</a:t>
                      </a:r>
                      <a:r>
                        <a:rPr lang="en-GB" sz="1100" b="0" dirty="0">
                          <a:effectLst/>
                        </a:rPr>
                        <a:t> </a:t>
                      </a:r>
                      <a:endParaRPr lang="en-US" sz="1100" b="0" dirty="0"/>
                    </a:p>
                  </a:txBody>
                  <a:tcPr marL="68580" marR="68580" marT="34290" marB="34290"/>
                </a:tc>
                <a:extLst>
                  <a:ext uri="{0D108BD9-81ED-4DB2-BD59-A6C34878D82A}">
                    <a16:rowId xmlns:a16="http://schemas.microsoft.com/office/drawing/2014/main" val="3913829472"/>
                  </a:ext>
                </a:extLst>
              </a:tr>
              <a:tr h="1032564">
                <a:tc>
                  <a:txBody>
                    <a:bodyPr/>
                    <a:lstStyle/>
                    <a:p>
                      <a:r>
                        <a:rPr lang="en-US" sz="1800" b="0" dirty="0">
                          <a:solidFill>
                            <a:srgbClr val="FF0000"/>
                          </a:solidFill>
                        </a:rPr>
                        <a:t>R</a:t>
                      </a:r>
                      <a:r>
                        <a:rPr lang="en-US" sz="1800" b="0" dirty="0"/>
                        <a:t>isk assessment </a:t>
                      </a:r>
                    </a:p>
                  </a:txBody>
                  <a:tcPr marL="68580" marR="68580" marT="34290" marB="34290"/>
                </a:tc>
                <a:tc>
                  <a:txBody>
                    <a:bodyPr/>
                    <a:lstStyle/>
                    <a:p>
                      <a:r>
                        <a:rPr lang="en-GB" sz="1100" b="0" kern="1200" dirty="0">
                          <a:solidFill>
                            <a:schemeClr val="dk1"/>
                          </a:solidFill>
                          <a:effectLst/>
                          <a:latin typeface="+mn-lt"/>
                          <a:ea typeface="+mn-ea"/>
                          <a:cs typeface="+mn-cs"/>
                        </a:rPr>
                        <a:t>Risk Assess the DP following search and checks conducted: Consider as appropriate:</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Restraints - Effective use of restraints (Hand cuffing, straps etc.). If the use of handcuffs is justified, use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Effective use of communication skills continually assessing the DP for any injury, medical/welfare concerns.</a:t>
                      </a:r>
                    </a:p>
                    <a:p>
                      <a:r>
                        <a:rPr lang="en-GB" sz="1100" b="0" kern="1200" dirty="0">
                          <a:solidFill>
                            <a:schemeClr val="dk1"/>
                          </a:solidFill>
                          <a:effectLst/>
                          <a:latin typeface="+mn-lt"/>
                          <a:ea typeface="+mn-ea"/>
                          <a:cs typeface="+mn-cs"/>
                        </a:rPr>
                        <a:t>Detainees to be constantly monitored during transit and custody yard waiting periods.</a:t>
                      </a:r>
                    </a:p>
                    <a:p>
                      <a:endParaRPr lang="en-US" sz="1100" b="0" dirty="0"/>
                    </a:p>
                  </a:txBody>
                  <a:tcPr marL="68580" marR="68580" marT="34290" marB="34290"/>
                </a:tc>
                <a:extLst>
                  <a:ext uri="{0D108BD9-81ED-4DB2-BD59-A6C34878D82A}">
                    <a16:rowId xmlns:a16="http://schemas.microsoft.com/office/drawing/2014/main" val="1293672352"/>
                  </a:ext>
                </a:extLst>
              </a:tr>
              <a:tr h="390080">
                <a:tc>
                  <a:txBody>
                    <a:bodyPr/>
                    <a:lstStyle/>
                    <a:p>
                      <a:r>
                        <a:rPr lang="en-US" sz="1800" b="0" dirty="0">
                          <a:solidFill>
                            <a:srgbClr val="FF0000"/>
                          </a:solidFill>
                        </a:rPr>
                        <a:t>E</a:t>
                      </a:r>
                      <a:r>
                        <a:rPr lang="en-US" sz="1800" b="0" dirty="0"/>
                        <a:t>scort </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Escort - ensure detainee is supervised at ALL Times!!!</a:t>
                      </a:r>
                    </a:p>
                    <a:p>
                      <a:endParaRPr lang="en-US" sz="1100" b="0" dirty="0"/>
                    </a:p>
                  </a:txBody>
                  <a:tcPr marL="68580" marR="68580" marT="34290" marB="34290"/>
                </a:tc>
                <a:extLst>
                  <a:ext uri="{0D108BD9-81ED-4DB2-BD59-A6C34878D82A}">
                    <a16:rowId xmlns:a16="http://schemas.microsoft.com/office/drawing/2014/main" val="1751450238"/>
                  </a:ext>
                </a:extLst>
              </a:tr>
              <a:tr h="1193186">
                <a:tc>
                  <a:txBody>
                    <a:bodyPr/>
                    <a:lstStyle/>
                    <a:p>
                      <a:r>
                        <a:rPr lang="en-US" sz="1800" b="0" dirty="0">
                          <a:solidFill>
                            <a:srgbClr val="FF0000"/>
                          </a:solidFill>
                        </a:rPr>
                        <a:t>E</a:t>
                      </a:r>
                      <a:r>
                        <a:rPr lang="en-US" sz="1800" b="0" dirty="0"/>
                        <a:t>stablish</a:t>
                      </a:r>
                    </a:p>
                  </a:txBody>
                  <a:tcPr marL="68580" marR="68580" marT="34290" marB="34290"/>
                </a:tc>
                <a:tc>
                  <a:txBody>
                    <a:bodyPr/>
                    <a:lstStyle/>
                    <a:p>
                      <a:r>
                        <a:rPr lang="en-GB" sz="1100" b="0" kern="1200" dirty="0">
                          <a:solidFill>
                            <a:schemeClr val="dk1"/>
                          </a:solidFill>
                          <a:effectLst/>
                          <a:latin typeface="+mn-lt"/>
                          <a:ea typeface="+mn-ea"/>
                          <a:cs typeface="+mn-cs"/>
                        </a:rPr>
                        <a:t>Establish detainee needs:</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Medication – bring it with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Appropriate Adult / Translator.</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Needs such as clothing – if seized you must arrange replacement.</a:t>
                      </a:r>
                    </a:p>
                    <a:p>
                      <a:r>
                        <a:rPr lang="en-GB" sz="1100" b="0" kern="1200" dirty="0">
                          <a:solidFill>
                            <a:schemeClr val="dk1"/>
                          </a:solidFill>
                          <a:effectLst/>
                          <a:latin typeface="+mn-lt"/>
                          <a:ea typeface="+mn-ea"/>
                          <a:cs typeface="+mn-cs"/>
                        </a:rPr>
                        <a:t> Young children or dependents that need caring for.</a:t>
                      </a:r>
                    </a:p>
                    <a:p>
                      <a:endParaRPr lang="en-US" sz="1100" b="0" dirty="0"/>
                    </a:p>
                  </a:txBody>
                  <a:tcPr marL="68580" marR="68580" marT="34290" marB="34290"/>
                </a:tc>
                <a:extLst>
                  <a:ext uri="{0D108BD9-81ED-4DB2-BD59-A6C34878D82A}">
                    <a16:rowId xmlns:a16="http://schemas.microsoft.com/office/drawing/2014/main" val="2007350054"/>
                  </a:ext>
                </a:extLst>
              </a:tr>
              <a:tr h="421890">
                <a:tc>
                  <a:txBody>
                    <a:bodyPr/>
                    <a:lstStyle/>
                    <a:p>
                      <a:r>
                        <a:rPr lang="en-US" sz="1800" b="0" dirty="0">
                          <a:solidFill>
                            <a:srgbClr val="FF0000"/>
                          </a:solidFill>
                        </a:rPr>
                        <a:t>N</a:t>
                      </a:r>
                      <a:r>
                        <a:rPr lang="en-US" sz="1800" b="0" dirty="0"/>
                        <a:t>ote </a:t>
                      </a:r>
                    </a:p>
                  </a:txBody>
                  <a:tcPr marL="68580" marR="68580" marT="34290" marB="34290"/>
                </a:tc>
                <a:tc>
                  <a:txBody>
                    <a:bodyPr/>
                    <a:lstStyle/>
                    <a:p>
                      <a:r>
                        <a:rPr lang="en-GB" sz="1100" b="0" kern="1200" dirty="0">
                          <a:solidFill>
                            <a:schemeClr val="dk1"/>
                          </a:solidFill>
                          <a:effectLst/>
                          <a:latin typeface="+mn-lt"/>
                          <a:ea typeface="+mn-ea"/>
                          <a:cs typeface="+mn-cs"/>
                        </a:rPr>
                        <a:t>Note and record (including BWV where appropriate) and evidence your actions and inform custody staff of all actions carried out.</a:t>
                      </a:r>
                      <a:r>
                        <a:rPr lang="en-GB" sz="1100" b="0" dirty="0">
                          <a:effectLst/>
                        </a:rPr>
                        <a:t> </a:t>
                      </a:r>
                      <a:endParaRPr lang="en-US" sz="1100" b="0" dirty="0"/>
                    </a:p>
                  </a:txBody>
                  <a:tcPr marL="68580" marR="68580" marT="34290" marB="34290"/>
                </a:tc>
                <a:extLst>
                  <a:ext uri="{0D108BD9-81ED-4DB2-BD59-A6C34878D82A}">
                    <a16:rowId xmlns:a16="http://schemas.microsoft.com/office/drawing/2014/main" val="1081853319"/>
                  </a:ext>
                </a:extLst>
              </a:tr>
            </a:tbl>
          </a:graphicData>
        </a:graphic>
      </p:graphicFrame>
      <p:sp>
        <p:nvSpPr>
          <p:cNvPr id="4" name="TextBox 3">
            <a:extLst>
              <a:ext uri="{FF2B5EF4-FFF2-40B4-BE49-F238E27FC236}">
                <a16:creationId xmlns:a16="http://schemas.microsoft.com/office/drawing/2014/main" id="{BDBF39F9-597B-A64D-9C9F-AF1FEF90856D}"/>
              </a:ext>
            </a:extLst>
          </p:cNvPr>
          <p:cNvSpPr txBox="1"/>
          <p:nvPr/>
        </p:nvSpPr>
        <p:spPr>
          <a:xfrm>
            <a:off x="6343659" y="1081694"/>
            <a:ext cx="2828925" cy="715581"/>
          </a:xfrm>
          <a:prstGeom prst="rect">
            <a:avLst/>
          </a:prstGeom>
          <a:noFill/>
        </p:spPr>
        <p:txBody>
          <a:bodyPr wrap="square" rtlCol="0">
            <a:spAutoFit/>
          </a:bodyPr>
          <a:lstStyle/>
          <a:p>
            <a:r>
              <a:rPr lang="en-US" sz="4050" b="1" dirty="0">
                <a:solidFill>
                  <a:srgbClr val="FF0000"/>
                </a:solidFill>
              </a:rPr>
              <a:t>S C R E E N </a:t>
            </a:r>
          </a:p>
        </p:txBody>
      </p:sp>
      <p:pic>
        <p:nvPicPr>
          <p:cNvPr id="4098" name="Picture 2" descr="Important stamp stock vector. Illustration of circle - 136895092">
            <a:extLst>
              <a:ext uri="{FF2B5EF4-FFF2-40B4-BE49-F238E27FC236}">
                <a16:creationId xmlns:a16="http://schemas.microsoft.com/office/drawing/2014/main" id="{21EDE4C0-B63D-28D4-F945-FA1338DE8A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73931" y="5474563"/>
            <a:ext cx="1746249" cy="116205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Recording 5 Oct 2022 at 21:38:10" descr="Audio Recording 5 Oct 2022 at 21:38:10">
            <a:hlinkClick r:id="" action="ppaction://media"/>
            <a:extLst>
              <a:ext uri="{FF2B5EF4-FFF2-40B4-BE49-F238E27FC236}">
                <a16:creationId xmlns:a16="http://schemas.microsoft.com/office/drawing/2014/main" id="{7ED77AF5-E823-E558-3F9D-A526712B447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43659" y="5474563"/>
            <a:ext cx="812800" cy="812800"/>
          </a:xfrm>
          <a:prstGeom prst="rect">
            <a:avLst/>
          </a:prstGeom>
          <a:solidFill>
            <a:srgbClr val="FF0000"/>
          </a:solidFill>
        </p:spPr>
      </p:pic>
    </p:spTree>
    <p:extLst>
      <p:ext uri="{BB962C8B-B14F-4D97-AF65-F5344CB8AC3E}">
        <p14:creationId xmlns:p14="http://schemas.microsoft.com/office/powerpoint/2010/main" val="4089075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5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163773" y="990315"/>
            <a:ext cx="4964373" cy="642566"/>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55877" y="1528477"/>
            <a:ext cx="2529952" cy="254124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258170" y="1059284"/>
            <a:ext cx="7144604" cy="507831"/>
          </a:xfrm>
          <a:prstGeom prst="rect">
            <a:avLst/>
          </a:prstGeom>
          <a:noFill/>
        </p:spPr>
        <p:txBody>
          <a:bodyPr wrap="square" rtlCol="0">
            <a:spAutoFit/>
          </a:bodyPr>
          <a:lstStyle/>
          <a:p>
            <a:r>
              <a:rPr lang="en-GB" sz="27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258170" y="2613229"/>
            <a:ext cx="4575411" cy="3208571"/>
          </a:xfrm>
          <a:prstGeom prst="rect">
            <a:avLst/>
          </a:prstGeom>
          <a:noFill/>
        </p:spPr>
        <p:txBody>
          <a:bodyPr wrap="square">
            <a:spAutoFit/>
          </a:bodyPr>
          <a:lstStyle/>
          <a:p>
            <a:pPr algn="l"/>
            <a:r>
              <a:rPr lang="en-GB" sz="1350" dirty="0">
                <a:solidFill>
                  <a:srgbClr val="333333"/>
                </a:solidFill>
                <a:latin typeface="Arial" panose="020B0604020202020204" pitchFamily="34" charset="0"/>
              </a:rPr>
              <a:t>The theory that anyone who enters a scene both takes something of the scene away with them and leaves something of themselves behind (including police!)</a:t>
            </a:r>
          </a:p>
          <a:p>
            <a:endParaRPr lang="en-GB" sz="1350" dirty="0">
              <a:solidFill>
                <a:srgbClr val="333333"/>
              </a:solidFill>
              <a:latin typeface="Arial" panose="020B0604020202020204" pitchFamily="34" charset="0"/>
            </a:endParaRPr>
          </a:p>
          <a:p>
            <a:r>
              <a:rPr lang="en-GB" sz="1350" dirty="0">
                <a:solidFill>
                  <a:srgbClr val="333333"/>
                </a:solidFill>
                <a:latin typeface="Arial" panose="020B0604020202020204" pitchFamily="34" charset="0"/>
              </a:rPr>
              <a:t>Normally caused by objects / substances coming into contact with one another, leaving a minute sample on  contact surfaces. </a:t>
            </a:r>
          </a:p>
          <a:p>
            <a:pPr algn="l"/>
            <a:endParaRPr lang="en-GB" sz="1350" dirty="0">
              <a:solidFill>
                <a:srgbClr val="333333"/>
              </a:solidFill>
              <a:latin typeface="Arial" panose="020B0604020202020204" pitchFamily="34" charset="0"/>
            </a:endParaRPr>
          </a:p>
          <a:p>
            <a:pPr algn="l"/>
            <a:r>
              <a:rPr lang="en-GB" sz="1350" dirty="0">
                <a:solidFill>
                  <a:srgbClr val="333333"/>
                </a:solidFill>
                <a:latin typeface="Arial" panose="020B0604020202020204" pitchFamily="34" charset="0"/>
              </a:rPr>
              <a:t>Examples:</a:t>
            </a:r>
          </a:p>
          <a:p>
            <a:pPr algn="l"/>
            <a:endParaRPr lang="en-GB" sz="1350" dirty="0">
              <a:solidFill>
                <a:srgbClr val="333333"/>
              </a:solidFill>
              <a:latin typeface="Arial" panose="020B0604020202020204" pitchFamily="34" charset="0"/>
            </a:endParaRPr>
          </a:p>
          <a:p>
            <a:pPr algn="l">
              <a:buFont typeface="Arial" panose="020B0604020202020204" pitchFamily="34" charset="0"/>
              <a:buChar char="•"/>
            </a:pPr>
            <a:r>
              <a:rPr lang="en-GB" sz="1350" dirty="0" err="1">
                <a:solidFill>
                  <a:srgbClr val="333333"/>
                </a:solidFill>
                <a:latin typeface="Arial" panose="020B0604020202020204" pitchFamily="34" charset="0"/>
              </a:rPr>
              <a:t>Fingermarks</a:t>
            </a:r>
            <a:endParaRPr lang="en-GB" sz="1350" dirty="0">
              <a:solidFill>
                <a:srgbClr val="333333"/>
              </a:solidFill>
              <a:latin typeface="Arial" panose="020B0604020202020204" pitchFamily="34" charset="0"/>
            </a:endParaRPr>
          </a:p>
          <a:p>
            <a:pPr algn="l">
              <a:buFont typeface="Arial" panose="020B0604020202020204" pitchFamily="34" charset="0"/>
              <a:buChar char="•"/>
            </a:pPr>
            <a:r>
              <a:rPr lang="en-GB" sz="1350" dirty="0">
                <a:solidFill>
                  <a:srgbClr val="333333"/>
                </a:solidFill>
                <a:latin typeface="Arial" panose="020B0604020202020204" pitchFamily="34" charset="0"/>
              </a:rPr>
              <a:t>DNA</a:t>
            </a:r>
          </a:p>
          <a:p>
            <a:pPr algn="l">
              <a:buFont typeface="Arial" panose="020B0604020202020204" pitchFamily="34" charset="0"/>
              <a:buChar char="•"/>
            </a:pPr>
            <a:r>
              <a:rPr lang="en-GB" sz="1350" dirty="0">
                <a:solidFill>
                  <a:srgbClr val="333333"/>
                </a:solidFill>
                <a:latin typeface="Arial" panose="020B0604020202020204" pitchFamily="34" charset="0"/>
              </a:rPr>
              <a:t>Fibres</a:t>
            </a:r>
          </a:p>
          <a:p>
            <a:pPr algn="l">
              <a:buFont typeface="Arial" panose="020B0604020202020204" pitchFamily="34" charset="0"/>
              <a:buChar char="•"/>
            </a:pPr>
            <a:r>
              <a:rPr lang="en-GB" sz="1350" dirty="0">
                <a:solidFill>
                  <a:srgbClr val="333333"/>
                </a:solidFill>
                <a:latin typeface="Arial" panose="020B0604020202020204" pitchFamily="34" charset="0"/>
              </a:rPr>
              <a:t>Footwear marks</a:t>
            </a:r>
          </a:p>
          <a:p>
            <a:pPr algn="l"/>
            <a:endParaRPr lang="en-GB" sz="1350" dirty="0">
              <a:solidFill>
                <a:srgbClr val="333333"/>
              </a:solidFill>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5888886" y="1057682"/>
            <a:ext cx="2996943" cy="30008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sz="1350" dirty="0">
                <a:solidFill>
                  <a:srgbClr val="333333"/>
                </a:solidFill>
                <a:latin typeface="Arial" panose="020B0604020202020204" pitchFamily="34" charset="0"/>
              </a:rPr>
              <a:t>Dr Edmond </a:t>
            </a:r>
            <a:r>
              <a:rPr lang="en-GB" sz="1350" dirty="0" err="1">
                <a:solidFill>
                  <a:srgbClr val="333333"/>
                </a:solidFill>
                <a:latin typeface="Arial" panose="020B0604020202020204" pitchFamily="34" charset="0"/>
              </a:rPr>
              <a:t>Locard</a:t>
            </a:r>
            <a:r>
              <a:rPr lang="en-GB" sz="1350" dirty="0">
                <a:solidFill>
                  <a:srgbClr val="333333"/>
                </a:solidFill>
                <a:latin typeface="Arial" panose="020B0604020202020204" pitchFamily="34" charset="0"/>
              </a:rPr>
              <a:t> (1877-1966) </a:t>
            </a:r>
            <a:endParaRPr lang="en-GB" sz="1350" dirty="0"/>
          </a:p>
        </p:txBody>
      </p:sp>
      <p:sp>
        <p:nvSpPr>
          <p:cNvPr id="8" name="TextBox 7">
            <a:extLst>
              <a:ext uri="{FF2B5EF4-FFF2-40B4-BE49-F238E27FC236}">
                <a16:creationId xmlns:a16="http://schemas.microsoft.com/office/drawing/2014/main" id="{BA3B245E-4DC8-0647-9418-188FF6203934}"/>
              </a:ext>
            </a:extLst>
          </p:cNvPr>
          <p:cNvSpPr txBox="1"/>
          <p:nvPr/>
        </p:nvSpPr>
        <p:spPr>
          <a:xfrm>
            <a:off x="163774" y="2013459"/>
            <a:ext cx="6097706" cy="461665"/>
          </a:xfrm>
          <a:prstGeom prst="rect">
            <a:avLst/>
          </a:prstGeom>
          <a:noFill/>
        </p:spPr>
        <p:txBody>
          <a:bodyPr wrap="square" rtlCol="0">
            <a:spAutoFit/>
          </a:bodyPr>
          <a:lstStyle/>
          <a:p>
            <a:r>
              <a:rPr lang="en-GB" sz="24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57442" y="4257960"/>
            <a:ext cx="4676899" cy="19807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7605753-EF81-D9E1-14FB-1C69418B21BC}"/>
              </a:ext>
            </a:extLst>
          </p:cNvPr>
          <p:cNvSpPr txBox="1"/>
          <p:nvPr/>
        </p:nvSpPr>
        <p:spPr>
          <a:xfrm>
            <a:off x="120223" y="215251"/>
            <a:ext cx="6097707" cy="584775"/>
          </a:xfrm>
          <a:prstGeom prst="rect">
            <a:avLst/>
          </a:prstGeom>
          <a:noFill/>
        </p:spPr>
        <p:txBody>
          <a:bodyPr wrap="square" rtlCol="0">
            <a:spAutoFit/>
          </a:bodyPr>
          <a:lstStyle/>
          <a:p>
            <a:r>
              <a:rPr lang="en-US" sz="3200" dirty="0">
                <a:solidFill>
                  <a:srgbClr val="FF0000"/>
                </a:solidFill>
              </a:rPr>
              <a:t>Preventing Cross-contamination</a:t>
            </a:r>
          </a:p>
        </p:txBody>
      </p:sp>
      <p:pic>
        <p:nvPicPr>
          <p:cNvPr id="3" name="Audio Recording 5 Oct 2022 at 21:42:34" descr="Audio Recording 5 Oct 2022 at 21:42:34">
            <a:hlinkClick r:id="" action="ppaction://media"/>
            <a:extLst>
              <a:ext uri="{FF2B5EF4-FFF2-40B4-BE49-F238E27FC236}">
                <a16:creationId xmlns:a16="http://schemas.microsoft.com/office/drawing/2014/main" id="{AB28161A-09B2-A125-E21F-C6012FA25A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680956" y="56645"/>
            <a:ext cx="812800" cy="812800"/>
          </a:xfrm>
          <a:prstGeom prst="rect">
            <a:avLst/>
          </a:prstGeom>
          <a:solidFill>
            <a:srgbClr val="FF0000"/>
          </a:solidFill>
        </p:spPr>
      </p:pic>
    </p:spTree>
    <p:extLst>
      <p:ext uri="{BB962C8B-B14F-4D97-AF65-F5344CB8AC3E}">
        <p14:creationId xmlns:p14="http://schemas.microsoft.com/office/powerpoint/2010/main" val="2312741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36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480060" y="325369"/>
            <a:ext cx="3276451" cy="1956841"/>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000" b="1">
                <a:latin typeface="+mj-lt"/>
                <a:ea typeface="+mj-ea"/>
                <a:cs typeface="+mj-cs"/>
              </a:rPr>
              <a:t>Preventing Cross-Contamination</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3"/>
          <p:cNvSpPr txBox="1">
            <a:spLocks noChangeArrowheads="1"/>
          </p:cNvSpPr>
          <p:nvPr/>
        </p:nvSpPr>
        <p:spPr>
          <a:xfrm>
            <a:off x="480060" y="3689724"/>
            <a:ext cx="3182691" cy="332066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1" indent="0" algn="ctr">
              <a:lnSpc>
                <a:spcPct val="90000"/>
              </a:lnSpc>
              <a:buNone/>
            </a:pPr>
            <a:r>
              <a:rPr lang="en-US" altLang="en-US" sz="1900" dirty="0"/>
              <a:t>“Anyone who enters the scene both takes something of the scene with them and leaves something of themselves behind”</a:t>
            </a:r>
          </a:p>
        </p:txBody>
      </p:sp>
      <p:pic>
        <p:nvPicPr>
          <p:cNvPr id="8" name="Picture 4" descr="Fingerprint"/>
          <p:cNvPicPr>
            <a:picLocks noChangeAspect="1" noChangeArrowheads="1"/>
          </p:cNvPicPr>
          <p:nvPr/>
        </p:nvPicPr>
        <p:blipFill rotWithShape="1">
          <a:blip r:embed="rId5">
            <a:extLst>
              <a:ext uri="{28A0092B-C50C-407E-A947-70E740481C1C}">
                <a14:useLocalDpi xmlns:a14="http://schemas.microsoft.com/office/drawing/2010/main" val="0"/>
              </a:ext>
            </a:extLst>
          </a:blip>
          <a:srcRect l="29945" r="18984"/>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 name="Audio Recording 5 Oct 2022 at 21:44:39" descr="Audio Recording 5 Oct 2022 at 21:44:39">
            <a:hlinkClick r:id="" action="ppaction://media"/>
            <a:extLst>
              <a:ext uri="{FF2B5EF4-FFF2-40B4-BE49-F238E27FC236}">
                <a16:creationId xmlns:a16="http://schemas.microsoft.com/office/drawing/2014/main" id="{2A7EC106-0EF7-2585-BF3B-E08C63F78D7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538993" y="5714996"/>
            <a:ext cx="812800" cy="812800"/>
          </a:xfrm>
          <a:prstGeom prst="rect">
            <a:avLst/>
          </a:prstGeom>
          <a:solidFill>
            <a:srgbClr val="FF0000"/>
          </a:solidFill>
        </p:spPr>
      </p:pic>
    </p:spTree>
    <p:extLst>
      <p:ext uri="{BB962C8B-B14F-4D97-AF65-F5344CB8AC3E}">
        <p14:creationId xmlns:p14="http://schemas.microsoft.com/office/powerpoint/2010/main" val="2720598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3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3D3E5B">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p:cNvSpPr txBox="1"/>
          <p:nvPr/>
        </p:nvSpPr>
        <p:spPr>
          <a:xfrm>
            <a:off x="393192" y="4767072"/>
            <a:ext cx="4945641" cy="1625210"/>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4400" b="1">
                <a:solidFill>
                  <a:srgbClr val="FFFFFF"/>
                </a:solidFill>
                <a:latin typeface="+mj-lt"/>
                <a:ea typeface="+mj-ea"/>
                <a:cs typeface="+mj-cs"/>
              </a:rPr>
              <a:t>Prisoners of the Opposite Sex</a:t>
            </a:r>
          </a:p>
        </p:txBody>
      </p:sp>
      <p:pic>
        <p:nvPicPr>
          <p:cNvPr id="2050" name="Picture 2" descr="Sarah Everard vigil: Woman preparing legal action against Met Police over  arrest - BBC News">
            <a:extLst>
              <a:ext uri="{FF2B5EF4-FFF2-40B4-BE49-F238E27FC236}">
                <a16:creationId xmlns:a16="http://schemas.microsoft.com/office/drawing/2014/main" id="{BD6277AC-01B9-3AE4-EA60-C7E108166D2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746" r="14080" b="1"/>
          <a:stretch/>
        </p:blipFill>
        <p:spPr bwMode="auto">
          <a:xfrm>
            <a:off x="245660" y="321733"/>
            <a:ext cx="5293729" cy="4107392"/>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A32CAF06-5625-B218-2821-10CB1C2D2577}"/>
              </a:ext>
            </a:extLst>
          </p:cNvPr>
          <p:cNvSpPr txBox="1"/>
          <p:nvPr/>
        </p:nvSpPr>
        <p:spPr>
          <a:xfrm>
            <a:off x="6021989" y="917725"/>
            <a:ext cx="2568554" cy="4852362"/>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altLang="en-US" sz="1700" dirty="0">
                <a:solidFill>
                  <a:srgbClr val="FFFFFF"/>
                </a:solidFill>
              </a:rPr>
              <a:t>Female prisoners must be accompanied by a female police officer if one is available. </a:t>
            </a:r>
          </a:p>
          <a:p>
            <a:pPr>
              <a:lnSpc>
                <a:spcPct val="90000"/>
              </a:lnSpc>
              <a:spcBef>
                <a:spcPct val="0"/>
              </a:spcBef>
              <a:spcAft>
                <a:spcPts val="600"/>
              </a:spcAft>
              <a:defRPr/>
            </a:pPr>
            <a:endParaRPr lang="en-US" altLang="en-US" sz="1700" dirty="0">
              <a:solidFill>
                <a:srgbClr val="FFFFFF"/>
              </a:solidFill>
            </a:endParaRPr>
          </a:p>
          <a:p>
            <a:pPr>
              <a:lnSpc>
                <a:spcPct val="90000"/>
              </a:lnSpc>
              <a:spcBef>
                <a:spcPct val="0"/>
              </a:spcBef>
              <a:spcAft>
                <a:spcPts val="600"/>
              </a:spcAft>
              <a:defRPr/>
            </a:pPr>
            <a:r>
              <a:rPr lang="en-US" altLang="en-US" sz="1700" dirty="0">
                <a:solidFill>
                  <a:srgbClr val="FFFFFF"/>
                </a:solidFill>
              </a:rPr>
              <a:t>If not available, at least two male officers must act as escort.</a:t>
            </a:r>
          </a:p>
          <a:p>
            <a:pPr>
              <a:lnSpc>
                <a:spcPct val="90000"/>
              </a:lnSpc>
              <a:spcBef>
                <a:spcPct val="0"/>
              </a:spcBef>
              <a:spcAft>
                <a:spcPts val="600"/>
              </a:spcAft>
              <a:defRPr/>
            </a:pPr>
            <a:endParaRPr lang="en-US" altLang="en-US" sz="1700" dirty="0">
              <a:solidFill>
                <a:srgbClr val="FFFFFF"/>
              </a:solidFill>
            </a:endParaRPr>
          </a:p>
          <a:p>
            <a:pPr>
              <a:lnSpc>
                <a:spcPct val="90000"/>
              </a:lnSpc>
              <a:spcBef>
                <a:spcPct val="0"/>
              </a:spcBef>
              <a:spcAft>
                <a:spcPts val="600"/>
              </a:spcAft>
              <a:defRPr/>
            </a:pPr>
            <a:r>
              <a:rPr lang="en-US" altLang="en-US" sz="1700" dirty="0">
                <a:solidFill>
                  <a:srgbClr val="FFFFFF"/>
                </a:solidFill>
              </a:rPr>
              <a:t>The same course of action applies to male prisoners and female officers</a:t>
            </a:r>
          </a:p>
        </p:txBody>
      </p:sp>
      <p:pic>
        <p:nvPicPr>
          <p:cNvPr id="2" name="Audio Recording 5 Oct 2022 at 21:45:24" descr="Audio Recording 5 Oct 2022 at 21:45:24">
            <a:hlinkClick r:id="" action="ppaction://media"/>
            <a:extLst>
              <a:ext uri="{FF2B5EF4-FFF2-40B4-BE49-F238E27FC236}">
                <a16:creationId xmlns:a16="http://schemas.microsoft.com/office/drawing/2014/main" id="{8094374F-C5E7-7CEE-6842-BD0CF2F0E71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753817" y="5127475"/>
            <a:ext cx="812800" cy="812800"/>
          </a:xfrm>
          <a:prstGeom prst="rect">
            <a:avLst/>
          </a:prstGeom>
          <a:solidFill>
            <a:srgbClr val="FF0000"/>
          </a:solidFill>
        </p:spPr>
      </p:pic>
    </p:spTree>
    <p:extLst>
      <p:ext uri="{BB962C8B-B14F-4D97-AF65-F5344CB8AC3E}">
        <p14:creationId xmlns:p14="http://schemas.microsoft.com/office/powerpoint/2010/main" val="4125116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0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482601" y="643467"/>
            <a:ext cx="3465438" cy="456713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defRPr/>
            </a:pPr>
            <a:r>
              <a:rPr lang="en-US" altLang="en-US" sz="3800" b="1" dirty="0"/>
              <a:t>Non-Designated Police Stations and Designated Police Stations</a:t>
            </a:r>
          </a:p>
        </p:txBody>
      </p:sp>
      <p:pic>
        <p:nvPicPr>
          <p:cNvPr id="3" name="Picture 2"/>
          <p:cNvPicPr>
            <a:picLocks noChangeAspect="1"/>
          </p:cNvPicPr>
          <p:nvPr/>
        </p:nvPicPr>
        <p:blipFill rotWithShape="1">
          <a:blip r:embed="rId5"/>
          <a:srcRect l="14731" r="6939"/>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4" name="Audio Recording 5 Oct 2022 at 21:48:32" descr="Audio Recording 5 Oct 2022 at 21:48:32">
            <a:hlinkClick r:id="" action="ppaction://media"/>
            <a:extLst>
              <a:ext uri="{FF2B5EF4-FFF2-40B4-BE49-F238E27FC236}">
                <a16:creationId xmlns:a16="http://schemas.microsoft.com/office/drawing/2014/main" id="{9DC5AB43-B281-E6AD-479E-E3341D10677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858986" y="1007820"/>
            <a:ext cx="812800" cy="812800"/>
          </a:xfrm>
          <a:prstGeom prst="rect">
            <a:avLst/>
          </a:prstGeom>
          <a:solidFill>
            <a:srgbClr val="FF0000"/>
          </a:solidFill>
        </p:spPr>
      </p:pic>
    </p:spTree>
    <p:extLst>
      <p:ext uri="{BB962C8B-B14F-4D97-AF65-F5344CB8AC3E}">
        <p14:creationId xmlns:p14="http://schemas.microsoft.com/office/powerpoint/2010/main" val="2547394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8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4"/>
          <p:cNvPicPr>
            <a:picLocks noChangeAspect="1"/>
          </p:cNvPicPr>
          <p:nvPr/>
        </p:nvPicPr>
        <p:blipFill rotWithShape="1">
          <a:blip r:embed="rId5">
            <a:extLst>
              <a:ext uri="{28A0092B-C50C-407E-A947-70E740481C1C}">
                <a14:useLocalDpi xmlns:a14="http://schemas.microsoft.com/office/drawing/2010/main" val="0"/>
              </a:ext>
            </a:extLst>
          </a:blip>
          <a:srcRect l="22082" r="13675" b="-1"/>
          <a:stretch/>
        </p:blipFill>
        <p:spPr bwMode="auto">
          <a:xfrm>
            <a:off x="-1735463" y="10"/>
            <a:ext cx="725221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p:cNvSpPr txBox="1"/>
          <p:nvPr/>
        </p:nvSpPr>
        <p:spPr>
          <a:xfrm>
            <a:off x="5648707" y="365125"/>
            <a:ext cx="2866642" cy="1899912"/>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500" b="1" dirty="0">
                <a:latin typeface="+mj-lt"/>
                <a:ea typeface="+mj-ea"/>
                <a:cs typeface="+mj-cs"/>
              </a:rPr>
              <a:t>Taking a Suspect to the Police Station</a:t>
            </a:r>
          </a:p>
        </p:txBody>
      </p:sp>
      <p:sp>
        <p:nvSpPr>
          <p:cNvPr id="5" name="Text Placeholder 2"/>
          <p:cNvSpPr txBox="1">
            <a:spLocks/>
          </p:cNvSpPr>
          <p:nvPr/>
        </p:nvSpPr>
        <p:spPr bwMode="auto">
          <a:xfrm>
            <a:off x="5679443" y="3893904"/>
            <a:ext cx="3145537" cy="37427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endParaRPr lang="en-US" sz="1700" b="1" dirty="0">
              <a:solidFill>
                <a:schemeClr val="tx1"/>
              </a:solidFill>
              <a:latin typeface="+mn-lt"/>
            </a:endParaRPr>
          </a:p>
          <a:p>
            <a:pPr marL="0" indent="0" eaLnBrk="1" hangingPunct="1">
              <a:lnSpc>
                <a:spcPct val="90000"/>
              </a:lnSpc>
              <a:buNone/>
              <a:defRPr/>
            </a:pPr>
            <a:endParaRPr lang="en-US" sz="1700" b="1" dirty="0">
              <a:solidFill>
                <a:schemeClr val="tx1"/>
              </a:solidFill>
              <a:latin typeface="+mn-lt"/>
            </a:endParaRPr>
          </a:p>
          <a:p>
            <a:pPr marL="0" indent="0" algn="ctr" eaLnBrk="1" hangingPunct="1">
              <a:lnSpc>
                <a:spcPct val="90000"/>
              </a:lnSpc>
              <a:buNone/>
              <a:defRPr/>
            </a:pPr>
            <a:r>
              <a:rPr lang="en-US" sz="1700" b="1" dirty="0">
                <a:solidFill>
                  <a:schemeClr val="tx1"/>
                </a:solidFill>
                <a:latin typeface="+mn-lt"/>
              </a:rPr>
              <a:t>What is a </a:t>
            </a:r>
            <a:br>
              <a:rPr lang="en-US" sz="1700" b="1" dirty="0">
                <a:solidFill>
                  <a:schemeClr val="tx1"/>
                </a:solidFill>
                <a:latin typeface="+mn-lt"/>
              </a:rPr>
            </a:br>
            <a:r>
              <a:rPr lang="en-US" sz="1700" b="1" dirty="0">
                <a:solidFill>
                  <a:schemeClr val="tx1"/>
                </a:solidFill>
                <a:latin typeface="+mn-lt"/>
              </a:rPr>
              <a:t>‘Designated Police Station’?</a:t>
            </a:r>
          </a:p>
        </p:txBody>
      </p:sp>
      <p:sp>
        <p:nvSpPr>
          <p:cNvPr id="3" name="TextBox 2">
            <a:extLst>
              <a:ext uri="{FF2B5EF4-FFF2-40B4-BE49-F238E27FC236}">
                <a16:creationId xmlns:a16="http://schemas.microsoft.com/office/drawing/2014/main" id="{7661FA0D-0FEE-B185-EFE2-FC8B37CDFCD4}"/>
              </a:ext>
            </a:extLst>
          </p:cNvPr>
          <p:cNvSpPr txBox="1"/>
          <p:nvPr/>
        </p:nvSpPr>
        <p:spPr>
          <a:xfrm>
            <a:off x="5984914" y="2894149"/>
            <a:ext cx="2534594" cy="1089529"/>
          </a:xfrm>
          <a:prstGeom prst="rect">
            <a:avLst/>
          </a:prstGeom>
          <a:noFill/>
        </p:spPr>
        <p:txBody>
          <a:bodyPr wrap="square">
            <a:spAutoFit/>
          </a:bodyPr>
          <a:lstStyle/>
          <a:p>
            <a:pPr marL="0" indent="0" algn="ctr" eaLnBrk="1" hangingPunct="1">
              <a:lnSpc>
                <a:spcPct val="90000"/>
              </a:lnSpc>
              <a:buNone/>
              <a:defRPr/>
            </a:pPr>
            <a:r>
              <a:rPr lang="en-US" sz="1800" dirty="0">
                <a:solidFill>
                  <a:schemeClr val="tx1"/>
                </a:solidFill>
                <a:latin typeface="+mn-lt"/>
              </a:rPr>
              <a:t>The suspect </a:t>
            </a:r>
            <a:r>
              <a:rPr lang="en-US" sz="1800" b="1" dirty="0">
                <a:solidFill>
                  <a:schemeClr val="tx1"/>
                </a:solidFill>
                <a:latin typeface="+mn-lt"/>
              </a:rPr>
              <a:t>MUST </a:t>
            </a:r>
            <a:r>
              <a:rPr lang="en-US" sz="1800" dirty="0">
                <a:solidFill>
                  <a:schemeClr val="tx1"/>
                </a:solidFill>
                <a:latin typeface="+mn-lt"/>
              </a:rPr>
              <a:t>be taken to a designated police  station as soon as </a:t>
            </a:r>
            <a:r>
              <a:rPr lang="en-US" sz="1800" b="1" dirty="0">
                <a:solidFill>
                  <a:schemeClr val="tx1"/>
                </a:solidFill>
                <a:latin typeface="+mn-lt"/>
              </a:rPr>
              <a:t>practicable </a:t>
            </a:r>
            <a:r>
              <a:rPr lang="en-US" sz="1800" dirty="0">
                <a:solidFill>
                  <a:schemeClr val="tx1"/>
                </a:solidFill>
                <a:latin typeface="+mn-lt"/>
              </a:rPr>
              <a:t>after arrest</a:t>
            </a:r>
          </a:p>
        </p:txBody>
      </p:sp>
      <p:pic>
        <p:nvPicPr>
          <p:cNvPr id="2" name="Audio Recording 5 Oct 2022 at 21:50:28" descr="Audio Recording 5 Oct 2022 at 21:50:28">
            <a:hlinkClick r:id="" action="ppaction://media"/>
            <a:extLst>
              <a:ext uri="{FF2B5EF4-FFF2-40B4-BE49-F238E27FC236}">
                <a16:creationId xmlns:a16="http://schemas.microsoft.com/office/drawing/2014/main" id="{DBCE9297-1C45-6D53-C29A-CD61A4466DB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845811" y="5585423"/>
            <a:ext cx="812800" cy="812800"/>
          </a:xfrm>
          <a:prstGeom prst="rect">
            <a:avLst/>
          </a:prstGeom>
          <a:solidFill>
            <a:srgbClr val="FF0000"/>
          </a:solidFill>
        </p:spPr>
      </p:pic>
    </p:spTree>
    <p:extLst>
      <p:ext uri="{BB962C8B-B14F-4D97-AF65-F5344CB8AC3E}">
        <p14:creationId xmlns:p14="http://schemas.microsoft.com/office/powerpoint/2010/main" val="2845222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1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p:cNvSpPr txBox="1">
            <a:spLocks/>
          </p:cNvSpPr>
          <p:nvPr>
            <p:custDataLst>
              <p:tags r:id="rId1"/>
            </p:custDataLst>
          </p:nvPr>
        </p:nvSpPr>
        <p:spPr bwMode="auto">
          <a:xfrm>
            <a:off x="6950931" y="2023110"/>
            <a:ext cx="1852218" cy="284607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algn="ctr" rtl="0" eaLnBrk="0" fontAlgn="base" hangingPunct="0">
              <a:spcBef>
                <a:spcPct val="0"/>
              </a:spcBef>
              <a:spcAft>
                <a:spcPct val="0"/>
              </a:spcAft>
              <a:defRPr sz="2800">
                <a:solidFill>
                  <a:srgbClr val="0070C0"/>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eaLnBrk="1" hangingPunct="1">
              <a:lnSpc>
                <a:spcPct val="90000"/>
              </a:lnSpc>
              <a:spcAft>
                <a:spcPts val="600"/>
              </a:spcAft>
              <a:defRPr/>
            </a:pPr>
            <a:r>
              <a:rPr lang="en-US" altLang="en-US" sz="2200" b="1" kern="1200">
                <a:solidFill>
                  <a:schemeClr val="tx1"/>
                </a:solidFill>
                <a:latin typeface="+mj-lt"/>
                <a:ea typeface="+mj-ea"/>
                <a:cs typeface="+mj-cs"/>
              </a:rPr>
              <a:t>Arrival at the Police Station</a:t>
            </a:r>
            <a:br>
              <a:rPr lang="en-US" altLang="en-US" sz="2200" b="1" kern="1200">
                <a:solidFill>
                  <a:schemeClr val="tx1"/>
                </a:solidFill>
                <a:latin typeface="+mj-lt"/>
                <a:ea typeface="+mj-ea"/>
                <a:cs typeface="+mj-cs"/>
              </a:rPr>
            </a:br>
            <a:br>
              <a:rPr lang="en-US" altLang="en-US" sz="2200" b="1" kern="1200">
                <a:solidFill>
                  <a:schemeClr val="tx1"/>
                </a:solidFill>
                <a:latin typeface="+mj-lt"/>
                <a:ea typeface="+mj-ea"/>
                <a:cs typeface="+mj-cs"/>
              </a:rPr>
            </a:br>
            <a:r>
              <a:rPr lang="en-US" altLang="en-US" sz="2200" b="1" kern="1200">
                <a:solidFill>
                  <a:schemeClr val="tx1"/>
                </a:solidFill>
                <a:latin typeface="+mj-lt"/>
                <a:ea typeface="+mj-ea"/>
                <a:cs typeface="+mj-cs"/>
              </a:rPr>
              <a:t>&amp; </a:t>
            </a:r>
            <a:br>
              <a:rPr lang="en-US" altLang="en-US" sz="2200" b="1" kern="1200">
                <a:solidFill>
                  <a:schemeClr val="tx1"/>
                </a:solidFill>
                <a:latin typeface="+mj-lt"/>
                <a:ea typeface="+mj-ea"/>
                <a:cs typeface="+mj-cs"/>
              </a:rPr>
            </a:br>
            <a:br>
              <a:rPr lang="en-US" altLang="en-US" sz="2200" b="1" kern="1200">
                <a:solidFill>
                  <a:schemeClr val="tx1"/>
                </a:solidFill>
                <a:latin typeface="+mj-lt"/>
                <a:ea typeface="+mj-ea"/>
                <a:cs typeface="+mj-cs"/>
              </a:rPr>
            </a:br>
            <a:r>
              <a:rPr lang="en-US" altLang="en-US" sz="2200" b="1" kern="1200">
                <a:solidFill>
                  <a:schemeClr val="tx1"/>
                </a:solidFill>
                <a:latin typeface="+mj-lt"/>
                <a:ea typeface="+mj-ea"/>
                <a:cs typeface="+mj-cs"/>
              </a:rPr>
              <a:t>Attending the Custody Area</a:t>
            </a:r>
          </a:p>
        </p:txBody>
      </p:sp>
      <p:sp>
        <p:nvSpPr>
          <p:cNvPr id="10" name="Rectangle 9">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361045" y="245695"/>
            <a:ext cx="1715478" cy="643756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6563" y="664308"/>
            <a:ext cx="6061974"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custDataLst>
              <p:tags r:id="rId2"/>
            </p:custDataLst>
          </p:nvPr>
        </p:nvPicPr>
        <p:blipFill>
          <a:blip r:embed="rId7" cstate="print">
            <a:extLst>
              <a:ext uri="{BEBA8EAE-BF5A-486C-A8C5-ECC9F3942E4B}">
                <a14:imgProps xmlns:a14="http://schemas.microsoft.com/office/drawing/2010/main">
                  <a14:imgLayer r:embed="rId8">
                    <a14:imgEffect>
                      <a14:colorTemperature colorTemp="8800"/>
                    </a14:imgEffect>
                  </a14:imgLayer>
                </a14:imgProps>
              </a:ext>
              <a:ext uri="{28A0092B-C50C-407E-A947-70E740481C1C}">
                <a14:useLocalDpi xmlns:a14="http://schemas.microsoft.com/office/drawing/2010/main" val="0"/>
              </a:ext>
            </a:extLst>
          </a:blip>
          <a:stretch>
            <a:fillRect/>
          </a:stretch>
        </p:blipFill>
        <p:spPr>
          <a:xfrm>
            <a:off x="408928" y="1731211"/>
            <a:ext cx="5706228" cy="3466533"/>
          </a:xfrm>
          <a:prstGeom prst="rect">
            <a:avLst/>
          </a:prstGeom>
        </p:spPr>
      </p:pic>
      <p:sp>
        <p:nvSpPr>
          <p:cNvPr id="14" name="Rectangle 13">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747951" y="3411145"/>
            <a:ext cx="1719072"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Recording 5 Oct 2022 at 21:52:22" descr="Audio Recording 5 Oct 2022 at 21:52:22">
            <a:hlinkClick r:id="" action="ppaction://media"/>
            <a:extLst>
              <a:ext uri="{FF2B5EF4-FFF2-40B4-BE49-F238E27FC236}">
                <a16:creationId xmlns:a16="http://schemas.microsoft.com/office/drawing/2014/main" id="{03DFFB52-DDA7-B877-26FD-428E3729EA07}"/>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7309868" y="5451848"/>
            <a:ext cx="812800" cy="812800"/>
          </a:xfrm>
          <a:prstGeom prst="rect">
            <a:avLst/>
          </a:prstGeom>
          <a:solidFill>
            <a:srgbClr val="FF0000"/>
          </a:solidFill>
        </p:spPr>
      </p:pic>
    </p:spTree>
    <p:extLst>
      <p:ext uri="{BB962C8B-B14F-4D97-AF65-F5344CB8AC3E}">
        <p14:creationId xmlns:p14="http://schemas.microsoft.com/office/powerpoint/2010/main" val="356779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1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42170" y="856180"/>
            <a:ext cx="3420438" cy="1128068"/>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3500" b="1">
                <a:latin typeface="+mj-lt"/>
                <a:ea typeface="+mj-ea"/>
                <a:cs typeface="+mj-cs"/>
              </a:rPr>
              <a:t>Custody Record</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090569"/>
            <a:ext cx="32232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4"/>
          <p:cNvSpPr txBox="1">
            <a:spLocks noChangeArrowheads="1"/>
          </p:cNvSpPr>
          <p:nvPr>
            <p:custDataLst>
              <p:tags r:id="rId1"/>
            </p:custDataLst>
          </p:nvPr>
        </p:nvSpPr>
        <p:spPr bwMode="auto">
          <a:xfrm>
            <a:off x="443039" y="2330505"/>
            <a:ext cx="3419569" cy="39795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spcBef>
                <a:spcPct val="0"/>
              </a:spcBef>
              <a:spcAft>
                <a:spcPts val="3600"/>
              </a:spcAft>
              <a:defRPr/>
            </a:pPr>
            <a:r>
              <a:rPr lang="en-US" altLang="en-US" sz="1700" dirty="0">
                <a:solidFill>
                  <a:schemeClr val="tx1"/>
                </a:solidFill>
                <a:latin typeface="+mn-lt"/>
              </a:rPr>
              <a:t>Will contain:</a:t>
            </a:r>
          </a:p>
          <a:p>
            <a:pPr marL="428625" indent="-228600" eaLnBrk="1" hangingPunct="1">
              <a:lnSpc>
                <a:spcPct val="90000"/>
              </a:lnSpc>
              <a:spcBef>
                <a:spcPct val="0"/>
              </a:spcBef>
              <a:spcAft>
                <a:spcPts val="3600"/>
              </a:spcAft>
              <a:buFont typeface="Arial" panose="020B0604020202020204" pitchFamily="34" charset="0"/>
              <a:buChar char="•"/>
              <a:defRPr/>
            </a:pPr>
            <a:r>
              <a:rPr lang="en-US" altLang="en-US" sz="1700" dirty="0">
                <a:solidFill>
                  <a:schemeClr val="tx1"/>
                </a:solidFill>
                <a:latin typeface="+mn-lt"/>
              </a:rPr>
              <a:t>Personal information</a:t>
            </a:r>
          </a:p>
          <a:p>
            <a:pPr marL="428625" indent="-228600" eaLnBrk="1" hangingPunct="1">
              <a:lnSpc>
                <a:spcPct val="90000"/>
              </a:lnSpc>
              <a:spcBef>
                <a:spcPct val="0"/>
              </a:spcBef>
              <a:spcAft>
                <a:spcPts val="3600"/>
              </a:spcAft>
              <a:buFont typeface="Arial" panose="020B0604020202020204" pitchFamily="34" charset="0"/>
              <a:buChar char="•"/>
              <a:defRPr/>
            </a:pPr>
            <a:r>
              <a:rPr lang="en-US" altLang="en-US" sz="1700" dirty="0">
                <a:solidFill>
                  <a:schemeClr val="tx1"/>
                </a:solidFill>
                <a:latin typeface="+mn-lt"/>
              </a:rPr>
              <a:t>Every action or decision</a:t>
            </a:r>
          </a:p>
          <a:p>
            <a:pPr marL="428625" indent="-228600" eaLnBrk="1" hangingPunct="1">
              <a:lnSpc>
                <a:spcPct val="90000"/>
              </a:lnSpc>
              <a:spcBef>
                <a:spcPct val="0"/>
              </a:spcBef>
              <a:spcAft>
                <a:spcPts val="3600"/>
              </a:spcAft>
              <a:buFont typeface="Arial" panose="020B0604020202020204" pitchFamily="34" charset="0"/>
              <a:buChar char="•"/>
              <a:defRPr/>
            </a:pPr>
            <a:r>
              <a:rPr lang="en-US" altLang="en-US" sz="1700" dirty="0">
                <a:solidFill>
                  <a:schemeClr val="tx1"/>
                </a:solidFill>
                <a:latin typeface="+mn-lt"/>
              </a:rPr>
              <a:t>Every entry signed and timed</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513853"/>
            <a:ext cx="4507025"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Benefits of Online Document Management | APS Payroll">
            <a:extLst>
              <a:ext uri="{FF2B5EF4-FFF2-40B4-BE49-F238E27FC236}">
                <a16:creationId xmlns:a16="http://schemas.microsoft.com/office/drawing/2014/main" id="{13A3A21F-A558-4842-ADED-291132ECFAF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077" r="9556" b="2"/>
          <a:stretch/>
        </p:blipFill>
        <p:spPr bwMode="auto">
          <a:xfrm>
            <a:off x="4483341" y="799352"/>
            <a:ext cx="4069057" cy="5259296"/>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Recording 5 Oct 2022 at 21:53:01" descr="Audio Recording 5 Oct 2022 at 21:53:01">
            <a:hlinkClick r:id="" action="ppaction://media"/>
            <a:extLst>
              <a:ext uri="{FF2B5EF4-FFF2-40B4-BE49-F238E27FC236}">
                <a16:creationId xmlns:a16="http://schemas.microsoft.com/office/drawing/2014/main" id="{AFABF68A-DD17-E6EE-DAC9-A3F17F26DA15}"/>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2935665" y="2615882"/>
            <a:ext cx="812800" cy="812800"/>
          </a:xfrm>
          <a:prstGeom prst="rect">
            <a:avLst/>
          </a:prstGeom>
          <a:solidFill>
            <a:srgbClr val="FF0000"/>
          </a:solidFill>
        </p:spPr>
      </p:pic>
    </p:spTree>
    <p:extLst>
      <p:ext uri="{BB962C8B-B14F-4D97-AF65-F5344CB8AC3E}">
        <p14:creationId xmlns:p14="http://schemas.microsoft.com/office/powerpoint/2010/main" val="1013027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302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595246" y="386930"/>
            <a:ext cx="7549592" cy="1298448"/>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200" b="1">
                <a:latin typeface="+mj-lt"/>
                <a:ea typeface="+mj-ea"/>
                <a:cs typeface="+mj-cs"/>
              </a:rPr>
              <a:t>The Custody Officer</a:t>
            </a:r>
          </a:p>
        </p:txBody>
      </p:sp>
      <p:sp>
        <p:nvSpPr>
          <p:cNvPr id="73" name="Rectangle 7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custDataLst>
              <p:tags r:id="rId1"/>
            </p:custDataLst>
          </p:nvPr>
        </p:nvSpPr>
        <p:spPr>
          <a:xfrm>
            <a:off x="595245" y="2599509"/>
            <a:ext cx="3398174" cy="3639450"/>
          </a:xfrm>
          <a:prstGeom prst="rect">
            <a:avLst/>
          </a:prstGeom>
        </p:spPr>
        <p:txBody>
          <a:bodyPr vert="horz" lIns="91440" tIns="45720" rIns="91440" bIns="45720" rtlCol="0" anchor="ctr">
            <a:normAutofit/>
          </a:bodyPr>
          <a:lstStyle/>
          <a:p>
            <a:pPr indent="-228600">
              <a:lnSpc>
                <a:spcPct val="90000"/>
              </a:lnSpc>
              <a:spcAft>
                <a:spcPts val="1800"/>
              </a:spcAft>
              <a:buFont typeface="Arial" panose="020B0604020202020204" pitchFamily="34" charset="0"/>
              <a:buChar char="•"/>
              <a:defRPr/>
            </a:pPr>
            <a:r>
              <a:rPr lang="en-US" altLang="en-US" sz="2800" dirty="0"/>
              <a:t>Sergeant</a:t>
            </a:r>
          </a:p>
          <a:p>
            <a:pPr indent="-228600">
              <a:lnSpc>
                <a:spcPct val="90000"/>
              </a:lnSpc>
              <a:spcAft>
                <a:spcPts val="1800"/>
              </a:spcAft>
              <a:buFont typeface="Arial" panose="020B0604020202020204" pitchFamily="34" charset="0"/>
              <a:buChar char="•"/>
              <a:defRPr/>
            </a:pPr>
            <a:r>
              <a:rPr lang="en-US" altLang="en-US" sz="2800" dirty="0"/>
              <a:t>Impartial &amp; Independent</a:t>
            </a:r>
          </a:p>
          <a:p>
            <a:pPr indent="-228600">
              <a:lnSpc>
                <a:spcPct val="90000"/>
              </a:lnSpc>
              <a:spcAft>
                <a:spcPts val="1800"/>
              </a:spcAft>
              <a:buFont typeface="Arial" panose="020B0604020202020204" pitchFamily="34" charset="0"/>
              <a:buChar char="•"/>
              <a:defRPr/>
            </a:pPr>
            <a:r>
              <a:rPr lang="en-US" altLang="en-US" sz="2800" dirty="0"/>
              <a:t>Prisoner’s rights</a:t>
            </a:r>
          </a:p>
        </p:txBody>
      </p:sp>
      <p:pic>
        <p:nvPicPr>
          <p:cNvPr id="4098" name="Picture 2" descr="Police Custody Detention Officers | G4S United Kingdom">
            <a:extLst>
              <a:ext uri="{FF2B5EF4-FFF2-40B4-BE49-F238E27FC236}">
                <a16:creationId xmlns:a16="http://schemas.microsoft.com/office/drawing/2014/main" id="{0ED5F597-DC0B-9E45-949C-587D14F69B2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2125" r="8919" b="-2"/>
          <a:stretch/>
        </p:blipFill>
        <p:spPr bwMode="auto">
          <a:xfrm>
            <a:off x="4433649" y="2484255"/>
            <a:ext cx="3862707" cy="3714244"/>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Audio Recording 5 Oct 2022 at 21:58:10" descr="Audio Recording 5 Oct 2022 at 21:58:10">
            <a:hlinkClick r:id="" action="ppaction://media"/>
            <a:extLst>
              <a:ext uri="{FF2B5EF4-FFF2-40B4-BE49-F238E27FC236}">
                <a16:creationId xmlns:a16="http://schemas.microsoft.com/office/drawing/2014/main" id="{4B7F0152-337B-80DF-AF4A-C5E9D5EE9F46}"/>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6521343" y="677528"/>
            <a:ext cx="812800" cy="812800"/>
          </a:xfrm>
          <a:prstGeom prst="rect">
            <a:avLst/>
          </a:prstGeom>
          <a:solidFill>
            <a:srgbClr val="FF0000"/>
          </a:solidFill>
        </p:spPr>
      </p:pic>
    </p:spTree>
    <p:extLst>
      <p:ext uri="{BB962C8B-B14F-4D97-AF65-F5344CB8AC3E}">
        <p14:creationId xmlns:p14="http://schemas.microsoft.com/office/powerpoint/2010/main" val="102079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1164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fill="hold" display="0">
                  <p:stCondLst>
                    <p:cond delay="indefinite"/>
                  </p:stCondLst>
                  <p:endCondLst>
                    <p:cond evt="onStopAudio" delay="0">
                      <p:tgtEl>
                        <p:sldTgt/>
                      </p:tgtEl>
                    </p:cond>
                  </p:endCondLst>
                </p:cTn>
                <p:tgtEl>
                  <p:spTgt spid="2"/>
                </p:tgtEl>
              </p:cMediaNode>
            </p:audio>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Final glimpse of real-life Peaky Blinders police station | Daily Mail Online">
            <a:extLst>
              <a:ext uri="{FF2B5EF4-FFF2-40B4-BE49-F238E27FC236}">
                <a16:creationId xmlns:a16="http://schemas.microsoft.com/office/drawing/2014/main" id="{21182737-9E64-F144-B932-0087FE753D9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37" r="28075" b="-1"/>
          <a:stretch/>
        </p:blipFill>
        <p:spPr bwMode="auto">
          <a:xfrm>
            <a:off x="20" y="10"/>
            <a:ext cx="725221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29" name="Rectangle 51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5648707" y="365125"/>
            <a:ext cx="2866642" cy="1899912"/>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3500" b="1">
                <a:latin typeface="+mj-lt"/>
                <a:ea typeface="+mj-ea"/>
                <a:cs typeface="+mj-cs"/>
              </a:rPr>
              <a:t>The Custody Officer</a:t>
            </a:r>
          </a:p>
        </p:txBody>
      </p:sp>
      <p:sp>
        <p:nvSpPr>
          <p:cNvPr id="3" name="Rectangle 2"/>
          <p:cNvSpPr/>
          <p:nvPr>
            <p:custDataLst>
              <p:tags r:id="rId1"/>
            </p:custDataLst>
          </p:nvPr>
        </p:nvSpPr>
        <p:spPr>
          <a:xfrm>
            <a:off x="5648707" y="2434201"/>
            <a:ext cx="2866642" cy="3742762"/>
          </a:xfrm>
          <a:prstGeom prst="rect">
            <a:avLst/>
          </a:prstGeom>
        </p:spPr>
        <p:txBody>
          <a:bodyPr vert="horz" lIns="91440" tIns="45720" rIns="91440" bIns="45720" rtlCol="0">
            <a:normAutofit/>
          </a:bodyPr>
          <a:lstStyle/>
          <a:p>
            <a:pPr>
              <a:lnSpc>
                <a:spcPct val="90000"/>
              </a:lnSpc>
              <a:spcAft>
                <a:spcPts val="1800"/>
              </a:spcAft>
              <a:defRPr/>
            </a:pPr>
            <a:r>
              <a:rPr lang="en-US" altLang="en-US" sz="1700" dirty="0"/>
              <a:t>Must be informed of:</a:t>
            </a:r>
          </a:p>
          <a:p>
            <a:pPr marL="428625" indent="-228600">
              <a:lnSpc>
                <a:spcPct val="90000"/>
              </a:lnSpc>
              <a:spcAft>
                <a:spcPts val="1800"/>
              </a:spcAft>
              <a:buFont typeface="Arial" panose="020B0604020202020204" pitchFamily="34" charset="0"/>
              <a:buChar char="•"/>
              <a:defRPr/>
            </a:pPr>
            <a:r>
              <a:rPr lang="en-US" altLang="en-US" sz="1700" dirty="0"/>
              <a:t>Circumstances of the arrest</a:t>
            </a:r>
          </a:p>
          <a:p>
            <a:pPr marL="428625" indent="-228600">
              <a:lnSpc>
                <a:spcPct val="90000"/>
              </a:lnSpc>
              <a:spcAft>
                <a:spcPts val="1800"/>
              </a:spcAft>
              <a:buFont typeface="Arial" panose="020B0604020202020204" pitchFamily="34" charset="0"/>
              <a:buChar char="•"/>
              <a:defRPr/>
            </a:pPr>
            <a:r>
              <a:rPr lang="en-US" altLang="en-US" sz="1700" dirty="0"/>
              <a:t>Involvement of the suspect</a:t>
            </a:r>
          </a:p>
          <a:p>
            <a:pPr marL="428625" indent="-228600">
              <a:lnSpc>
                <a:spcPct val="90000"/>
              </a:lnSpc>
              <a:spcAft>
                <a:spcPts val="1800"/>
              </a:spcAft>
              <a:buFont typeface="Arial" panose="020B0604020202020204" pitchFamily="34" charset="0"/>
              <a:buChar char="•"/>
              <a:defRPr/>
            </a:pPr>
            <a:r>
              <a:rPr lang="en-US" altLang="en-US" sz="1700" dirty="0"/>
              <a:t>Necessity for arrest</a:t>
            </a:r>
          </a:p>
          <a:p>
            <a:pPr marL="428625" indent="-228600">
              <a:lnSpc>
                <a:spcPct val="90000"/>
              </a:lnSpc>
              <a:spcAft>
                <a:spcPts val="1800"/>
              </a:spcAft>
              <a:buFont typeface="Arial" panose="020B0604020202020204" pitchFamily="34" charset="0"/>
              <a:buChar char="•"/>
              <a:defRPr/>
            </a:pPr>
            <a:r>
              <a:rPr lang="en-US" altLang="en-US" sz="1700" dirty="0"/>
              <a:t>Use of any force</a:t>
            </a:r>
          </a:p>
          <a:p>
            <a:pPr marL="428625" indent="-228600">
              <a:lnSpc>
                <a:spcPct val="90000"/>
              </a:lnSpc>
              <a:spcAft>
                <a:spcPts val="1800"/>
              </a:spcAft>
              <a:buFont typeface="Arial" panose="020B0604020202020204" pitchFamily="34" charset="0"/>
              <a:buChar char="•"/>
              <a:defRPr/>
            </a:pPr>
            <a:r>
              <a:rPr lang="en-US" altLang="en-US" sz="1700" dirty="0"/>
              <a:t>Other needs </a:t>
            </a:r>
          </a:p>
        </p:txBody>
      </p:sp>
      <p:pic>
        <p:nvPicPr>
          <p:cNvPr id="2" name="Audio Recording 5 Oct 2022 at 22:00:22" descr="Audio Recording 5 Oct 2022 at 22:00:22">
            <a:hlinkClick r:id="" action="ppaction://media"/>
            <a:extLst>
              <a:ext uri="{FF2B5EF4-FFF2-40B4-BE49-F238E27FC236}">
                <a16:creationId xmlns:a16="http://schemas.microsoft.com/office/drawing/2014/main" id="{738E69DC-973E-C811-B413-89C3E7B27B00}"/>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015731" y="5776939"/>
            <a:ext cx="812800" cy="812800"/>
          </a:xfrm>
          <a:prstGeom prst="rect">
            <a:avLst/>
          </a:prstGeom>
          <a:solidFill>
            <a:srgbClr val="FF0000"/>
          </a:solidFill>
        </p:spPr>
      </p:pic>
    </p:spTree>
    <p:extLst>
      <p:ext uri="{BB962C8B-B14F-4D97-AF65-F5344CB8AC3E}">
        <p14:creationId xmlns:p14="http://schemas.microsoft.com/office/powerpoint/2010/main" val="114247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1222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7" fill="hold" display="0">
                  <p:stCondLst>
                    <p:cond delay="indefinite"/>
                  </p:stCondLst>
                  <p:endCondLst>
                    <p:cond evt="onStopAudio" delay="0">
                      <p:tgtEl>
                        <p:sldTgt/>
                      </p:tgtEl>
                    </p:cond>
                  </p:endCondLst>
                </p:cTn>
                <p:tgtEl>
                  <p:spTgt spid="2"/>
                </p:tgtEl>
              </p:cMediaNode>
            </p:audio>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p:cNvSpPr txBox="1">
            <a:spLocks/>
          </p:cNvSpPr>
          <p:nvPr/>
        </p:nvSpPr>
        <p:spPr bwMode="auto">
          <a:xfrm>
            <a:off x="462422" y="1622487"/>
            <a:ext cx="3780420" cy="3578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spcBef>
                <a:spcPts val="0"/>
              </a:spcBef>
              <a:spcAft>
                <a:spcPts val="2250"/>
              </a:spcAft>
              <a:buNone/>
              <a:defRPr/>
            </a:pPr>
            <a:r>
              <a:rPr lang="en-GB" sz="1800" kern="0" dirty="0">
                <a:solidFill>
                  <a:srgbClr val="002060"/>
                </a:solidFill>
                <a:latin typeface="Arial" panose="020B0604020202020204" pitchFamily="34" charset="0"/>
                <a:cs typeface="Arial" panose="020B0604020202020204" pitchFamily="34" charset="0"/>
              </a:rPr>
              <a:t>Any property may be seized if              it is believed it may be used to;</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Cause physical injury</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Damage property</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Interfere with evidence</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Assist escape</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Evidence relating to an offence</a:t>
            </a:r>
          </a:p>
          <a:p>
            <a:pPr marL="0" indent="0">
              <a:buNone/>
              <a:defRPr/>
            </a:pPr>
            <a:endParaRPr lang="en-GB" sz="1800" kern="0" dirty="0">
              <a:solidFill>
                <a:srgbClr val="333399"/>
              </a:solidFill>
            </a:endParaRPr>
          </a:p>
        </p:txBody>
      </p:sp>
      <p:sp>
        <p:nvSpPr>
          <p:cNvPr id="5" name="TextBox 4"/>
          <p:cNvSpPr txBox="1"/>
          <p:nvPr/>
        </p:nvSpPr>
        <p:spPr>
          <a:xfrm>
            <a:off x="0" y="355969"/>
            <a:ext cx="6210690" cy="461665"/>
          </a:xfrm>
          <a:prstGeom prst="rect">
            <a:avLst/>
          </a:prstGeom>
          <a:solidFill>
            <a:srgbClr val="002060"/>
          </a:solidFill>
        </p:spPr>
        <p:txBody>
          <a:bodyPr wrap="square" rtlCol="0">
            <a:spAutoFit/>
          </a:bodyPr>
          <a:lstStyle/>
          <a:p>
            <a:r>
              <a:rPr lang="en-GB" sz="2400" b="1" dirty="0">
                <a:solidFill>
                  <a:srgbClr val="00B0F0"/>
                </a:solidFill>
              </a:rPr>
              <a:t>Searches of Detained Persons</a:t>
            </a:r>
          </a:p>
        </p:txBody>
      </p:sp>
      <p:sp>
        <p:nvSpPr>
          <p:cNvPr id="6" name="TextBox 5">
            <a:extLst>
              <a:ext uri="{FF2B5EF4-FFF2-40B4-BE49-F238E27FC236}">
                <a16:creationId xmlns:a16="http://schemas.microsoft.com/office/drawing/2014/main" id="{6D7D17A4-160A-1648-A466-17235C24B0A0}"/>
              </a:ext>
            </a:extLst>
          </p:cNvPr>
          <p:cNvSpPr txBox="1"/>
          <p:nvPr/>
        </p:nvSpPr>
        <p:spPr>
          <a:xfrm>
            <a:off x="0" y="5436076"/>
            <a:ext cx="8866415" cy="507831"/>
          </a:xfrm>
          <a:prstGeom prst="rect">
            <a:avLst/>
          </a:prstGeom>
          <a:noFill/>
        </p:spPr>
        <p:txBody>
          <a:bodyPr wrap="square">
            <a:spAutoFit/>
          </a:bodyPr>
          <a:lstStyle/>
          <a:p>
            <a:pPr algn="ctr">
              <a:spcAft>
                <a:spcPts val="1800"/>
              </a:spcAft>
            </a:pPr>
            <a:r>
              <a:rPr lang="en-GB" sz="1350" dirty="0">
                <a:solidFill>
                  <a:srgbClr val="00B0F0"/>
                </a:solidFill>
              </a:rPr>
              <a:t>Section 54 of PACE provides a custody officer with a power to search, seize and retain any items which have been found during the search of detained persons.</a:t>
            </a:r>
          </a:p>
        </p:txBody>
      </p:sp>
      <p:pic>
        <p:nvPicPr>
          <p:cNvPr id="8194" name="Picture 2" descr="Stop and search | Essex Police">
            <a:extLst>
              <a:ext uri="{FF2B5EF4-FFF2-40B4-BE49-F238E27FC236}">
                <a16:creationId xmlns:a16="http://schemas.microsoft.com/office/drawing/2014/main" id="{527E30CA-EE50-DD4F-8A20-BD80DFF30D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72000" y="3028950"/>
            <a:ext cx="2165845" cy="217203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G4S - Custody Detention Officer: “As a CDO, the welfare and safety of the  detained people in our care is of paramount importance.” | Facebook">
            <a:extLst>
              <a:ext uri="{FF2B5EF4-FFF2-40B4-BE49-F238E27FC236}">
                <a16:creationId xmlns:a16="http://schemas.microsoft.com/office/drawing/2014/main" id="{BE83CD3A-1E7D-D04E-B13B-20350BA56B6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62203" y="2535435"/>
            <a:ext cx="2619375" cy="175260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 night in custody - Office of the Police and Crime Commissioner for  Warwickshire">
            <a:extLst>
              <a:ext uri="{FF2B5EF4-FFF2-40B4-BE49-F238E27FC236}">
                <a16:creationId xmlns:a16="http://schemas.microsoft.com/office/drawing/2014/main" id="{C5308E5B-8D86-3D47-947D-A9CE0937E2A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80545" y="1662372"/>
            <a:ext cx="1905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Recording 5 Oct 2022 at 22:02:43" descr="Audio Recording 5 Oct 2022 at 22:02:43">
            <a:hlinkClick r:id="" action="ppaction://media"/>
            <a:extLst>
              <a:ext uri="{FF2B5EF4-FFF2-40B4-BE49-F238E27FC236}">
                <a16:creationId xmlns:a16="http://schemas.microsoft.com/office/drawing/2014/main" id="{F54FB6E9-2B19-CE9C-B172-126AA150B0C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637220" y="808083"/>
            <a:ext cx="812800" cy="812800"/>
          </a:xfrm>
          <a:prstGeom prst="rect">
            <a:avLst/>
          </a:prstGeom>
          <a:solidFill>
            <a:srgbClr val="FF0000"/>
          </a:solidFill>
        </p:spPr>
      </p:pic>
    </p:spTree>
    <p:extLst>
      <p:ext uri="{BB962C8B-B14F-4D97-AF65-F5344CB8AC3E}">
        <p14:creationId xmlns:p14="http://schemas.microsoft.com/office/powerpoint/2010/main" val="511529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6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95246" y="386930"/>
            <a:ext cx="754959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200" b="1" kern="1200">
                <a:solidFill>
                  <a:schemeClr val="tx1"/>
                </a:solidFill>
                <a:latin typeface="+mj-lt"/>
                <a:ea typeface="+mj-ea"/>
                <a:cs typeface="+mj-cs"/>
              </a:rPr>
              <a:t>Transporting Suspects to a Police Station</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5"/>
          <p:cNvSpPr txBox="1">
            <a:spLocks noChangeArrowheads="1"/>
          </p:cNvSpPr>
          <p:nvPr>
            <p:custDataLst>
              <p:tags r:id="rId1"/>
            </p:custDataLst>
          </p:nvPr>
        </p:nvSpPr>
        <p:spPr bwMode="auto">
          <a:xfrm>
            <a:off x="595245" y="2599509"/>
            <a:ext cx="3398174" cy="36394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eaLnBrk="1" hangingPunct="1">
              <a:lnSpc>
                <a:spcPct val="90000"/>
              </a:lnSpc>
              <a:spcBef>
                <a:spcPts val="0"/>
              </a:spcBef>
              <a:spcAft>
                <a:spcPts val="2700"/>
              </a:spcAft>
              <a:defRPr/>
            </a:pPr>
            <a:r>
              <a:rPr lang="en-US" altLang="en-US" sz="1700" dirty="0">
                <a:solidFill>
                  <a:schemeClr val="tx1"/>
                </a:solidFill>
                <a:latin typeface="+mn-lt"/>
              </a:rPr>
              <a:t>Section 136 Mental Health Act 1983 states:</a:t>
            </a:r>
          </a:p>
          <a:p>
            <a:pPr eaLnBrk="1" hangingPunct="1">
              <a:lnSpc>
                <a:spcPct val="90000"/>
              </a:lnSpc>
              <a:spcBef>
                <a:spcPts val="0"/>
              </a:spcBef>
              <a:spcAft>
                <a:spcPts val="2700"/>
              </a:spcAft>
              <a:defRPr/>
            </a:pPr>
            <a:r>
              <a:rPr lang="en-US" sz="1700" dirty="0">
                <a:solidFill>
                  <a:schemeClr val="tx1"/>
                </a:solidFill>
                <a:latin typeface="+mn-lt"/>
              </a:rPr>
              <a:t>‘If a police officer finds a person in a public place who appears to be suffering from mental disorder and to be in immediate need of care or control, the police officer may, if they think it necessary to do so in the interests of that person or for the protection of other persons, remove that person to a place of safety’…</a:t>
            </a:r>
            <a:endParaRPr lang="en-US" altLang="en-US" sz="1700" dirty="0">
              <a:solidFill>
                <a:schemeClr val="tx1"/>
              </a:solidFill>
              <a:latin typeface="+mn-lt"/>
            </a:endParaRPr>
          </a:p>
        </p:txBody>
      </p:sp>
      <p:pic>
        <p:nvPicPr>
          <p:cNvPr id="2" name="Picture 2" descr="What is section 136 of the Mental Health Act?">
            <a:extLst>
              <a:ext uri="{FF2B5EF4-FFF2-40B4-BE49-F238E27FC236}">
                <a16:creationId xmlns:a16="http://schemas.microsoft.com/office/drawing/2014/main" id="{DE52A459-238F-20D3-B0F3-948727165124}"/>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4433649" y="3335334"/>
            <a:ext cx="3862707" cy="2012085"/>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udio Recording 5 Oct 2022 at 22:06:48" descr="Audio Recording 5 Oct 2022 at 22:06:48">
            <a:hlinkClick r:id="" action="ppaction://media"/>
            <a:extLst>
              <a:ext uri="{FF2B5EF4-FFF2-40B4-BE49-F238E27FC236}">
                <a16:creationId xmlns:a16="http://schemas.microsoft.com/office/drawing/2014/main" id="{447DDA99-E293-8E81-DC52-E3F6E26391DC}"/>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7778144" y="1003984"/>
            <a:ext cx="812800" cy="812800"/>
          </a:xfrm>
          <a:prstGeom prst="rect">
            <a:avLst/>
          </a:prstGeom>
          <a:solidFill>
            <a:srgbClr val="FF0000"/>
          </a:solidFill>
        </p:spPr>
      </p:pic>
    </p:spTree>
    <p:extLst>
      <p:ext uri="{BB962C8B-B14F-4D97-AF65-F5344CB8AC3E}">
        <p14:creationId xmlns:p14="http://schemas.microsoft.com/office/powerpoint/2010/main" val="1046353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1801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487837" y="2732147"/>
            <a:ext cx="5860051" cy="395784"/>
            <a:chOff x="6081624" y="1998368"/>
            <a:chExt cx="5613457" cy="782175"/>
          </a:xfrm>
          <a:solidFill>
            <a:schemeClr val="accent4"/>
          </a:solidFill>
        </p:grpSpPr>
        <p:sp>
          <p:nvSpPr>
            <p:cNvPr id="76" name="Rectangle 75">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517897"/>
            <a:ext cx="8333796"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792768" y="922644"/>
            <a:ext cx="3780214" cy="1169585"/>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3500" b="1" dirty="0">
                <a:latin typeface="+mj-lt"/>
                <a:ea typeface="+mj-ea"/>
                <a:cs typeface="+mj-cs"/>
              </a:rPr>
              <a:t>Appropriate Adult</a:t>
            </a:r>
          </a:p>
        </p:txBody>
      </p:sp>
      <p:sp>
        <p:nvSpPr>
          <p:cNvPr id="81" name="Rectangle 80">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1785" y="2263365"/>
            <a:ext cx="37033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txBox="1">
            <a:spLocks noChangeArrowheads="1"/>
          </p:cNvSpPr>
          <p:nvPr>
            <p:custDataLst>
              <p:tags r:id="rId1"/>
            </p:custDataLst>
          </p:nvPr>
        </p:nvSpPr>
        <p:spPr bwMode="auto">
          <a:xfrm>
            <a:off x="791786" y="2508105"/>
            <a:ext cx="3780214" cy="363249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0"/>
              </a:spcBef>
              <a:spcAft>
                <a:spcPts val="3600"/>
              </a:spcAft>
              <a:buFont typeface="Arial" panose="020B0604020202020204" pitchFamily="34" charset="0"/>
              <a:buChar char="•"/>
              <a:defRPr/>
            </a:pPr>
            <a:r>
              <a:rPr lang="en-US" sz="1700">
                <a:solidFill>
                  <a:schemeClr val="tx1"/>
                </a:solidFill>
                <a:latin typeface="+mn-lt"/>
              </a:rPr>
              <a:t>Juveniles and detainees who are mentally vulnerable are entitled to the support of an appropriate adult. </a:t>
            </a:r>
          </a:p>
          <a:p>
            <a:pPr indent="-228600" eaLnBrk="1" hangingPunct="1">
              <a:lnSpc>
                <a:spcPct val="90000"/>
              </a:lnSpc>
              <a:spcBef>
                <a:spcPct val="0"/>
              </a:spcBef>
              <a:spcAft>
                <a:spcPts val="3600"/>
              </a:spcAft>
              <a:buFont typeface="Arial" panose="020B0604020202020204" pitchFamily="34" charset="0"/>
              <a:buChar char="•"/>
              <a:defRPr/>
            </a:pPr>
            <a:endParaRPr lang="en-US" altLang="en-US" sz="1700">
              <a:solidFill>
                <a:schemeClr val="tx1"/>
              </a:solidFill>
              <a:latin typeface="+mn-lt"/>
            </a:endParaRPr>
          </a:p>
        </p:txBody>
      </p:sp>
      <p:pic>
        <p:nvPicPr>
          <p:cNvPr id="10244" name="Picture 4" descr="Criminal Justice Services - Hafal">
            <a:extLst>
              <a:ext uri="{FF2B5EF4-FFF2-40B4-BE49-F238E27FC236}">
                <a16:creationId xmlns:a16="http://schemas.microsoft.com/office/drawing/2014/main" id="{3B77D64E-8026-E647-9BFA-4229ABAB416B}"/>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5565333" y="774285"/>
            <a:ext cx="2581173" cy="2581173"/>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About appropriate adults">
            <a:extLst>
              <a:ext uri="{FF2B5EF4-FFF2-40B4-BE49-F238E27FC236}">
                <a16:creationId xmlns:a16="http://schemas.microsoft.com/office/drawing/2014/main" id="{A83F1D99-FE4F-9E4A-AD5F-A83BA8DA3F8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4066" r="94" b="-2"/>
          <a:stretch/>
        </p:blipFill>
        <p:spPr bwMode="auto">
          <a:xfrm>
            <a:off x="5210000" y="3899625"/>
            <a:ext cx="3291840" cy="1932071"/>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Recording 5 Oct 2022 at 22:09:19" descr="Audio Recording 5 Oct 2022 at 22:09:19">
            <a:hlinkClick r:id="" action="ppaction://media"/>
            <a:extLst>
              <a:ext uri="{FF2B5EF4-FFF2-40B4-BE49-F238E27FC236}">
                <a16:creationId xmlns:a16="http://schemas.microsoft.com/office/drawing/2014/main" id="{B5FDB9FD-310D-2B44-CCEB-9777A887BEA0}"/>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996980" y="5162149"/>
            <a:ext cx="812800" cy="812800"/>
          </a:xfrm>
          <a:prstGeom prst="rect">
            <a:avLst/>
          </a:prstGeom>
          <a:solidFill>
            <a:srgbClr val="FF0000"/>
          </a:solidFill>
        </p:spPr>
      </p:pic>
    </p:spTree>
    <p:extLst>
      <p:ext uri="{BB962C8B-B14F-4D97-AF65-F5344CB8AC3E}">
        <p14:creationId xmlns:p14="http://schemas.microsoft.com/office/powerpoint/2010/main" val="2479889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223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31" name="Rectangle 51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387725F2-81B1-9E47-A4A2-FC49F536707C}"/>
              </a:ext>
            </a:extLst>
          </p:cNvPr>
          <p:cNvSpPr txBox="1"/>
          <p:nvPr/>
        </p:nvSpPr>
        <p:spPr>
          <a:xfrm>
            <a:off x="482601" y="586066"/>
            <a:ext cx="3852312" cy="5590897"/>
          </a:xfrm>
          <a:prstGeom prst="rect">
            <a:avLst/>
          </a:prstGeom>
        </p:spPr>
        <p:txBody>
          <a:bodyPr vert="horz" lIns="91440" tIns="45720" rIns="91440" bIns="45720" rtlCol="0">
            <a:normAutofit/>
          </a:bodyPr>
          <a:lstStyle/>
          <a:p>
            <a:pPr algn="ctr">
              <a:lnSpc>
                <a:spcPct val="90000"/>
              </a:lnSpc>
              <a:spcBef>
                <a:spcPct val="0"/>
              </a:spcBef>
              <a:spcAft>
                <a:spcPts val="450"/>
              </a:spcAft>
            </a:pPr>
            <a:r>
              <a:rPr lang="en-US" sz="2000" u="sng" dirty="0"/>
              <a:t>Research Task by Next Thursday</a:t>
            </a:r>
            <a:br>
              <a:rPr lang="en-US" sz="2000" u="sng" dirty="0"/>
            </a:br>
            <a:r>
              <a:rPr lang="en-US" sz="2000" u="sng" dirty="0"/>
              <a:t> </a:t>
            </a:r>
            <a:br>
              <a:rPr lang="en-US" sz="2000" dirty="0"/>
            </a:br>
            <a:br>
              <a:rPr lang="en-US" sz="2000" dirty="0"/>
            </a:br>
            <a:r>
              <a:rPr lang="en-US" sz="2000" dirty="0"/>
              <a:t>1. How many hours can someone be detained in custody in England and Wales? </a:t>
            </a:r>
          </a:p>
          <a:p>
            <a:pPr algn="ctr">
              <a:lnSpc>
                <a:spcPct val="90000"/>
              </a:lnSpc>
              <a:spcBef>
                <a:spcPct val="0"/>
              </a:spcBef>
              <a:spcAft>
                <a:spcPts val="450"/>
              </a:spcAft>
            </a:pPr>
            <a:r>
              <a:rPr lang="en-US" sz="2000" dirty="0"/>
              <a:t>2. Does the period of detention differ for each incident?</a:t>
            </a:r>
          </a:p>
          <a:p>
            <a:pPr>
              <a:lnSpc>
                <a:spcPct val="90000"/>
              </a:lnSpc>
              <a:spcBef>
                <a:spcPct val="0"/>
              </a:spcBef>
              <a:spcAft>
                <a:spcPts val="450"/>
              </a:spcAft>
            </a:pPr>
            <a:endParaRPr lang="en-US" sz="1700" dirty="0"/>
          </a:p>
          <a:p>
            <a:pPr>
              <a:lnSpc>
                <a:spcPct val="90000"/>
              </a:lnSpc>
              <a:spcBef>
                <a:spcPct val="0"/>
              </a:spcBef>
              <a:spcAft>
                <a:spcPts val="450"/>
              </a:spcAft>
            </a:pPr>
            <a:endParaRPr lang="en-US" sz="1700" dirty="0"/>
          </a:p>
        </p:txBody>
      </p:sp>
      <p:pic>
        <p:nvPicPr>
          <p:cNvPr id="5126" name="Picture 6" descr="Custody time limits and why they matter – BCL Solicitors LLP">
            <a:extLst>
              <a:ext uri="{FF2B5EF4-FFF2-40B4-BE49-F238E27FC236}">
                <a16:creationId xmlns:a16="http://schemas.microsoft.com/office/drawing/2014/main" id="{8FDF5BF3-58FA-5078-0011-F55AAA68BB9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349" r="3" b="3"/>
          <a:stretch/>
        </p:blipFill>
        <p:spPr bwMode="auto">
          <a:xfrm>
            <a:off x="4809087" y="10"/>
            <a:ext cx="4334913" cy="2287806"/>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How Long Can it Take to Get a Drink Driving Case to Court">
            <a:extLst>
              <a:ext uri="{FF2B5EF4-FFF2-40B4-BE49-F238E27FC236}">
                <a16:creationId xmlns:a16="http://schemas.microsoft.com/office/drawing/2014/main" id="{DC7F1C31-3CD9-E533-5BBF-D74CDF87996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3950" b="33538"/>
          <a:stretch/>
        </p:blipFill>
        <p:spPr bwMode="auto">
          <a:xfrm>
            <a:off x="4809087" y="4570184"/>
            <a:ext cx="4334913" cy="228781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Bedfordshire Police on Twitter: &quot;The BAFTA-nominated  #24HoursInPoliceCustody returns to @Channel4 at 9pm on Monday (22 March).  An investigation into a string of offences, culminating in the rape of two  teenage girls, and">
            <a:extLst>
              <a:ext uri="{FF2B5EF4-FFF2-40B4-BE49-F238E27FC236}">
                <a16:creationId xmlns:a16="http://schemas.microsoft.com/office/drawing/2014/main" id="{7529FC87-A8D3-75DA-DC94-2FA89E3BCB3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2" b="5758"/>
          <a:stretch/>
        </p:blipFill>
        <p:spPr bwMode="auto">
          <a:xfrm>
            <a:off x="4809087" y="2288006"/>
            <a:ext cx="4334913" cy="2287816"/>
          </a:xfrm>
          <a:prstGeom prst="rect">
            <a:avLst/>
          </a:prstGeom>
          <a:noFill/>
          <a:extLst>
            <a:ext uri="{909E8E84-426E-40DD-AFC4-6F175D3DCCD1}">
              <a14:hiddenFill xmlns:a14="http://schemas.microsoft.com/office/drawing/2010/main">
                <a:solidFill>
                  <a:srgbClr val="FFFFFF"/>
                </a:solidFill>
              </a14:hiddenFill>
            </a:ext>
          </a:extLst>
        </p:spPr>
      </p:pic>
      <p:grpSp>
        <p:nvGrpSpPr>
          <p:cNvPr id="5133" name="Group 5132">
            <a:extLst>
              <a:ext uri="{FF2B5EF4-FFF2-40B4-BE49-F238E27FC236}">
                <a16:creationId xmlns:a16="http://schemas.microsoft.com/office/drawing/2014/main" id="{4E1CCBAB-B73B-43B3-B640-671A62937F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42340" y="713128"/>
            <a:ext cx="801649" cy="2126625"/>
            <a:chOff x="10918968" y="713127"/>
            <a:chExt cx="1273032" cy="2532832"/>
          </a:xfrm>
        </p:grpSpPr>
        <p:sp>
          <p:nvSpPr>
            <p:cNvPr id="5134" name="Rectangle 5133">
              <a:extLst>
                <a:ext uri="{FF2B5EF4-FFF2-40B4-BE49-F238E27FC236}">
                  <a16:creationId xmlns:a16="http://schemas.microsoft.com/office/drawing/2014/main" id="{3B1CF92E-2B5D-487A-A899-BB649820A3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5" name="Isosceles Triangle 5134">
              <a:extLst>
                <a:ext uri="{FF2B5EF4-FFF2-40B4-BE49-F238E27FC236}">
                  <a16:creationId xmlns:a16="http://schemas.microsoft.com/office/drawing/2014/main" id="{E7354EA5-24E3-4F7E-933A-53A274ADA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137" name="Isosceles Triangle 513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9" name="Rectangle 513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8" name="Picture 8" descr="Research vs Evaluation - a look into their differences - Voxco">
            <a:extLst>
              <a:ext uri="{FF2B5EF4-FFF2-40B4-BE49-F238E27FC236}">
                <a16:creationId xmlns:a16="http://schemas.microsoft.com/office/drawing/2014/main" id="{B192D5D3-FDEA-5A21-0E79-4DAB851444C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14604" y="4117182"/>
            <a:ext cx="3390900" cy="2400300"/>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Recording 5 Oct 2022 at 22:10:57" descr="Audio Recording 5 Oct 2022 at 22:10:57">
            <a:hlinkClick r:id="" action="ppaction://media"/>
            <a:extLst>
              <a:ext uri="{FF2B5EF4-FFF2-40B4-BE49-F238E27FC236}">
                <a16:creationId xmlns:a16="http://schemas.microsoft.com/office/drawing/2014/main" id="{831A60BE-BB64-2AF0-8CC0-38260DEDC01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759200" y="3011349"/>
            <a:ext cx="812800" cy="812800"/>
          </a:xfrm>
          <a:prstGeom prst="rect">
            <a:avLst/>
          </a:prstGeom>
          <a:solidFill>
            <a:srgbClr val="FF0000"/>
          </a:solidFill>
        </p:spPr>
      </p:pic>
    </p:spTree>
    <p:extLst>
      <p:ext uri="{BB962C8B-B14F-4D97-AF65-F5344CB8AC3E}">
        <p14:creationId xmlns:p14="http://schemas.microsoft.com/office/powerpoint/2010/main" val="3056105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8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5C3B869E-A089-43E3-88E9-15E634CF6DDC}&quot;/&gt;&lt;isInvalidForFieldText val=&quot;0&quot;/&gt;&lt;Image&gt;&lt;filename val=&quot;C:\DOCUME~1\swp54152\LOCALS~1\Temp\PR\data\asimages\{5C3B869E-A089-43E3-88E9-15E634CF6DDC}_47.png&quot;/&gt;&lt;left val=&quot;0&quot;/&gt;&lt;top val=&quot;54&quot;/&gt;&lt;width val=&quot;715&quot;/&gt;&lt;height val=&quot;435&quot;/&gt;&lt;hasText val=&quot;1&quot;/&gt;&lt;/Image&gt;&lt;/ThreeDShape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A0CDED-E7C0-4778-89DC-F75DE928FF50}">
  <ds:schemaRefs>
    <ds:schemaRef ds:uri="http://purl.org/dc/dcmitype/"/>
    <ds:schemaRef ds:uri="http://purl.org/dc/terms/"/>
    <ds:schemaRef ds:uri="2e89cfda-a374-4413-9f0d-8b601eddeb70"/>
    <ds:schemaRef ds:uri="http://www.w3.org/XML/1998/namespace"/>
    <ds:schemaRef ds:uri="http://schemas.microsoft.com/office/2006/metadata/propertie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1ecf5648-3750-43f5-867d-bfaa16e6e17e"/>
  </ds:schemaRefs>
</ds:datastoreItem>
</file>

<file path=customXml/itemProps3.xml><?xml version="1.0" encoding="utf-8"?>
<ds:datastoreItem xmlns:ds="http://schemas.openxmlformats.org/officeDocument/2006/customXml" ds:itemID="{CC81E64F-6D2E-4C97-905B-2403E22F7E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2346</TotalTime>
  <Words>1093</Words>
  <Application>Microsoft Macintosh PowerPoint</Application>
  <PresentationFormat>On-screen Show (4:3)</PresentationFormat>
  <Paragraphs>134</Paragraphs>
  <Slides>20</Slides>
  <Notes>19</Notes>
  <HiddenSlides>0</HiddenSlides>
  <MMClips>20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Bradley Hand</vt:lpstr>
      <vt:lpstr>Calibri</vt:lpstr>
      <vt:lpstr>Calibri Light</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Policing  </dc:title>
  <dc:creator>Sarah Jones (IMH)</dc:creator>
  <cp:lastModifiedBy>Rhiannon Lloyd</cp:lastModifiedBy>
  <cp:revision>53</cp:revision>
  <dcterms:created xsi:type="dcterms:W3CDTF">2020-07-16T07:08:53Z</dcterms:created>
  <dcterms:modified xsi:type="dcterms:W3CDTF">2022-11-06T10:35:35Z</dcterms:modified>
</cp:coreProperties>
</file>