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4"/>
  </p:notesMasterIdLst>
  <p:handoutMasterIdLst>
    <p:handoutMasterId r:id="rId15"/>
  </p:handoutMasterIdLst>
  <p:sldIdLst>
    <p:sldId id="277" r:id="rId2"/>
    <p:sldId id="333" r:id="rId3"/>
    <p:sldId id="334" r:id="rId4"/>
    <p:sldId id="336" r:id="rId5"/>
    <p:sldId id="337" r:id="rId6"/>
    <p:sldId id="338" r:id="rId7"/>
    <p:sldId id="339" r:id="rId8"/>
    <p:sldId id="350" r:id="rId9"/>
    <p:sldId id="349" r:id="rId10"/>
    <p:sldId id="351" r:id="rId11"/>
    <p:sldId id="352" r:id="rId12"/>
    <p:sldId id="348" r:id="rId1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1" autoAdjust="0"/>
    <p:restoredTop sz="94576" autoAdjust="0"/>
  </p:normalViewPr>
  <p:slideViewPr>
    <p:cSldViewPr>
      <p:cViewPr varScale="1">
        <p:scale>
          <a:sx n="85" d="100"/>
          <a:sy n="85" d="100"/>
        </p:scale>
        <p:origin x="942"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23/07/2024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23/07/2024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23/07/2024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23/07/2024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23/07/2024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23/07/2024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23/07/2024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23/07/2024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23/07/2024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23/07/2024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23/07/2024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23/07/2024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bitesizelearning.co.uk/resources/swot-analysis-explained-examples-templates#swot-templates" TargetMode="External"/><Relationship Id="rId2" Type="http://schemas.openxmlformats.org/officeDocument/2006/relationships/hyperlink" Target="https://www.healthcareers.nhs.uk/career-planning/developing-your-health-career/developing-your-health-career/personal-development-planning/personal-development-plann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solidFill>
                  <a:schemeClr val="bg1"/>
                </a:solidFill>
                <a:effectLst>
                  <a:outerShdw blurRad="38100" dist="38100" dir="2700000" algn="tl">
                    <a:srgbClr val="000000">
                      <a:alpha val="43137"/>
                    </a:srgbClr>
                  </a:outerShdw>
                </a:effectLst>
              </a:rPr>
              <a:t>LCHS4001</a:t>
            </a:r>
          </a:p>
        </p:txBody>
      </p:sp>
      <p:sp>
        <p:nvSpPr>
          <p:cNvPr id="6147" name="Subtitle 4"/>
          <p:cNvSpPr>
            <a:spLocks noGrp="1"/>
          </p:cNvSpPr>
          <p:nvPr>
            <p:ph type="subTitle" idx="1"/>
          </p:nvPr>
        </p:nvSpPr>
        <p:spPr>
          <a:xfrm>
            <a:off x="1370013" y="2133600"/>
            <a:ext cx="6400800" cy="3363913"/>
          </a:xfrm>
        </p:spPr>
        <p:txBody>
          <a:bodyPr/>
          <a:lstStyle/>
          <a:p>
            <a:pPr eaLnBrk="1" hangingPunct="1"/>
            <a:r>
              <a:rPr lang="en-GB" b="1" dirty="0">
                <a:solidFill>
                  <a:schemeClr val="bg1"/>
                </a:solidFill>
                <a:effectLst>
                  <a:outerShdw blurRad="38100" dist="38100" dir="2700000" algn="tl">
                    <a:srgbClr val="000000">
                      <a:alpha val="43137"/>
                    </a:srgbClr>
                  </a:outerShdw>
                </a:effectLst>
              </a:rPr>
              <a:t>Academic and Employability Skills (ACE) </a:t>
            </a:r>
          </a:p>
          <a:p>
            <a:pPr eaLnBrk="1" hangingPunct="1"/>
            <a:endParaRPr lang="en-GB" altLang="en-US" dirty="0">
              <a:solidFill>
                <a:srgbClr val="FFFF00"/>
              </a:solidFill>
              <a:effectLst>
                <a:outerShdw blurRad="38100" dist="38100" dir="2700000" algn="tl">
                  <a:srgbClr val="000000">
                    <a:alpha val="43137"/>
                  </a:srgbClr>
                </a:outerShdw>
              </a:effectLst>
            </a:endParaRPr>
          </a:p>
          <a:p>
            <a:pPr eaLnBrk="1" hangingPunct="1"/>
            <a:endParaRPr lang="en-GB" altLang="en-US" dirty="0">
              <a:solidFill>
                <a:schemeClr val="bg1"/>
              </a:solidFill>
              <a:effectLst>
                <a:outerShdw blurRad="38100" dist="38100" dir="2700000" algn="tl">
                  <a:srgbClr val="000000">
                    <a:alpha val="43137"/>
                  </a:srgbClr>
                </a:outerShdw>
              </a:effectLst>
            </a:endParaRPr>
          </a:p>
          <a:p>
            <a:pPr eaLnBrk="1" hangingPunct="1"/>
            <a:r>
              <a:rPr lang="en-GB" altLang="en-US" dirty="0">
                <a:solidFill>
                  <a:schemeClr val="accent2"/>
                </a:solidFill>
                <a:effectLst>
                  <a:outerShdw blurRad="38100" dist="38100" dir="2700000" algn="tl">
                    <a:srgbClr val="000000">
                      <a:alpha val="43137"/>
                    </a:srgbClr>
                  </a:outerShdw>
                </a:effectLst>
              </a:rPr>
              <a:t>Skills and SWOT</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p:txBody>
          <a:bodyPr/>
          <a:lstStyle/>
          <a:p>
            <a:pPr eaLnBrk="1" hangingPunct="1"/>
            <a:r>
              <a:rPr lang="en-GB" altLang="en-US" b="1" dirty="0"/>
              <a:t>What is a skill?</a:t>
            </a:r>
          </a:p>
        </p:txBody>
      </p:sp>
      <p:sp>
        <p:nvSpPr>
          <p:cNvPr id="13315" name="Rectangle 3"/>
          <p:cNvSpPr>
            <a:spLocks noGrp="1" noChangeArrowheads="1"/>
          </p:cNvSpPr>
          <p:nvPr>
            <p:ph type="body" idx="1"/>
          </p:nvPr>
        </p:nvSpPr>
        <p:spPr/>
        <p:txBody>
          <a:bodyPr/>
          <a:lstStyle/>
          <a:p>
            <a:pPr algn="ctr" eaLnBrk="1" hangingPunct="1">
              <a:buFont typeface="Wingdings" pitchFamily="2" charset="2"/>
              <a:buNone/>
            </a:pPr>
            <a:r>
              <a:rPr lang="en-GB" altLang="en-US" b="1" dirty="0"/>
              <a:t>Skill: </a:t>
            </a:r>
            <a:r>
              <a:rPr lang="en-GB" altLang="en-US" dirty="0"/>
              <a:t>the ability to do something well</a:t>
            </a:r>
          </a:p>
          <a:p>
            <a:pPr eaLnBrk="1" hangingPunct="1">
              <a:buFont typeface="Wingdings" pitchFamily="2" charset="2"/>
              <a:buNone/>
            </a:pPr>
            <a:endParaRPr lang="en-GB" altLang="en-US" dirty="0"/>
          </a:p>
          <a:p>
            <a:pPr eaLnBrk="1" hangingPunct="1"/>
            <a:r>
              <a:rPr lang="en-GB" altLang="en-US" sz="2400" dirty="0"/>
              <a:t>What are the skills you need for university?</a:t>
            </a:r>
          </a:p>
          <a:p>
            <a:pPr eaLnBrk="1" hangingPunct="1"/>
            <a:r>
              <a:rPr lang="en-GB" altLang="en-US" sz="2400" dirty="0"/>
              <a:t>What skills are particularly important for being successful on this programme? </a:t>
            </a:r>
          </a:p>
          <a:p>
            <a:pPr lvl="1" eaLnBrk="1" hangingPunct="1"/>
            <a:r>
              <a:rPr lang="en-GB" altLang="en-US" sz="2000" dirty="0"/>
              <a:t>Discuss with a partner before telling the class.</a:t>
            </a:r>
          </a:p>
        </p:txBody>
      </p:sp>
    </p:spTree>
    <p:extLst>
      <p:ext uri="{BB962C8B-B14F-4D97-AF65-F5344CB8AC3E}">
        <p14:creationId xmlns:p14="http://schemas.microsoft.com/office/powerpoint/2010/main" val="2385849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Rot="1" noChangeArrowheads="1"/>
          </p:cNvSpPr>
          <p:nvPr>
            <p:ph type="title"/>
          </p:nvPr>
        </p:nvSpPr>
        <p:spPr/>
        <p:txBody>
          <a:bodyPr/>
          <a:lstStyle/>
          <a:p>
            <a:pPr eaLnBrk="1" hangingPunct="1"/>
            <a:r>
              <a:rPr lang="en-GB" altLang="en-US" b="1" dirty="0"/>
              <a:t>Skills for effective learning</a:t>
            </a:r>
          </a:p>
        </p:txBody>
      </p:sp>
      <p:sp>
        <p:nvSpPr>
          <p:cNvPr id="14339" name="Rectangle 3"/>
          <p:cNvSpPr>
            <a:spLocks noGrp="1" noChangeArrowheads="1"/>
          </p:cNvSpPr>
          <p:nvPr>
            <p:ph type="body" idx="1"/>
          </p:nvPr>
        </p:nvSpPr>
        <p:spPr>
          <a:xfrm>
            <a:off x="468313" y="1628775"/>
            <a:ext cx="8496300" cy="4525963"/>
          </a:xfrm>
        </p:spPr>
        <p:txBody>
          <a:bodyPr/>
          <a:lstStyle/>
          <a:p>
            <a:pPr marL="0" indent="0" eaLnBrk="1" hangingPunct="1">
              <a:buNone/>
            </a:pPr>
            <a:r>
              <a:rPr lang="en-GB" altLang="en-US" sz="2400" dirty="0"/>
              <a:t>Suggestions:</a:t>
            </a:r>
          </a:p>
          <a:p>
            <a:pPr marL="0" indent="0" eaLnBrk="1" hangingPunct="1">
              <a:buNone/>
            </a:pPr>
            <a:endParaRPr lang="en-GB" altLang="en-US" sz="2400" dirty="0"/>
          </a:p>
          <a:p>
            <a:pPr eaLnBrk="1" hangingPunct="1"/>
            <a:r>
              <a:rPr lang="en-GB" altLang="en-US" sz="2400" dirty="0"/>
              <a:t>Understanding the way you learn</a:t>
            </a:r>
          </a:p>
          <a:p>
            <a:pPr eaLnBrk="1" hangingPunct="1"/>
            <a:r>
              <a:rPr lang="en-GB" altLang="en-US" sz="2400" dirty="0"/>
              <a:t>Organising and planning and managing study</a:t>
            </a:r>
          </a:p>
          <a:p>
            <a:pPr eaLnBrk="1" hangingPunct="1"/>
            <a:r>
              <a:rPr lang="en-GB" altLang="en-US" sz="2400" dirty="0"/>
              <a:t>Time management</a:t>
            </a:r>
          </a:p>
          <a:p>
            <a:pPr eaLnBrk="1" hangingPunct="1"/>
            <a:r>
              <a:rPr lang="en-GB" altLang="en-US" sz="2400" dirty="0"/>
              <a:t>Working with others</a:t>
            </a:r>
          </a:p>
          <a:p>
            <a:pPr eaLnBrk="1" hangingPunct="1"/>
            <a:r>
              <a:rPr lang="en-GB" altLang="en-US" sz="2400" dirty="0"/>
              <a:t>Making a presentation</a:t>
            </a:r>
          </a:p>
        </p:txBody>
      </p:sp>
    </p:spTree>
    <p:extLst>
      <p:ext uri="{BB962C8B-B14F-4D97-AF65-F5344CB8AC3E}">
        <p14:creationId xmlns:p14="http://schemas.microsoft.com/office/powerpoint/2010/main" val="1264959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Rot="1" noChangeArrowheads="1"/>
          </p:cNvSpPr>
          <p:nvPr>
            <p:ph type="title"/>
          </p:nvPr>
        </p:nvSpPr>
        <p:spPr>
          <a:xfrm>
            <a:off x="457200" y="1004"/>
            <a:ext cx="8229600" cy="1143000"/>
          </a:xfrm>
        </p:spPr>
        <p:txBody>
          <a:bodyPr/>
          <a:lstStyle/>
          <a:p>
            <a:pPr eaLnBrk="1" hangingPunct="1"/>
            <a:br>
              <a:rPr lang="en-GB" altLang="en-US" sz="3200" dirty="0"/>
            </a:br>
            <a:r>
              <a:rPr lang="en-GB" altLang="en-US" sz="3200" b="1" dirty="0">
                <a:solidFill>
                  <a:srgbClr val="0000FF"/>
                </a:solidFill>
              </a:rPr>
              <a:t>Discussion Activity:</a:t>
            </a:r>
            <a:br>
              <a:rPr lang="en-GB" altLang="en-US" sz="4000" b="1" dirty="0">
                <a:effectLst>
                  <a:outerShdw blurRad="38100" dist="38100" dir="2700000" algn="tl">
                    <a:srgbClr val="000000">
                      <a:alpha val="43137"/>
                    </a:srgbClr>
                  </a:outerShdw>
                </a:effectLst>
              </a:rPr>
            </a:br>
            <a:endParaRPr lang="en-GB" altLang="en-US" sz="4000" b="1" dirty="0">
              <a:effectLst>
                <a:outerShdw blurRad="38100" dist="38100" dir="2700000" algn="tl">
                  <a:srgbClr val="000000">
                    <a:alpha val="43137"/>
                  </a:srgbClr>
                </a:outerShdw>
              </a:effectLst>
            </a:endParaRPr>
          </a:p>
        </p:txBody>
      </p:sp>
      <p:sp>
        <p:nvSpPr>
          <p:cNvPr id="18435" name="Rectangle 3"/>
          <p:cNvSpPr>
            <a:spLocks noGrp="1" noChangeArrowheads="1"/>
          </p:cNvSpPr>
          <p:nvPr>
            <p:ph type="body" idx="1"/>
          </p:nvPr>
        </p:nvSpPr>
        <p:spPr>
          <a:xfrm>
            <a:off x="457200" y="908720"/>
            <a:ext cx="8202612" cy="4213225"/>
          </a:xfrm>
        </p:spPr>
        <p:txBody>
          <a:bodyPr/>
          <a:lstStyle/>
          <a:p>
            <a:pPr eaLnBrk="1" hangingPunct="1">
              <a:buFont typeface="Wingdings" pitchFamily="2" charset="2"/>
              <a:buChar char="§"/>
            </a:pPr>
            <a:r>
              <a:rPr lang="en-GB" altLang="en-US" sz="2600" dirty="0"/>
              <a:t>What kind of skills do you already have? These can be general and do not have to be academic! </a:t>
            </a:r>
            <a:r>
              <a:rPr lang="en-GB" altLang="en-US" sz="2600" i="1" dirty="0"/>
              <a:t>E.g. I am really good at cooking</a:t>
            </a:r>
          </a:p>
          <a:p>
            <a:pPr marL="0" indent="0" eaLnBrk="1" hangingPunct="1">
              <a:buNone/>
            </a:pPr>
            <a:endParaRPr lang="en-GB" altLang="en-US" sz="2600" dirty="0"/>
          </a:p>
          <a:p>
            <a:pPr eaLnBrk="1" hangingPunct="1">
              <a:buFont typeface="Wingdings" pitchFamily="2" charset="2"/>
              <a:buChar char="§"/>
            </a:pPr>
            <a:r>
              <a:rPr lang="en-GB" altLang="en-US" sz="2600" dirty="0"/>
              <a:t>What are the skills that you need to work on? </a:t>
            </a:r>
            <a:r>
              <a:rPr lang="en-GB" altLang="en-US" sz="2600" i="1" dirty="0"/>
              <a:t>E.g. I am terrible with numbers and math!</a:t>
            </a:r>
          </a:p>
          <a:p>
            <a:pPr marL="0" indent="0" eaLnBrk="1" hangingPunct="1">
              <a:buNone/>
            </a:pPr>
            <a:endParaRPr lang="en-GB" altLang="en-US" sz="2600" dirty="0"/>
          </a:p>
          <a:p>
            <a:pPr eaLnBrk="1" hangingPunct="1">
              <a:buFont typeface="Wingdings" pitchFamily="2" charset="2"/>
              <a:buChar char="§"/>
            </a:pPr>
            <a:r>
              <a:rPr lang="en-GB" altLang="en-US" sz="2600" dirty="0"/>
              <a:t>What academic skills have you enjoyed learning the most since Week 1? Which have been entirely new to you? </a:t>
            </a:r>
            <a:r>
              <a:rPr lang="en-GB" altLang="en-US" sz="2600" i="1" dirty="0"/>
              <a:t>E.g. I didn’t know anything about referencing before!</a:t>
            </a:r>
            <a:endParaRPr lang="en-GB" altLang="en-US" sz="2600" dirty="0"/>
          </a:p>
          <a:p>
            <a:pPr eaLnBrk="1" hangingPunct="1"/>
            <a:endParaRPr lang="en-GB" altLang="en-US" sz="2600" dirty="0"/>
          </a:p>
        </p:txBody>
      </p:sp>
    </p:spTree>
    <p:extLst>
      <p:ext uri="{BB962C8B-B14F-4D97-AF65-F5344CB8AC3E}">
        <p14:creationId xmlns:p14="http://schemas.microsoft.com/office/powerpoint/2010/main" val="2168599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Rot="1" noChangeArrowheads="1"/>
          </p:cNvSpPr>
          <p:nvPr>
            <p:ph type="title"/>
          </p:nvPr>
        </p:nvSpPr>
        <p:spPr/>
        <p:txBody>
          <a:bodyPr/>
          <a:lstStyle/>
          <a:p>
            <a:pPr eaLnBrk="1" hangingPunct="1"/>
            <a:br>
              <a:rPr lang="en-GB" altLang="en-US" sz="3200" dirty="0"/>
            </a:br>
            <a:r>
              <a:rPr lang="en-GB" altLang="en-US" sz="3600" b="1" dirty="0"/>
              <a:t>Types</a:t>
            </a:r>
            <a:r>
              <a:rPr lang="en-GB" altLang="en-US" sz="4000" b="1" dirty="0"/>
              <a:t> of skills</a:t>
            </a:r>
            <a:br>
              <a:rPr lang="en-GB" altLang="en-US" sz="4800" dirty="0"/>
            </a:br>
            <a:endParaRPr lang="en-GB" altLang="en-US" sz="4800" dirty="0"/>
          </a:p>
        </p:txBody>
      </p:sp>
      <p:sp>
        <p:nvSpPr>
          <p:cNvPr id="18435" name="Rectangle 3"/>
          <p:cNvSpPr>
            <a:spLocks noGrp="1" noChangeArrowheads="1"/>
          </p:cNvSpPr>
          <p:nvPr>
            <p:ph type="body" idx="1"/>
          </p:nvPr>
        </p:nvSpPr>
        <p:spPr>
          <a:xfrm>
            <a:off x="539552" y="1268760"/>
            <a:ext cx="7927975" cy="4213225"/>
          </a:xfrm>
        </p:spPr>
        <p:txBody>
          <a:bodyPr/>
          <a:lstStyle/>
          <a:p>
            <a:pPr eaLnBrk="1" hangingPunct="1">
              <a:lnSpc>
                <a:spcPct val="80000"/>
              </a:lnSpc>
              <a:defRPr/>
            </a:pPr>
            <a:r>
              <a:rPr lang="en-GB" sz="2800" dirty="0"/>
              <a:t>Adaptive skills (Ad)</a:t>
            </a:r>
          </a:p>
          <a:p>
            <a:pPr lvl="1" eaLnBrk="1" hangingPunct="1">
              <a:lnSpc>
                <a:spcPct val="80000"/>
              </a:lnSpc>
              <a:buFont typeface="Arial" panose="020B0604020202020204" pitchFamily="34" charset="0"/>
              <a:buChar char="•"/>
              <a:defRPr/>
            </a:pPr>
            <a:r>
              <a:rPr lang="en-GB" sz="2200" dirty="0">
                <a:solidFill>
                  <a:srgbClr val="0070C0"/>
                </a:solidFill>
              </a:rPr>
              <a:t>Help us to cope, shape attitudes, govern our interpersonal interactions and determine how we manage ourselves.</a:t>
            </a:r>
          </a:p>
          <a:p>
            <a:pPr eaLnBrk="1" hangingPunct="1">
              <a:lnSpc>
                <a:spcPct val="80000"/>
              </a:lnSpc>
              <a:defRPr/>
            </a:pPr>
            <a:endParaRPr lang="en-GB" sz="1000" dirty="0"/>
          </a:p>
          <a:p>
            <a:pPr eaLnBrk="1" hangingPunct="1">
              <a:lnSpc>
                <a:spcPct val="80000"/>
              </a:lnSpc>
              <a:defRPr/>
            </a:pPr>
            <a:r>
              <a:rPr lang="en-GB" sz="2800" dirty="0"/>
              <a:t>Academic skills (Ac)</a:t>
            </a:r>
          </a:p>
          <a:p>
            <a:pPr lvl="1" eaLnBrk="1" hangingPunct="1">
              <a:lnSpc>
                <a:spcPct val="80000"/>
              </a:lnSpc>
              <a:buFont typeface="Arial" panose="020B0604020202020204" pitchFamily="34" charset="0"/>
              <a:buChar char="•"/>
              <a:defRPr/>
            </a:pPr>
            <a:r>
              <a:rPr lang="en-GB" sz="2200" dirty="0">
                <a:solidFill>
                  <a:srgbClr val="0070C0"/>
                </a:solidFill>
              </a:rPr>
              <a:t>Skills that are developed and used for study</a:t>
            </a:r>
          </a:p>
          <a:p>
            <a:pPr marL="457200" lvl="1" indent="0" eaLnBrk="1" hangingPunct="1">
              <a:lnSpc>
                <a:spcPct val="80000"/>
              </a:lnSpc>
              <a:buNone/>
              <a:defRPr/>
            </a:pPr>
            <a:endParaRPr lang="en-GB" sz="2200" dirty="0">
              <a:solidFill>
                <a:srgbClr val="0070C0"/>
              </a:solidFill>
            </a:endParaRPr>
          </a:p>
          <a:p>
            <a:pPr eaLnBrk="1" hangingPunct="1">
              <a:lnSpc>
                <a:spcPct val="80000"/>
              </a:lnSpc>
              <a:defRPr/>
            </a:pPr>
            <a:r>
              <a:rPr lang="en-GB" sz="2800" dirty="0"/>
              <a:t>Transferable skills (T)</a:t>
            </a:r>
          </a:p>
          <a:p>
            <a:pPr lvl="1" eaLnBrk="1" hangingPunct="1">
              <a:lnSpc>
                <a:spcPct val="80000"/>
              </a:lnSpc>
              <a:buFont typeface="Arial" panose="020B0604020202020204" pitchFamily="34" charset="0"/>
              <a:buChar char="•"/>
              <a:defRPr/>
            </a:pPr>
            <a:r>
              <a:rPr lang="en-GB" sz="2200" dirty="0">
                <a:solidFill>
                  <a:srgbClr val="0070C0"/>
                </a:solidFill>
              </a:rPr>
              <a:t>Skills that can be moved between different situations</a:t>
            </a:r>
            <a:endParaRPr lang="en-GB" sz="2600" dirty="0">
              <a:solidFill>
                <a:srgbClr val="0070C0"/>
              </a:solidFill>
            </a:endParaRPr>
          </a:p>
          <a:p>
            <a:pPr eaLnBrk="1" hangingPunct="1">
              <a:lnSpc>
                <a:spcPct val="80000"/>
              </a:lnSpc>
              <a:defRPr/>
            </a:pPr>
            <a:endParaRPr lang="en-GB" sz="1000" dirty="0"/>
          </a:p>
          <a:p>
            <a:pPr eaLnBrk="1" hangingPunct="1">
              <a:lnSpc>
                <a:spcPct val="80000"/>
              </a:lnSpc>
              <a:defRPr/>
            </a:pPr>
            <a:r>
              <a:rPr lang="en-GB" sz="2800" dirty="0"/>
              <a:t>Job-related skills (J)</a:t>
            </a:r>
          </a:p>
          <a:p>
            <a:pPr lvl="1" eaLnBrk="1" hangingPunct="1">
              <a:lnSpc>
                <a:spcPct val="80000"/>
              </a:lnSpc>
              <a:buFont typeface="Arial" panose="020B0604020202020204" pitchFamily="34" charset="0"/>
              <a:buChar char="•"/>
              <a:defRPr/>
            </a:pPr>
            <a:r>
              <a:rPr lang="en-GB" sz="2200" dirty="0">
                <a:solidFill>
                  <a:srgbClr val="0070C0"/>
                </a:solidFill>
              </a:rPr>
              <a:t>Situation specific, acquired</a:t>
            </a:r>
          </a:p>
          <a:p>
            <a:pPr eaLnBrk="1" hangingPunct="1">
              <a:lnSpc>
                <a:spcPct val="80000"/>
              </a:lnSpc>
              <a:defRPr/>
            </a:pPr>
            <a:endParaRPr lang="en-GB" sz="2400" dirty="0"/>
          </a:p>
        </p:txBody>
      </p:sp>
    </p:spTree>
    <p:extLst>
      <p:ext uri="{BB962C8B-B14F-4D97-AF65-F5344CB8AC3E}">
        <p14:creationId xmlns:p14="http://schemas.microsoft.com/office/powerpoint/2010/main" val="25336877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Rot="1" noChangeArrowheads="1"/>
          </p:cNvSpPr>
          <p:nvPr>
            <p:ph type="title"/>
          </p:nvPr>
        </p:nvSpPr>
        <p:spPr>
          <a:xfrm>
            <a:off x="539750" y="188640"/>
            <a:ext cx="8229600" cy="1024210"/>
          </a:xfrm>
        </p:spPr>
        <p:txBody>
          <a:bodyPr/>
          <a:lstStyle/>
          <a:p>
            <a:pPr eaLnBrk="1" hangingPunct="1"/>
            <a:r>
              <a:rPr lang="en-GB" altLang="en-US" b="1" dirty="0"/>
              <a:t>Getting to know yourself</a:t>
            </a:r>
          </a:p>
        </p:txBody>
      </p:sp>
      <p:sp>
        <p:nvSpPr>
          <p:cNvPr id="16387" name="Rectangle 3"/>
          <p:cNvSpPr>
            <a:spLocks noGrp="1" noChangeArrowheads="1"/>
          </p:cNvSpPr>
          <p:nvPr>
            <p:ph type="body" idx="1"/>
          </p:nvPr>
        </p:nvSpPr>
        <p:spPr/>
        <p:txBody>
          <a:bodyPr/>
          <a:lstStyle/>
          <a:p>
            <a:pPr eaLnBrk="1" hangingPunct="1">
              <a:lnSpc>
                <a:spcPct val="90000"/>
              </a:lnSpc>
              <a:buFont typeface="Wingdings" pitchFamily="2" charset="2"/>
              <a:buNone/>
            </a:pPr>
            <a:r>
              <a:rPr lang="en-GB" altLang="en-US" sz="2800" dirty="0"/>
              <a:t>Your strengths</a:t>
            </a:r>
          </a:p>
          <a:p>
            <a:pPr lvl="1" eaLnBrk="1" hangingPunct="1">
              <a:lnSpc>
                <a:spcPct val="90000"/>
              </a:lnSpc>
              <a:buFont typeface="Wingdings" pitchFamily="2" charset="2"/>
              <a:buChar char="q"/>
            </a:pPr>
            <a:r>
              <a:rPr lang="en-GB" altLang="en-US" sz="2000" dirty="0"/>
              <a:t>Knowing your natural talents, developing them and thus creating major strengths</a:t>
            </a:r>
          </a:p>
          <a:p>
            <a:pPr lvl="1" eaLnBrk="1" hangingPunct="1">
              <a:lnSpc>
                <a:spcPct val="90000"/>
              </a:lnSpc>
              <a:buFont typeface="Wingdings" pitchFamily="2" charset="2"/>
              <a:buChar char="v"/>
            </a:pPr>
            <a:endParaRPr lang="en-GB" altLang="en-US" sz="2000" dirty="0"/>
          </a:p>
          <a:p>
            <a:pPr eaLnBrk="1" hangingPunct="1">
              <a:lnSpc>
                <a:spcPct val="90000"/>
              </a:lnSpc>
              <a:buFont typeface="Wingdings" pitchFamily="2" charset="2"/>
              <a:buNone/>
            </a:pPr>
            <a:endParaRPr lang="en-GB" altLang="en-US" sz="1000" dirty="0"/>
          </a:p>
          <a:p>
            <a:pPr eaLnBrk="1" hangingPunct="1">
              <a:lnSpc>
                <a:spcPct val="90000"/>
              </a:lnSpc>
              <a:buFont typeface="Wingdings" pitchFamily="2" charset="2"/>
              <a:buNone/>
            </a:pPr>
            <a:r>
              <a:rPr lang="en-GB" altLang="en-US" sz="2800" dirty="0"/>
              <a:t>Your weaknesses</a:t>
            </a:r>
          </a:p>
          <a:p>
            <a:pPr lvl="1" eaLnBrk="1" hangingPunct="1">
              <a:lnSpc>
                <a:spcPct val="90000"/>
              </a:lnSpc>
              <a:buFont typeface="Wingdings" pitchFamily="2" charset="2"/>
              <a:buChar char="q"/>
            </a:pPr>
            <a:r>
              <a:rPr lang="en-GB" altLang="en-US" sz="2000" dirty="0"/>
              <a:t>Awareness of your weaknesses can allow you to focus on strengths,  accommodate and improve on them.</a:t>
            </a:r>
          </a:p>
          <a:p>
            <a:pPr eaLnBrk="1" hangingPunct="1">
              <a:lnSpc>
                <a:spcPct val="90000"/>
              </a:lnSpc>
              <a:buFont typeface="Wingdings" pitchFamily="2" charset="2"/>
              <a:buNone/>
            </a:pPr>
            <a:endParaRPr lang="en-GB" altLang="en-US" sz="2400" dirty="0"/>
          </a:p>
        </p:txBody>
      </p:sp>
    </p:spTree>
    <p:extLst>
      <p:ext uri="{BB962C8B-B14F-4D97-AF65-F5344CB8AC3E}">
        <p14:creationId xmlns:p14="http://schemas.microsoft.com/office/powerpoint/2010/main" val="1884922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4450"/>
            <a:ext cx="8445822" cy="1143000"/>
          </a:xfrm>
        </p:spPr>
        <p:txBody>
          <a:bodyPr/>
          <a:lstStyle/>
          <a:p>
            <a:r>
              <a:rPr lang="en-GB" sz="4000" b="1" dirty="0"/>
              <a:t>SWOT</a:t>
            </a:r>
          </a:p>
        </p:txBody>
      </p:sp>
      <p:sp>
        <p:nvSpPr>
          <p:cNvPr id="3" name="Content Placeholder 2"/>
          <p:cNvSpPr>
            <a:spLocks noGrp="1"/>
          </p:cNvSpPr>
          <p:nvPr>
            <p:ph idx="1"/>
          </p:nvPr>
        </p:nvSpPr>
        <p:spPr>
          <a:xfrm>
            <a:off x="323528" y="5373216"/>
            <a:ext cx="8352160" cy="403700"/>
          </a:xfrm>
        </p:spPr>
        <p:txBody>
          <a:bodyPr/>
          <a:lstStyle/>
          <a:p>
            <a:pPr marL="0" indent="0" algn="ctr">
              <a:buNone/>
            </a:pPr>
            <a:r>
              <a:rPr lang="en-GB" sz="900" b="0" i="1" dirty="0"/>
              <a:t>Image Source, (</a:t>
            </a:r>
            <a:r>
              <a:rPr lang="en-GB" sz="900" b="0" i="1" dirty="0" err="1"/>
              <a:t>BiteSize</a:t>
            </a:r>
            <a:r>
              <a:rPr lang="en-GB" sz="900" b="0" i="1" dirty="0"/>
              <a:t> Learning, N.D.)</a:t>
            </a:r>
          </a:p>
        </p:txBody>
      </p:sp>
      <p:pic>
        <p:nvPicPr>
          <p:cNvPr id="5" name="Picture 4" descr="A screenshot of a swot analysis&#10;&#10;Description automatically generated">
            <a:extLst>
              <a:ext uri="{FF2B5EF4-FFF2-40B4-BE49-F238E27FC236}">
                <a16:creationId xmlns:a16="http://schemas.microsoft.com/office/drawing/2014/main" id="{363D5A43-DB04-8124-4D62-1CFCD7D6D0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8462" y="908720"/>
            <a:ext cx="7647075" cy="4297656"/>
          </a:xfrm>
          <a:prstGeom prst="rect">
            <a:avLst/>
          </a:prstGeom>
        </p:spPr>
      </p:pic>
    </p:spTree>
    <p:extLst>
      <p:ext uri="{BB962C8B-B14F-4D97-AF65-F5344CB8AC3E}">
        <p14:creationId xmlns:p14="http://schemas.microsoft.com/office/powerpoint/2010/main" val="22836669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FF99C-3E52-5781-3CE5-0087EC309F70}"/>
              </a:ext>
            </a:extLst>
          </p:cNvPr>
          <p:cNvSpPr>
            <a:spLocks noGrp="1"/>
          </p:cNvSpPr>
          <p:nvPr>
            <p:ph type="title"/>
          </p:nvPr>
        </p:nvSpPr>
        <p:spPr/>
        <p:txBody>
          <a:bodyPr/>
          <a:lstStyle/>
          <a:p>
            <a:r>
              <a:rPr lang="en-GB" b="1" dirty="0">
                <a:solidFill>
                  <a:srgbClr val="0000FF"/>
                </a:solidFill>
              </a:rPr>
              <a:t>Activity</a:t>
            </a:r>
          </a:p>
        </p:txBody>
      </p:sp>
      <p:sp>
        <p:nvSpPr>
          <p:cNvPr id="3" name="Content Placeholder 2">
            <a:extLst>
              <a:ext uri="{FF2B5EF4-FFF2-40B4-BE49-F238E27FC236}">
                <a16:creationId xmlns:a16="http://schemas.microsoft.com/office/drawing/2014/main" id="{F38F6933-17B3-10C4-E9B1-50A083438653}"/>
              </a:ext>
            </a:extLst>
          </p:cNvPr>
          <p:cNvSpPr>
            <a:spLocks noGrp="1"/>
          </p:cNvSpPr>
          <p:nvPr>
            <p:ph idx="1"/>
          </p:nvPr>
        </p:nvSpPr>
        <p:spPr/>
        <p:txBody>
          <a:bodyPr/>
          <a:lstStyle/>
          <a:p>
            <a:r>
              <a:rPr lang="en-GB" dirty="0"/>
              <a:t>On your own, look at the Strengths and Weaknesses worksheet</a:t>
            </a:r>
          </a:p>
          <a:p>
            <a:r>
              <a:rPr lang="en-GB" dirty="0"/>
              <a:t>Make some notes on answers to the questions </a:t>
            </a:r>
          </a:p>
          <a:p>
            <a:r>
              <a:rPr lang="en-GB" dirty="0"/>
              <a:t>Then, chat to a partner about your answers. Do you share any strengths or weaknesses with your partner?</a:t>
            </a:r>
          </a:p>
          <a:p>
            <a:endParaRPr lang="en-GB" dirty="0"/>
          </a:p>
        </p:txBody>
      </p:sp>
      <p:sp>
        <p:nvSpPr>
          <p:cNvPr id="4" name="Date Placeholder 3">
            <a:extLst>
              <a:ext uri="{FF2B5EF4-FFF2-40B4-BE49-F238E27FC236}">
                <a16:creationId xmlns:a16="http://schemas.microsoft.com/office/drawing/2014/main" id="{EC497075-0FED-2AA2-2977-7C9DB8FA041E}"/>
              </a:ext>
            </a:extLst>
          </p:cNvPr>
          <p:cNvSpPr>
            <a:spLocks noGrp="1"/>
          </p:cNvSpPr>
          <p:nvPr>
            <p:ph type="dt" sz="half" idx="10"/>
          </p:nvPr>
        </p:nvSpPr>
        <p:spPr/>
        <p:txBody>
          <a:bodyPr/>
          <a:lstStyle/>
          <a:p>
            <a:pPr>
              <a:defRPr/>
            </a:pPr>
            <a:fld id="{2303D31F-598B-47EE-BA37-93F097A3D676}" type="datetime1">
              <a:rPr lang="en-GB" altLang="en-US" smtClean="0"/>
              <a:pPr>
                <a:defRPr/>
              </a:pPr>
              <a:t>23/07/2024</a:t>
            </a:fld>
            <a:endParaRPr lang="en-GB" altLang="en-US"/>
          </a:p>
        </p:txBody>
      </p:sp>
      <p:sp>
        <p:nvSpPr>
          <p:cNvPr id="5" name="Slide Number Placeholder 4">
            <a:extLst>
              <a:ext uri="{FF2B5EF4-FFF2-40B4-BE49-F238E27FC236}">
                <a16:creationId xmlns:a16="http://schemas.microsoft.com/office/drawing/2014/main" id="{54119026-2254-D861-29DD-1178C44C4E9D}"/>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7986566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DFB5E-E870-EF8A-FB39-E341C4CAC52F}"/>
              </a:ext>
            </a:extLst>
          </p:cNvPr>
          <p:cNvSpPr>
            <a:spLocks noGrp="1"/>
          </p:cNvSpPr>
          <p:nvPr>
            <p:ph type="title"/>
          </p:nvPr>
        </p:nvSpPr>
        <p:spPr/>
        <p:txBody>
          <a:bodyPr/>
          <a:lstStyle/>
          <a:p>
            <a:r>
              <a:rPr lang="en-GB" sz="3600" b="1" dirty="0"/>
              <a:t>How does this link to Task 2</a:t>
            </a:r>
            <a:r>
              <a:rPr lang="en-GB" sz="3600" dirty="0"/>
              <a:t>?</a:t>
            </a:r>
          </a:p>
        </p:txBody>
      </p:sp>
      <p:sp>
        <p:nvSpPr>
          <p:cNvPr id="3" name="Content Placeholder 2">
            <a:extLst>
              <a:ext uri="{FF2B5EF4-FFF2-40B4-BE49-F238E27FC236}">
                <a16:creationId xmlns:a16="http://schemas.microsoft.com/office/drawing/2014/main" id="{656AB633-6454-5B68-33B6-BA42AAFC6D67}"/>
              </a:ext>
            </a:extLst>
          </p:cNvPr>
          <p:cNvSpPr>
            <a:spLocks noGrp="1"/>
          </p:cNvSpPr>
          <p:nvPr>
            <p:ph idx="1"/>
          </p:nvPr>
        </p:nvSpPr>
        <p:spPr>
          <a:xfrm>
            <a:off x="472976" y="1417638"/>
            <a:ext cx="8229600" cy="3917032"/>
          </a:xfrm>
        </p:spPr>
        <p:txBody>
          <a:bodyPr/>
          <a:lstStyle/>
          <a:p>
            <a:r>
              <a:rPr lang="en-GB" dirty="0"/>
              <a:t>In Task 2, you need to identify your </a:t>
            </a:r>
            <a:r>
              <a:rPr lang="en-GB" b="1" dirty="0"/>
              <a:t>strengths </a:t>
            </a:r>
            <a:r>
              <a:rPr lang="en-GB" dirty="0"/>
              <a:t>and </a:t>
            </a:r>
            <a:r>
              <a:rPr lang="en-GB" b="1" dirty="0"/>
              <a:t>weaknesses</a:t>
            </a:r>
            <a:r>
              <a:rPr lang="en-GB" dirty="0"/>
              <a:t> in relation to your career goals</a:t>
            </a:r>
          </a:p>
          <a:p>
            <a:r>
              <a:rPr lang="en-GB" dirty="0"/>
              <a:t>Although you don’t need to identify the threats and opportunities part of SWOT, you </a:t>
            </a:r>
            <a:r>
              <a:rPr lang="en-GB" b="1" dirty="0"/>
              <a:t>do </a:t>
            </a:r>
            <a:r>
              <a:rPr lang="en-GB" dirty="0"/>
              <a:t>need to include some thoughts on how you will </a:t>
            </a:r>
            <a:r>
              <a:rPr lang="en-GB" i="1" dirty="0"/>
              <a:t>improve</a:t>
            </a:r>
            <a:r>
              <a:rPr lang="en-GB" dirty="0"/>
              <a:t> your weaknesses</a:t>
            </a:r>
          </a:p>
        </p:txBody>
      </p:sp>
      <p:sp>
        <p:nvSpPr>
          <p:cNvPr id="4" name="Date Placeholder 3">
            <a:extLst>
              <a:ext uri="{FF2B5EF4-FFF2-40B4-BE49-F238E27FC236}">
                <a16:creationId xmlns:a16="http://schemas.microsoft.com/office/drawing/2014/main" id="{B0D7EBCB-C2D7-7E5E-AC23-48C12E9F25A8}"/>
              </a:ext>
            </a:extLst>
          </p:cNvPr>
          <p:cNvSpPr>
            <a:spLocks noGrp="1"/>
          </p:cNvSpPr>
          <p:nvPr>
            <p:ph type="dt" sz="half" idx="10"/>
          </p:nvPr>
        </p:nvSpPr>
        <p:spPr/>
        <p:txBody>
          <a:bodyPr/>
          <a:lstStyle/>
          <a:p>
            <a:pPr>
              <a:defRPr/>
            </a:pPr>
            <a:fld id="{2303D31F-598B-47EE-BA37-93F097A3D676}" type="datetime1">
              <a:rPr lang="en-GB" altLang="en-US" smtClean="0"/>
              <a:pPr>
                <a:defRPr/>
              </a:pPr>
              <a:t>23/07/2024</a:t>
            </a:fld>
            <a:endParaRPr lang="en-GB" altLang="en-US"/>
          </a:p>
        </p:txBody>
      </p:sp>
      <p:sp>
        <p:nvSpPr>
          <p:cNvPr id="5" name="Slide Number Placeholder 4">
            <a:extLst>
              <a:ext uri="{FF2B5EF4-FFF2-40B4-BE49-F238E27FC236}">
                <a16:creationId xmlns:a16="http://schemas.microsoft.com/office/drawing/2014/main" id="{45E50457-F5C2-5782-DAA9-ADAB7BAAC2D8}"/>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784445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56C97-C47C-C5AD-3248-F498B9EAB124}"/>
              </a:ext>
            </a:extLst>
          </p:cNvPr>
          <p:cNvSpPr>
            <a:spLocks noGrp="1"/>
          </p:cNvSpPr>
          <p:nvPr>
            <p:ph type="title"/>
          </p:nvPr>
        </p:nvSpPr>
        <p:spPr>
          <a:xfrm>
            <a:off x="2010544" y="12292"/>
            <a:ext cx="5122912" cy="681954"/>
          </a:xfrm>
        </p:spPr>
        <p:txBody>
          <a:bodyPr/>
          <a:lstStyle/>
          <a:p>
            <a:r>
              <a:rPr lang="en-GB" b="1" dirty="0">
                <a:solidFill>
                  <a:srgbClr val="0000FF"/>
                </a:solidFill>
              </a:rPr>
              <a:t>Discussion Activity</a:t>
            </a:r>
          </a:p>
        </p:txBody>
      </p:sp>
      <p:sp>
        <p:nvSpPr>
          <p:cNvPr id="3" name="Content Placeholder 2">
            <a:extLst>
              <a:ext uri="{FF2B5EF4-FFF2-40B4-BE49-F238E27FC236}">
                <a16:creationId xmlns:a16="http://schemas.microsoft.com/office/drawing/2014/main" id="{B379D6A2-5022-B654-6228-9ABF6490884D}"/>
              </a:ext>
            </a:extLst>
          </p:cNvPr>
          <p:cNvSpPr>
            <a:spLocks noGrp="1"/>
          </p:cNvSpPr>
          <p:nvPr>
            <p:ph idx="1"/>
          </p:nvPr>
        </p:nvSpPr>
        <p:spPr>
          <a:xfrm>
            <a:off x="457200" y="764704"/>
            <a:ext cx="8229600" cy="3917032"/>
          </a:xfrm>
        </p:spPr>
        <p:txBody>
          <a:bodyPr/>
          <a:lstStyle/>
          <a:p>
            <a:pPr marL="514350" indent="-514350">
              <a:buAutoNum type="arabicParenR"/>
            </a:pPr>
            <a:r>
              <a:rPr lang="en-GB" sz="3000" dirty="0"/>
              <a:t>What is your future/desired career in the  Health and Social Care field?</a:t>
            </a:r>
          </a:p>
          <a:p>
            <a:pPr marL="514350" indent="-514350">
              <a:buAutoNum type="arabicParenR"/>
            </a:pPr>
            <a:r>
              <a:rPr lang="en-GB" sz="3000" dirty="0"/>
              <a:t>What do you know about this career without doing any research yet?</a:t>
            </a:r>
          </a:p>
          <a:p>
            <a:pPr marL="514350" indent="-514350">
              <a:buAutoNum type="arabicParenR"/>
            </a:pPr>
            <a:r>
              <a:rPr lang="en-GB" sz="3000" dirty="0"/>
              <a:t>What skills and strengths do you already have that you think would make this career right for you?</a:t>
            </a:r>
          </a:p>
          <a:p>
            <a:pPr marL="514350" indent="-514350">
              <a:buAutoNum type="arabicParenR"/>
            </a:pPr>
            <a:r>
              <a:rPr lang="en-GB" sz="3000" dirty="0"/>
              <a:t>What personal weaknesses do you think you might need to improve in order to do this career?</a:t>
            </a:r>
          </a:p>
          <a:p>
            <a:pPr marL="514350" indent="-514350">
              <a:buAutoNum type="arabicParenR"/>
            </a:pPr>
            <a:endParaRPr lang="en-GB" sz="3000" dirty="0"/>
          </a:p>
        </p:txBody>
      </p:sp>
      <p:sp>
        <p:nvSpPr>
          <p:cNvPr id="4" name="Date Placeholder 3">
            <a:extLst>
              <a:ext uri="{FF2B5EF4-FFF2-40B4-BE49-F238E27FC236}">
                <a16:creationId xmlns:a16="http://schemas.microsoft.com/office/drawing/2014/main" id="{FBB05DFB-8336-DFB1-5610-728B8D21F75A}"/>
              </a:ext>
            </a:extLst>
          </p:cNvPr>
          <p:cNvSpPr>
            <a:spLocks noGrp="1"/>
          </p:cNvSpPr>
          <p:nvPr>
            <p:ph type="dt" sz="half" idx="10"/>
          </p:nvPr>
        </p:nvSpPr>
        <p:spPr/>
        <p:txBody>
          <a:bodyPr/>
          <a:lstStyle/>
          <a:p>
            <a:pPr>
              <a:defRPr/>
            </a:pPr>
            <a:fld id="{2303D31F-598B-47EE-BA37-93F097A3D676}" type="datetime1">
              <a:rPr lang="en-GB" altLang="en-US" smtClean="0"/>
              <a:pPr>
                <a:defRPr/>
              </a:pPr>
              <a:t>23/07/2024</a:t>
            </a:fld>
            <a:endParaRPr lang="en-GB" altLang="en-US"/>
          </a:p>
        </p:txBody>
      </p:sp>
      <p:sp>
        <p:nvSpPr>
          <p:cNvPr id="5" name="Slide Number Placeholder 4">
            <a:extLst>
              <a:ext uri="{FF2B5EF4-FFF2-40B4-BE49-F238E27FC236}">
                <a16:creationId xmlns:a16="http://schemas.microsoft.com/office/drawing/2014/main" id="{60CC20C8-F025-31AA-DFBB-3FE5B7E32B5A}"/>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41079608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6C669-8849-B8FE-88A5-D433A811FDB8}"/>
              </a:ext>
            </a:extLst>
          </p:cNvPr>
          <p:cNvSpPr>
            <a:spLocks noGrp="1"/>
          </p:cNvSpPr>
          <p:nvPr>
            <p:ph type="title"/>
          </p:nvPr>
        </p:nvSpPr>
        <p:spPr/>
        <p:txBody>
          <a:bodyPr/>
          <a:lstStyle/>
          <a:p>
            <a:r>
              <a:rPr lang="en-GB" b="1" dirty="0">
                <a:solidFill>
                  <a:srgbClr val="0000FF"/>
                </a:solidFill>
              </a:rPr>
              <a:t>Rest of the class</a:t>
            </a:r>
          </a:p>
        </p:txBody>
      </p:sp>
      <p:sp>
        <p:nvSpPr>
          <p:cNvPr id="3" name="Content Placeholder 2">
            <a:extLst>
              <a:ext uri="{FF2B5EF4-FFF2-40B4-BE49-F238E27FC236}">
                <a16:creationId xmlns:a16="http://schemas.microsoft.com/office/drawing/2014/main" id="{AC5D1CFD-4090-6F08-9719-FDE782694940}"/>
              </a:ext>
            </a:extLst>
          </p:cNvPr>
          <p:cNvSpPr>
            <a:spLocks noGrp="1"/>
          </p:cNvSpPr>
          <p:nvPr>
            <p:ph idx="1"/>
          </p:nvPr>
        </p:nvSpPr>
        <p:spPr>
          <a:xfrm>
            <a:off x="462136" y="1382697"/>
            <a:ext cx="8229600" cy="3917032"/>
          </a:xfrm>
        </p:spPr>
        <p:txBody>
          <a:bodyPr/>
          <a:lstStyle/>
          <a:p>
            <a:r>
              <a:rPr lang="en-GB" dirty="0"/>
              <a:t>Now that you’ve had a brainstorm and chat about your future/desired career in the Health and Social Care field, start your research about this career and the duties and skills it requires! Remember to use sources that pass the CRAAP test. You can use the CRAAP checklist in Week 1 to help with this. </a:t>
            </a:r>
          </a:p>
        </p:txBody>
      </p:sp>
      <p:sp>
        <p:nvSpPr>
          <p:cNvPr id="4" name="Date Placeholder 3">
            <a:extLst>
              <a:ext uri="{FF2B5EF4-FFF2-40B4-BE49-F238E27FC236}">
                <a16:creationId xmlns:a16="http://schemas.microsoft.com/office/drawing/2014/main" id="{657AD2FA-AD5E-A19E-B40F-A7A29EAA379E}"/>
              </a:ext>
            </a:extLst>
          </p:cNvPr>
          <p:cNvSpPr>
            <a:spLocks noGrp="1"/>
          </p:cNvSpPr>
          <p:nvPr>
            <p:ph type="dt" sz="half" idx="10"/>
          </p:nvPr>
        </p:nvSpPr>
        <p:spPr/>
        <p:txBody>
          <a:bodyPr/>
          <a:lstStyle/>
          <a:p>
            <a:pPr>
              <a:defRPr/>
            </a:pPr>
            <a:fld id="{2303D31F-598B-47EE-BA37-93F097A3D676}" type="datetime1">
              <a:rPr lang="en-GB" altLang="en-US" smtClean="0"/>
              <a:pPr>
                <a:defRPr/>
              </a:pPr>
              <a:t>23/07/2024</a:t>
            </a:fld>
            <a:endParaRPr lang="en-GB" altLang="en-US"/>
          </a:p>
        </p:txBody>
      </p:sp>
      <p:sp>
        <p:nvSpPr>
          <p:cNvPr id="5" name="Slide Number Placeholder 4">
            <a:extLst>
              <a:ext uri="{FF2B5EF4-FFF2-40B4-BE49-F238E27FC236}">
                <a16:creationId xmlns:a16="http://schemas.microsoft.com/office/drawing/2014/main" id="{A424C579-06B1-2FFC-C6A3-23A748970FB6}"/>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5306862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96A10-A3CD-E3DA-66CB-ECE3DB13C497}"/>
              </a:ext>
            </a:extLst>
          </p:cNvPr>
          <p:cNvSpPr>
            <a:spLocks noGrp="1"/>
          </p:cNvSpPr>
          <p:nvPr>
            <p:ph type="title"/>
          </p:nvPr>
        </p:nvSpPr>
        <p:spPr>
          <a:xfrm>
            <a:off x="457200" y="-7727"/>
            <a:ext cx="8229600" cy="1143000"/>
          </a:xfrm>
        </p:spPr>
        <p:txBody>
          <a:bodyPr/>
          <a:lstStyle/>
          <a:p>
            <a:r>
              <a:rPr lang="en-GB" b="1" dirty="0"/>
              <a:t>References </a:t>
            </a:r>
          </a:p>
        </p:txBody>
      </p:sp>
      <p:sp>
        <p:nvSpPr>
          <p:cNvPr id="3" name="Content Placeholder 2">
            <a:extLst>
              <a:ext uri="{FF2B5EF4-FFF2-40B4-BE49-F238E27FC236}">
                <a16:creationId xmlns:a16="http://schemas.microsoft.com/office/drawing/2014/main" id="{9B8C648F-4766-4C7D-4F4A-23A03343E2D7}"/>
              </a:ext>
            </a:extLst>
          </p:cNvPr>
          <p:cNvSpPr>
            <a:spLocks noGrp="1"/>
          </p:cNvSpPr>
          <p:nvPr>
            <p:ph idx="1"/>
          </p:nvPr>
        </p:nvSpPr>
        <p:spPr>
          <a:xfrm>
            <a:off x="457200" y="980728"/>
            <a:ext cx="8229600" cy="3917032"/>
          </a:xfrm>
        </p:spPr>
        <p:txBody>
          <a:bodyPr/>
          <a:lstStyle/>
          <a:p>
            <a:r>
              <a:rPr lang="en-GB" sz="2400" dirty="0"/>
              <a:t>NHS (2023) </a:t>
            </a:r>
            <a:r>
              <a:rPr lang="en-GB" sz="2400" i="1" dirty="0"/>
              <a:t>Personal Development Planning. </a:t>
            </a:r>
            <a:r>
              <a:rPr lang="en-GB" sz="2400" dirty="0"/>
              <a:t>Available at: </a:t>
            </a:r>
            <a:r>
              <a:rPr lang="en-GB" sz="2400" dirty="0">
                <a:hlinkClick r:id="rId2"/>
              </a:rPr>
              <a:t>https://www.healthcareers.nhs.uk/career-planning/developing-your-health-career/developing-your-health-career/personal-development-planning/personal-development-planning</a:t>
            </a:r>
            <a:r>
              <a:rPr lang="en-GB" sz="2400" dirty="0"/>
              <a:t>. (Accessed: 7</a:t>
            </a:r>
            <a:r>
              <a:rPr lang="en-GB" sz="2400" baseline="30000" dirty="0"/>
              <a:t>th</a:t>
            </a:r>
            <a:r>
              <a:rPr lang="en-GB" sz="2400" dirty="0"/>
              <a:t> of June 2023).</a:t>
            </a:r>
          </a:p>
          <a:p>
            <a:endParaRPr lang="en-GB" sz="2400" dirty="0"/>
          </a:p>
          <a:p>
            <a:r>
              <a:rPr lang="en-GB" sz="2400" dirty="0" err="1"/>
              <a:t>BiteSize</a:t>
            </a:r>
            <a:r>
              <a:rPr lang="en-GB" sz="2400" dirty="0"/>
              <a:t> Learning (n.d.) </a:t>
            </a:r>
            <a:r>
              <a:rPr lang="en-GB" sz="2400" i="1" dirty="0"/>
              <a:t>The SWOT analysis, explained. </a:t>
            </a:r>
            <a:r>
              <a:rPr lang="en-GB" sz="2400" dirty="0"/>
              <a:t>Available at: </a:t>
            </a:r>
            <a:r>
              <a:rPr lang="en-GB" sz="2400" dirty="0">
                <a:hlinkClick r:id="rId3"/>
              </a:rPr>
              <a:t>https://www.bitesizelearning.co.uk/resources/swot-analysis-explained-examples-templates#swot-templates</a:t>
            </a:r>
            <a:r>
              <a:rPr lang="en-GB" sz="2400" dirty="0"/>
              <a:t>. (Accessed: 7</a:t>
            </a:r>
            <a:r>
              <a:rPr lang="en-GB" sz="2400" baseline="30000" dirty="0"/>
              <a:t>th</a:t>
            </a:r>
            <a:r>
              <a:rPr lang="en-GB" sz="2400" dirty="0"/>
              <a:t> June 2023).</a:t>
            </a:r>
            <a:endParaRPr lang="en-GB" sz="2400" i="1" dirty="0"/>
          </a:p>
        </p:txBody>
      </p:sp>
      <p:sp>
        <p:nvSpPr>
          <p:cNvPr id="4" name="Date Placeholder 3">
            <a:extLst>
              <a:ext uri="{FF2B5EF4-FFF2-40B4-BE49-F238E27FC236}">
                <a16:creationId xmlns:a16="http://schemas.microsoft.com/office/drawing/2014/main" id="{B3219F04-CA09-D30F-F4D9-BBC972933C21}"/>
              </a:ext>
            </a:extLst>
          </p:cNvPr>
          <p:cNvSpPr>
            <a:spLocks noGrp="1"/>
          </p:cNvSpPr>
          <p:nvPr>
            <p:ph type="dt" sz="half" idx="10"/>
          </p:nvPr>
        </p:nvSpPr>
        <p:spPr/>
        <p:txBody>
          <a:bodyPr/>
          <a:lstStyle/>
          <a:p>
            <a:pPr>
              <a:defRPr/>
            </a:pPr>
            <a:fld id="{2303D31F-598B-47EE-BA37-93F097A3D676}" type="datetime1">
              <a:rPr lang="en-GB" altLang="en-US" smtClean="0"/>
              <a:pPr>
                <a:defRPr/>
              </a:pPr>
              <a:t>23/07/2024</a:t>
            </a:fld>
            <a:endParaRPr lang="en-GB" altLang="en-US"/>
          </a:p>
        </p:txBody>
      </p:sp>
      <p:sp>
        <p:nvSpPr>
          <p:cNvPr id="5" name="Slide Number Placeholder 4">
            <a:extLst>
              <a:ext uri="{FF2B5EF4-FFF2-40B4-BE49-F238E27FC236}">
                <a16:creationId xmlns:a16="http://schemas.microsoft.com/office/drawing/2014/main" id="{9A286089-9C52-2E44-0293-3BED8AC2E92B}"/>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99892319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602</Words>
  <Application>Microsoft Office PowerPoint</Application>
  <PresentationFormat>On-screen Show (4:3)</PresentationFormat>
  <Paragraphs>76</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Myriad Pro</vt:lpstr>
      <vt:lpstr>Arial</vt:lpstr>
      <vt:lpstr>Verdana</vt:lpstr>
      <vt:lpstr>Wingdings</vt:lpstr>
      <vt:lpstr>20140311PresentationUWTSDTemplate</vt:lpstr>
      <vt:lpstr>LCHS4001</vt:lpstr>
      <vt:lpstr>What is a skill?</vt:lpstr>
      <vt:lpstr>Skills for effective learning</vt:lpstr>
      <vt:lpstr> Discussion Activity: </vt:lpstr>
      <vt:lpstr> Types of skills </vt:lpstr>
      <vt:lpstr>Getting to know yourself</vt:lpstr>
      <vt:lpstr>SWOT</vt:lpstr>
      <vt:lpstr>Activity</vt:lpstr>
      <vt:lpstr>How does this link to Task 2?</vt:lpstr>
      <vt:lpstr>Discussion Activity</vt:lpstr>
      <vt:lpstr>Rest of the class</vt:lpstr>
      <vt:lpstr>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Naomi Doerge</cp:lastModifiedBy>
  <cp:revision>64</cp:revision>
  <cp:lastPrinted>2018-07-09T15:27:01Z</cp:lastPrinted>
  <dcterms:created xsi:type="dcterms:W3CDTF">2002-10-07T19:43:58Z</dcterms:created>
  <dcterms:modified xsi:type="dcterms:W3CDTF">2024-07-23T14:58:30Z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2024-05-24T08:31:42Z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499767b0-bb5b-42ca-b3f1-f1c5e6b1b8fb</vt:lpwstr>
  </property>
  <property fmtid="{D5CDD505-2E9C-101B-9397-08002B2CF9AE}" pid="8" name="MSIP_Label_9762d7e7-4474-4a67-9ef6-3d4dc52b0ea7_ContentBits">
    <vt:lpwstr>0</vt:lpwstr>
  </property>
</Properties>
</file>