
<file path=[Content_Types].xml><?xml version="1.0" encoding="utf-8"?>
<Types xmlns="http://schemas.openxmlformats.org/package/2006/content-types">
  <Default Extension="bmp" ContentType="image/bmp"/>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0"/>
  </p:notesMasterIdLst>
  <p:sldIdLst>
    <p:sldId id="256" r:id="rId2"/>
    <p:sldId id="263" r:id="rId3"/>
    <p:sldId id="266" r:id="rId4"/>
    <p:sldId id="257" r:id="rId5"/>
    <p:sldId id="260" r:id="rId6"/>
    <p:sldId id="262" r:id="rId7"/>
    <p:sldId id="265" r:id="rId8"/>
    <p:sldId id="267"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9744" autoAdjust="0"/>
  </p:normalViewPr>
  <p:slideViewPr>
    <p:cSldViewPr snapToGrid="0">
      <p:cViewPr varScale="1">
        <p:scale>
          <a:sx n="56" d="100"/>
          <a:sy n="56" d="100"/>
        </p:scale>
        <p:origin x="129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EB815D-2D56-4B3F-988F-28AF7A6E7DF7}" type="datetimeFigureOut">
              <a:rPr lang="en-GB" smtClean="0"/>
              <a:t>21/02/2018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7D2554-04CF-4562-B3B4-E404B6BD8A05}" type="slidenum">
              <a:rPr lang="en-GB" smtClean="0"/>
              <a:t>‹#›</a:t>
            </a:fld>
            <a:endParaRPr lang="en-GB"/>
          </a:p>
        </p:txBody>
      </p:sp>
    </p:spTree>
    <p:extLst>
      <p:ext uri="{BB962C8B-B14F-4D97-AF65-F5344CB8AC3E}">
        <p14:creationId xmlns:p14="http://schemas.microsoft.com/office/powerpoint/2010/main" val="2791973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I’m Ruby Sian Wells and Welcome to my bid presentation. I'm here today to pitch my marketing plan for The </a:t>
            </a:r>
            <a:r>
              <a:rPr lang="en-GB" dirty="0" err="1"/>
              <a:t>Cwtch</a:t>
            </a:r>
            <a:r>
              <a:rPr lang="en-GB" dirty="0"/>
              <a:t> Coffee Shop.</a:t>
            </a:r>
          </a:p>
        </p:txBody>
      </p:sp>
      <p:sp>
        <p:nvSpPr>
          <p:cNvPr id="4" name="Slide Number Placeholder 3"/>
          <p:cNvSpPr>
            <a:spLocks noGrp="1"/>
          </p:cNvSpPr>
          <p:nvPr>
            <p:ph type="sldNum" sz="quarter" idx="10"/>
          </p:nvPr>
        </p:nvSpPr>
        <p:spPr/>
        <p:txBody>
          <a:bodyPr/>
          <a:lstStyle/>
          <a:p>
            <a:fld id="{EA7D2554-04CF-4562-B3B4-E404B6BD8A05}" type="slidenum">
              <a:rPr lang="en-GB" smtClean="0"/>
              <a:t>1</a:t>
            </a:fld>
            <a:endParaRPr lang="en-GB"/>
          </a:p>
        </p:txBody>
      </p:sp>
    </p:spTree>
    <p:extLst>
      <p:ext uri="{BB962C8B-B14F-4D97-AF65-F5344CB8AC3E}">
        <p14:creationId xmlns:p14="http://schemas.microsoft.com/office/powerpoint/2010/main" val="4120658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Cwtch</a:t>
            </a:r>
            <a:r>
              <a:rPr lang="en-GB" sz="1200" kern="1200" dirty="0">
                <a:solidFill>
                  <a:schemeClr val="tx1"/>
                </a:solidFill>
                <a:effectLst/>
                <a:latin typeface="+mn-lt"/>
                <a:ea typeface="+mn-ea"/>
                <a:cs typeface="+mn-cs"/>
              </a:rPr>
              <a:t> is an independently run cafe, offering delicious homemade cakes, locally sourced produce and fresh coffee. The Café is located on the edge of Swansea city Centre, Although the </a:t>
            </a:r>
            <a:r>
              <a:rPr lang="en-GB" sz="1200" kern="1200" dirty="0" err="1">
                <a:solidFill>
                  <a:schemeClr val="tx1"/>
                </a:solidFill>
                <a:effectLst/>
                <a:latin typeface="+mn-lt"/>
                <a:ea typeface="+mn-ea"/>
                <a:cs typeface="+mn-cs"/>
              </a:rPr>
              <a:t>Cwtch</a:t>
            </a:r>
            <a:r>
              <a:rPr lang="en-GB" sz="1200" kern="1200" dirty="0">
                <a:solidFill>
                  <a:schemeClr val="tx1"/>
                </a:solidFill>
                <a:effectLst/>
                <a:latin typeface="+mn-lt"/>
                <a:ea typeface="+mn-ea"/>
                <a:cs typeface="+mn-cs"/>
              </a:rPr>
              <a:t> is in the City centre it is still located on the outskirts and can often be missed by potential customers.</a:t>
            </a:r>
          </a:p>
          <a:p>
            <a:endParaRPr lang="en-GB" dirty="0"/>
          </a:p>
        </p:txBody>
      </p:sp>
      <p:sp>
        <p:nvSpPr>
          <p:cNvPr id="4" name="Slide Number Placeholder 3"/>
          <p:cNvSpPr>
            <a:spLocks noGrp="1"/>
          </p:cNvSpPr>
          <p:nvPr>
            <p:ph type="sldNum" sz="quarter" idx="10"/>
          </p:nvPr>
        </p:nvSpPr>
        <p:spPr/>
        <p:txBody>
          <a:bodyPr/>
          <a:lstStyle/>
          <a:p>
            <a:fld id="{EA7D2554-04CF-4562-B3B4-E404B6BD8A05}" type="slidenum">
              <a:rPr lang="en-GB" smtClean="0"/>
              <a:t>2</a:t>
            </a:fld>
            <a:endParaRPr lang="en-GB"/>
          </a:p>
        </p:txBody>
      </p:sp>
    </p:spTree>
    <p:extLst>
      <p:ext uri="{BB962C8B-B14F-4D97-AF65-F5344CB8AC3E}">
        <p14:creationId xmlns:p14="http://schemas.microsoft.com/office/powerpoint/2010/main" val="623497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 you are recognized by current customers and your company's first impression to others is extremely important. This means that the brand must be easily identified by the public to create a strong brand imagine. Currently the </a:t>
            </a:r>
            <a:r>
              <a:rPr lang="en-GB" sz="1200" kern="1200" dirty="0" err="1">
                <a:solidFill>
                  <a:schemeClr val="tx1"/>
                </a:solidFill>
                <a:effectLst/>
                <a:latin typeface="+mn-lt"/>
                <a:ea typeface="+mn-ea"/>
                <a:cs typeface="+mn-cs"/>
              </a:rPr>
              <a:t>Cwtch’s</a:t>
            </a:r>
            <a:r>
              <a:rPr lang="en-GB" sz="1200" kern="1200" dirty="0">
                <a:solidFill>
                  <a:schemeClr val="tx1"/>
                </a:solidFill>
                <a:effectLst/>
                <a:latin typeface="+mn-lt"/>
                <a:ea typeface="+mn-ea"/>
                <a:cs typeface="+mn-cs"/>
              </a:rPr>
              <a:t> brand identity isn’t as strong as it should be to attract the number of daily customers they desire. The café also needs to pay attention to the way they advertise and promote the business as there only online platforms are Facebook and Instagram, with no website of their own witch would help build their brand. Competition is one of the cafes biggest problems as there are 3 other coffee shops in the centre of Swansea, 2 Costas and a Starbucks and that’s not including other independent coffee shops and cafes in the city centre. </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A7D2554-04CF-4562-B3B4-E404B6BD8A05}" type="slidenum">
              <a:rPr lang="en-GB" smtClean="0"/>
              <a:t>3</a:t>
            </a:fld>
            <a:endParaRPr lang="en-GB"/>
          </a:p>
        </p:txBody>
      </p:sp>
    </p:spTree>
    <p:extLst>
      <p:ext uri="{BB962C8B-B14F-4D97-AF65-F5344CB8AC3E}">
        <p14:creationId xmlns:p14="http://schemas.microsoft.com/office/powerpoint/2010/main" val="29760994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Cwtch’s</a:t>
            </a:r>
            <a:r>
              <a:rPr lang="en-GB" sz="1200" kern="1200" dirty="0">
                <a:solidFill>
                  <a:schemeClr val="tx1"/>
                </a:solidFill>
                <a:effectLst/>
                <a:latin typeface="+mn-lt"/>
                <a:ea typeface="+mn-ea"/>
                <a:cs typeface="+mn-cs"/>
              </a:rPr>
              <a:t> brand is self-explanatory to locals and welsh speakers, however this may alienate non-welsh speakers and foreigners, a huge amount of people that live and visit Swansea do not speak the national language and may dismiss the independent coffee shop by misjudging it by its brand name. However, the name isn’t the issue here, I believe it has more to do with the lack of connection between promotion of the business and the brand name “</a:t>
            </a:r>
            <a:r>
              <a:rPr lang="en-GB" sz="1200" kern="1200" dirty="0" err="1">
                <a:solidFill>
                  <a:schemeClr val="tx1"/>
                </a:solidFill>
                <a:effectLst/>
                <a:latin typeface="+mn-lt"/>
                <a:ea typeface="+mn-ea"/>
                <a:cs typeface="+mn-cs"/>
              </a:rPr>
              <a:t>Cwtch</a:t>
            </a:r>
            <a:r>
              <a:rPr lang="en-GB" sz="1200" kern="1200" dirty="0">
                <a:solidFill>
                  <a:schemeClr val="tx1"/>
                </a:solidFill>
                <a:effectLst/>
                <a:latin typeface="+mn-lt"/>
                <a:ea typeface="+mn-ea"/>
                <a:cs typeface="+mn-cs"/>
              </a:rPr>
              <a:t>” witch I aim to improve by creating a strong business strategy and identifying the correct target market, using the brand to the businesses advantage.</a:t>
            </a:r>
          </a:p>
          <a:p>
            <a:r>
              <a:rPr lang="en-GB" sz="1200" kern="1200" dirty="0">
                <a:solidFill>
                  <a:schemeClr val="tx1"/>
                </a:solidFill>
                <a:effectLst/>
                <a:latin typeface="+mn-lt"/>
                <a:ea typeface="+mn-ea"/>
                <a:cs typeface="+mn-cs"/>
              </a:rPr>
              <a:t>The </a:t>
            </a:r>
            <a:r>
              <a:rPr lang="en-GB" sz="1200" kern="1200" dirty="0" err="1">
                <a:solidFill>
                  <a:schemeClr val="tx1"/>
                </a:solidFill>
                <a:effectLst/>
                <a:latin typeface="+mn-lt"/>
                <a:ea typeface="+mn-ea"/>
                <a:cs typeface="+mn-cs"/>
              </a:rPr>
              <a:t>Cwtch</a:t>
            </a:r>
            <a:r>
              <a:rPr lang="en-GB" sz="1200" kern="1200" dirty="0">
                <a:solidFill>
                  <a:schemeClr val="tx1"/>
                </a:solidFill>
                <a:effectLst/>
                <a:latin typeface="+mn-lt"/>
                <a:ea typeface="+mn-ea"/>
                <a:cs typeface="+mn-cs"/>
              </a:rPr>
              <a:t> have social media platforms with visually pleasing images of their products and venue that will help increase followings and get more customers visiting the coffee shop however, there are several things that could be advertised on these platforms that just aren’t obvious at first glance. They do not have their own website, I aim to help design one that will include a section that will allow people to book online for the events they offer like baby showers, birthdays and private coffee mornings for groups. This would allow them to offer mass information on their events and would likely boost the amount of people interested in them.</a:t>
            </a:r>
          </a:p>
          <a:p>
            <a:r>
              <a:rPr lang="en-GB" sz="1200" kern="1200" dirty="0">
                <a:solidFill>
                  <a:schemeClr val="tx1"/>
                </a:solidFill>
                <a:effectLst/>
                <a:latin typeface="+mn-lt"/>
                <a:ea typeface="+mn-ea"/>
                <a:cs typeface="+mn-cs"/>
              </a:rPr>
              <a:t>In order to get more custom, the shop needs to advertise their products further, for example they offer a range of vegetarian and vegan food but don’t advertise it apart from a few pictures on Facebook, by advertising that their products are all locally sourced could give them an advantage over the chain coffee shops like costa and Starbucks. I aim to use this to create a niche market for the business.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EA7D2554-04CF-4562-B3B4-E404B6BD8A05}" type="slidenum">
              <a:rPr lang="en-GB" smtClean="0"/>
              <a:t>4</a:t>
            </a:fld>
            <a:endParaRPr lang="en-GB"/>
          </a:p>
        </p:txBody>
      </p:sp>
    </p:spTree>
    <p:extLst>
      <p:ext uri="{BB962C8B-B14F-4D97-AF65-F5344CB8AC3E}">
        <p14:creationId xmlns:p14="http://schemas.microsoft.com/office/powerpoint/2010/main" val="6055617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Initially I will begin by creating a business strategy including a vision statement, a mission statement, the business long term goals, confirm the strategies that will be used and set a timeline for when this should be completed by.</a:t>
            </a:r>
          </a:p>
          <a:p>
            <a:r>
              <a:rPr lang="en-GB" sz="1200" kern="1200" dirty="0">
                <a:solidFill>
                  <a:schemeClr val="tx1"/>
                </a:solidFill>
                <a:effectLst/>
                <a:latin typeface="+mn-lt"/>
                <a:ea typeface="+mn-ea"/>
                <a:cs typeface="+mn-cs"/>
              </a:rPr>
              <a:t>In order to gather research for this I will hold focus groups and create surveys to gain information on the market that should be targeted. </a:t>
            </a:r>
          </a:p>
          <a:p>
            <a:r>
              <a:rPr lang="en-GB" sz="1200" kern="1200" dirty="0">
                <a:solidFill>
                  <a:schemeClr val="tx1"/>
                </a:solidFill>
                <a:effectLst/>
                <a:latin typeface="+mn-lt"/>
                <a:ea typeface="+mn-ea"/>
                <a:cs typeface="+mn-cs"/>
              </a:rPr>
              <a:t>I will be getting a logo created for the Café in the coming weeks as they currently only have the businesses name, which is unlikely to be as memorable as unique logo. I aim to get a design student from UWTSD to create this for me to save the business on costs. I will also work on producing other core marketing materials with the logo on to promote it further to the public for example a company website, broachers, promotional fliers, loyalty cards and billboards.</a:t>
            </a:r>
          </a:p>
          <a:p>
            <a:endParaRPr lang="en-GB" dirty="0"/>
          </a:p>
        </p:txBody>
      </p:sp>
      <p:sp>
        <p:nvSpPr>
          <p:cNvPr id="4" name="Slide Number Placeholder 3"/>
          <p:cNvSpPr>
            <a:spLocks noGrp="1"/>
          </p:cNvSpPr>
          <p:nvPr>
            <p:ph type="sldNum" sz="quarter" idx="10"/>
          </p:nvPr>
        </p:nvSpPr>
        <p:spPr/>
        <p:txBody>
          <a:bodyPr/>
          <a:lstStyle/>
          <a:p>
            <a:fld id="{EA7D2554-04CF-4562-B3B4-E404B6BD8A05}" type="slidenum">
              <a:rPr lang="en-GB" smtClean="0"/>
              <a:t>5</a:t>
            </a:fld>
            <a:endParaRPr lang="en-GB"/>
          </a:p>
        </p:txBody>
      </p:sp>
    </p:spTree>
    <p:extLst>
      <p:ext uri="{BB962C8B-B14F-4D97-AF65-F5344CB8AC3E}">
        <p14:creationId xmlns:p14="http://schemas.microsoft.com/office/powerpoint/2010/main" val="20029755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7D2554-04CF-4562-B3B4-E404B6BD8A05}" type="slidenum">
              <a:rPr lang="en-GB" smtClean="0"/>
              <a:t>6</a:t>
            </a:fld>
            <a:endParaRPr lang="en-GB"/>
          </a:p>
        </p:txBody>
      </p:sp>
    </p:spTree>
    <p:extLst>
      <p:ext uri="{BB962C8B-B14F-4D97-AF65-F5344CB8AC3E}">
        <p14:creationId xmlns:p14="http://schemas.microsoft.com/office/powerpoint/2010/main" val="2662917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project aims to boosts customer numbers resulting in higher profit and repeat custom.</a:t>
            </a:r>
          </a:p>
          <a:p>
            <a:r>
              <a:rPr lang="en-GB" sz="1200" kern="1200" dirty="0">
                <a:solidFill>
                  <a:schemeClr val="tx1"/>
                </a:solidFill>
                <a:effectLst/>
                <a:latin typeface="+mn-lt"/>
                <a:ea typeface="+mn-ea"/>
                <a:cs typeface="+mn-cs"/>
              </a:rPr>
              <a:t>By creating a new logo, website and other forms of visual branding it will benefit the company by giving it its own identity and will help people in the area recognise the brand, creating more awareness of the business.</a:t>
            </a:r>
          </a:p>
          <a:p>
            <a:r>
              <a:rPr lang="en-GB" sz="1200" kern="1200" dirty="0">
                <a:solidFill>
                  <a:schemeClr val="tx1"/>
                </a:solidFill>
                <a:effectLst/>
                <a:latin typeface="+mn-lt"/>
                <a:ea typeface="+mn-ea"/>
                <a:cs typeface="+mn-cs"/>
              </a:rPr>
              <a:t>Improving the advertising and promotion of their products and services will help The </a:t>
            </a:r>
            <a:r>
              <a:rPr lang="en-GB" sz="1200" kern="1200" dirty="0" err="1">
                <a:solidFill>
                  <a:schemeClr val="tx1"/>
                </a:solidFill>
                <a:effectLst/>
                <a:latin typeface="+mn-lt"/>
                <a:ea typeface="+mn-ea"/>
                <a:cs typeface="+mn-cs"/>
              </a:rPr>
              <a:t>Cwtch</a:t>
            </a:r>
            <a:r>
              <a:rPr lang="en-GB" sz="1200" kern="1200" dirty="0">
                <a:solidFill>
                  <a:schemeClr val="tx1"/>
                </a:solidFill>
                <a:effectLst/>
                <a:latin typeface="+mn-lt"/>
                <a:ea typeface="+mn-ea"/>
                <a:cs typeface="+mn-cs"/>
              </a:rPr>
              <a:t> create a niche market. By advertising their local produce and private functions like coffee mornings for mums, baby showers, birthdays and more, this could help them stand out from the rest of the competition.</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EA7D2554-04CF-4562-B3B4-E404B6BD8A05}" type="slidenum">
              <a:rPr lang="en-GB" smtClean="0"/>
              <a:t>7</a:t>
            </a:fld>
            <a:endParaRPr lang="en-GB"/>
          </a:p>
        </p:txBody>
      </p:sp>
    </p:spTree>
    <p:extLst>
      <p:ext uri="{BB962C8B-B14F-4D97-AF65-F5344CB8AC3E}">
        <p14:creationId xmlns:p14="http://schemas.microsoft.com/office/powerpoint/2010/main" val="11929050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A7D2554-04CF-4562-B3B4-E404B6BD8A05}" type="slidenum">
              <a:rPr lang="en-GB" smtClean="0"/>
              <a:t>8</a:t>
            </a:fld>
            <a:endParaRPr lang="en-GB"/>
          </a:p>
        </p:txBody>
      </p:sp>
    </p:spTree>
    <p:extLst>
      <p:ext uri="{BB962C8B-B14F-4D97-AF65-F5344CB8AC3E}">
        <p14:creationId xmlns:p14="http://schemas.microsoft.com/office/powerpoint/2010/main" val="13041845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03FCE02C-6EC6-4E09-BC2C-9FDED4DE236E}" type="datetimeFigureOut">
              <a:rPr lang="en-US" dirty="0"/>
              <a:t>2/21/2018</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D8F36E1-9596-4E98-8786-4A17C5D29C65}" type="datetimeFigureOut">
              <a:rPr lang="en-US" dirty="0"/>
              <a:pPr/>
              <a:t>2/21/2018</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E4D1A55-63BC-4BA2-9538-7DDEADA10621}" type="datetimeFigureOut">
              <a:rPr lang="en-US" dirty="0"/>
              <a:t>2/21/2018</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66D01ABB-8821-4BF5-97A9-E1A66ACAEAA9}" type="datetimeFigureOut">
              <a:rPr lang="en-US" dirty="0"/>
              <a:pPr/>
              <a:t>2/21/2018</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20C37B1C-D4A1-4A4F-A470-80868146AFC5}" type="datetimeFigureOut">
              <a:rPr lang="en-US" dirty="0"/>
              <a:pPr/>
              <a:t>2/21/2018</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6D31D1B9-F39E-471E-80A9-595CAA5664AD}" type="datetimeFigureOut">
              <a:rPr lang="en-US" dirty="0"/>
              <a:pPr/>
              <a:t>2/21/2018</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3FCEABC-E2B9-4606-A74F-CB06AF596887}" type="datetimeFigureOut">
              <a:rPr lang="en-US" dirty="0"/>
              <a:pPr/>
              <a:t>2/21/2018</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FA8850A0-01A3-4F4E-AA52-F716A9BFD4EB}" type="datetimeFigureOut">
              <a:rPr lang="en-US" dirty="0"/>
              <a:pPr/>
              <a:t>2/21/2018</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FAB73BC-B049-4115-A692-8D63A059BFB8}" type="slidenum">
              <a:rPr lang="en-US" dirty="0"/>
              <a:pPr/>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E5811CCA-BB49-46C7-A0E2-F42339750F9A}" type="datetimeFigureOut">
              <a:rPr lang="en-US" dirty="0"/>
              <a:t>2/21/2018</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FB075A7A-4A9A-410F-B848-AB998ACC9419}" type="datetimeFigureOut">
              <a:rPr lang="en-US" dirty="0"/>
              <a:pPr/>
              <a:t>2/21/2018</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AA5F3E88-2D66-4D17-B0FA-EA13CB20B2FF}" type="datetimeFigureOut">
              <a:rPr lang="en-US" dirty="0"/>
              <a:pPr/>
              <a:t>2/21/2018</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17205CAA-4E5A-4223-BD55-C5D2841AC9EF}" type="datetimeFigureOut">
              <a:rPr lang="en-US" dirty="0"/>
              <a:t>2/21/2018</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10" Type="http://schemas.openxmlformats.org/officeDocument/2006/relationships/image" Target="../media/image24.png"/><Relationship Id="rId4" Type="http://schemas.openxmlformats.org/officeDocument/2006/relationships/image" Target="../media/image18.png"/><Relationship Id="rId9" Type="http://schemas.openxmlformats.org/officeDocument/2006/relationships/image" Target="../media/image23.png"/></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9EC70-F64D-452C-81C4-1FC8D05B9CD8}"/>
              </a:ext>
            </a:extLst>
          </p:cNvPr>
          <p:cNvSpPr>
            <a:spLocks noGrp="1"/>
          </p:cNvSpPr>
          <p:nvPr>
            <p:ph type="ctrTitle"/>
          </p:nvPr>
        </p:nvSpPr>
        <p:spPr/>
        <p:txBody>
          <a:bodyPr/>
          <a:lstStyle/>
          <a:p>
            <a:r>
              <a:rPr lang="en-GB" dirty="0"/>
              <a:t>The</a:t>
            </a:r>
            <a:br>
              <a:rPr lang="en-GB" dirty="0"/>
            </a:br>
            <a:r>
              <a:rPr lang="en-GB" dirty="0"/>
              <a:t>CWTCH</a:t>
            </a:r>
          </a:p>
        </p:txBody>
      </p:sp>
      <p:sp>
        <p:nvSpPr>
          <p:cNvPr id="3" name="Subtitle 2">
            <a:extLst>
              <a:ext uri="{FF2B5EF4-FFF2-40B4-BE49-F238E27FC236}">
                <a16:creationId xmlns:a16="http://schemas.microsoft.com/office/drawing/2014/main" id="{A1D22EBB-F215-49CC-AF02-B2FEA24CEE11}"/>
              </a:ext>
            </a:extLst>
          </p:cNvPr>
          <p:cNvSpPr>
            <a:spLocks noGrp="1"/>
          </p:cNvSpPr>
          <p:nvPr>
            <p:ph type="subTitle" idx="1"/>
          </p:nvPr>
        </p:nvSpPr>
        <p:spPr/>
        <p:txBody>
          <a:bodyPr/>
          <a:lstStyle/>
          <a:p>
            <a:r>
              <a:rPr lang="en-GB" dirty="0"/>
              <a:t>Consultancy Project </a:t>
            </a:r>
          </a:p>
        </p:txBody>
      </p:sp>
    </p:spTree>
    <p:extLst>
      <p:ext uri="{BB962C8B-B14F-4D97-AF65-F5344CB8AC3E}">
        <p14:creationId xmlns:p14="http://schemas.microsoft.com/office/powerpoint/2010/main" val="23786234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F3214-17DC-49EB-AA49-3DCE4C39B4C7}"/>
              </a:ext>
            </a:extLst>
          </p:cNvPr>
          <p:cNvSpPr>
            <a:spLocks noGrp="1"/>
          </p:cNvSpPr>
          <p:nvPr>
            <p:ph type="title"/>
          </p:nvPr>
        </p:nvSpPr>
        <p:spPr>
          <a:xfrm>
            <a:off x="3850445" y="368559"/>
            <a:ext cx="10058400" cy="1371600"/>
          </a:xfrm>
        </p:spPr>
        <p:txBody>
          <a:bodyPr/>
          <a:lstStyle/>
          <a:p>
            <a:r>
              <a:rPr lang="en-GB" dirty="0"/>
              <a:t>Introduction </a:t>
            </a:r>
          </a:p>
        </p:txBody>
      </p:sp>
      <p:pic>
        <p:nvPicPr>
          <p:cNvPr id="4" name="Picture 3">
            <a:extLst>
              <a:ext uri="{FF2B5EF4-FFF2-40B4-BE49-F238E27FC236}">
                <a16:creationId xmlns:a16="http://schemas.microsoft.com/office/drawing/2014/main" id="{F9C6570B-6C9F-4E29-9481-33DC28480460}"/>
              </a:ext>
            </a:extLst>
          </p:cNvPr>
          <p:cNvPicPr>
            <a:picLocks noChangeAspect="1"/>
          </p:cNvPicPr>
          <p:nvPr/>
        </p:nvPicPr>
        <p:blipFill rotWithShape="1">
          <a:blip r:embed="rId3"/>
          <a:srcRect l="33366" t="9349" r="4950" b="19441"/>
          <a:stretch/>
        </p:blipFill>
        <p:spPr>
          <a:xfrm>
            <a:off x="6263976" y="1740159"/>
            <a:ext cx="5231339" cy="4475247"/>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5" name="Picture 4">
            <a:extLst>
              <a:ext uri="{FF2B5EF4-FFF2-40B4-BE49-F238E27FC236}">
                <a16:creationId xmlns:a16="http://schemas.microsoft.com/office/drawing/2014/main" id="{C155F164-14A0-4A7B-B75D-738E84A0220D}"/>
              </a:ext>
            </a:extLst>
          </p:cNvPr>
          <p:cNvPicPr>
            <a:picLocks noChangeAspect="1"/>
          </p:cNvPicPr>
          <p:nvPr/>
        </p:nvPicPr>
        <p:blipFill rotWithShape="1">
          <a:blip r:embed="rId4"/>
          <a:srcRect l="23878" t="22844" r="43673" b="18624"/>
          <a:stretch/>
        </p:blipFill>
        <p:spPr>
          <a:xfrm>
            <a:off x="839755" y="1740159"/>
            <a:ext cx="5088268" cy="4475247"/>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5660639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5FEE4-8ED3-485A-8295-3ADD75CA1D9B}"/>
              </a:ext>
            </a:extLst>
          </p:cNvPr>
          <p:cNvSpPr>
            <a:spLocks noGrp="1"/>
          </p:cNvSpPr>
          <p:nvPr>
            <p:ph type="title"/>
          </p:nvPr>
        </p:nvSpPr>
        <p:spPr>
          <a:xfrm>
            <a:off x="4139184" y="138752"/>
            <a:ext cx="10058400" cy="1371600"/>
          </a:xfrm>
        </p:spPr>
        <p:txBody>
          <a:bodyPr/>
          <a:lstStyle/>
          <a:p>
            <a:r>
              <a:rPr lang="en-GB" dirty="0"/>
              <a:t>Problems</a:t>
            </a:r>
          </a:p>
        </p:txBody>
      </p:sp>
      <p:sp>
        <p:nvSpPr>
          <p:cNvPr id="3" name="Content Placeholder 2">
            <a:extLst>
              <a:ext uri="{FF2B5EF4-FFF2-40B4-BE49-F238E27FC236}">
                <a16:creationId xmlns:a16="http://schemas.microsoft.com/office/drawing/2014/main" id="{2A014D91-9D5F-499D-A143-1DAADF156CD1}"/>
              </a:ext>
            </a:extLst>
          </p:cNvPr>
          <p:cNvSpPr>
            <a:spLocks noGrp="1"/>
          </p:cNvSpPr>
          <p:nvPr>
            <p:ph idx="1"/>
          </p:nvPr>
        </p:nvSpPr>
        <p:spPr>
          <a:xfrm>
            <a:off x="609600" y="1335025"/>
            <a:ext cx="3794760" cy="1325880"/>
          </a:xfrm>
        </p:spPr>
        <p:txBody>
          <a:bodyPr/>
          <a:lstStyle/>
          <a:p>
            <a:pPr marL="0" indent="0">
              <a:buNone/>
            </a:pPr>
            <a:endParaRPr lang="en-GB" dirty="0"/>
          </a:p>
          <a:p>
            <a:pPr marL="0" indent="0">
              <a:buNone/>
            </a:pPr>
            <a:r>
              <a:rPr lang="en-GB" sz="2400" b="1" dirty="0"/>
              <a:t>The brand identity </a:t>
            </a:r>
          </a:p>
          <a:p>
            <a:pPr marL="0" indent="0">
              <a:buNone/>
            </a:pPr>
            <a:endParaRPr lang="en-GB" dirty="0"/>
          </a:p>
          <a:p>
            <a:pPr marL="0" indent="0">
              <a:buNone/>
            </a:pPr>
            <a:endParaRPr lang="en-GB" sz="2400" dirty="0"/>
          </a:p>
          <a:p>
            <a:pPr marL="0" indent="0">
              <a:buNone/>
            </a:pPr>
            <a:endParaRPr lang="en-GB" dirty="0"/>
          </a:p>
          <a:p>
            <a:pPr marL="0" indent="0">
              <a:buNone/>
            </a:pPr>
            <a:endParaRPr lang="en-GB" dirty="0"/>
          </a:p>
        </p:txBody>
      </p:sp>
      <p:pic>
        <p:nvPicPr>
          <p:cNvPr id="4" name="Picture 3">
            <a:extLst>
              <a:ext uri="{FF2B5EF4-FFF2-40B4-BE49-F238E27FC236}">
                <a16:creationId xmlns:a16="http://schemas.microsoft.com/office/drawing/2014/main" id="{7A00FAF2-EF6B-4EA1-9342-9D8F0DDA3F45}"/>
              </a:ext>
            </a:extLst>
          </p:cNvPr>
          <p:cNvPicPr>
            <a:picLocks noChangeAspect="1"/>
          </p:cNvPicPr>
          <p:nvPr/>
        </p:nvPicPr>
        <p:blipFill rotWithShape="1">
          <a:blip r:embed="rId3"/>
          <a:srcRect t="14666" b="16000"/>
          <a:stretch/>
        </p:blipFill>
        <p:spPr>
          <a:xfrm>
            <a:off x="609600" y="2737628"/>
            <a:ext cx="3148416" cy="3059667"/>
          </a:xfrm>
          <a:prstGeom prst="rect">
            <a:avLst/>
          </a:prstGeom>
        </p:spPr>
      </p:pic>
      <p:sp>
        <p:nvSpPr>
          <p:cNvPr id="5" name="TextBox 4">
            <a:extLst>
              <a:ext uri="{FF2B5EF4-FFF2-40B4-BE49-F238E27FC236}">
                <a16:creationId xmlns:a16="http://schemas.microsoft.com/office/drawing/2014/main" id="{B1078E30-8759-4996-88A8-1D2760F7EECF}"/>
              </a:ext>
            </a:extLst>
          </p:cNvPr>
          <p:cNvSpPr txBox="1"/>
          <p:nvPr/>
        </p:nvSpPr>
        <p:spPr>
          <a:xfrm>
            <a:off x="4404360" y="1414065"/>
            <a:ext cx="3148416" cy="1477328"/>
          </a:xfrm>
          <a:prstGeom prst="rect">
            <a:avLst/>
          </a:prstGeom>
          <a:noFill/>
        </p:spPr>
        <p:txBody>
          <a:bodyPr wrap="square" rtlCol="0">
            <a:spAutoFit/>
          </a:bodyPr>
          <a:lstStyle/>
          <a:p>
            <a:r>
              <a:rPr lang="en-GB" sz="2400" b="1" dirty="0"/>
              <a:t>Advertisement </a:t>
            </a:r>
          </a:p>
          <a:p>
            <a:r>
              <a:rPr lang="en-GB" sz="2400" b="1" dirty="0"/>
              <a:t>And</a:t>
            </a:r>
          </a:p>
          <a:p>
            <a:r>
              <a:rPr lang="en-GB" sz="2400" b="1" dirty="0"/>
              <a:t>Promotion</a:t>
            </a:r>
            <a:r>
              <a:rPr lang="en-GB" b="1" dirty="0"/>
              <a:t>  </a:t>
            </a:r>
          </a:p>
          <a:p>
            <a:endParaRPr lang="en-GB" dirty="0"/>
          </a:p>
        </p:txBody>
      </p:sp>
      <p:sp>
        <p:nvSpPr>
          <p:cNvPr id="8" name="TextBox 7">
            <a:extLst>
              <a:ext uri="{FF2B5EF4-FFF2-40B4-BE49-F238E27FC236}">
                <a16:creationId xmlns:a16="http://schemas.microsoft.com/office/drawing/2014/main" id="{10852121-7C62-406B-8761-845D804D1027}"/>
              </a:ext>
            </a:extLst>
          </p:cNvPr>
          <p:cNvSpPr txBox="1"/>
          <p:nvPr/>
        </p:nvSpPr>
        <p:spPr>
          <a:xfrm>
            <a:off x="8498181" y="1691064"/>
            <a:ext cx="3163824" cy="461665"/>
          </a:xfrm>
          <a:prstGeom prst="rect">
            <a:avLst/>
          </a:prstGeom>
          <a:noFill/>
        </p:spPr>
        <p:txBody>
          <a:bodyPr wrap="square" rtlCol="0">
            <a:spAutoFit/>
          </a:bodyPr>
          <a:lstStyle/>
          <a:p>
            <a:r>
              <a:rPr lang="en-GB" sz="2400" b="1" dirty="0"/>
              <a:t>Competition </a:t>
            </a:r>
          </a:p>
        </p:txBody>
      </p:sp>
      <p:pic>
        <p:nvPicPr>
          <p:cNvPr id="11" name="Picture 10">
            <a:extLst>
              <a:ext uri="{FF2B5EF4-FFF2-40B4-BE49-F238E27FC236}">
                <a16:creationId xmlns:a16="http://schemas.microsoft.com/office/drawing/2014/main" id="{A6C16431-0B0D-4132-B39D-A62BF98758E2}"/>
              </a:ext>
            </a:extLst>
          </p:cNvPr>
          <p:cNvPicPr>
            <a:picLocks noChangeAspect="1"/>
          </p:cNvPicPr>
          <p:nvPr/>
        </p:nvPicPr>
        <p:blipFill>
          <a:blip r:embed="rId4"/>
          <a:stretch>
            <a:fillRect/>
          </a:stretch>
        </p:blipFill>
        <p:spPr>
          <a:xfrm>
            <a:off x="8002742" y="2650280"/>
            <a:ext cx="1786128" cy="3059667"/>
          </a:xfrm>
          <a:prstGeom prst="rect">
            <a:avLst/>
          </a:prstGeom>
        </p:spPr>
      </p:pic>
      <p:pic>
        <p:nvPicPr>
          <p:cNvPr id="12" name="Picture 11">
            <a:extLst>
              <a:ext uri="{FF2B5EF4-FFF2-40B4-BE49-F238E27FC236}">
                <a16:creationId xmlns:a16="http://schemas.microsoft.com/office/drawing/2014/main" id="{877F35BA-94DC-4349-BFA7-A788F48A9E3E}"/>
              </a:ext>
            </a:extLst>
          </p:cNvPr>
          <p:cNvPicPr>
            <a:picLocks noChangeAspect="1"/>
          </p:cNvPicPr>
          <p:nvPr/>
        </p:nvPicPr>
        <p:blipFill rotWithShape="1">
          <a:blip r:embed="rId5"/>
          <a:srcRect l="33950" t="12065" r="31411" b="14765"/>
          <a:stretch/>
        </p:blipFill>
        <p:spPr>
          <a:xfrm>
            <a:off x="9796272" y="2660905"/>
            <a:ext cx="1786128" cy="3059667"/>
          </a:xfrm>
          <a:prstGeom prst="rect">
            <a:avLst/>
          </a:prstGeom>
        </p:spPr>
      </p:pic>
      <p:pic>
        <p:nvPicPr>
          <p:cNvPr id="13" name="Picture 12">
            <a:extLst>
              <a:ext uri="{FF2B5EF4-FFF2-40B4-BE49-F238E27FC236}">
                <a16:creationId xmlns:a16="http://schemas.microsoft.com/office/drawing/2014/main" id="{3A644521-C399-40C2-A03A-BE6E773306E3}"/>
              </a:ext>
            </a:extLst>
          </p:cNvPr>
          <p:cNvPicPr>
            <a:picLocks noChangeAspect="1"/>
          </p:cNvPicPr>
          <p:nvPr/>
        </p:nvPicPr>
        <p:blipFill>
          <a:blip r:embed="rId6"/>
          <a:stretch>
            <a:fillRect/>
          </a:stretch>
        </p:blipFill>
        <p:spPr>
          <a:xfrm>
            <a:off x="4207982" y="2717970"/>
            <a:ext cx="3148416" cy="3059667"/>
          </a:xfrm>
          <a:prstGeom prst="rect">
            <a:avLst/>
          </a:prstGeom>
        </p:spPr>
      </p:pic>
    </p:spTree>
    <p:extLst>
      <p:ext uri="{BB962C8B-B14F-4D97-AF65-F5344CB8AC3E}">
        <p14:creationId xmlns:p14="http://schemas.microsoft.com/office/powerpoint/2010/main" val="21259498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1DCF1-21F4-4285-8BA4-1C7984407D85}"/>
              </a:ext>
            </a:extLst>
          </p:cNvPr>
          <p:cNvSpPr>
            <a:spLocks noGrp="1"/>
          </p:cNvSpPr>
          <p:nvPr>
            <p:ph type="title"/>
          </p:nvPr>
        </p:nvSpPr>
        <p:spPr/>
        <p:txBody>
          <a:bodyPr/>
          <a:lstStyle/>
          <a:p>
            <a:r>
              <a:rPr lang="en-GB" dirty="0"/>
              <a:t>Aims and Objectives </a:t>
            </a:r>
          </a:p>
        </p:txBody>
      </p:sp>
      <p:sp>
        <p:nvSpPr>
          <p:cNvPr id="3" name="Content Placeholder 2">
            <a:extLst>
              <a:ext uri="{FF2B5EF4-FFF2-40B4-BE49-F238E27FC236}">
                <a16:creationId xmlns:a16="http://schemas.microsoft.com/office/drawing/2014/main" id="{A61F067F-02FC-484B-B718-7A3F2F2E8076}"/>
              </a:ext>
            </a:extLst>
          </p:cNvPr>
          <p:cNvSpPr>
            <a:spLocks noGrp="1"/>
          </p:cNvSpPr>
          <p:nvPr>
            <p:ph idx="1"/>
          </p:nvPr>
        </p:nvSpPr>
        <p:spPr>
          <a:xfrm>
            <a:off x="1066800" y="2014194"/>
            <a:ext cx="2673927" cy="570547"/>
          </a:xfrm>
        </p:spPr>
        <p:txBody>
          <a:bodyPr/>
          <a:lstStyle/>
          <a:p>
            <a:pPr marL="0" indent="0">
              <a:buNone/>
            </a:pPr>
            <a:r>
              <a:rPr lang="en-GB" sz="2400" b="1" dirty="0"/>
              <a:t>Develop brand</a:t>
            </a:r>
          </a:p>
          <a:p>
            <a:pPr marL="0" indent="0">
              <a:buNone/>
            </a:pPr>
            <a:endParaRPr lang="en-GB" dirty="0"/>
          </a:p>
          <a:p>
            <a:endParaRPr lang="en-GB" dirty="0"/>
          </a:p>
          <a:p>
            <a:endParaRPr lang="en-GB" dirty="0"/>
          </a:p>
        </p:txBody>
      </p:sp>
      <p:pic>
        <p:nvPicPr>
          <p:cNvPr id="4" name="Picture 3">
            <a:extLst>
              <a:ext uri="{FF2B5EF4-FFF2-40B4-BE49-F238E27FC236}">
                <a16:creationId xmlns:a16="http://schemas.microsoft.com/office/drawing/2014/main" id="{1414039F-A7C1-4482-8394-61D77C3104EA}"/>
              </a:ext>
            </a:extLst>
          </p:cNvPr>
          <p:cNvPicPr>
            <a:picLocks noChangeAspect="1"/>
          </p:cNvPicPr>
          <p:nvPr/>
        </p:nvPicPr>
        <p:blipFill rotWithShape="1">
          <a:blip r:embed="rId3"/>
          <a:srcRect l="6718" t="11427" r="7996" b="17087"/>
          <a:stretch/>
        </p:blipFill>
        <p:spPr>
          <a:xfrm>
            <a:off x="513443" y="2671155"/>
            <a:ext cx="3330635" cy="2790825"/>
          </a:xfrm>
          <a:prstGeom prst="rect">
            <a:avLst/>
          </a:prstGeom>
        </p:spPr>
      </p:pic>
      <p:sp>
        <p:nvSpPr>
          <p:cNvPr id="5" name="TextBox 4">
            <a:extLst>
              <a:ext uri="{FF2B5EF4-FFF2-40B4-BE49-F238E27FC236}">
                <a16:creationId xmlns:a16="http://schemas.microsoft.com/office/drawing/2014/main" id="{51F3AE2E-EE4C-48DA-A168-32F849AE3142}"/>
              </a:ext>
            </a:extLst>
          </p:cNvPr>
          <p:cNvSpPr txBox="1"/>
          <p:nvPr/>
        </p:nvSpPr>
        <p:spPr>
          <a:xfrm>
            <a:off x="4335085" y="1745470"/>
            <a:ext cx="3557847" cy="1107996"/>
          </a:xfrm>
          <a:prstGeom prst="rect">
            <a:avLst/>
          </a:prstGeom>
          <a:noFill/>
        </p:spPr>
        <p:txBody>
          <a:bodyPr wrap="square" rtlCol="0">
            <a:spAutoFit/>
          </a:bodyPr>
          <a:lstStyle/>
          <a:p>
            <a:r>
              <a:rPr lang="en-GB" sz="2400" b="1" dirty="0"/>
              <a:t>Advertisement on social media </a:t>
            </a:r>
          </a:p>
          <a:p>
            <a:endParaRPr lang="en-GB" dirty="0"/>
          </a:p>
        </p:txBody>
      </p:sp>
      <p:pic>
        <p:nvPicPr>
          <p:cNvPr id="6" name="Picture 5">
            <a:extLst>
              <a:ext uri="{FF2B5EF4-FFF2-40B4-BE49-F238E27FC236}">
                <a16:creationId xmlns:a16="http://schemas.microsoft.com/office/drawing/2014/main" id="{6F9C0A91-CD91-4031-92CB-016F8F3E8A53}"/>
              </a:ext>
            </a:extLst>
          </p:cNvPr>
          <p:cNvPicPr>
            <a:picLocks noChangeAspect="1"/>
          </p:cNvPicPr>
          <p:nvPr/>
        </p:nvPicPr>
        <p:blipFill rotWithShape="1">
          <a:blip r:embed="rId4"/>
          <a:srcRect l="3137" t="9349" r="20909" b="12224"/>
          <a:stretch/>
        </p:blipFill>
        <p:spPr>
          <a:xfrm>
            <a:off x="3922742" y="2671155"/>
            <a:ext cx="3952179" cy="2790825"/>
          </a:xfrm>
          <a:prstGeom prst="rect">
            <a:avLst/>
          </a:prstGeom>
        </p:spPr>
      </p:pic>
      <p:pic>
        <p:nvPicPr>
          <p:cNvPr id="7" name="Picture 6">
            <a:extLst>
              <a:ext uri="{FF2B5EF4-FFF2-40B4-BE49-F238E27FC236}">
                <a16:creationId xmlns:a16="http://schemas.microsoft.com/office/drawing/2014/main" id="{CBEBA436-19D3-4B08-912D-0C04EFF04CCD}"/>
              </a:ext>
            </a:extLst>
          </p:cNvPr>
          <p:cNvPicPr>
            <a:picLocks noChangeAspect="1"/>
          </p:cNvPicPr>
          <p:nvPr/>
        </p:nvPicPr>
        <p:blipFill>
          <a:blip r:embed="rId5"/>
          <a:stretch>
            <a:fillRect/>
          </a:stretch>
        </p:blipFill>
        <p:spPr>
          <a:xfrm>
            <a:off x="7946966" y="2671155"/>
            <a:ext cx="2066273" cy="2790825"/>
          </a:xfrm>
          <a:prstGeom prst="rect">
            <a:avLst/>
          </a:prstGeom>
        </p:spPr>
      </p:pic>
      <p:pic>
        <p:nvPicPr>
          <p:cNvPr id="8" name="Picture 7">
            <a:extLst>
              <a:ext uri="{FF2B5EF4-FFF2-40B4-BE49-F238E27FC236}">
                <a16:creationId xmlns:a16="http://schemas.microsoft.com/office/drawing/2014/main" id="{43A5A807-D784-4EF4-A2F4-19625598685E}"/>
              </a:ext>
            </a:extLst>
          </p:cNvPr>
          <p:cNvPicPr>
            <a:picLocks noChangeAspect="1"/>
          </p:cNvPicPr>
          <p:nvPr/>
        </p:nvPicPr>
        <p:blipFill rotWithShape="1">
          <a:blip r:embed="rId6"/>
          <a:srcRect r="45592"/>
          <a:stretch/>
        </p:blipFill>
        <p:spPr>
          <a:xfrm>
            <a:off x="10013240" y="2671155"/>
            <a:ext cx="1732427" cy="2843213"/>
          </a:xfrm>
          <a:prstGeom prst="rect">
            <a:avLst/>
          </a:prstGeom>
        </p:spPr>
      </p:pic>
      <p:sp>
        <p:nvSpPr>
          <p:cNvPr id="9" name="TextBox 8">
            <a:extLst>
              <a:ext uri="{FF2B5EF4-FFF2-40B4-BE49-F238E27FC236}">
                <a16:creationId xmlns:a16="http://schemas.microsoft.com/office/drawing/2014/main" id="{ED2FCAE9-6744-4F09-9622-BE55FF12B6C9}"/>
              </a:ext>
            </a:extLst>
          </p:cNvPr>
          <p:cNvSpPr txBox="1"/>
          <p:nvPr/>
        </p:nvSpPr>
        <p:spPr>
          <a:xfrm>
            <a:off x="8741762" y="1638837"/>
            <a:ext cx="2295728" cy="830997"/>
          </a:xfrm>
          <a:prstGeom prst="rect">
            <a:avLst/>
          </a:prstGeom>
          <a:noFill/>
        </p:spPr>
        <p:txBody>
          <a:bodyPr wrap="square" rtlCol="0">
            <a:spAutoFit/>
          </a:bodyPr>
          <a:lstStyle/>
          <a:p>
            <a:r>
              <a:rPr lang="en-GB" sz="2400" b="1" dirty="0"/>
              <a:t>Competitive advantage </a:t>
            </a:r>
          </a:p>
        </p:txBody>
      </p:sp>
      <p:pic>
        <p:nvPicPr>
          <p:cNvPr id="10" name="Picture 9">
            <a:extLst>
              <a:ext uri="{FF2B5EF4-FFF2-40B4-BE49-F238E27FC236}">
                <a16:creationId xmlns:a16="http://schemas.microsoft.com/office/drawing/2014/main" id="{B4BB23D3-A326-4A72-A418-D575D72BFACA}"/>
              </a:ext>
            </a:extLst>
          </p:cNvPr>
          <p:cNvPicPr>
            <a:picLocks noChangeAspect="1"/>
          </p:cNvPicPr>
          <p:nvPr/>
        </p:nvPicPr>
        <p:blipFill rotWithShape="1">
          <a:blip r:embed="rId7"/>
          <a:srcRect l="20235" t="9350" r="22028" b="5638"/>
          <a:stretch/>
        </p:blipFill>
        <p:spPr>
          <a:xfrm>
            <a:off x="3922741" y="2671155"/>
            <a:ext cx="3952179" cy="2790825"/>
          </a:xfrm>
          <a:prstGeom prst="rect">
            <a:avLst/>
          </a:prstGeom>
        </p:spPr>
      </p:pic>
    </p:spTree>
    <p:extLst>
      <p:ext uri="{BB962C8B-B14F-4D97-AF65-F5344CB8AC3E}">
        <p14:creationId xmlns:p14="http://schemas.microsoft.com/office/powerpoint/2010/main" val="25277094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18821-594E-4A98-9852-D2A7C04C9EA7}"/>
              </a:ext>
            </a:extLst>
          </p:cNvPr>
          <p:cNvSpPr>
            <a:spLocks noGrp="1"/>
          </p:cNvSpPr>
          <p:nvPr>
            <p:ph type="title"/>
          </p:nvPr>
        </p:nvSpPr>
        <p:spPr/>
        <p:txBody>
          <a:bodyPr>
            <a:normAutofit fontScale="90000"/>
          </a:bodyPr>
          <a:lstStyle/>
          <a:p>
            <a:r>
              <a:rPr lang="en-GB" dirty="0"/>
              <a:t>Initial ideas for moving thing forward </a:t>
            </a:r>
          </a:p>
        </p:txBody>
      </p:sp>
      <p:pic>
        <p:nvPicPr>
          <p:cNvPr id="1026" name="Picture 2" descr="No automatic alt text available.">
            <a:extLst>
              <a:ext uri="{FF2B5EF4-FFF2-40B4-BE49-F238E27FC236}">
                <a16:creationId xmlns:a16="http://schemas.microsoft.com/office/drawing/2014/main" id="{A5E59DDF-EBAD-4F2B-87F2-82391C365F9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869" b="43186"/>
          <a:stretch/>
        </p:blipFill>
        <p:spPr bwMode="auto">
          <a:xfrm>
            <a:off x="649524" y="2213043"/>
            <a:ext cx="4163376" cy="13716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643A7DC-C032-492E-B454-D8274FDBD5A5}"/>
              </a:ext>
            </a:extLst>
          </p:cNvPr>
          <p:cNvPicPr>
            <a:picLocks noChangeAspect="1"/>
          </p:cNvPicPr>
          <p:nvPr/>
        </p:nvPicPr>
        <p:blipFill>
          <a:blip r:embed="rId4"/>
          <a:stretch>
            <a:fillRect/>
          </a:stretch>
        </p:blipFill>
        <p:spPr>
          <a:xfrm>
            <a:off x="3801223" y="3833775"/>
            <a:ext cx="4164412" cy="2381631"/>
          </a:xfrm>
          <a:prstGeom prst="rect">
            <a:avLst/>
          </a:prstGeom>
        </p:spPr>
      </p:pic>
      <p:pic>
        <p:nvPicPr>
          <p:cNvPr id="5" name="Picture 4">
            <a:extLst>
              <a:ext uri="{FF2B5EF4-FFF2-40B4-BE49-F238E27FC236}">
                <a16:creationId xmlns:a16="http://schemas.microsoft.com/office/drawing/2014/main" id="{BA68E2BA-DF07-4BED-8CCB-4C5D5CF5FC84}"/>
              </a:ext>
            </a:extLst>
          </p:cNvPr>
          <p:cNvPicPr>
            <a:picLocks noChangeAspect="1"/>
          </p:cNvPicPr>
          <p:nvPr/>
        </p:nvPicPr>
        <p:blipFill>
          <a:blip r:embed="rId5"/>
          <a:stretch>
            <a:fillRect/>
          </a:stretch>
        </p:blipFill>
        <p:spPr>
          <a:xfrm>
            <a:off x="8385242" y="1900311"/>
            <a:ext cx="2934512" cy="4315095"/>
          </a:xfrm>
          <a:prstGeom prst="rect">
            <a:avLst/>
          </a:prstGeom>
        </p:spPr>
      </p:pic>
    </p:spTree>
    <p:extLst>
      <p:ext uri="{BB962C8B-B14F-4D97-AF65-F5344CB8AC3E}">
        <p14:creationId xmlns:p14="http://schemas.microsoft.com/office/powerpoint/2010/main" val="1083187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FCA080C-FC58-4593-950B-BE9ECC7F4EB8}"/>
              </a:ext>
            </a:extLst>
          </p:cNvPr>
          <p:cNvGraphicFramePr>
            <a:graphicFrameLocks noGrp="1"/>
          </p:cNvGraphicFramePr>
          <p:nvPr>
            <p:extLst>
              <p:ext uri="{D42A27DB-BD31-4B8C-83A1-F6EECF244321}">
                <p14:modId xmlns:p14="http://schemas.microsoft.com/office/powerpoint/2010/main" val="4200030774"/>
              </p:ext>
            </p:extLst>
          </p:nvPr>
        </p:nvGraphicFramePr>
        <p:xfrm>
          <a:off x="0" y="0"/>
          <a:ext cx="12192000" cy="6857999"/>
        </p:xfrm>
        <a:graphic>
          <a:graphicData uri="http://schemas.openxmlformats.org/drawingml/2006/table">
            <a:tbl>
              <a:tblPr firstRow="1" bandRow="1">
                <a:tableStyleId>{5C22544A-7EE6-4342-B048-85BDC9FD1C3A}</a:tableStyleId>
              </a:tblPr>
              <a:tblGrid>
                <a:gridCol w="1962413">
                  <a:extLst>
                    <a:ext uri="{9D8B030D-6E8A-4147-A177-3AD203B41FA5}">
                      <a16:colId xmlns:a16="http://schemas.microsoft.com/office/drawing/2014/main" val="3844640867"/>
                    </a:ext>
                  </a:extLst>
                </a:gridCol>
                <a:gridCol w="2389393">
                  <a:extLst>
                    <a:ext uri="{9D8B030D-6E8A-4147-A177-3AD203B41FA5}">
                      <a16:colId xmlns:a16="http://schemas.microsoft.com/office/drawing/2014/main" val="105465667"/>
                    </a:ext>
                  </a:extLst>
                </a:gridCol>
                <a:gridCol w="2928073">
                  <a:extLst>
                    <a:ext uri="{9D8B030D-6E8A-4147-A177-3AD203B41FA5}">
                      <a16:colId xmlns:a16="http://schemas.microsoft.com/office/drawing/2014/main" val="356310036"/>
                    </a:ext>
                  </a:extLst>
                </a:gridCol>
                <a:gridCol w="2830279">
                  <a:extLst>
                    <a:ext uri="{9D8B030D-6E8A-4147-A177-3AD203B41FA5}">
                      <a16:colId xmlns:a16="http://schemas.microsoft.com/office/drawing/2014/main" val="2309741417"/>
                    </a:ext>
                  </a:extLst>
                </a:gridCol>
                <a:gridCol w="2081842">
                  <a:extLst>
                    <a:ext uri="{9D8B030D-6E8A-4147-A177-3AD203B41FA5}">
                      <a16:colId xmlns:a16="http://schemas.microsoft.com/office/drawing/2014/main" val="1984215191"/>
                    </a:ext>
                  </a:extLst>
                </a:gridCol>
              </a:tblGrid>
              <a:tr h="632978">
                <a:tc>
                  <a:txBody>
                    <a:bodyPr/>
                    <a:lstStyle/>
                    <a:p>
                      <a:r>
                        <a:rPr lang="en-GB" dirty="0"/>
                        <a:t>Gantt Chart </a:t>
                      </a:r>
                    </a:p>
                  </a:txBody>
                  <a:tcPr/>
                </a:tc>
                <a:tc>
                  <a:txBody>
                    <a:bodyPr/>
                    <a:lstStyle/>
                    <a:p>
                      <a:r>
                        <a:rPr lang="en-GB" dirty="0"/>
                        <a:t>January </a:t>
                      </a:r>
                    </a:p>
                  </a:txBody>
                  <a:tcPr/>
                </a:tc>
                <a:tc>
                  <a:txBody>
                    <a:bodyPr/>
                    <a:lstStyle/>
                    <a:p>
                      <a:r>
                        <a:rPr lang="en-GB" dirty="0"/>
                        <a:t>February </a:t>
                      </a:r>
                    </a:p>
                  </a:txBody>
                  <a:tcPr/>
                </a:tc>
                <a:tc>
                  <a:txBody>
                    <a:bodyPr/>
                    <a:lstStyle/>
                    <a:p>
                      <a:r>
                        <a:rPr lang="en-GB" dirty="0"/>
                        <a:t>March </a:t>
                      </a:r>
                    </a:p>
                  </a:txBody>
                  <a:tcPr/>
                </a:tc>
                <a:tc>
                  <a:txBody>
                    <a:bodyPr/>
                    <a:lstStyle/>
                    <a:p>
                      <a:r>
                        <a:rPr lang="en-GB" dirty="0"/>
                        <a:t>April </a:t>
                      </a:r>
                    </a:p>
                  </a:txBody>
                  <a:tcPr/>
                </a:tc>
                <a:extLst>
                  <a:ext uri="{0D108BD9-81ED-4DB2-BD59-A6C34878D82A}">
                    <a16:rowId xmlns:a16="http://schemas.microsoft.com/office/drawing/2014/main" val="1975424671"/>
                  </a:ext>
                </a:extLst>
              </a:tr>
              <a:tr h="370124">
                <a:tc>
                  <a:txBody>
                    <a:bodyPr/>
                    <a:lstStyle/>
                    <a:p>
                      <a:r>
                        <a:rPr lang="en-GB" sz="1200" dirty="0"/>
                        <a:t>Find Organisation </a:t>
                      </a:r>
                    </a:p>
                  </a:txBody>
                  <a:tcPr/>
                </a:tc>
                <a:tc>
                  <a:txBody>
                    <a:bodyPr/>
                    <a:lstStyle/>
                    <a:p>
                      <a:endParaRPr lang="en-GB" dirty="0">
                        <a:solidFill>
                          <a:srgbClr val="FF0000"/>
                        </a:solidFill>
                      </a:endParaRPr>
                    </a:p>
                  </a:txBody>
                  <a:tcPr>
                    <a:solidFill>
                      <a:srgbClr val="FF0000"/>
                    </a:solidFill>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97591443"/>
                  </a:ext>
                </a:extLst>
              </a:tr>
              <a:tr h="462655">
                <a:tc>
                  <a:txBody>
                    <a:bodyPr/>
                    <a:lstStyle/>
                    <a:p>
                      <a:r>
                        <a:rPr lang="en-GB" sz="1200" dirty="0"/>
                        <a:t>Arrange a meeting with the manager </a:t>
                      </a:r>
                    </a:p>
                  </a:txBody>
                  <a:tcPr/>
                </a:tc>
                <a:tc>
                  <a:txBody>
                    <a:bodyPr/>
                    <a:lstStyle/>
                    <a:p>
                      <a:endParaRPr lang="en-GB" dirty="0"/>
                    </a:p>
                  </a:txBody>
                  <a:tcPr>
                    <a:solidFill>
                      <a:srgbClr val="FF0000"/>
                    </a:solidFill>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477956907"/>
                  </a:ext>
                </a:extLst>
              </a:tr>
              <a:tr h="425218">
                <a:tc>
                  <a:txBody>
                    <a:bodyPr/>
                    <a:lstStyle/>
                    <a:p>
                      <a:r>
                        <a:rPr lang="en-GB" sz="1200" dirty="0"/>
                        <a:t>Discover the problems </a:t>
                      </a:r>
                    </a:p>
                  </a:txBody>
                  <a:tcPr/>
                </a:tc>
                <a:tc>
                  <a:txBody>
                    <a:bodyPr/>
                    <a:lstStyle/>
                    <a:p>
                      <a:endParaRPr lang="en-GB" dirty="0"/>
                    </a:p>
                  </a:txBody>
                  <a:tcPr>
                    <a:solidFill>
                      <a:srgbClr val="FF0000"/>
                    </a:solidFill>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17122398"/>
                  </a:ext>
                </a:extLst>
              </a:tr>
              <a:tr h="462655">
                <a:tc>
                  <a:txBody>
                    <a:bodyPr/>
                    <a:lstStyle/>
                    <a:p>
                      <a:r>
                        <a:rPr lang="en-GB" sz="1200" dirty="0"/>
                        <a:t>Research marketing strategies </a:t>
                      </a:r>
                    </a:p>
                  </a:txBody>
                  <a:tcPr/>
                </a:tc>
                <a:tc>
                  <a:txBody>
                    <a:bodyPr/>
                    <a:lstStyle/>
                    <a:p>
                      <a:endParaRPr lang="en-GB" dirty="0"/>
                    </a:p>
                  </a:txBody>
                  <a:tcPr>
                    <a:solidFill>
                      <a:srgbClr val="FF0000"/>
                    </a:solidFill>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878080613"/>
                  </a:ext>
                </a:extLst>
              </a:tr>
              <a:tr h="462655">
                <a:tc>
                  <a:txBody>
                    <a:bodyPr/>
                    <a:lstStyle/>
                    <a:p>
                      <a:r>
                        <a:rPr lang="en-GB" sz="1200" dirty="0"/>
                        <a:t>Create and present Bid presentation </a:t>
                      </a:r>
                    </a:p>
                  </a:txBody>
                  <a:tcPr/>
                </a:tc>
                <a:tc>
                  <a:txBody>
                    <a:bodyPr/>
                    <a:lstStyle/>
                    <a:p>
                      <a:endParaRPr lang="en-GB"/>
                    </a:p>
                  </a:txBody>
                  <a:tcPr/>
                </a:tc>
                <a:tc>
                  <a:txBody>
                    <a:bodyPr/>
                    <a:lstStyle/>
                    <a:p>
                      <a:endParaRPr lang="en-GB" dirty="0"/>
                    </a:p>
                  </a:txBody>
                  <a:tcPr>
                    <a:solidFill>
                      <a:srgbClr val="FF0000"/>
                    </a:solidFill>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18402105"/>
                  </a:ext>
                </a:extLst>
              </a:tr>
              <a:tr h="462655">
                <a:tc>
                  <a:txBody>
                    <a:bodyPr/>
                    <a:lstStyle/>
                    <a:p>
                      <a:r>
                        <a:rPr lang="en-GB" sz="1200" dirty="0"/>
                        <a:t>Primary research Focus groups </a:t>
                      </a:r>
                    </a:p>
                  </a:txBody>
                  <a:tcPr/>
                </a:tc>
                <a:tc>
                  <a:txBody>
                    <a:bodyPr/>
                    <a:lstStyle/>
                    <a:p>
                      <a:endParaRPr lang="en-GB"/>
                    </a:p>
                  </a:txBody>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a:p>
                  </a:txBody>
                  <a:tcPr/>
                </a:tc>
                <a:extLst>
                  <a:ext uri="{0D108BD9-81ED-4DB2-BD59-A6C34878D82A}">
                    <a16:rowId xmlns:a16="http://schemas.microsoft.com/office/drawing/2014/main" val="1730683773"/>
                  </a:ext>
                </a:extLst>
              </a:tr>
              <a:tr h="462655">
                <a:tc>
                  <a:txBody>
                    <a:bodyPr/>
                    <a:lstStyle/>
                    <a:p>
                      <a:r>
                        <a:rPr lang="en-GB" sz="1200" dirty="0"/>
                        <a:t>Primary research Survey launch </a:t>
                      </a:r>
                    </a:p>
                  </a:txBody>
                  <a:tcPr/>
                </a:tc>
                <a:tc>
                  <a:txBody>
                    <a:bodyPr/>
                    <a:lstStyle/>
                    <a:p>
                      <a:endParaRPr lang="en-GB"/>
                    </a:p>
                  </a:txBody>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tc>
                <a:extLst>
                  <a:ext uri="{0D108BD9-81ED-4DB2-BD59-A6C34878D82A}">
                    <a16:rowId xmlns:a16="http://schemas.microsoft.com/office/drawing/2014/main" val="3381121054"/>
                  </a:ext>
                </a:extLst>
              </a:tr>
              <a:tr h="462655">
                <a:tc>
                  <a:txBody>
                    <a:bodyPr/>
                    <a:lstStyle/>
                    <a:p>
                      <a:r>
                        <a:rPr lang="en-GB" sz="1200" dirty="0"/>
                        <a:t>Further secondary Research </a:t>
                      </a:r>
                    </a:p>
                  </a:txBody>
                  <a:tcPr/>
                </a:tc>
                <a:tc>
                  <a:txBody>
                    <a:bodyPr/>
                    <a:lstStyle/>
                    <a:p>
                      <a:endParaRPr lang="en-GB"/>
                    </a:p>
                  </a:txBody>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tc>
                <a:extLst>
                  <a:ext uri="{0D108BD9-81ED-4DB2-BD59-A6C34878D82A}">
                    <a16:rowId xmlns:a16="http://schemas.microsoft.com/office/drawing/2014/main" val="1529724994"/>
                  </a:ext>
                </a:extLst>
              </a:tr>
              <a:tr h="647717">
                <a:tc>
                  <a:txBody>
                    <a:bodyPr/>
                    <a:lstStyle/>
                    <a:p>
                      <a:r>
                        <a:rPr lang="en-GB" sz="1200" dirty="0"/>
                        <a:t>Meet with the manager to show progress through out </a:t>
                      </a:r>
                    </a:p>
                  </a:txBody>
                  <a:tcPr/>
                </a:tc>
                <a:tc>
                  <a:txBody>
                    <a:bodyPr/>
                    <a:lstStyle/>
                    <a:p>
                      <a:endParaRPr lang="en-GB" dirty="0"/>
                    </a:p>
                  </a:txBody>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solidFill>
                      <a:srgbClr val="FF0000"/>
                    </a:solidFill>
                  </a:tcPr>
                </a:tc>
                <a:extLst>
                  <a:ext uri="{0D108BD9-81ED-4DB2-BD59-A6C34878D82A}">
                    <a16:rowId xmlns:a16="http://schemas.microsoft.com/office/drawing/2014/main" val="3331890062"/>
                  </a:ext>
                </a:extLst>
              </a:tr>
              <a:tr h="462655">
                <a:tc>
                  <a:txBody>
                    <a:bodyPr/>
                    <a:lstStyle/>
                    <a:p>
                      <a:r>
                        <a:rPr lang="en-GB" sz="1200" dirty="0"/>
                        <a:t>Project Initiation Document hand in </a:t>
                      </a:r>
                    </a:p>
                  </a:txBody>
                  <a:tcPr/>
                </a:tc>
                <a:tc>
                  <a:txBody>
                    <a:bodyPr/>
                    <a:lstStyle/>
                    <a:p>
                      <a:endParaRPr lang="en-GB"/>
                    </a:p>
                  </a:txBody>
                  <a:tcPr/>
                </a:tc>
                <a:tc>
                  <a:txBody>
                    <a:bodyPr/>
                    <a:lstStyle/>
                    <a:p>
                      <a:endParaRPr lang="en-GB" dirty="0"/>
                    </a:p>
                  </a:txBody>
                  <a:tcPr/>
                </a:tc>
                <a:tc>
                  <a:txBody>
                    <a:bodyPr/>
                    <a:lstStyle/>
                    <a:p>
                      <a:endParaRPr lang="en-GB" dirty="0"/>
                    </a:p>
                  </a:txBody>
                  <a:tcPr>
                    <a:solidFill>
                      <a:srgbClr val="FF0000"/>
                    </a:solidFill>
                  </a:tcPr>
                </a:tc>
                <a:tc>
                  <a:txBody>
                    <a:bodyPr/>
                    <a:lstStyle/>
                    <a:p>
                      <a:endParaRPr lang="en-GB" dirty="0"/>
                    </a:p>
                  </a:txBody>
                  <a:tcPr/>
                </a:tc>
                <a:extLst>
                  <a:ext uri="{0D108BD9-81ED-4DB2-BD59-A6C34878D82A}">
                    <a16:rowId xmlns:a16="http://schemas.microsoft.com/office/drawing/2014/main" val="4125912906"/>
                  </a:ext>
                </a:extLst>
              </a:tr>
              <a:tr h="895660">
                <a:tc>
                  <a:txBody>
                    <a:bodyPr/>
                    <a:lstStyle/>
                    <a:p>
                      <a:r>
                        <a:rPr lang="en-GB" sz="1200" dirty="0"/>
                        <a:t>Finalise ideas and gather information to create the consultancy project report  </a:t>
                      </a:r>
                    </a:p>
                  </a:txBody>
                  <a:tcPr/>
                </a:tc>
                <a:tc>
                  <a:txBody>
                    <a:bodyPr/>
                    <a:lstStyle/>
                    <a:p>
                      <a:endParaRPr lang="en-GB"/>
                    </a:p>
                  </a:txBody>
                  <a:tcPr/>
                </a:tc>
                <a:tc>
                  <a:txBody>
                    <a:bodyPr/>
                    <a:lstStyle/>
                    <a:p>
                      <a:endParaRPr lang="en-GB" dirty="0"/>
                    </a:p>
                  </a:txBody>
                  <a:tcPr>
                    <a:solidFill>
                      <a:srgbClr val="FF0000"/>
                    </a:solidFill>
                  </a:tcPr>
                </a:tc>
                <a:tc>
                  <a:txBody>
                    <a:bodyPr/>
                    <a:lstStyle/>
                    <a:p>
                      <a:endParaRPr lang="en-GB" dirty="0"/>
                    </a:p>
                  </a:txBody>
                  <a:tcPr>
                    <a:solidFill>
                      <a:srgbClr val="FF0000"/>
                    </a:solidFill>
                  </a:tcPr>
                </a:tc>
                <a:tc>
                  <a:txBody>
                    <a:bodyPr/>
                    <a:lstStyle/>
                    <a:p>
                      <a:endParaRPr lang="en-GB" dirty="0"/>
                    </a:p>
                  </a:txBody>
                  <a:tcPr/>
                </a:tc>
                <a:extLst>
                  <a:ext uri="{0D108BD9-81ED-4DB2-BD59-A6C34878D82A}">
                    <a16:rowId xmlns:a16="http://schemas.microsoft.com/office/drawing/2014/main" val="2813625710"/>
                  </a:ext>
                </a:extLst>
              </a:tr>
              <a:tr h="647717">
                <a:tc>
                  <a:txBody>
                    <a:bodyPr/>
                    <a:lstStyle/>
                    <a:p>
                      <a:r>
                        <a:rPr lang="en-GB" sz="1200" dirty="0"/>
                        <a:t>Hand in the consultancy project report </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solidFill>
                      <a:srgbClr val="FF0000"/>
                    </a:solidFill>
                  </a:tcPr>
                </a:tc>
                <a:extLst>
                  <a:ext uri="{0D108BD9-81ED-4DB2-BD59-A6C34878D82A}">
                    <a16:rowId xmlns:a16="http://schemas.microsoft.com/office/drawing/2014/main" val="2200795997"/>
                  </a:ext>
                </a:extLst>
              </a:tr>
            </a:tbl>
          </a:graphicData>
        </a:graphic>
      </p:graphicFrame>
    </p:spTree>
    <p:extLst>
      <p:ext uri="{BB962C8B-B14F-4D97-AF65-F5344CB8AC3E}">
        <p14:creationId xmlns:p14="http://schemas.microsoft.com/office/powerpoint/2010/main" val="1582998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E3FA44D-5685-4CBB-A565-F7F54B90FF81}"/>
              </a:ext>
            </a:extLst>
          </p:cNvPr>
          <p:cNvPicPr>
            <a:picLocks noChangeAspect="1"/>
          </p:cNvPicPr>
          <p:nvPr/>
        </p:nvPicPr>
        <p:blipFill>
          <a:blip r:embed="rId3"/>
          <a:stretch>
            <a:fillRect/>
          </a:stretch>
        </p:blipFill>
        <p:spPr>
          <a:xfrm>
            <a:off x="777039" y="4037162"/>
            <a:ext cx="2410374" cy="2407845"/>
          </a:xfrm>
          <a:prstGeom prst="rect">
            <a:avLst/>
          </a:prstGeom>
          <a:ln>
            <a:noFill/>
          </a:ln>
          <a:effectLst>
            <a:softEdge rad="112500"/>
          </a:effectLst>
        </p:spPr>
      </p:pic>
      <p:sp>
        <p:nvSpPr>
          <p:cNvPr id="2" name="Title 1">
            <a:extLst>
              <a:ext uri="{FF2B5EF4-FFF2-40B4-BE49-F238E27FC236}">
                <a16:creationId xmlns:a16="http://schemas.microsoft.com/office/drawing/2014/main" id="{E89CDAD0-654F-4B4C-81AD-31E0573D29E2}"/>
              </a:ext>
            </a:extLst>
          </p:cNvPr>
          <p:cNvSpPr>
            <a:spLocks noGrp="1"/>
          </p:cNvSpPr>
          <p:nvPr>
            <p:ph type="title"/>
          </p:nvPr>
        </p:nvSpPr>
        <p:spPr>
          <a:xfrm>
            <a:off x="385102" y="392118"/>
            <a:ext cx="10058400" cy="1371600"/>
          </a:xfrm>
        </p:spPr>
        <p:txBody>
          <a:bodyPr>
            <a:normAutofit fontScale="90000"/>
          </a:bodyPr>
          <a:lstStyle/>
          <a:p>
            <a:r>
              <a:rPr lang="en-GB" dirty="0"/>
              <a:t>How will this project benefit The </a:t>
            </a:r>
            <a:r>
              <a:rPr lang="en-GB" dirty="0" err="1"/>
              <a:t>Cwtch</a:t>
            </a:r>
            <a:r>
              <a:rPr lang="en-GB" dirty="0"/>
              <a:t>?</a:t>
            </a:r>
          </a:p>
        </p:txBody>
      </p:sp>
      <p:pic>
        <p:nvPicPr>
          <p:cNvPr id="5" name="Picture 4">
            <a:extLst>
              <a:ext uri="{FF2B5EF4-FFF2-40B4-BE49-F238E27FC236}">
                <a16:creationId xmlns:a16="http://schemas.microsoft.com/office/drawing/2014/main" id="{9D04FDEB-1F57-452B-B778-0EAD5DE40440}"/>
              </a:ext>
            </a:extLst>
          </p:cNvPr>
          <p:cNvPicPr>
            <a:picLocks noChangeAspect="1"/>
          </p:cNvPicPr>
          <p:nvPr/>
        </p:nvPicPr>
        <p:blipFill>
          <a:blip r:embed="rId4"/>
          <a:stretch>
            <a:fillRect/>
          </a:stretch>
        </p:blipFill>
        <p:spPr>
          <a:xfrm>
            <a:off x="780312" y="1668520"/>
            <a:ext cx="2410374" cy="2613792"/>
          </a:xfrm>
          <a:prstGeom prst="rect">
            <a:avLst/>
          </a:prstGeom>
          <a:ln>
            <a:noFill/>
          </a:ln>
          <a:effectLst>
            <a:softEdge rad="112500"/>
          </a:effectLst>
        </p:spPr>
      </p:pic>
      <p:pic>
        <p:nvPicPr>
          <p:cNvPr id="10" name="Picture 9">
            <a:extLst>
              <a:ext uri="{FF2B5EF4-FFF2-40B4-BE49-F238E27FC236}">
                <a16:creationId xmlns:a16="http://schemas.microsoft.com/office/drawing/2014/main" id="{1F3E1705-146B-4846-91F6-2EF18D795D93}"/>
              </a:ext>
            </a:extLst>
          </p:cNvPr>
          <p:cNvPicPr>
            <a:picLocks noChangeAspect="1"/>
          </p:cNvPicPr>
          <p:nvPr/>
        </p:nvPicPr>
        <p:blipFill>
          <a:blip r:embed="rId5"/>
          <a:stretch>
            <a:fillRect/>
          </a:stretch>
        </p:blipFill>
        <p:spPr>
          <a:xfrm>
            <a:off x="8317825" y="1763718"/>
            <a:ext cx="3093518" cy="2621802"/>
          </a:xfrm>
          <a:prstGeom prst="rect">
            <a:avLst/>
          </a:prstGeom>
          <a:ln>
            <a:noFill/>
          </a:ln>
          <a:effectLst>
            <a:softEdge rad="112500"/>
          </a:effectLst>
        </p:spPr>
      </p:pic>
      <p:pic>
        <p:nvPicPr>
          <p:cNvPr id="11" name="Picture 10">
            <a:extLst>
              <a:ext uri="{FF2B5EF4-FFF2-40B4-BE49-F238E27FC236}">
                <a16:creationId xmlns:a16="http://schemas.microsoft.com/office/drawing/2014/main" id="{203E725A-F0B5-4E0B-8A1F-A53D4BA3ED6D}"/>
              </a:ext>
            </a:extLst>
          </p:cNvPr>
          <p:cNvPicPr>
            <a:picLocks noChangeAspect="1"/>
          </p:cNvPicPr>
          <p:nvPr/>
        </p:nvPicPr>
        <p:blipFill>
          <a:blip r:embed="rId6"/>
          <a:stretch>
            <a:fillRect/>
          </a:stretch>
        </p:blipFill>
        <p:spPr>
          <a:xfrm>
            <a:off x="8317825" y="4217295"/>
            <a:ext cx="3093518" cy="2211196"/>
          </a:xfrm>
          <a:prstGeom prst="rect">
            <a:avLst/>
          </a:prstGeom>
          <a:ln>
            <a:noFill/>
          </a:ln>
          <a:effectLst>
            <a:softEdge rad="112500"/>
          </a:effectLst>
        </p:spPr>
      </p:pic>
      <p:pic>
        <p:nvPicPr>
          <p:cNvPr id="12" name="Picture 11">
            <a:extLst>
              <a:ext uri="{FF2B5EF4-FFF2-40B4-BE49-F238E27FC236}">
                <a16:creationId xmlns:a16="http://schemas.microsoft.com/office/drawing/2014/main" id="{636DF2CB-96BE-4A17-8C6E-5332ED68CC1D}"/>
              </a:ext>
            </a:extLst>
          </p:cNvPr>
          <p:cNvPicPr>
            <a:picLocks noChangeAspect="1"/>
          </p:cNvPicPr>
          <p:nvPr/>
        </p:nvPicPr>
        <p:blipFill>
          <a:blip r:embed="rId7"/>
          <a:stretch>
            <a:fillRect/>
          </a:stretch>
        </p:blipFill>
        <p:spPr>
          <a:xfrm>
            <a:off x="5641901" y="1763718"/>
            <a:ext cx="2843301" cy="2621802"/>
          </a:xfrm>
          <a:prstGeom prst="rect">
            <a:avLst/>
          </a:prstGeom>
          <a:ln>
            <a:noFill/>
          </a:ln>
          <a:effectLst>
            <a:softEdge rad="112500"/>
          </a:effectLst>
        </p:spPr>
      </p:pic>
      <p:pic>
        <p:nvPicPr>
          <p:cNvPr id="13" name="Picture 12">
            <a:extLst>
              <a:ext uri="{FF2B5EF4-FFF2-40B4-BE49-F238E27FC236}">
                <a16:creationId xmlns:a16="http://schemas.microsoft.com/office/drawing/2014/main" id="{2A167AF0-5503-4900-9F66-5D4454B8CC0A}"/>
              </a:ext>
            </a:extLst>
          </p:cNvPr>
          <p:cNvPicPr>
            <a:picLocks noChangeAspect="1"/>
          </p:cNvPicPr>
          <p:nvPr/>
        </p:nvPicPr>
        <p:blipFill rotWithShape="1">
          <a:blip r:embed="rId8"/>
          <a:srcRect t="13465" b="23729"/>
          <a:stretch/>
        </p:blipFill>
        <p:spPr>
          <a:xfrm>
            <a:off x="5638628" y="4230583"/>
            <a:ext cx="2843301" cy="2197908"/>
          </a:xfrm>
          <a:prstGeom prst="rect">
            <a:avLst/>
          </a:prstGeom>
          <a:ln>
            <a:noFill/>
          </a:ln>
          <a:effectLst>
            <a:softEdge rad="112500"/>
          </a:effectLst>
        </p:spPr>
      </p:pic>
      <p:pic>
        <p:nvPicPr>
          <p:cNvPr id="14" name="Picture 13">
            <a:extLst>
              <a:ext uri="{FF2B5EF4-FFF2-40B4-BE49-F238E27FC236}">
                <a16:creationId xmlns:a16="http://schemas.microsoft.com/office/drawing/2014/main" id="{CD70E6B6-AC46-462D-AF4F-C0BF9F0F8EEC}"/>
              </a:ext>
            </a:extLst>
          </p:cNvPr>
          <p:cNvPicPr>
            <a:picLocks noChangeAspect="1"/>
          </p:cNvPicPr>
          <p:nvPr/>
        </p:nvPicPr>
        <p:blipFill rotWithShape="1">
          <a:blip r:embed="rId9"/>
          <a:srcRect l="23490" t="24956" r="44016" b="25894"/>
          <a:stretch/>
        </p:blipFill>
        <p:spPr>
          <a:xfrm>
            <a:off x="3003926" y="4217295"/>
            <a:ext cx="2843301" cy="2211196"/>
          </a:xfrm>
          <a:prstGeom prst="rect">
            <a:avLst/>
          </a:prstGeom>
          <a:ln>
            <a:noFill/>
          </a:ln>
          <a:effectLst>
            <a:softEdge rad="112500"/>
          </a:effectLst>
        </p:spPr>
      </p:pic>
      <p:pic>
        <p:nvPicPr>
          <p:cNvPr id="15" name="Picture 14">
            <a:extLst>
              <a:ext uri="{FF2B5EF4-FFF2-40B4-BE49-F238E27FC236}">
                <a16:creationId xmlns:a16="http://schemas.microsoft.com/office/drawing/2014/main" id="{DE8BB11D-FC98-4398-ADFC-B04371C8880E}"/>
              </a:ext>
            </a:extLst>
          </p:cNvPr>
          <p:cNvPicPr>
            <a:picLocks noChangeAspect="1"/>
          </p:cNvPicPr>
          <p:nvPr/>
        </p:nvPicPr>
        <p:blipFill rotWithShape="1">
          <a:blip r:embed="rId10"/>
          <a:srcRect l="23915" t="24874" r="45232" b="20992"/>
          <a:stretch/>
        </p:blipFill>
        <p:spPr>
          <a:xfrm>
            <a:off x="3003927" y="1712326"/>
            <a:ext cx="2942363" cy="2716204"/>
          </a:xfrm>
          <a:prstGeom prst="rect">
            <a:avLst/>
          </a:prstGeom>
          <a:ln>
            <a:noFill/>
          </a:ln>
          <a:effectLst>
            <a:softEdge rad="112500"/>
          </a:effectLst>
        </p:spPr>
      </p:pic>
    </p:spTree>
    <p:extLst>
      <p:ext uri="{BB962C8B-B14F-4D97-AF65-F5344CB8AC3E}">
        <p14:creationId xmlns:p14="http://schemas.microsoft.com/office/powerpoint/2010/main" val="2866994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A2C45C5-4245-442F-B6EA-831D377E6145}"/>
              </a:ext>
            </a:extLst>
          </p:cNvPr>
          <p:cNvPicPr>
            <a:picLocks noChangeAspect="1"/>
          </p:cNvPicPr>
          <p:nvPr/>
        </p:nvPicPr>
        <p:blipFill>
          <a:blip r:embed="rId3"/>
          <a:stretch>
            <a:fillRect/>
          </a:stretch>
        </p:blipFill>
        <p:spPr>
          <a:xfrm>
            <a:off x="7453223" y="4055066"/>
            <a:ext cx="4218317" cy="2203398"/>
          </a:xfrm>
          <a:prstGeom prst="rect">
            <a:avLst/>
          </a:prstGeom>
        </p:spPr>
      </p:pic>
      <p:sp>
        <p:nvSpPr>
          <p:cNvPr id="2" name="Title 1">
            <a:extLst>
              <a:ext uri="{FF2B5EF4-FFF2-40B4-BE49-F238E27FC236}">
                <a16:creationId xmlns:a16="http://schemas.microsoft.com/office/drawing/2014/main" id="{0E74D29A-2610-4138-8C63-743C2D8303AE}"/>
              </a:ext>
            </a:extLst>
          </p:cNvPr>
          <p:cNvSpPr>
            <a:spLocks noGrp="1"/>
          </p:cNvSpPr>
          <p:nvPr>
            <p:ph type="title"/>
          </p:nvPr>
        </p:nvSpPr>
        <p:spPr>
          <a:xfrm>
            <a:off x="3001992" y="1225602"/>
            <a:ext cx="6538823" cy="2203398"/>
          </a:xfrm>
        </p:spPr>
        <p:txBody>
          <a:bodyPr>
            <a:normAutofit fontScale="90000"/>
          </a:bodyPr>
          <a:lstStyle/>
          <a:p>
            <a:r>
              <a:rPr lang="en-GB" b="1" dirty="0"/>
              <a:t>Thank you for listening!</a:t>
            </a:r>
            <a:br>
              <a:rPr lang="en-GB" b="1" dirty="0"/>
            </a:br>
            <a:br>
              <a:rPr lang="en-GB" b="1" dirty="0"/>
            </a:br>
            <a:r>
              <a:rPr lang="en-GB" b="1" dirty="0"/>
              <a:t>Any questions?</a:t>
            </a:r>
          </a:p>
        </p:txBody>
      </p:sp>
      <p:pic>
        <p:nvPicPr>
          <p:cNvPr id="4" name="Picture 3">
            <a:extLst>
              <a:ext uri="{FF2B5EF4-FFF2-40B4-BE49-F238E27FC236}">
                <a16:creationId xmlns:a16="http://schemas.microsoft.com/office/drawing/2014/main" id="{EEA23FFC-397E-4D24-91F0-9401911CB33A}"/>
              </a:ext>
            </a:extLst>
          </p:cNvPr>
          <p:cNvPicPr>
            <a:picLocks noChangeAspect="1"/>
          </p:cNvPicPr>
          <p:nvPr/>
        </p:nvPicPr>
        <p:blipFill>
          <a:blip r:embed="rId4"/>
          <a:stretch>
            <a:fillRect/>
          </a:stretch>
        </p:blipFill>
        <p:spPr>
          <a:xfrm>
            <a:off x="520460" y="4055066"/>
            <a:ext cx="4312556" cy="2203398"/>
          </a:xfrm>
          <a:prstGeom prst="rect">
            <a:avLst/>
          </a:prstGeom>
        </p:spPr>
      </p:pic>
    </p:spTree>
    <p:extLst>
      <p:ext uri="{BB962C8B-B14F-4D97-AF65-F5344CB8AC3E}">
        <p14:creationId xmlns:p14="http://schemas.microsoft.com/office/powerpoint/2010/main" val="22507788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1218</TotalTime>
  <Words>782</Words>
  <Application>Microsoft Office PowerPoint</Application>
  <PresentationFormat>Widescreen</PresentationFormat>
  <Paragraphs>61</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Century Gothic</vt:lpstr>
      <vt:lpstr>Savon</vt:lpstr>
      <vt:lpstr>The CWTCH</vt:lpstr>
      <vt:lpstr>Introduction </vt:lpstr>
      <vt:lpstr>Problems</vt:lpstr>
      <vt:lpstr>Aims and Objectives </vt:lpstr>
      <vt:lpstr>Initial ideas for moving thing forward </vt:lpstr>
      <vt:lpstr>PowerPoint Presentation</vt:lpstr>
      <vt:lpstr>How will this project benefit The Cwtch?</vt:lpstr>
      <vt:lpstr>Thank you for listening!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grape and olive</dc:title>
  <dc:creator>ruby wells</dc:creator>
  <cp:lastModifiedBy>ruby wells</cp:lastModifiedBy>
  <cp:revision>57</cp:revision>
  <dcterms:created xsi:type="dcterms:W3CDTF">2018-02-14T19:59:33Z</dcterms:created>
  <dcterms:modified xsi:type="dcterms:W3CDTF">2018-02-21T08:32:19Z</dcterms:modified>
</cp:coreProperties>
</file>