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4"/>
    <p:sldMasterId id="2147483659" r:id="rId5"/>
    <p:sldMasterId id="2147483657" r:id="rId6"/>
    <p:sldMasterId id="2147483653" r:id="rId7"/>
    <p:sldMasterId id="2147483661" r:id="rId8"/>
  </p:sldMasterIdLst>
  <p:notesMasterIdLst>
    <p:notesMasterId r:id="rId12"/>
  </p:notesMasterIdLst>
  <p:handoutMasterIdLst>
    <p:handoutMasterId r:id="rId13"/>
  </p:handoutMasterIdLst>
  <p:sldIdLst>
    <p:sldId id="256" r:id="rId9"/>
    <p:sldId id="261" r:id="rId10"/>
    <p:sldId id="262" r:id="rId11"/>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849" autoAdjust="0"/>
    <p:restoredTop sz="94689" autoAdjust="0"/>
  </p:normalViewPr>
  <p:slideViewPr>
    <p:cSldViewPr snapToGrid="0" snapToObjects="1" showGuides="1">
      <p:cViewPr varScale="1">
        <p:scale>
          <a:sx n="21" d="100"/>
          <a:sy n="21" d="100"/>
        </p:scale>
        <p:origin x="1216" y="124"/>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handoutMaster" Target="handoutMasters/handout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Master" Target="slideMasters/slideMaster4.xml"/><Relationship Id="rId12" Type="http://schemas.openxmlformats.org/officeDocument/2006/relationships/notesMaster" Target="notesMasters/notesMaster1.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5" Type="http://schemas.openxmlformats.org/officeDocument/2006/relationships/slideMaster" Target="slideMasters/slideMaster2.xml"/><Relationship Id="rId15" Type="http://schemas.openxmlformats.org/officeDocument/2006/relationships/presProps" Target="presProps.xml"/><Relationship Id="rId10" Type="http://schemas.openxmlformats.org/officeDocument/2006/relationships/slide" Target="slides/slide2.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3/10/2026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3/10/2026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33831053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3</a:t>
            </a:fld>
            <a:endParaRPr lang="en-US" dirty="0"/>
          </a:p>
        </p:txBody>
      </p:sp>
    </p:spTree>
    <p:extLst>
      <p:ext uri="{BB962C8B-B14F-4D97-AF65-F5344CB8AC3E}">
        <p14:creationId xmlns:p14="http://schemas.microsoft.com/office/powerpoint/2010/main" val="33019487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10/03/2026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10/03/2026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10/03/2026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10/03/2026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10/03/2026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10/03/2026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10/03/2026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10/03/2026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10/03/2026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10/03/2026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10/03/2026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10/03/2026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3.xml.rels><?xml version="1.0" encoding="UTF-8" standalone="yes"?>
<Relationships xmlns="http://schemas.openxmlformats.org/package/2006/relationships"><Relationship Id="rId3" Type="http://schemas.openxmlformats.org/officeDocument/2006/relationships/hyperlink" Target="https://doi.org/10.1016/s0006-3223(00)00909-4" TargetMode="External"/><Relationship Id="rId7" Type="http://schemas.openxmlformats.org/officeDocument/2006/relationships/hyperlink" Target="https://www.nhs.uk/mental-health/conditions/bipolar-disorder/"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www.nice.org.uk/guidance/cg185" TargetMode="External"/><Relationship Id="rId5" Type="http://schemas.openxmlformats.org/officeDocument/2006/relationships/hyperlink" Target="https://www.verywellmind.com/treating-bipolar-disorder-3576129" TargetMode="External"/><Relationship Id="rId4" Type="http://schemas.openxmlformats.org/officeDocument/2006/relationships/hyperlink" Target="https://www.healthline.com/health/bipolar-disorder/bipolar-caus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a:bodyPr>
          <a:lstStyle/>
          <a:p>
            <a:pPr algn="l"/>
            <a:br>
              <a:rPr lang="en-GB" sz="3200" b="1" dirty="0">
                <a:effectLst/>
                <a:ea typeface="Aptos" panose="020B0004020202020204" pitchFamily="34" charset="0"/>
              </a:rPr>
            </a:br>
            <a:br>
              <a:rPr lang="en-GB" sz="3200" dirty="0"/>
            </a:br>
            <a:r>
              <a:rPr lang="en-GB" sz="5400" dirty="0">
                <a:latin typeface="Arial" panose="020B0604020202020204" pitchFamily="34" charset="0"/>
                <a:cs typeface="Arial" panose="020B0604020202020204" pitchFamily="34" charset="0"/>
              </a:rPr>
              <a:t>Student name: Stefan Burcea </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Student number: 2246403</a:t>
            </a:r>
            <a:br>
              <a:rPr lang="en-GB" sz="5400" dirty="0"/>
            </a:br>
            <a:endParaRPr lang="en-GB" sz="5400" dirty="0"/>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612618" y="5841228"/>
            <a:ext cx="9498731" cy="15844315"/>
          </a:xfrm>
        </p:spPr>
        <p:txBody>
          <a:bodyPr/>
          <a:lstStyle/>
          <a:p>
            <a:pPr marL="685800" indent="-685800">
              <a:buFont typeface="Arial" panose="020B0604020202020204" pitchFamily="34" charset="0"/>
              <a:buChar char="•"/>
            </a:pPr>
            <a:r>
              <a:rPr lang="en-GB" sz="4800" dirty="0"/>
              <a:t>Bipolar disorder" refers to a psychological condition that involves pronounced changes in mood, energy levels, and or activity. </a:t>
            </a:r>
            <a:r>
              <a:rPr lang="en-GB" sz="4800" b="1" dirty="0">
                <a:effectLst/>
                <a:latin typeface="Times New Roman" panose="02020603050405020304" pitchFamily="18" charset="0"/>
              </a:rPr>
              <a:t>(NHS, 2024)</a:t>
            </a:r>
            <a:endParaRPr lang="en-GB" sz="9600" b="1" dirty="0"/>
          </a:p>
          <a:p>
            <a:pPr marL="685800" indent="-685800">
              <a:buFont typeface="Arial" panose="020B0604020202020204" pitchFamily="34" charset="0"/>
              <a:buChar char="•"/>
            </a:pPr>
            <a:endParaRPr lang="en-GB" sz="4800" dirty="0"/>
          </a:p>
          <a:p>
            <a:pPr marL="685800" indent="-685800">
              <a:buFont typeface="Arial" panose="020B0604020202020204" pitchFamily="34" charset="0"/>
              <a:buChar char="•"/>
            </a:pPr>
            <a:endParaRPr lang="en-GB" sz="4800" dirty="0"/>
          </a:p>
          <a:p>
            <a:pPr marL="685800" indent="-685800">
              <a:buFont typeface="Arial" panose="020B0604020202020204" pitchFamily="34" charset="0"/>
              <a:buChar char="•"/>
            </a:pPr>
            <a:r>
              <a:rPr lang="en-GB" sz="4800" dirty="0"/>
              <a:t>There are two types of this activity levels, and depression. It falls under the wider category of mood disorders. Bipolar is literally caused by mood swings involving mania and depression.</a:t>
            </a:r>
          </a:p>
          <a:p>
            <a:pPr marL="685800" indent="-685800">
              <a:buFont typeface="Arial" panose="020B0604020202020204" pitchFamily="34" charset="0"/>
              <a:buChar char="•"/>
            </a:pPr>
            <a:endParaRPr lang="en-GB" sz="4800" dirty="0"/>
          </a:p>
          <a:p>
            <a:pPr marL="685800" indent="-685800">
              <a:buFont typeface="Arial" panose="020B0604020202020204" pitchFamily="34" charset="0"/>
              <a:buChar char="•"/>
            </a:pPr>
            <a:r>
              <a:rPr lang="en-GB" sz="4800" dirty="0"/>
              <a:t>estimated global population affected by bipolar disorder is approximately 1-2%.</a:t>
            </a:r>
          </a:p>
          <a:p>
            <a:endParaRPr lang="en-GB" sz="4800" kern="100" dirty="0">
              <a:solidFill>
                <a:srgbClr val="FF0000"/>
              </a:solidFill>
              <a:latin typeface="Aptos" panose="020B0004020202020204" pitchFamily="34" charset="0"/>
              <a:ea typeface="Aptos" panose="020B0004020202020204" pitchFamily="34" charset="0"/>
            </a:endParaRP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1057805" y="4729479"/>
            <a:ext cx="10048875" cy="923322"/>
          </a:xfrm>
        </p:spPr>
        <p:txBody>
          <a:bodyPr/>
          <a:lstStyle/>
          <a:p>
            <a:r>
              <a:rPr lang="en-GB" sz="4800" dirty="0">
                <a:latin typeface="Aptos" panose="020B0004020202020204" pitchFamily="34"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72689" y="18588064"/>
            <a:ext cx="10038660" cy="4096498"/>
          </a:xfrm>
        </p:spPr>
        <p:txBody>
          <a:bodyPr/>
          <a:lstStyle/>
          <a:p>
            <a:endParaRPr lang="en-GB" dirty="0"/>
          </a:p>
          <a:p>
            <a:r>
              <a:rPr lang="en-GB" sz="4800" dirty="0">
                <a:latin typeface="Aptos" panose="020B0004020202020204" pitchFamily="34" charset="0"/>
              </a:rPr>
              <a:t>Causes, Symptoms, Diagnosis</a:t>
            </a:r>
          </a:p>
          <a:p>
            <a:r>
              <a:rPr lang="en-GB" sz="4800" dirty="0">
                <a:effectLst/>
                <a:latin typeface="Times New Roman" panose="02020603050405020304" pitchFamily="18" charset="0"/>
              </a:rPr>
              <a:t>(Healthline, 2014)</a:t>
            </a:r>
            <a:endParaRPr lang="en-GB" sz="7200" dirty="0"/>
          </a:p>
          <a:p>
            <a:endParaRPr lang="en-GB" sz="4800" dirty="0">
              <a:latin typeface="Aptos" panose="020B0004020202020204" pitchFamily="34" charset="0"/>
            </a:endParaRPr>
          </a:p>
          <a:p>
            <a:endParaRPr lang="en-GB" dirty="0"/>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198176" y="8832880"/>
            <a:ext cx="10048874" cy="10378203"/>
          </a:xfrm>
        </p:spPr>
        <p:txBody>
          <a:bodyPr/>
          <a:lstStyle/>
          <a:p>
            <a:pPr marL="685800" indent="-685800">
              <a:buFont typeface="Arial" panose="020B0604020202020204" pitchFamily="34" charset="0"/>
              <a:buChar char="•"/>
            </a:pPr>
            <a:r>
              <a:rPr lang="en-GB" sz="4800" dirty="0"/>
              <a:t>In the past, bipolar disorder used to be known as ‘manic-depressive illness. </a:t>
            </a:r>
          </a:p>
          <a:p>
            <a:pPr marL="685800" indent="-685800">
              <a:buFont typeface="Arial" panose="020B0604020202020204" pitchFamily="34" charset="0"/>
              <a:buChar char="•"/>
            </a:pPr>
            <a:endParaRPr lang="en-GB" sz="4800" dirty="0"/>
          </a:p>
          <a:p>
            <a:pPr marL="685800" indent="-685800">
              <a:buFont typeface="Arial" panose="020B0604020202020204" pitchFamily="34" charset="0"/>
              <a:buChar char="•"/>
            </a:pPr>
            <a:r>
              <a:rPr lang="en-GB" sz="4800" dirty="0"/>
              <a:t>There has been a moved from moral OR </a:t>
            </a:r>
            <a:r>
              <a:rPr lang="en-GB" sz="4800" dirty="0" err="1"/>
              <a:t>behavioral</a:t>
            </a:r>
            <a:r>
              <a:rPr lang="en-GB" sz="4800" dirty="0"/>
              <a:t> understandings to biological and psychological models.</a:t>
            </a:r>
          </a:p>
          <a:p>
            <a:pPr marL="685800" indent="-685800">
              <a:buFont typeface="Arial" panose="020B0604020202020204" pitchFamily="34" charset="0"/>
              <a:buChar char="•"/>
            </a:pPr>
            <a:endParaRPr lang="en-GB" sz="4800" dirty="0"/>
          </a:p>
          <a:p>
            <a:pPr marL="685800" indent="-685800">
              <a:buFont typeface="Arial" panose="020B0604020202020204" pitchFamily="34" charset="0"/>
              <a:buChar char="•"/>
            </a:pPr>
            <a:r>
              <a:rPr lang="en-GB" sz="4800" dirty="0"/>
              <a:t>The treatment has ranged from sedatives to lithium and mood stabilizers.</a:t>
            </a:r>
            <a:endParaRPr lang="en-RO" sz="4800" dirty="0"/>
          </a:p>
          <a:p>
            <a:endParaRPr lang="en-GB" dirty="0"/>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8"/>
            <a:ext cx="10048875" cy="4321175"/>
          </a:xfrm>
        </p:spPr>
        <p:txBody>
          <a:bodyPr/>
          <a:lstStyle/>
          <a:p>
            <a:r>
              <a:rPr lang="en-GB" sz="4800" dirty="0">
                <a:latin typeface="Aptos" panose="020B0004020202020204" pitchFamily="34" charset="0"/>
              </a:rPr>
              <a:t>Historical perspectives and treatments </a:t>
            </a:r>
          </a:p>
          <a:p>
            <a:endParaRPr lang="en-GB" sz="4800" dirty="0">
              <a:latin typeface="Aptos" panose="020B0004020202020204" pitchFamily="34" charset="0"/>
            </a:endParaRPr>
          </a:p>
          <a:p>
            <a:r>
              <a:rPr lang="en-GB" sz="4800" dirty="0">
                <a:effectLst/>
                <a:latin typeface="Times New Roman" panose="02020603050405020304" pitchFamily="18" charset="0"/>
              </a:rPr>
              <a:t>(Angst and </a:t>
            </a:r>
            <a:r>
              <a:rPr lang="en-GB" sz="4800" dirty="0" err="1">
                <a:effectLst/>
                <a:latin typeface="Times New Roman" panose="02020603050405020304" pitchFamily="18" charset="0"/>
              </a:rPr>
              <a:t>Sellaro</a:t>
            </a:r>
            <a:r>
              <a:rPr lang="en-GB" sz="4800" dirty="0">
                <a:effectLst/>
                <a:latin typeface="Times New Roman" panose="02020603050405020304" pitchFamily="18" charset="0"/>
              </a:rPr>
              <a:t>, 2000)</a:t>
            </a:r>
            <a:endParaRPr lang="en-GB" sz="7200" dirty="0"/>
          </a:p>
          <a:p>
            <a:endParaRPr lang="en-GB" sz="4800" dirty="0">
              <a:latin typeface="Aptos" panose="020B0004020202020204" pitchFamily="34" charset="0"/>
            </a:endParaRP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783747" y="4674098"/>
            <a:ext cx="8669764" cy="11504680"/>
          </a:xfrm>
        </p:spPr>
        <p:txBody>
          <a:bodyPr/>
          <a:lstStyle/>
          <a:p>
            <a:r>
              <a:rPr lang="en-GB" sz="4800" dirty="0">
                <a:latin typeface="Aptos" panose="020B0004020202020204" pitchFamily="34" charset="0"/>
              </a:rPr>
              <a:t>Current services and treatments </a:t>
            </a:r>
          </a:p>
          <a:p>
            <a:pPr marL="571500" indent="-571500" algn="l">
              <a:buFont typeface="Arial" panose="020B0604020202020204" pitchFamily="34" charset="0"/>
              <a:buChar char="•"/>
            </a:pPr>
            <a:endParaRPr lang="en-GB" sz="4800" u="none" dirty="0"/>
          </a:p>
          <a:p>
            <a:pPr marL="571500" indent="-571500" algn="l">
              <a:buFont typeface="Arial" panose="020B0604020202020204" pitchFamily="34" charset="0"/>
              <a:buChar char="•"/>
            </a:pPr>
            <a:r>
              <a:rPr lang="en-GB" sz="4800" b="0" u="none" dirty="0"/>
              <a:t>Some of the available services at the facility are :</a:t>
            </a:r>
          </a:p>
          <a:p>
            <a:pPr marL="571500" indent="-571500" algn="l">
              <a:buFont typeface="Arial" panose="020B0604020202020204" pitchFamily="34" charset="0"/>
              <a:buChar char="•"/>
            </a:pPr>
            <a:r>
              <a:rPr lang="en-GB" sz="4800" b="0" u="none" dirty="0"/>
              <a:t>psychiatric evaluation, psychotherapy, </a:t>
            </a:r>
          </a:p>
          <a:p>
            <a:pPr marL="571500" indent="-571500" algn="l">
              <a:buFont typeface="Arial" panose="020B0604020202020204" pitchFamily="34" charset="0"/>
              <a:buChar char="•"/>
            </a:pPr>
            <a:r>
              <a:rPr lang="en-GB" sz="4800" b="0" u="none" dirty="0"/>
              <a:t>crisis teams, </a:t>
            </a:r>
          </a:p>
          <a:p>
            <a:pPr marL="571500" indent="-571500" algn="l">
              <a:buFont typeface="Arial" panose="020B0604020202020204" pitchFamily="34" charset="0"/>
              <a:buChar char="•"/>
            </a:pPr>
            <a:r>
              <a:rPr lang="en-GB" sz="4800" b="0" u="none" dirty="0"/>
              <a:t>community mental patient care support</a:t>
            </a:r>
          </a:p>
          <a:p>
            <a:pPr marL="571500" indent="-571500" algn="l">
              <a:buFont typeface="Arial" panose="020B0604020202020204" pitchFamily="34" charset="0"/>
              <a:buChar char="•"/>
            </a:pPr>
            <a:r>
              <a:rPr lang="en-GB" sz="4800" b="0" u="none" dirty="0"/>
              <a:t> mood stabilizers,</a:t>
            </a:r>
          </a:p>
          <a:p>
            <a:pPr marL="571500" indent="-571500" algn="l">
              <a:buFont typeface="Arial" panose="020B0604020202020204" pitchFamily="34" charset="0"/>
              <a:buChar char="•"/>
            </a:pPr>
            <a:r>
              <a:rPr lang="en-GB" sz="4800" b="0" u="none" dirty="0"/>
              <a:t> antipsychotic drugs, and antidepressants  </a:t>
            </a:r>
            <a:endParaRPr lang="en-RO" sz="4800" b="0" u="none" dirty="0"/>
          </a:p>
          <a:p>
            <a:endParaRPr lang="en-GB" dirty="0"/>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422043" y="4674099"/>
            <a:ext cx="10047018" cy="3379379"/>
          </a:xfrm>
        </p:spPr>
        <p:txBody>
          <a:bodyPr/>
          <a:lstStyle/>
          <a:p>
            <a:r>
              <a:rPr lang="en-GB" sz="4800" dirty="0">
                <a:latin typeface="Aptos" panose="020B0004020202020204" pitchFamily="34" charset="0"/>
              </a:rPr>
              <a:t>Recommendations</a:t>
            </a:r>
          </a:p>
          <a:p>
            <a:endParaRPr lang="en-GB" sz="4800" dirty="0">
              <a:latin typeface="Aptos" panose="020B0004020202020204" pitchFamily="34" charset="0"/>
            </a:endParaRPr>
          </a:p>
          <a:p>
            <a:endParaRPr lang="en-GB" sz="4800" dirty="0">
              <a:latin typeface="Aptos" panose="020B0004020202020204" pitchFamily="34" charset="0"/>
            </a:endParaRP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422043" y="6084105"/>
            <a:ext cx="10659636" cy="6537152"/>
          </a:xfrm>
        </p:spPr>
        <p:txBody>
          <a:bodyPr/>
          <a:lstStyle/>
          <a:p>
            <a:r>
              <a:rPr lang="en-GB" sz="4800" dirty="0"/>
              <a:t>Provide greater access to early intervention programs: </a:t>
            </a:r>
            <a:r>
              <a:rPr lang="en-GB" sz="4800" b="1" dirty="0">
                <a:effectLst/>
                <a:latin typeface="Times New Roman" panose="02020603050405020304" pitchFamily="18" charset="0"/>
              </a:rPr>
              <a:t>(National Institute for Health and Care Excellence, 2023)</a:t>
            </a:r>
            <a:endParaRPr lang="en-GB" sz="4800" b="1" dirty="0"/>
          </a:p>
          <a:p>
            <a:pPr marL="685800" indent="-685800">
              <a:buFont typeface="Arial" panose="020B0604020202020204" pitchFamily="34" charset="0"/>
              <a:buChar char="•"/>
            </a:pPr>
            <a:r>
              <a:rPr lang="en-GB" sz="4800" dirty="0"/>
              <a:t> treatment planning, </a:t>
            </a:r>
          </a:p>
          <a:p>
            <a:pPr marL="685800" indent="-685800">
              <a:buFont typeface="Arial" panose="020B0604020202020204" pitchFamily="34" charset="0"/>
              <a:buChar char="•"/>
            </a:pPr>
            <a:r>
              <a:rPr lang="en-GB" sz="4800" dirty="0"/>
              <a:t>psychoeducation, and</a:t>
            </a:r>
          </a:p>
          <a:p>
            <a:pPr marL="685800" indent="-685800">
              <a:buFont typeface="Arial" panose="020B0604020202020204" pitchFamily="34" charset="0"/>
              <a:buChar char="•"/>
            </a:pPr>
            <a:r>
              <a:rPr lang="en-GB" sz="4800" dirty="0"/>
              <a:t> long term monitoring.</a:t>
            </a:r>
            <a:endParaRPr lang="en-RO" sz="4800" dirty="0"/>
          </a:p>
          <a:p>
            <a:endParaRPr lang="en-GB" dirty="0"/>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2908052" y="12177042"/>
            <a:ext cx="10047018" cy="923322"/>
          </a:xfrm>
        </p:spPr>
        <p:txBody>
          <a:bodyPr/>
          <a:lstStyle/>
          <a:p>
            <a:r>
              <a:rPr lang="en-GB" sz="4800" dirty="0">
                <a:latin typeface="Aptos" panose="020B0004020202020204" pitchFamily="34" charset="0"/>
              </a:rPr>
              <a:t>Conclusions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417011" y="13753999"/>
            <a:ext cx="10052050" cy="6666418"/>
          </a:xfrm>
        </p:spPr>
        <p:txBody>
          <a:bodyPr/>
          <a:lstStyle/>
          <a:p>
            <a:pPr marL="685800" indent="-685800">
              <a:buFont typeface="Arial" panose="020B0604020202020204" pitchFamily="34" charset="0"/>
              <a:buChar char="•"/>
            </a:pPr>
            <a:r>
              <a:rPr lang="en-GB" sz="4800" dirty="0"/>
              <a:t>Bipolar disorder has been widely researched and has proven treatments available. </a:t>
            </a:r>
          </a:p>
          <a:p>
            <a:pPr marL="685800" indent="-685800">
              <a:buFont typeface="Arial" panose="020B0604020202020204" pitchFamily="34" charset="0"/>
              <a:buChar char="•"/>
            </a:pPr>
            <a:endParaRPr lang="en-GB" sz="4800" dirty="0"/>
          </a:p>
          <a:p>
            <a:pPr marL="685800" indent="-685800">
              <a:buFont typeface="Arial" panose="020B0604020202020204" pitchFamily="34" charset="0"/>
              <a:buChar char="•"/>
            </a:pPr>
            <a:r>
              <a:rPr lang="en-GB" sz="4800" dirty="0"/>
              <a:t>Early detection and treatment of bipolar disorder can help regulate mood and a comprehensive care greatly helps patients.</a:t>
            </a:r>
            <a:endParaRPr lang="en-RO" sz="4800" dirty="0"/>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737290" y="21343305"/>
            <a:ext cx="10038659" cy="11467733"/>
          </a:xfrm>
        </p:spPr>
        <p:txBody>
          <a:bodyPr/>
          <a:lstStyle/>
          <a:p>
            <a:pPr marL="685800" indent="-685800">
              <a:buFont typeface="Arial" panose="020B0604020202020204" pitchFamily="34" charset="0"/>
              <a:buChar char="•"/>
            </a:pPr>
            <a:r>
              <a:rPr lang="en-GB" sz="4800" dirty="0"/>
              <a:t>Causes: Chemical imbalance in the brain, Environmental factors </a:t>
            </a:r>
          </a:p>
          <a:p>
            <a:endParaRPr lang="en-GB" sz="4800" dirty="0"/>
          </a:p>
          <a:p>
            <a:pPr marL="685800" indent="-685800">
              <a:buFont typeface="Arial" panose="020B0604020202020204" pitchFamily="34" charset="0"/>
              <a:buChar char="•"/>
            </a:pPr>
            <a:r>
              <a:rPr lang="en-GB" sz="4800" dirty="0"/>
              <a:t>Symptoms: Mania - elevated mood, reduced need for sleep, increased energy levels; fatigue, sadness, hopelessness during depression.</a:t>
            </a:r>
          </a:p>
          <a:p>
            <a:r>
              <a:rPr lang="en-GB" sz="4800" dirty="0"/>
              <a:t> </a:t>
            </a:r>
          </a:p>
          <a:p>
            <a:pPr marL="685800" indent="-685800">
              <a:buFont typeface="Arial" panose="020B0604020202020204" pitchFamily="34" charset="0"/>
              <a:buChar char="•"/>
            </a:pPr>
            <a:r>
              <a:rPr lang="en-GB" sz="4800" dirty="0"/>
              <a:t>Diagnosis: By clinical presentation according to the DSM/ICD criteria, mood charting, psychiatric evaluation.</a:t>
            </a:r>
            <a:endParaRPr lang="en-RO" sz="4800" dirty="0"/>
          </a:p>
          <a:p>
            <a:endParaRPr lang="en-GB" sz="44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2251327"/>
            <a:ext cx="31998968" cy="1015663"/>
          </a:xfrm>
        </p:spPr>
        <p:txBody>
          <a:bodyPr/>
          <a:lstStyle/>
          <a:p>
            <a:r>
              <a:rPr lang="en-GB" dirty="0"/>
              <a:t>BIOPLAR DISORDER</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4729589" y="766595"/>
            <a:ext cx="31998968" cy="1323439"/>
          </a:xfrm>
        </p:spPr>
        <p:txBody>
          <a:bodyPr/>
          <a:lstStyle/>
          <a:p>
            <a:r>
              <a:rPr lang="en-GB" sz="8000" dirty="0"/>
              <a:t>Bipolar or Related disorders</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pic>
        <p:nvPicPr>
          <p:cNvPr id="22" name="Picture 21" descr="A poster with text on it&#10;&#10;Description automatically generated with medium confidence">
            <a:extLst>
              <a:ext uri="{FF2B5EF4-FFF2-40B4-BE49-F238E27FC236}">
                <a16:creationId xmlns:a16="http://schemas.microsoft.com/office/drawing/2014/main" id="{3E8452E4-A942-FD14-E173-50540A92488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305030" y="21244462"/>
            <a:ext cx="7090543" cy="8967222"/>
          </a:xfrm>
          <a:prstGeom prst="rect">
            <a:avLst/>
          </a:prstGeom>
        </p:spPr>
      </p:pic>
      <p:pic>
        <p:nvPicPr>
          <p:cNvPr id="26" name="Picture 25" descr="A group of illustrations of people with different treatment options&#10;&#10;Description automatically generated with medium confidence">
            <a:extLst>
              <a:ext uri="{FF2B5EF4-FFF2-40B4-BE49-F238E27FC236}">
                <a16:creationId xmlns:a16="http://schemas.microsoft.com/office/drawing/2014/main" id="{8470AA4E-787A-F544-E1E1-A5F64212960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098526" y="16178778"/>
            <a:ext cx="8669764" cy="9380018"/>
          </a:xfrm>
          <a:prstGeom prst="rect">
            <a:avLst/>
          </a:prstGeom>
        </p:spPr>
      </p:pic>
      <p:sp>
        <p:nvSpPr>
          <p:cNvPr id="35" name="TextBox 34">
            <a:extLst>
              <a:ext uri="{FF2B5EF4-FFF2-40B4-BE49-F238E27FC236}">
                <a16:creationId xmlns:a16="http://schemas.microsoft.com/office/drawing/2014/main" id="{E4347E34-C91F-CCDE-A333-CD4DC1D21E8D}"/>
              </a:ext>
            </a:extLst>
          </p:cNvPr>
          <p:cNvSpPr txBox="1"/>
          <p:nvPr/>
        </p:nvSpPr>
        <p:spPr>
          <a:xfrm>
            <a:off x="24803100" y="26007058"/>
            <a:ext cx="8104952" cy="2031325"/>
          </a:xfrm>
          <a:prstGeom prst="rect">
            <a:avLst/>
          </a:prstGeom>
          <a:noFill/>
        </p:spPr>
        <p:txBody>
          <a:bodyPr wrap="square" rtlCol="0">
            <a:spAutoFit/>
          </a:bodyPr>
          <a:lstStyle/>
          <a:p>
            <a:r>
              <a:rPr lang="en-GB" sz="4000" dirty="0">
                <a:effectLst/>
                <a:latin typeface="Times New Roman" panose="02020603050405020304" pitchFamily="18" charset="0"/>
              </a:rPr>
              <a:t>(</a:t>
            </a:r>
            <a:r>
              <a:rPr lang="en-GB" sz="4000" b="1" dirty="0">
                <a:effectLst/>
                <a:latin typeface="Times New Roman" panose="02020603050405020304" pitchFamily="18" charset="0"/>
              </a:rPr>
              <a:t>Marcia Purse, 2019)</a:t>
            </a:r>
            <a:endParaRPr lang="en-GB" sz="4000" b="1" dirty="0"/>
          </a:p>
          <a:p>
            <a:endParaRPr lang="en-GB" dirty="0"/>
          </a:p>
        </p:txBody>
      </p:sp>
    </p:spTree>
    <p:extLst>
      <p:ext uri="{BB962C8B-B14F-4D97-AF65-F5344CB8AC3E}">
        <p14:creationId xmlns:p14="http://schemas.microsoft.com/office/powerpoint/2010/main" val="531086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a:extLst>
              <a:ext uri="{FF2B5EF4-FFF2-40B4-BE49-F238E27FC236}">
                <a16:creationId xmlns:a16="http://schemas.microsoft.com/office/drawing/2014/main" id="{DA6A1E8A-13D5-889D-2D23-BC7AFAF99E37}"/>
              </a:ext>
            </a:extLst>
          </p:cNvPr>
          <p:cNvSpPr txBox="1"/>
          <p:nvPr/>
        </p:nvSpPr>
        <p:spPr>
          <a:xfrm>
            <a:off x="3360843" y="5791200"/>
            <a:ext cx="5829300" cy="830997"/>
          </a:xfrm>
          <a:prstGeom prst="rect">
            <a:avLst/>
          </a:prstGeom>
          <a:noFill/>
        </p:spPr>
        <p:txBody>
          <a:bodyPr wrap="square" rtlCol="0">
            <a:spAutoFit/>
          </a:bodyPr>
          <a:lstStyle/>
          <a:p>
            <a:r>
              <a:rPr lang="en-GB" sz="4800" dirty="0">
                <a:latin typeface="Aptos" panose="020B0004020202020204" pitchFamily="34" charset="0"/>
              </a:rPr>
              <a:t>References</a:t>
            </a:r>
          </a:p>
        </p:txBody>
      </p:sp>
      <p:sp>
        <p:nvSpPr>
          <p:cNvPr id="21" name="TextBox 20">
            <a:extLst>
              <a:ext uri="{FF2B5EF4-FFF2-40B4-BE49-F238E27FC236}">
                <a16:creationId xmlns:a16="http://schemas.microsoft.com/office/drawing/2014/main" id="{8F4163E5-7695-5AC5-8CF7-551DA1C5585A}"/>
              </a:ext>
            </a:extLst>
          </p:cNvPr>
          <p:cNvSpPr txBox="1"/>
          <p:nvPr/>
        </p:nvSpPr>
        <p:spPr>
          <a:xfrm flipH="1">
            <a:off x="1213429" y="6622197"/>
            <a:ext cx="8959270" cy="24745236"/>
          </a:xfrm>
          <a:prstGeom prst="rect">
            <a:avLst/>
          </a:prstGeom>
          <a:noFill/>
        </p:spPr>
        <p:txBody>
          <a:bodyPr wrap="square" rtlCol="0">
            <a:spAutoFit/>
          </a:bodyPr>
          <a:lstStyle/>
          <a:p>
            <a:pPr>
              <a:lnSpc>
                <a:spcPct val="150000"/>
              </a:lnSpc>
            </a:pPr>
            <a:r>
              <a:rPr lang="en-GB" sz="3600" dirty="0">
                <a:effectLst/>
                <a:latin typeface="Times New Roman" panose="02020603050405020304" pitchFamily="18" charset="0"/>
              </a:rPr>
              <a:t>Angst, J. and </a:t>
            </a:r>
            <a:r>
              <a:rPr lang="en-GB" sz="3600" dirty="0" err="1">
                <a:effectLst/>
                <a:latin typeface="Times New Roman" panose="02020603050405020304" pitchFamily="18" charset="0"/>
              </a:rPr>
              <a:t>Sellaro</a:t>
            </a:r>
            <a:r>
              <a:rPr lang="en-GB" sz="3600" dirty="0">
                <a:effectLst/>
                <a:latin typeface="Times New Roman" panose="02020603050405020304" pitchFamily="18" charset="0"/>
              </a:rPr>
              <a:t>, R. (2000) Historical Perspectives and Natural History of Bipolar Disorder. </a:t>
            </a:r>
            <a:r>
              <a:rPr lang="en-GB" sz="3600" i="1" dirty="0">
                <a:effectLst/>
                <a:latin typeface="Times New Roman" panose="02020603050405020304" pitchFamily="18" charset="0"/>
              </a:rPr>
              <a:t>Biological Psychiatry</a:t>
            </a:r>
            <a:r>
              <a:rPr lang="en-GB" sz="3600" dirty="0">
                <a:effectLst/>
                <a:latin typeface="Times New Roman" panose="02020603050405020304" pitchFamily="18" charset="0"/>
              </a:rPr>
              <a:t>, 48(6), pp.445–457. </a:t>
            </a:r>
            <a:r>
              <a:rPr lang="en-GB" sz="3600" dirty="0" err="1">
                <a:effectLst/>
                <a:latin typeface="Times New Roman" panose="02020603050405020304" pitchFamily="18" charset="0"/>
              </a:rPr>
              <a:t>doi</a:t>
            </a:r>
            <a:r>
              <a:rPr lang="en-GB" sz="3600" dirty="0">
                <a:effectLst/>
                <a:latin typeface="Times New Roman" panose="02020603050405020304" pitchFamily="18" charset="0"/>
              </a:rPr>
              <a:t> </a:t>
            </a:r>
            <a:r>
              <a:rPr lang="en-GB" sz="3600" dirty="0">
                <a:effectLst/>
                <a:latin typeface="Times New Roman" panose="02020603050405020304" pitchFamily="18" charset="0"/>
                <a:hlinkClick r:id="rId3"/>
              </a:rPr>
              <a:t>https://doi.org/10.1016/s0006-3223(00)00909-4</a:t>
            </a:r>
            <a:r>
              <a:rPr lang="en-GB" sz="3600" dirty="0">
                <a:effectLst/>
                <a:latin typeface="Times New Roman" panose="02020603050405020304" pitchFamily="18" charset="0"/>
              </a:rPr>
              <a:t> (Accessed: 24</a:t>
            </a:r>
            <a:r>
              <a:rPr lang="en-GB" sz="3600" baseline="30000" dirty="0">
                <a:effectLst/>
                <a:latin typeface="Times New Roman" panose="02020603050405020304" pitchFamily="18" charset="0"/>
              </a:rPr>
              <a:t>th</a:t>
            </a:r>
            <a:r>
              <a:rPr lang="en-GB" sz="3600" dirty="0">
                <a:effectLst/>
                <a:latin typeface="Times New Roman" panose="02020603050405020304" pitchFamily="18" charset="0"/>
              </a:rPr>
              <a:t> November 2025)</a:t>
            </a:r>
          </a:p>
          <a:p>
            <a:pPr>
              <a:lnSpc>
                <a:spcPct val="150000"/>
              </a:lnSpc>
            </a:pPr>
            <a:r>
              <a:rPr lang="en-GB" sz="3600" dirty="0">
                <a:effectLst/>
                <a:latin typeface="Times New Roman" panose="02020603050405020304" pitchFamily="18" charset="0"/>
              </a:rPr>
              <a:t>Healthline (2014. </a:t>
            </a:r>
            <a:r>
              <a:rPr lang="en-GB" sz="3600" i="1" dirty="0">
                <a:effectLst/>
                <a:latin typeface="Times New Roman" panose="02020603050405020304" pitchFamily="18" charset="0"/>
              </a:rPr>
              <a:t>What Causes Bipolar Disorder? - Hereditary and Other Factors</a:t>
            </a:r>
            <a:r>
              <a:rPr lang="en-GB" sz="3600" dirty="0">
                <a:effectLst/>
                <a:latin typeface="Times New Roman" panose="02020603050405020304" pitchFamily="18" charset="0"/>
              </a:rPr>
              <a:t>. Available at: </a:t>
            </a:r>
            <a:r>
              <a:rPr lang="en-GB" sz="3600" dirty="0">
                <a:effectLst/>
                <a:latin typeface="Times New Roman" panose="02020603050405020304" pitchFamily="18" charset="0"/>
                <a:hlinkClick r:id="rId4"/>
              </a:rPr>
              <a:t>https://www.healthline.com/health/bipolar-disorder/bipolar-causes</a:t>
            </a:r>
            <a:r>
              <a:rPr lang="en-GB" sz="3600" dirty="0">
                <a:effectLst/>
                <a:latin typeface="Times New Roman" panose="02020603050405020304" pitchFamily="18" charset="0"/>
              </a:rPr>
              <a:t> (Accessed: 24</a:t>
            </a:r>
            <a:r>
              <a:rPr lang="en-GB" sz="3600" baseline="30000" dirty="0">
                <a:effectLst/>
                <a:latin typeface="Times New Roman" panose="02020603050405020304" pitchFamily="18" charset="0"/>
              </a:rPr>
              <a:t>th</a:t>
            </a:r>
            <a:r>
              <a:rPr lang="en-GB" sz="3600" dirty="0">
                <a:effectLst/>
                <a:latin typeface="Times New Roman" panose="02020603050405020304" pitchFamily="18" charset="0"/>
              </a:rPr>
              <a:t> November 2025)</a:t>
            </a:r>
          </a:p>
          <a:p>
            <a:pPr>
              <a:lnSpc>
                <a:spcPct val="150000"/>
              </a:lnSpc>
            </a:pPr>
            <a:r>
              <a:rPr lang="en-GB" sz="3600" dirty="0">
                <a:effectLst/>
                <a:latin typeface="Times New Roman" panose="02020603050405020304" pitchFamily="18" charset="0"/>
              </a:rPr>
              <a:t>Marcia Purse (2019) </a:t>
            </a:r>
            <a:r>
              <a:rPr lang="en-GB" sz="3600" i="1" dirty="0">
                <a:effectLst/>
                <a:latin typeface="Times New Roman" panose="02020603050405020304" pitchFamily="18" charset="0"/>
              </a:rPr>
              <a:t>Understanding Your Bipolar Treatment Plan</a:t>
            </a:r>
            <a:r>
              <a:rPr lang="en-GB" sz="3600" dirty="0">
                <a:effectLst/>
                <a:latin typeface="Times New Roman" panose="02020603050405020304" pitchFamily="18" charset="0"/>
              </a:rPr>
              <a:t>. Available at: </a:t>
            </a:r>
            <a:r>
              <a:rPr lang="en-GB" sz="3600" dirty="0">
                <a:effectLst/>
                <a:latin typeface="Times New Roman" panose="02020603050405020304" pitchFamily="18" charset="0"/>
                <a:hlinkClick r:id="rId5"/>
              </a:rPr>
              <a:t>https://www.verywellmind.com/treating-bipolar-disorder-3576129</a:t>
            </a:r>
            <a:r>
              <a:rPr lang="en-GB" sz="3600" dirty="0">
                <a:effectLst/>
                <a:latin typeface="Times New Roman" panose="02020603050405020304" pitchFamily="18" charset="0"/>
              </a:rPr>
              <a:t> (Accessed: 24</a:t>
            </a:r>
            <a:r>
              <a:rPr lang="en-GB" sz="3600" baseline="30000" dirty="0">
                <a:effectLst/>
                <a:latin typeface="Times New Roman" panose="02020603050405020304" pitchFamily="18" charset="0"/>
              </a:rPr>
              <a:t>th</a:t>
            </a:r>
            <a:r>
              <a:rPr lang="en-GB" sz="3600" dirty="0">
                <a:effectLst/>
                <a:latin typeface="Times New Roman" panose="02020603050405020304" pitchFamily="18" charset="0"/>
              </a:rPr>
              <a:t> November 2025)</a:t>
            </a:r>
          </a:p>
          <a:p>
            <a:pPr>
              <a:lnSpc>
                <a:spcPct val="150000"/>
              </a:lnSpc>
            </a:pPr>
            <a:r>
              <a:rPr lang="en-GB" sz="3600" dirty="0">
                <a:effectLst/>
                <a:latin typeface="Times New Roman" panose="02020603050405020304" pitchFamily="18" charset="0"/>
              </a:rPr>
              <a:t>National Institute for Health and Care Excellence (2023). </a:t>
            </a:r>
            <a:r>
              <a:rPr lang="en-GB" sz="3600" i="1" dirty="0">
                <a:effectLst/>
                <a:latin typeface="Times New Roman" panose="02020603050405020304" pitchFamily="18" charset="0"/>
              </a:rPr>
              <a:t>Overview  Bipolar disorder: Assessment and Management  Guidance  NICE</a:t>
            </a:r>
            <a:r>
              <a:rPr lang="en-GB" sz="3600" dirty="0">
                <a:effectLst/>
                <a:latin typeface="Times New Roman" panose="02020603050405020304" pitchFamily="18" charset="0"/>
              </a:rPr>
              <a:t>. Available at: </a:t>
            </a:r>
            <a:r>
              <a:rPr lang="en-GB" sz="3600" dirty="0">
                <a:effectLst/>
                <a:latin typeface="Times New Roman" panose="02020603050405020304" pitchFamily="18" charset="0"/>
                <a:hlinkClick r:id="rId6"/>
              </a:rPr>
              <a:t>https://www.nice.org.uk/guidance/cg185</a:t>
            </a:r>
            <a:r>
              <a:rPr lang="en-GB" sz="3600" dirty="0">
                <a:effectLst/>
                <a:latin typeface="Times New Roman" panose="02020603050405020304" pitchFamily="18" charset="0"/>
              </a:rPr>
              <a:t> (Accessed: 24</a:t>
            </a:r>
            <a:r>
              <a:rPr lang="en-GB" sz="3600" baseline="30000" dirty="0">
                <a:effectLst/>
                <a:latin typeface="Times New Roman" panose="02020603050405020304" pitchFamily="18" charset="0"/>
              </a:rPr>
              <a:t>th</a:t>
            </a:r>
            <a:r>
              <a:rPr lang="en-GB" sz="3600" dirty="0">
                <a:effectLst/>
                <a:latin typeface="Times New Roman" panose="02020603050405020304" pitchFamily="18" charset="0"/>
              </a:rPr>
              <a:t> November 2025)</a:t>
            </a:r>
          </a:p>
          <a:p>
            <a:pPr>
              <a:lnSpc>
                <a:spcPct val="150000"/>
              </a:lnSpc>
            </a:pPr>
            <a:endParaRPr lang="en-GB" sz="3600" dirty="0">
              <a:effectLst/>
              <a:latin typeface="Times New Roman" panose="02020603050405020304" pitchFamily="18" charset="0"/>
            </a:endParaRPr>
          </a:p>
          <a:p>
            <a:pPr>
              <a:lnSpc>
                <a:spcPct val="150000"/>
              </a:lnSpc>
            </a:pPr>
            <a:r>
              <a:rPr lang="en-GB" sz="3600" dirty="0">
                <a:effectLst/>
                <a:latin typeface="Times New Roman" panose="02020603050405020304" pitchFamily="18" charset="0"/>
              </a:rPr>
              <a:t>NHS (2024) </a:t>
            </a:r>
            <a:r>
              <a:rPr lang="en-GB" sz="3600" i="1" dirty="0">
                <a:effectLst/>
                <a:latin typeface="Times New Roman" panose="02020603050405020304" pitchFamily="18" charset="0"/>
              </a:rPr>
              <a:t>Bipolar Disorder</a:t>
            </a:r>
            <a:r>
              <a:rPr lang="en-GB" sz="3600" dirty="0">
                <a:effectLst/>
                <a:latin typeface="Times New Roman" panose="02020603050405020304" pitchFamily="18" charset="0"/>
              </a:rPr>
              <a:t>nhs.uk. Available at: </a:t>
            </a:r>
            <a:r>
              <a:rPr lang="en-GB" sz="3600" dirty="0">
                <a:effectLst/>
                <a:latin typeface="Times New Roman" panose="02020603050405020304" pitchFamily="18" charset="0"/>
                <a:hlinkClick r:id="rId7"/>
              </a:rPr>
              <a:t>https://www.nhs.uk/mental-health/conditions/bipolar-disorder/</a:t>
            </a:r>
            <a:r>
              <a:rPr lang="en-GB" sz="3600" dirty="0">
                <a:effectLst/>
                <a:latin typeface="Times New Roman" panose="02020603050405020304" pitchFamily="18" charset="0"/>
              </a:rPr>
              <a:t>  (Accessed: 24</a:t>
            </a:r>
            <a:r>
              <a:rPr lang="en-GB" sz="3600" baseline="30000" dirty="0">
                <a:effectLst/>
                <a:latin typeface="Times New Roman" panose="02020603050405020304" pitchFamily="18" charset="0"/>
              </a:rPr>
              <a:t>th</a:t>
            </a:r>
            <a:r>
              <a:rPr lang="en-GB" sz="3600" dirty="0">
                <a:effectLst/>
                <a:latin typeface="Times New Roman" panose="02020603050405020304" pitchFamily="18" charset="0"/>
              </a:rPr>
              <a:t> November 2025)</a:t>
            </a:r>
          </a:p>
          <a:p>
            <a:pPr>
              <a:lnSpc>
                <a:spcPct val="150000"/>
              </a:lnSpc>
            </a:pPr>
            <a:endParaRPr lang="en-GB" sz="3600" dirty="0">
              <a:effectLst/>
              <a:latin typeface="Times New Roman" panose="02020603050405020304" pitchFamily="18" charset="0"/>
            </a:endParaRPr>
          </a:p>
          <a:p>
            <a:r>
              <a:rPr lang="en-GB" sz="3600" dirty="0"/>
              <a:t>(</a:t>
            </a:r>
          </a:p>
        </p:txBody>
      </p:sp>
    </p:spTree>
    <p:extLst>
      <p:ext uri="{BB962C8B-B14F-4D97-AF65-F5344CB8AC3E}">
        <p14:creationId xmlns:p14="http://schemas.microsoft.com/office/powerpoint/2010/main" val="4155091039"/>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8a4964b5-9709-4dd1-ba39-f7e78650a4ff"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15373125B30C624482E5CCB36DAD3C96" ma:contentTypeVersion="9" ma:contentTypeDescription="Create a new document." ma:contentTypeScope="" ma:versionID="93fb2c242599b3910816b1285dafefee">
  <xsd:schema xmlns:xsd="http://www.w3.org/2001/XMLSchema" xmlns:xs="http://www.w3.org/2001/XMLSchema" xmlns:p="http://schemas.microsoft.com/office/2006/metadata/properties" xmlns:ns3="8a4964b5-9709-4dd1-ba39-f7e78650a4ff" xmlns:ns4="41fa4e0a-074b-4f52-8a7a-a9f5c57b5e7f" targetNamespace="http://schemas.microsoft.com/office/2006/metadata/properties" ma:root="true" ma:fieldsID="84870ee9e9a8b56d1be4e8316e416237" ns3:_="" ns4:_="">
    <xsd:import namespace="8a4964b5-9709-4dd1-ba39-f7e78650a4ff"/>
    <xsd:import namespace="41fa4e0a-074b-4f52-8a7a-a9f5c57b5e7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4964b5-9709-4dd1-ba39-f7e78650a4f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1fa4e0a-074b-4f52-8a7a-a9f5c57b5e7f"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7BF1FD2-5431-4D20-B371-924FB2968576}">
  <ds:schemaRefs>
    <ds:schemaRef ds:uri="http://purl.org/dc/dcmitype/"/>
    <ds:schemaRef ds:uri="http://purl.org/dc/elements/1.1/"/>
    <ds:schemaRef ds:uri="http://schemas.openxmlformats.org/package/2006/metadata/core-properties"/>
    <ds:schemaRef ds:uri="8a4964b5-9709-4dd1-ba39-f7e78650a4ff"/>
    <ds:schemaRef ds:uri="http://www.w3.org/XML/1998/namespace"/>
    <ds:schemaRef ds:uri="http://schemas.microsoft.com/office/2006/documentManagement/types"/>
    <ds:schemaRef ds:uri="http://schemas.microsoft.com/office/infopath/2007/PartnerControls"/>
    <ds:schemaRef ds:uri="41fa4e0a-074b-4f52-8a7a-a9f5c57b5e7f"/>
    <ds:schemaRef ds:uri="http://schemas.microsoft.com/office/2006/metadata/properties"/>
    <ds:schemaRef ds:uri="http://purl.org/dc/terms/"/>
  </ds:schemaRefs>
</ds:datastoreItem>
</file>

<file path=customXml/itemProps2.xml><?xml version="1.0" encoding="utf-8"?>
<ds:datastoreItem xmlns:ds="http://schemas.openxmlformats.org/officeDocument/2006/customXml" ds:itemID="{C2117515-2A67-49FB-8D79-94646875D600}">
  <ds:schemaRefs>
    <ds:schemaRef ds:uri="http://schemas.microsoft.com/sharepoint/v3/contenttype/forms"/>
  </ds:schemaRefs>
</ds:datastoreItem>
</file>

<file path=customXml/itemProps3.xml><?xml version="1.0" encoding="utf-8"?>
<ds:datastoreItem xmlns:ds="http://schemas.openxmlformats.org/officeDocument/2006/customXml" ds:itemID="{42A1AD8E-F198-404D-86CB-198CDB8AB48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a4964b5-9709-4dd1-ba39-f7e78650a4ff"/>
    <ds:schemaRef ds:uri="41fa4e0a-074b-4f52-8a7a-a9f5c57b5e7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36x48-Template-V2b</Template>
  <TotalTime>0</TotalTime>
  <Words>518</Words>
  <Application>Microsoft Office PowerPoint</Application>
  <PresentationFormat>Custom</PresentationFormat>
  <Paragraphs>59</Paragraphs>
  <Slides>3</Slides>
  <Notes>2</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3</vt:i4>
      </vt:variant>
    </vt:vector>
  </HeadingPairs>
  <TitlesOfParts>
    <vt:vector size="15"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Stefan Burcea  Student number: 2246403 </vt:lpstr>
      <vt:lpstr>PowerPoint Presentation</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Eliane Mukeba (Institute of Inner City Learning)</cp:lastModifiedBy>
  <cp:revision>88</cp:revision>
  <cp:lastPrinted>2015-06-29T17:31:11Z</cp:lastPrinted>
  <dcterms:created xsi:type="dcterms:W3CDTF">2012-02-03T19:11:35Z</dcterms:created>
  <dcterms:modified xsi:type="dcterms:W3CDTF">2026-03-10T14:29:55Z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0x01010015373125B30C624482E5CCB36DAD3C96</vt:lpwstr>
  </property>
</Properties>
</file>