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6.xml" ContentType="application/vnd.openxmlformats-officedocument.theme+xml"/>
  <Override PartName="/ppt/slideLayouts/slideLayout11.xml" ContentType="application/vnd.openxmlformats-officedocument.presentationml.slideLayout+xml"/>
  <Override PartName="/ppt/theme/theme7.xml" ContentType="application/vnd.openxmlformats-officedocument.theme+xml"/>
  <Override PartName="/ppt/slideLayouts/slideLayout12.xml" ContentType="application/vnd.openxmlformats-officedocument.presentationml.slideLayout+xml"/>
  <Override PartName="/ppt/theme/theme8.xml" ContentType="application/vnd.openxmlformats-officedocument.theme+xml"/>
  <Override PartName="/ppt/slideLayouts/slideLayout13.xml" ContentType="application/vnd.openxmlformats-officedocument.presentationml.slideLayout+xml"/>
  <Override PartName="/ppt/theme/theme9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0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11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5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theme/theme1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5" r:id="rId5"/>
    <p:sldMasterId id="2147483667" r:id="rId6"/>
    <p:sldMasterId id="2147483669" r:id="rId7"/>
    <p:sldMasterId id="2147483671" r:id="rId8"/>
    <p:sldMasterId id="2147483673" r:id="rId9"/>
    <p:sldMasterId id="2147483676" r:id="rId10"/>
    <p:sldMasterId id="2147483678" r:id="rId11"/>
    <p:sldMasterId id="2147483680" r:id="rId12"/>
    <p:sldMasterId id="2147483682" r:id="rId13"/>
    <p:sldMasterId id="2147483695" r:id="rId14"/>
    <p:sldMasterId id="2147483700" r:id="rId15"/>
    <p:sldMasterId id="2147483704" r:id="rId16"/>
    <p:sldMasterId id="2147483708" r:id="rId17"/>
    <p:sldMasterId id="2147483720" r:id="rId18"/>
    <p:sldMasterId id="2147483732" r:id="rId19"/>
  </p:sldMasterIdLst>
  <p:notesMasterIdLst>
    <p:notesMasterId r:id="rId50"/>
  </p:notesMasterIdLst>
  <p:handoutMasterIdLst>
    <p:handoutMasterId r:id="rId51"/>
  </p:handoutMasterIdLst>
  <p:sldIdLst>
    <p:sldId id="256" r:id="rId20"/>
    <p:sldId id="257" r:id="rId21"/>
    <p:sldId id="280" r:id="rId22"/>
    <p:sldId id="281" r:id="rId23"/>
    <p:sldId id="282" r:id="rId24"/>
    <p:sldId id="262" r:id="rId25"/>
    <p:sldId id="274" r:id="rId26"/>
    <p:sldId id="319" r:id="rId27"/>
    <p:sldId id="284" r:id="rId28"/>
    <p:sldId id="264" r:id="rId29"/>
    <p:sldId id="318" r:id="rId30"/>
    <p:sldId id="263" r:id="rId31"/>
    <p:sldId id="322" r:id="rId32"/>
    <p:sldId id="283" r:id="rId33"/>
    <p:sldId id="321" r:id="rId34"/>
    <p:sldId id="323" r:id="rId35"/>
    <p:sldId id="324" r:id="rId36"/>
    <p:sldId id="275" r:id="rId37"/>
    <p:sldId id="276" r:id="rId38"/>
    <p:sldId id="279" r:id="rId39"/>
    <p:sldId id="314" r:id="rId40"/>
    <p:sldId id="316" r:id="rId41"/>
    <p:sldId id="317" r:id="rId42"/>
    <p:sldId id="277" r:id="rId43"/>
    <p:sldId id="312" r:id="rId44"/>
    <p:sldId id="320" r:id="rId45"/>
    <p:sldId id="285" r:id="rId46"/>
    <p:sldId id="315" r:id="rId47"/>
    <p:sldId id="278" r:id="rId48"/>
    <p:sldId id="286" r:id="rId4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ily Williams" initials="EW" lastIdx="1" clrIdx="0">
    <p:extLst>
      <p:ext uri="{19B8F6BF-5375-455C-9EA6-DF929625EA0E}">
        <p15:presenceInfo xmlns:p15="http://schemas.microsoft.com/office/powerpoint/2012/main" userId="S::e.williams@uwtsd.ac.uk::fc1219c3-c5f8-4252-ae3c-11cabf70f03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184" autoAdjust="0"/>
  </p:normalViewPr>
  <p:slideViewPr>
    <p:cSldViewPr>
      <p:cViewPr varScale="1">
        <p:scale>
          <a:sx n="83" d="100"/>
          <a:sy n="83" d="100"/>
        </p:scale>
        <p:origin x="145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6" d="100"/>
        <a:sy n="56" d="100"/>
      </p:scale>
      <p:origin x="0" y="-176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notesMaster" Target="notesMasters/notesMaster1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A43C3FF-8EE6-4967-A556-FCE375EF06EB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B3040EB-6458-4B3A-9A1A-FA6224F9DC5C}">
      <dgm:prSet/>
      <dgm:spPr/>
      <dgm:t>
        <a:bodyPr/>
        <a:lstStyle/>
        <a:p>
          <a:r>
            <a:rPr lang="en-GB"/>
            <a:t>To understand what is recruitment</a:t>
          </a:r>
          <a:endParaRPr lang="en-US"/>
        </a:p>
      </dgm:t>
    </dgm:pt>
    <dgm:pt modelId="{1A3818C5-FC9B-4280-BA0E-0930106E5DD0}" type="parTrans" cxnId="{0D3CBE4F-BEAA-4562-882A-90EAF0E848A8}">
      <dgm:prSet/>
      <dgm:spPr/>
      <dgm:t>
        <a:bodyPr/>
        <a:lstStyle/>
        <a:p>
          <a:endParaRPr lang="en-US"/>
        </a:p>
      </dgm:t>
    </dgm:pt>
    <dgm:pt modelId="{570E0EF7-058C-416D-BB9E-3E54AE716A62}" type="sibTrans" cxnId="{0D3CBE4F-BEAA-4562-882A-90EAF0E848A8}">
      <dgm:prSet/>
      <dgm:spPr/>
      <dgm:t>
        <a:bodyPr/>
        <a:lstStyle/>
        <a:p>
          <a:endParaRPr lang="en-US"/>
        </a:p>
      </dgm:t>
    </dgm:pt>
    <dgm:pt modelId="{37E3EE4A-EFEF-4331-B694-CB6F1058EF4D}">
      <dgm:prSet/>
      <dgm:spPr/>
      <dgm:t>
        <a:bodyPr/>
        <a:lstStyle/>
        <a:p>
          <a:r>
            <a:rPr lang="en-GB"/>
            <a:t>Stages of recruitment</a:t>
          </a:r>
          <a:endParaRPr lang="en-US"/>
        </a:p>
      </dgm:t>
    </dgm:pt>
    <dgm:pt modelId="{ED626BEF-67D0-4D9C-9545-23580E1870F9}" type="parTrans" cxnId="{61F4EF4C-7B2E-4FE9-ACAD-7D6C02D7B126}">
      <dgm:prSet/>
      <dgm:spPr/>
      <dgm:t>
        <a:bodyPr/>
        <a:lstStyle/>
        <a:p>
          <a:endParaRPr lang="en-US"/>
        </a:p>
      </dgm:t>
    </dgm:pt>
    <dgm:pt modelId="{6B520E7F-7F42-4BA3-87F5-460D37884133}" type="sibTrans" cxnId="{61F4EF4C-7B2E-4FE9-ACAD-7D6C02D7B126}">
      <dgm:prSet/>
      <dgm:spPr/>
      <dgm:t>
        <a:bodyPr/>
        <a:lstStyle/>
        <a:p>
          <a:endParaRPr lang="en-US"/>
        </a:p>
      </dgm:t>
    </dgm:pt>
    <dgm:pt modelId="{80EE4565-EFD4-4CFC-9E89-BAFC4657E917}">
      <dgm:prSet/>
      <dgm:spPr/>
      <dgm:t>
        <a:bodyPr/>
        <a:lstStyle/>
        <a:p>
          <a:r>
            <a:rPr lang="en-GB"/>
            <a:t>How we recruit</a:t>
          </a:r>
          <a:endParaRPr lang="en-US"/>
        </a:p>
      </dgm:t>
    </dgm:pt>
    <dgm:pt modelId="{986A45B4-B9CD-4DBF-AEA7-B013AF933275}" type="parTrans" cxnId="{06CF220E-1C21-472C-B88B-F3B8912FFE0D}">
      <dgm:prSet/>
      <dgm:spPr/>
      <dgm:t>
        <a:bodyPr/>
        <a:lstStyle/>
        <a:p>
          <a:endParaRPr lang="en-US"/>
        </a:p>
      </dgm:t>
    </dgm:pt>
    <dgm:pt modelId="{44F4D7B3-23E0-4797-A6C4-193B47D03E6D}" type="sibTrans" cxnId="{06CF220E-1C21-472C-B88B-F3B8912FFE0D}">
      <dgm:prSet/>
      <dgm:spPr/>
      <dgm:t>
        <a:bodyPr/>
        <a:lstStyle/>
        <a:p>
          <a:endParaRPr lang="en-US"/>
        </a:p>
      </dgm:t>
    </dgm:pt>
    <dgm:pt modelId="{22AE2B6A-A761-4C72-B1F2-4A64A3151D77}">
      <dgm:prSet/>
      <dgm:spPr/>
      <dgm:t>
        <a:bodyPr/>
        <a:lstStyle/>
        <a:p>
          <a:r>
            <a:rPr lang="en-GB"/>
            <a:t>Selection Process</a:t>
          </a:r>
          <a:endParaRPr lang="en-US"/>
        </a:p>
      </dgm:t>
    </dgm:pt>
    <dgm:pt modelId="{E266D25E-B6F5-4F0D-8064-33337A3F0095}" type="parTrans" cxnId="{56413C6F-FDF6-4148-B9FA-630C535F560F}">
      <dgm:prSet/>
      <dgm:spPr/>
      <dgm:t>
        <a:bodyPr/>
        <a:lstStyle/>
        <a:p>
          <a:endParaRPr lang="en-US"/>
        </a:p>
      </dgm:t>
    </dgm:pt>
    <dgm:pt modelId="{91F3EA5D-9461-4308-8C9A-06AFDFDDAD93}" type="sibTrans" cxnId="{56413C6F-FDF6-4148-B9FA-630C535F560F}">
      <dgm:prSet/>
      <dgm:spPr/>
      <dgm:t>
        <a:bodyPr/>
        <a:lstStyle/>
        <a:p>
          <a:endParaRPr lang="en-US"/>
        </a:p>
      </dgm:t>
    </dgm:pt>
    <dgm:pt modelId="{D306E9BE-0EA1-401C-9BCB-AB1598F4893E}" type="pres">
      <dgm:prSet presAssocID="{6A43C3FF-8EE6-4967-A556-FCE375EF06EB}" presName="matrix" presStyleCnt="0">
        <dgm:presLayoutVars>
          <dgm:chMax val="1"/>
          <dgm:dir/>
          <dgm:resizeHandles val="exact"/>
        </dgm:presLayoutVars>
      </dgm:prSet>
      <dgm:spPr/>
    </dgm:pt>
    <dgm:pt modelId="{F84FAD2A-5912-4919-8AB5-7BCCE0E1039C}" type="pres">
      <dgm:prSet presAssocID="{6A43C3FF-8EE6-4967-A556-FCE375EF06EB}" presName="diamond" presStyleLbl="bgShp" presStyleIdx="0" presStyleCnt="1"/>
      <dgm:spPr/>
    </dgm:pt>
    <dgm:pt modelId="{D31CD083-FFD1-41DC-A855-C6DD7DDF8547}" type="pres">
      <dgm:prSet presAssocID="{6A43C3FF-8EE6-4967-A556-FCE375EF06E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5352CC7-7B1B-421B-9D11-47CAC8FC93D9}" type="pres">
      <dgm:prSet presAssocID="{6A43C3FF-8EE6-4967-A556-FCE375EF06E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007A4DF-21BD-4CA3-951B-04D2647B426C}" type="pres">
      <dgm:prSet presAssocID="{6A43C3FF-8EE6-4967-A556-FCE375EF06E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8478779-236F-494D-A4E3-FFD47D8F26A3}" type="pres">
      <dgm:prSet presAssocID="{6A43C3FF-8EE6-4967-A556-FCE375EF06E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6CF220E-1C21-472C-B88B-F3B8912FFE0D}" srcId="{6A43C3FF-8EE6-4967-A556-FCE375EF06EB}" destId="{80EE4565-EFD4-4CFC-9E89-BAFC4657E917}" srcOrd="2" destOrd="0" parTransId="{986A45B4-B9CD-4DBF-AEA7-B013AF933275}" sibTransId="{44F4D7B3-23E0-4797-A6C4-193B47D03E6D}"/>
    <dgm:cxn modelId="{BF2C8F11-CDCD-41A9-9EC2-5A616E70843C}" type="presOf" srcId="{37E3EE4A-EFEF-4331-B694-CB6F1058EF4D}" destId="{65352CC7-7B1B-421B-9D11-47CAC8FC93D9}" srcOrd="0" destOrd="0" presId="urn:microsoft.com/office/officeart/2005/8/layout/matrix3"/>
    <dgm:cxn modelId="{61F4EF4C-7B2E-4FE9-ACAD-7D6C02D7B126}" srcId="{6A43C3FF-8EE6-4967-A556-FCE375EF06EB}" destId="{37E3EE4A-EFEF-4331-B694-CB6F1058EF4D}" srcOrd="1" destOrd="0" parTransId="{ED626BEF-67D0-4D9C-9545-23580E1870F9}" sibTransId="{6B520E7F-7F42-4BA3-87F5-460D37884133}"/>
    <dgm:cxn modelId="{A2E3454E-5DC9-4278-A092-A8501AA74C22}" type="presOf" srcId="{80EE4565-EFD4-4CFC-9E89-BAFC4657E917}" destId="{B007A4DF-21BD-4CA3-951B-04D2647B426C}" srcOrd="0" destOrd="0" presId="urn:microsoft.com/office/officeart/2005/8/layout/matrix3"/>
    <dgm:cxn modelId="{56413C6F-FDF6-4148-B9FA-630C535F560F}" srcId="{6A43C3FF-8EE6-4967-A556-FCE375EF06EB}" destId="{22AE2B6A-A761-4C72-B1F2-4A64A3151D77}" srcOrd="3" destOrd="0" parTransId="{E266D25E-B6F5-4F0D-8064-33337A3F0095}" sibTransId="{91F3EA5D-9461-4308-8C9A-06AFDFDDAD93}"/>
    <dgm:cxn modelId="{0D3CBE4F-BEAA-4562-882A-90EAF0E848A8}" srcId="{6A43C3FF-8EE6-4967-A556-FCE375EF06EB}" destId="{EB3040EB-6458-4B3A-9A1A-FA6224F9DC5C}" srcOrd="0" destOrd="0" parTransId="{1A3818C5-FC9B-4280-BA0E-0930106E5DD0}" sibTransId="{570E0EF7-058C-416D-BB9E-3E54AE716A62}"/>
    <dgm:cxn modelId="{49213E52-366D-4234-88B1-ED92C66BB25D}" type="presOf" srcId="{22AE2B6A-A761-4C72-B1F2-4A64A3151D77}" destId="{38478779-236F-494D-A4E3-FFD47D8F26A3}" srcOrd="0" destOrd="0" presId="urn:microsoft.com/office/officeart/2005/8/layout/matrix3"/>
    <dgm:cxn modelId="{98C706C9-D9C9-4653-A7B4-9B21CAB958BA}" type="presOf" srcId="{EB3040EB-6458-4B3A-9A1A-FA6224F9DC5C}" destId="{D31CD083-FFD1-41DC-A855-C6DD7DDF8547}" srcOrd="0" destOrd="0" presId="urn:microsoft.com/office/officeart/2005/8/layout/matrix3"/>
    <dgm:cxn modelId="{A6AB57DF-3102-4293-AA3D-1544D5E609C1}" type="presOf" srcId="{6A43C3FF-8EE6-4967-A556-FCE375EF06EB}" destId="{D306E9BE-0EA1-401C-9BCB-AB1598F4893E}" srcOrd="0" destOrd="0" presId="urn:microsoft.com/office/officeart/2005/8/layout/matrix3"/>
    <dgm:cxn modelId="{1E8CA1FE-1794-45E2-93E6-CADC90C199CB}" type="presParOf" srcId="{D306E9BE-0EA1-401C-9BCB-AB1598F4893E}" destId="{F84FAD2A-5912-4919-8AB5-7BCCE0E1039C}" srcOrd="0" destOrd="0" presId="urn:microsoft.com/office/officeart/2005/8/layout/matrix3"/>
    <dgm:cxn modelId="{ED3F393A-02DA-498C-8272-14C2D7B7830F}" type="presParOf" srcId="{D306E9BE-0EA1-401C-9BCB-AB1598F4893E}" destId="{D31CD083-FFD1-41DC-A855-C6DD7DDF8547}" srcOrd="1" destOrd="0" presId="urn:microsoft.com/office/officeart/2005/8/layout/matrix3"/>
    <dgm:cxn modelId="{88822342-1764-492C-A5D6-2769DF77A7DA}" type="presParOf" srcId="{D306E9BE-0EA1-401C-9BCB-AB1598F4893E}" destId="{65352CC7-7B1B-421B-9D11-47CAC8FC93D9}" srcOrd="2" destOrd="0" presId="urn:microsoft.com/office/officeart/2005/8/layout/matrix3"/>
    <dgm:cxn modelId="{4E5ABCAC-0E3A-4BFF-A91E-7F38DB7ECA24}" type="presParOf" srcId="{D306E9BE-0EA1-401C-9BCB-AB1598F4893E}" destId="{B007A4DF-21BD-4CA3-951B-04D2647B426C}" srcOrd="3" destOrd="0" presId="urn:microsoft.com/office/officeart/2005/8/layout/matrix3"/>
    <dgm:cxn modelId="{3A0E76CC-1752-461A-8B2F-7D28518356DF}" type="presParOf" srcId="{D306E9BE-0EA1-401C-9BCB-AB1598F4893E}" destId="{38478779-236F-494D-A4E3-FFD47D8F26A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4FAD2A-5912-4919-8AB5-7BCCE0E1039C}">
      <dsp:nvSpPr>
        <dsp:cNvPr id="0" name=""/>
        <dsp:cNvSpPr/>
      </dsp:nvSpPr>
      <dsp:spPr>
        <a:xfrm>
          <a:off x="0" y="357758"/>
          <a:ext cx="4697730" cy="469773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CD083-FFD1-41DC-A855-C6DD7DDF8547}">
      <dsp:nvSpPr>
        <dsp:cNvPr id="0" name=""/>
        <dsp:cNvSpPr/>
      </dsp:nvSpPr>
      <dsp:spPr>
        <a:xfrm>
          <a:off x="446284" y="804043"/>
          <a:ext cx="1832114" cy="18321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To understand what is recruitment</a:t>
          </a:r>
          <a:endParaRPr lang="en-US" sz="2300" kern="1200"/>
        </a:p>
      </dsp:txBody>
      <dsp:txXfrm>
        <a:off x="535720" y="893479"/>
        <a:ext cx="1653242" cy="1653242"/>
      </dsp:txXfrm>
    </dsp:sp>
    <dsp:sp modelId="{65352CC7-7B1B-421B-9D11-47CAC8FC93D9}">
      <dsp:nvSpPr>
        <dsp:cNvPr id="0" name=""/>
        <dsp:cNvSpPr/>
      </dsp:nvSpPr>
      <dsp:spPr>
        <a:xfrm>
          <a:off x="2419330" y="804043"/>
          <a:ext cx="1832114" cy="18321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Stages of recruitment</a:t>
          </a:r>
          <a:endParaRPr lang="en-US" sz="2300" kern="1200"/>
        </a:p>
      </dsp:txBody>
      <dsp:txXfrm>
        <a:off x="2508766" y="893479"/>
        <a:ext cx="1653242" cy="1653242"/>
      </dsp:txXfrm>
    </dsp:sp>
    <dsp:sp modelId="{B007A4DF-21BD-4CA3-951B-04D2647B426C}">
      <dsp:nvSpPr>
        <dsp:cNvPr id="0" name=""/>
        <dsp:cNvSpPr/>
      </dsp:nvSpPr>
      <dsp:spPr>
        <a:xfrm>
          <a:off x="446284" y="2777089"/>
          <a:ext cx="1832114" cy="183211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 we recruit</a:t>
          </a:r>
          <a:endParaRPr lang="en-US" sz="2300" kern="1200"/>
        </a:p>
      </dsp:txBody>
      <dsp:txXfrm>
        <a:off x="535720" y="2866525"/>
        <a:ext cx="1653242" cy="1653242"/>
      </dsp:txXfrm>
    </dsp:sp>
    <dsp:sp modelId="{38478779-236F-494D-A4E3-FFD47D8F26A3}">
      <dsp:nvSpPr>
        <dsp:cNvPr id="0" name=""/>
        <dsp:cNvSpPr/>
      </dsp:nvSpPr>
      <dsp:spPr>
        <a:xfrm>
          <a:off x="2419330" y="2777089"/>
          <a:ext cx="1832114" cy="18321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Selection Process</a:t>
          </a:r>
          <a:endParaRPr lang="en-US" sz="2300" kern="1200"/>
        </a:p>
      </dsp:txBody>
      <dsp:txXfrm>
        <a:off x="2508766" y="2866525"/>
        <a:ext cx="1653242" cy="16532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BB3D2-57DA-4CB3-826C-3C47F9D3AB1D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829D03-4EFF-4A4A-B663-173065EF0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1724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330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118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4334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741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7876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857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0401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4191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6875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4618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0113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6780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7807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8995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2967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4369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6372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221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5693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4085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97487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3835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32317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20753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18296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829D03-4EFF-4A4A-B663-173065EF01C9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36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59506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415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008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497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0174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1784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853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90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519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167272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420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33785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73295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877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9640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89317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825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629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8568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13199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4859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405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3406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13720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8533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7461530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041637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637296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4626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54769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3064174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160071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03915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52754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8773396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026001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679084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66202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70212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58042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00272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97732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5965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27038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42621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88694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894130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8838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95544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0569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83409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90815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77133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6790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62501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394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40920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4/8/2024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73731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604466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50987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12563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42844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85551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27806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97581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376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7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11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2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10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image" Target="../media/image11.png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theme" Target="../theme/theme11.xml"/><Relationship Id="rId5" Type="http://schemas.openxmlformats.org/officeDocument/2006/relationships/slideLayout" Target="../slideLayouts/slideLayout30.xml"/><Relationship Id="rId4" Type="http://schemas.openxmlformats.org/officeDocument/2006/relationships/slideLayout" Target="../slideLayouts/slideLayout29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4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5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2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934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408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932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0810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814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7536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920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712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139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487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049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4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634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329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257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571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12347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g"/><Relationship Id="rId3" Type="http://schemas.openxmlformats.org/officeDocument/2006/relationships/image" Target="../media/image27.jpg"/><Relationship Id="rId7" Type="http://schemas.openxmlformats.org/officeDocument/2006/relationships/image" Target="../media/image3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30.jpg"/><Relationship Id="rId5" Type="http://schemas.openxmlformats.org/officeDocument/2006/relationships/image" Target="../media/image29.jpg"/><Relationship Id="rId4" Type="http://schemas.openxmlformats.org/officeDocument/2006/relationships/image" Target="../media/image28.jpg"/><Relationship Id="rId9" Type="http://schemas.openxmlformats.org/officeDocument/2006/relationships/image" Target="../media/image3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magazine.co.uk/content/comment/relearning-hiring-and-onboarding-skills-for-virtual-recruitment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34.png"/><Relationship Id="rId4" Type="http://schemas.openxmlformats.org/officeDocument/2006/relationships/hyperlink" Target="https://www.hrmagazine.co.uk/content/features/uk-automotive-recruitment-needs-a-rethink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7.xml"/><Relationship Id="rId4" Type="http://schemas.openxmlformats.org/officeDocument/2006/relationships/hyperlink" Target="https://www.hrmagazine.co.uk/content/features/recruitment-and-assessment-what-will-the-future-look-like-post-coronaviru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rmagazine.co.uk/content/news/uk-lags-behind-international-ai-skills-development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37.png"/><Relationship Id="rId4" Type="http://schemas.openxmlformats.org/officeDocument/2006/relationships/hyperlink" Target="https://www.hrmagazine.co.uk/content/news/businesses-judged-by-poor-recruitment-processes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7.xml"/><Relationship Id="rId4" Type="http://schemas.openxmlformats.org/officeDocument/2006/relationships/image" Target="../media/image4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QCFb4BiDDcE?feature=oembed" TargetMode="External"/><Relationship Id="rId4" Type="http://schemas.openxmlformats.org/officeDocument/2006/relationships/image" Target="../media/image50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26.xml"/><Relationship Id="rId1" Type="http://schemas.openxmlformats.org/officeDocument/2006/relationships/video" Target="https://www.youtube.com/embed/8QEK7B9GUhM?feature=oembed" TargetMode="External"/><Relationship Id="rId4" Type="http://schemas.openxmlformats.org/officeDocument/2006/relationships/image" Target="../media/image57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nagement.co.uk/news/articles/how-can-HR-support-working-parents-during-lockdown#_ga=2.169621473.1753436191.1612386708-551645425.1611175807" TargetMode="External"/><Relationship Id="rId2" Type="http://schemas.openxmlformats.org/officeDocument/2006/relationships/hyperlink" Target="https://www.peoplemanagement.co.uk/news/articles/staff-anxiety-biggest-coronavirus-challenge-businesses-survey-finds#_ga=2.169621473.1753436191.1612386708-551645425.1611175807" TargetMode="External"/><Relationship Id="rId1" Type="http://schemas.openxmlformats.org/officeDocument/2006/relationships/slideLayout" Target="../slideLayouts/slideLayout26.xml"/><Relationship Id="rId4" Type="http://schemas.openxmlformats.org/officeDocument/2006/relationships/hyperlink" Target="https://www.peoplemanagement.co.uk/news/articles/coronavirus-HR-facilities-keep-workplace-hygienic#_ga=2.169621473.1753436191.1612386708-551645425.161117580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395536" y="486916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Personnel Development and Resourcing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Week 4 – Recruitment and Selection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86696" y="629266"/>
            <a:ext cx="2750280" cy="5506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Aims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8700" y="559407"/>
            <a:ext cx="4945891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F9D435-13A5-49F0-A737-1E606FD62A3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595041970"/>
              </p:ext>
            </p:extLst>
          </p:nvPr>
        </p:nvGraphicFramePr>
        <p:xfrm>
          <a:off x="3963924" y="722376"/>
          <a:ext cx="469773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19B5A-05AD-4C19-ADE8-ACFC74410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What is recruitment?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758F9-35C5-4280-BC71-640CBEACC5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340768"/>
            <a:ext cx="4752528" cy="42484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i="0" dirty="0">
                <a:effectLst/>
              </a:rPr>
              <a:t>Recruitment and resourcing involve </a:t>
            </a:r>
            <a:r>
              <a:rPr lang="en-GB" sz="1600" b="1" i="0" dirty="0">
                <a:effectLst/>
              </a:rPr>
              <a:t>attracting</a:t>
            </a:r>
            <a:r>
              <a:rPr lang="en-GB" sz="1600" i="0" dirty="0">
                <a:effectLst/>
              </a:rPr>
              <a:t> and </a:t>
            </a:r>
            <a:r>
              <a:rPr lang="en-GB" sz="1600" b="1" i="0" dirty="0">
                <a:effectLst/>
              </a:rPr>
              <a:t>selecting</a:t>
            </a:r>
            <a:r>
              <a:rPr lang="en-GB" sz="1600" i="0" dirty="0">
                <a:effectLst/>
              </a:rPr>
              <a:t> individuals into a job role. Recruiting the right individuals is crucial for organisations who need people with the right skills and capabilities to deliver their goals. It’s a critical activity, </a:t>
            </a:r>
            <a:r>
              <a:rPr lang="en-GB" sz="1600" b="1" i="0" dirty="0">
                <a:effectLst/>
              </a:rPr>
              <a:t>not just for the HR team </a:t>
            </a:r>
            <a:r>
              <a:rPr lang="en-GB" sz="1600" i="0" dirty="0">
                <a:effectLst/>
              </a:rPr>
              <a:t>but also for line managers who are increasingly involved in the selection process. </a:t>
            </a:r>
          </a:p>
          <a:p>
            <a:pPr>
              <a:lnSpc>
                <a:spcPct val="90000"/>
              </a:lnSpc>
            </a:pPr>
            <a:r>
              <a:rPr lang="en-GB" sz="1600" i="0" dirty="0">
                <a:effectLst/>
              </a:rPr>
              <a:t>The length and complexity of the recruitment process will vary depending on an organisation’s size and resources. However, each of the following stages should be present: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i="0" dirty="0">
                <a:effectLst/>
              </a:rPr>
              <a:t>Defining the role.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i="0" dirty="0">
                <a:effectLst/>
              </a:rPr>
              <a:t>Attracting applicants.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i="0" dirty="0">
                <a:effectLst/>
              </a:rPr>
              <a:t>Managing the application and selection process.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600" i="0" dirty="0">
                <a:effectLst/>
              </a:rPr>
              <a:t>Making the appointment.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EA484C-C50E-4A09-BA2E-81DC915F2F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1844824"/>
            <a:ext cx="4038600" cy="27361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10233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469B9-C122-45F3-8901-0DAF3E33B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the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D3C71-1F64-491D-B916-43713B90D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l">
              <a:buNone/>
            </a:pPr>
            <a:r>
              <a:rPr lang="en-GB" b="1" i="0" u="sng" dirty="0">
                <a:solidFill>
                  <a:srgbClr val="5C534A"/>
                </a:solidFill>
                <a:effectLst/>
                <a:latin typeface="Open Sans"/>
              </a:rPr>
              <a:t>Job analysis </a:t>
            </a:r>
            <a:r>
              <a:rPr lang="en-GB" i="0" dirty="0">
                <a:solidFill>
                  <a:srgbClr val="5C534A"/>
                </a:solidFill>
                <a:effectLst/>
                <a:latin typeface="Open Sans"/>
              </a:rPr>
              <a:t>- </a:t>
            </a:r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The first step is to spend time gathering information about a job from a variety of sources, whether the position already exists or is new. This analysis provides the information needed for the job description and person specification. It should include: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The job’s purpose and what duties are involved.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How and where it could be carried out.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What </a:t>
            </a:r>
            <a:r>
              <a:rPr lang="en-GB" dirty="0">
                <a:solidFill>
                  <a:srgbClr val="58595B"/>
                </a:solidFill>
                <a:latin typeface="Open Sans"/>
              </a:rPr>
              <a:t>roles</a:t>
            </a:r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 would be expected of the jobholder.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How it fits into the organisations’ structure.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355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96415-439F-4431-BC43-C6F7B9FBDF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76672"/>
            <a:ext cx="843528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u="sng" dirty="0">
                <a:solidFill>
                  <a:srgbClr val="5C534A"/>
                </a:solidFill>
                <a:effectLst/>
                <a:latin typeface="Open Sans"/>
              </a:rPr>
              <a:t>Job description and Person specification</a:t>
            </a:r>
          </a:p>
          <a:p>
            <a:pPr algn="l"/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The job description explains to potential candidates the detailed job requirements such as responsibilities and objectives of the role. It helps the recruitment process by providing a clear overview of the role for all involved. It can also provide clarity during induction and later, on performance and objectives.</a:t>
            </a:r>
          </a:p>
          <a:p>
            <a:pPr algn="l"/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The person specification states the essential criteria for selection. The characteristics must be clear, demonstrable and </a:t>
            </a:r>
            <a:r>
              <a:rPr lang="en-GB" dirty="0">
                <a:solidFill>
                  <a:srgbClr val="58595B"/>
                </a:solidFill>
                <a:latin typeface="Open Sans"/>
              </a:rPr>
              <a:t>avoid bias in </a:t>
            </a:r>
            <a:r>
              <a:rPr lang="en-GB" i="0" dirty="0">
                <a:solidFill>
                  <a:srgbClr val="58595B"/>
                </a:solidFill>
                <a:effectLst/>
                <a:latin typeface="Open Sans"/>
              </a:rPr>
              <a:t>wording.</a:t>
            </a:r>
          </a:p>
          <a:p>
            <a:pPr marL="0" indent="0" algn="l">
              <a:buNone/>
            </a:pPr>
            <a:endParaRPr lang="en-GB" b="1" i="0" dirty="0">
              <a:solidFill>
                <a:srgbClr val="5C534A"/>
              </a:solidFill>
              <a:effectLst/>
              <a:latin typeface="Open Sans"/>
            </a:endParaRPr>
          </a:p>
          <a:p>
            <a:pPr marL="0" indent="0" algn="l">
              <a:buNone/>
            </a:pPr>
            <a:endParaRPr lang="en-GB" b="1" i="0" u="sng" dirty="0">
              <a:solidFill>
                <a:srgbClr val="5C534A"/>
              </a:solidFill>
              <a:effectLst/>
              <a:latin typeface="Open San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561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How do we recruit?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669149-59B3-4A8C-9379-0E0169C197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508" b="21240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9181" y="3284984"/>
            <a:ext cx="5614060" cy="2452687"/>
          </a:xfrm>
        </p:spPr>
        <p:txBody>
          <a:bodyPr anchor="ctr">
            <a:normAutofit/>
          </a:bodyPr>
          <a:lstStyle/>
          <a:p>
            <a:endParaRPr lang="en-GB" sz="1600" dirty="0"/>
          </a:p>
          <a:p>
            <a:r>
              <a:rPr lang="en-GB" sz="2000" dirty="0"/>
              <a:t>Discuss and provide examples of the advantages and disadvantages of each method</a:t>
            </a:r>
          </a:p>
        </p:txBody>
      </p:sp>
    </p:spTree>
    <p:extLst>
      <p:ext uri="{BB962C8B-B14F-4D97-AF65-F5344CB8AC3E}">
        <p14:creationId xmlns:p14="http://schemas.microsoft.com/office/powerpoint/2010/main" val="1554546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711" y="234227"/>
            <a:ext cx="8461663" cy="623455"/>
          </a:xfrm>
        </p:spPr>
        <p:txBody>
          <a:bodyPr>
            <a:normAutofit fontScale="90000"/>
          </a:bodyPr>
          <a:lstStyle/>
          <a:p>
            <a:r>
              <a:rPr lang="en-GB" dirty="0"/>
              <a:t>Recruitment Sources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239" y="1626502"/>
            <a:ext cx="2557463" cy="108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279" y="2845583"/>
            <a:ext cx="1543050" cy="133157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2250" y="3503469"/>
            <a:ext cx="3107531" cy="218799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2574" y="4004451"/>
            <a:ext cx="2521744" cy="16573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8144" y="1081694"/>
            <a:ext cx="2107406" cy="253081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7412" y="1662221"/>
            <a:ext cx="2543175" cy="162163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70" y="4315909"/>
            <a:ext cx="2013887" cy="1333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00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14345-A998-4C9D-8957-76BE99F20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Recruitment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4EE00-736C-44E0-9277-224C8C69031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200" b="0" i="0" dirty="0">
                <a:effectLst/>
              </a:rPr>
              <a:t>The majority (84%) of UK job applicants said they judge a company based on the process it uses for recruitment.</a:t>
            </a:r>
          </a:p>
          <a:p>
            <a:pPr>
              <a:lnSpc>
                <a:spcPct val="90000"/>
              </a:lnSpc>
            </a:pPr>
            <a:r>
              <a:rPr lang="en-GB" sz="2200" b="0" i="0" dirty="0">
                <a:effectLst/>
              </a:rPr>
              <a:t>The research also found 43% of job applicants don’t want the recruitment process to be completely </a:t>
            </a:r>
            <a:r>
              <a:rPr lang="en-GB" sz="2200" b="0" i="0" u="sng" dirty="0">
                <a:effectLst/>
                <a:hlinkClick r:id="rId3"/>
              </a:rPr>
              <a:t>automated</a:t>
            </a:r>
            <a:r>
              <a:rPr lang="en-GB" sz="2200" b="0" i="0" dirty="0">
                <a:effectLst/>
              </a:rPr>
              <a:t> and instead want a </a:t>
            </a:r>
            <a:r>
              <a:rPr lang="en-GB" sz="2200" b="0" i="0" u="sng" dirty="0">
                <a:effectLst/>
                <a:hlinkClick r:id="rId4"/>
              </a:rPr>
              <a:t>human touch</a:t>
            </a:r>
            <a:r>
              <a:rPr lang="en-GB" sz="2200" b="0" i="0" dirty="0">
                <a:effectLst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Do you prefer automated or human contact during recruitment?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DA88C0-E4BA-4F09-B2E5-B14FE67CD5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055" r="34819" b="1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18466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Internal Recruiting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26895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Advantages: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cost efficient- Vacancy filled, Expenses, Training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Candidates are known to the organisation- skills, attitude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Candidates are familiar with organisation culture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Internal promotion may provide motivation to staff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6E4000-8030-481C-8326-5206A1D98E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1484784"/>
            <a:ext cx="4038600" cy="2816922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9C2944-721F-4834-82C2-FE5FBCE458A0}"/>
              </a:ext>
            </a:extLst>
          </p:cNvPr>
          <p:cNvSpPr txBox="1"/>
          <p:nvPr/>
        </p:nvSpPr>
        <p:spPr>
          <a:xfrm>
            <a:off x="683568" y="4653136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quality of a company’s </a:t>
            </a:r>
            <a:r>
              <a:rPr lang="en-GB" u="sng" dirty="0">
                <a:hlinkClick r:id="rId4"/>
              </a:rPr>
              <a:t>recruitment process</a:t>
            </a:r>
            <a:r>
              <a:rPr lang="en-GB" dirty="0"/>
              <a:t> was also found to directly affect the perception of the business as well as possible future engagement.</a:t>
            </a:r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403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00" y="228583"/>
            <a:ext cx="8420099" cy="1122218"/>
          </a:xfrm>
        </p:spPr>
        <p:txBody>
          <a:bodyPr/>
          <a:lstStyle/>
          <a:p>
            <a:r>
              <a:rPr lang="en-GB" dirty="0"/>
              <a:t>Internal Recruiting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750869"/>
            <a:ext cx="8420387" cy="3439781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Disadvantages:</a:t>
            </a:r>
          </a:p>
          <a:p>
            <a:r>
              <a:rPr lang="en-GB" sz="2100" dirty="0"/>
              <a:t>Internal candidates not successful maybe resentful- become unproductive, de-motivated</a:t>
            </a:r>
          </a:p>
          <a:p>
            <a:r>
              <a:rPr lang="en-GB" sz="2100" dirty="0"/>
              <a:t>New lower level vacancy created</a:t>
            </a:r>
          </a:p>
          <a:p>
            <a:r>
              <a:rPr lang="en-GB" sz="2100" dirty="0"/>
              <a:t>No new ‘blood’</a:t>
            </a:r>
          </a:p>
          <a:p>
            <a:r>
              <a:rPr lang="en-GB" sz="2100" dirty="0"/>
              <a:t>Skills Gap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9FBAB0F-9510-4AE3-B95B-70FD9FC0EF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2949573"/>
            <a:ext cx="3424723" cy="2437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0198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30DAC-6400-41D9-ACDE-893F29571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/>
              <a:t>The widening skills gap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A23B4BA-D8B2-4E85-9594-345078B380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556793"/>
            <a:ext cx="4321878" cy="413456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b="0" i="0" dirty="0">
                <a:solidFill>
                  <a:srgbClr val="161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significant number (71%) of businesses which saw growth over the last year had previously increased their training budget.</a:t>
            </a:r>
          </a:p>
          <a:p>
            <a:pPr algn="l"/>
            <a:r>
              <a:rPr lang="en-GB" b="0" i="0" dirty="0">
                <a:solidFill>
                  <a:srgbClr val="161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Around half (47%) had prioritised developing their marketing, </a:t>
            </a:r>
            <a:r>
              <a:rPr lang="en-GB" b="0" i="0" u="sng" dirty="0">
                <a:solidFill>
                  <a:srgbClr val="161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innovation</a:t>
            </a:r>
            <a:r>
              <a:rPr lang="en-GB" b="0" i="0" dirty="0">
                <a:solidFill>
                  <a:srgbClr val="161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(45%), and adaptability (44%) capabilities.</a:t>
            </a:r>
          </a:p>
          <a:p>
            <a:pPr algn="l"/>
            <a:r>
              <a:rPr lang="en-GB" b="0" i="0" dirty="0">
                <a:solidFill>
                  <a:srgbClr val="161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Among businesses that saw a decline during 2020, 61% said they did not have a training strategy.</a:t>
            </a:r>
          </a:p>
          <a:p>
            <a:pPr algn="l"/>
            <a:r>
              <a:rPr lang="en-GB" b="0" i="0" dirty="0">
                <a:solidFill>
                  <a:srgbClr val="161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the UK, nearly half (40%) of executive leaders and two-fifths (41%) of HR leaders admitted to using </a:t>
            </a:r>
            <a:r>
              <a:rPr lang="en-GB" b="0" i="0" u="sng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recruitment</a:t>
            </a:r>
            <a:r>
              <a:rPr lang="en-GB" b="0" i="0" dirty="0">
                <a:solidFill>
                  <a:srgbClr val="161E2E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new talent to fill capability gaps.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BB0B88-3732-4E4B-B372-E4AC3E0969D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4919928" y="2395530"/>
            <a:ext cx="3905279" cy="2066940"/>
          </a:xfrm>
          <a:noFill/>
        </p:spPr>
      </p:pic>
    </p:spTree>
    <p:extLst>
      <p:ext uri="{BB962C8B-B14F-4D97-AF65-F5344CB8AC3E}">
        <p14:creationId xmlns:p14="http://schemas.microsoft.com/office/powerpoint/2010/main" val="8917309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D4042AD-29C5-4E4C-816B-B2E1324E9C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82" r="21219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4C4D5-AD03-4351-92CC-0C8380354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200" b="1">
                <a:solidFill>
                  <a:schemeClr val="tx1">
                    <a:lumMod val="85000"/>
                    <a:lumOff val="15000"/>
                  </a:schemeClr>
                </a:solidFill>
              </a:rPr>
              <a:t>10% of our time recruiting</a:t>
            </a:r>
          </a:p>
          <a:p>
            <a:pPr algn="ctr"/>
            <a:r>
              <a:rPr lang="en-US" sz="2200" b="1">
                <a:solidFill>
                  <a:schemeClr val="tx1">
                    <a:lumMod val="85000"/>
                    <a:lumOff val="15000"/>
                  </a:schemeClr>
                </a:solidFill>
              </a:rPr>
              <a:t>90% of our time making up for our mistakes in recruiting.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9088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Shape&#10;&#10;Description automatically generated">
            <a:extLst>
              <a:ext uri="{FF2B5EF4-FFF2-40B4-BE49-F238E27FC236}">
                <a16:creationId xmlns:a16="http://schemas.microsoft.com/office/drawing/2014/main" id="{7A63FBEC-60C8-4E35-B734-71324BD152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4688" r="5644" b="-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5C060-08D8-4900-9AE9-8D7E2C545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dirty="0">
                <a:solidFill>
                  <a:srgbClr val="7030A0"/>
                </a:solidFill>
              </a:rPr>
              <a:t>What Mistakes do we make in Recruitment?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0446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333D1A0-9D00-414E-9EE5-3359282F03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062187">
            <a:off x="655320" y="498147"/>
            <a:ext cx="6769863" cy="478967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6C8B4-0902-4A6A-930B-D31032BCC6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42338" y="3356992"/>
            <a:ext cx="4101662" cy="3865727"/>
          </a:xfrm>
        </p:spPr>
        <p:txBody>
          <a:bodyPr>
            <a:normAutofit/>
          </a:bodyPr>
          <a:lstStyle/>
          <a:p>
            <a:r>
              <a:rPr lang="en-GB" b="1" i="0" dirty="0">
                <a:effectLst/>
              </a:rPr>
              <a:t>Job advertisements – what might we include? </a:t>
            </a:r>
          </a:p>
          <a:p>
            <a:pPr marL="0" indent="0">
              <a:buNone/>
            </a:pPr>
            <a:r>
              <a:rPr lang="en-GB" sz="4000" b="1" dirty="0">
                <a:solidFill>
                  <a:srgbClr val="00B0F0"/>
                </a:solidFill>
              </a:rPr>
              <a:t>Shout them out!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9201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1CA50-A7B6-4991-AC47-FBC2C1A08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3708114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 b="1" kern="1200" dirty="0">
                <a:solidFill>
                  <a:srgbClr val="7030A0"/>
                </a:solidFill>
                <a:latin typeface="+mj-lt"/>
                <a:ea typeface="+mj-ea"/>
                <a:cs typeface="+mj-cs"/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CEEF9-6C93-468D-B05D-B6AE7E36AD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6697" y="2438400"/>
            <a:ext cx="3708113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100" dirty="0"/>
              <a:t>Create a job advertisement for a hotel and position of your choice</a:t>
            </a:r>
          </a:p>
          <a:p>
            <a:r>
              <a:rPr lang="en-US" sz="2100" dirty="0"/>
              <a:t>You have 30 minutes to do this. Please upload it on the chat box or send it to me.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6F7435D-E3DB-47B1-BA61-B00ACC83A9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69712" y="0"/>
            <a:ext cx="457428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9">
            <a:extLst>
              <a:ext uri="{FF2B5EF4-FFF2-40B4-BE49-F238E27FC236}">
                <a16:creationId xmlns:a16="http://schemas.microsoft.com/office/drawing/2014/main" id="{F263A0B5-F8C4-4116-809F-78A768EA79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186" y="557784"/>
            <a:ext cx="384765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7AEA4733-B8A7-403F-94CC-D05E4DA0DB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78531" y="1120402"/>
            <a:ext cx="3356649" cy="461394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624310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2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B81D8-8C3B-4D80-A93F-B67010C12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77" y="914400"/>
            <a:ext cx="27432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Workforce Planning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3344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E96423F-B35A-4A63-A3B9-92EE7EAAB57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3526082" y="476672"/>
            <a:ext cx="5606613" cy="5363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275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5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97661" y="280374"/>
            <a:ext cx="8579095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5F62D-B15A-4929-A16D-0253DDBFA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763" y="433545"/>
            <a:ext cx="8354890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>
                <a:solidFill>
                  <a:srgbClr val="FFFFFF"/>
                </a:solidFill>
              </a:rPr>
              <a:t>How do we plan?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72558" y="1522292"/>
            <a:ext cx="58293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2C607FA-880C-457C-8340-C2A2E1A3D8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2129752"/>
            <a:ext cx="5264937" cy="4001352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8720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8AADD51-C95A-4E63-93D5-040EAED553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1996" r="17494"/>
          <a:stretch/>
        </p:blipFill>
        <p:spPr>
          <a:xfrm>
            <a:off x="4486031" y="2129752"/>
            <a:ext cx="4641774" cy="40013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BF5A647-A96B-4AB7-AC26-2D9E2055D943}"/>
              </a:ext>
            </a:extLst>
          </p:cNvPr>
          <p:cNvSpPr txBox="1"/>
          <p:nvPr/>
        </p:nvSpPr>
        <p:spPr>
          <a:xfrm>
            <a:off x="4059568" y="3329275"/>
            <a:ext cx="914400" cy="9144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305268-F787-4199-A361-E289E6F38BDE}"/>
              </a:ext>
            </a:extLst>
          </p:cNvPr>
          <p:cNvSpPr txBox="1"/>
          <p:nvPr/>
        </p:nvSpPr>
        <p:spPr>
          <a:xfrm>
            <a:off x="4355976" y="235721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 we look for when planning?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E06A67-3721-4DC6-90FF-4767D9B2FCF9}"/>
              </a:ext>
            </a:extLst>
          </p:cNvPr>
          <p:cNvSpPr txBox="1"/>
          <p:nvPr/>
        </p:nvSpPr>
        <p:spPr>
          <a:xfrm>
            <a:off x="153803" y="2483591"/>
            <a:ext cx="46180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What factors contribute to planning?</a:t>
            </a:r>
          </a:p>
        </p:txBody>
      </p:sp>
    </p:spTree>
    <p:extLst>
      <p:ext uri="{BB962C8B-B14F-4D97-AF65-F5344CB8AC3E}">
        <p14:creationId xmlns:p14="http://schemas.microsoft.com/office/powerpoint/2010/main" val="33678772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2E28703-B523-4E8C-A2F4-3652EB5F58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1520" y="260648"/>
            <a:ext cx="8513961" cy="5108375"/>
          </a:xfr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B14C6B-0286-49A1-B48E-80DDC2B14E24}"/>
              </a:ext>
            </a:extLst>
          </p:cNvPr>
          <p:cNvSpPr txBox="1"/>
          <p:nvPr/>
        </p:nvSpPr>
        <p:spPr>
          <a:xfrm>
            <a:off x="5652120" y="494116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(CIPD, 2020)</a:t>
            </a:r>
          </a:p>
        </p:txBody>
      </p:sp>
    </p:spTree>
    <p:extLst>
      <p:ext uri="{BB962C8B-B14F-4D97-AF65-F5344CB8AC3E}">
        <p14:creationId xmlns:p14="http://schemas.microsoft.com/office/powerpoint/2010/main" val="5544225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hart&#10;&#10;Description automatically generated with low confidence">
            <a:extLst>
              <a:ext uri="{FF2B5EF4-FFF2-40B4-BE49-F238E27FC236}">
                <a16:creationId xmlns:a16="http://schemas.microsoft.com/office/drawing/2014/main" id="{C1DDE30D-841B-44AA-AE9A-B1BEEE20E0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09438" y="68263"/>
            <a:ext cx="5125124" cy="6721475"/>
          </a:xfrm>
          <a:noFill/>
        </p:spPr>
      </p:pic>
    </p:spTree>
    <p:extLst>
      <p:ext uri="{BB962C8B-B14F-4D97-AF65-F5344CB8AC3E}">
        <p14:creationId xmlns:p14="http://schemas.microsoft.com/office/powerpoint/2010/main" val="7976540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06DA1B-5B33-4288-8659-F83D6AC97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8708" y="68263"/>
            <a:ext cx="7406584" cy="6721475"/>
          </a:xfrm>
          <a:noFill/>
        </p:spPr>
      </p:pic>
    </p:spTree>
    <p:extLst>
      <p:ext uri="{BB962C8B-B14F-4D97-AF65-F5344CB8AC3E}">
        <p14:creationId xmlns:p14="http://schemas.microsoft.com/office/powerpoint/2010/main" val="13886007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E00AE-FE2F-46D5-A711-EB1019F78523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979712" y="5013176"/>
            <a:ext cx="7772400" cy="1470025"/>
          </a:xfrm>
        </p:spPr>
        <p:txBody>
          <a:bodyPr/>
          <a:lstStyle/>
          <a:p>
            <a:r>
              <a:rPr lang="en-GB" sz="6000" b="1" dirty="0">
                <a:solidFill>
                  <a:schemeClr val="bg1"/>
                </a:solidFill>
              </a:rPr>
              <a:t>Selection Process</a:t>
            </a:r>
          </a:p>
        </p:txBody>
      </p:sp>
    </p:spTree>
    <p:extLst>
      <p:ext uri="{BB962C8B-B14F-4D97-AF65-F5344CB8AC3E}">
        <p14:creationId xmlns:p14="http://schemas.microsoft.com/office/powerpoint/2010/main" val="20760917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C1C75-3B94-4E1B-A368-686C0A427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 Process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8916A-43A0-45DB-85C5-DBBF16606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/>
              <a:t>What do we mean by </a:t>
            </a:r>
          </a:p>
          <a:p>
            <a:pPr marL="0" indent="0">
              <a:buNone/>
            </a:pPr>
            <a:r>
              <a:rPr lang="en-GB" dirty="0"/>
              <a:t>selection process?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AA7A4C-0A1D-4764-B046-9C2076D5B1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6280" y="1124744"/>
            <a:ext cx="4680520" cy="3686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48047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B42FFDC-5264-4468-8B1B-C98C7B6BA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33" r="6335" b="2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89D75B-F8F5-44C6-9EE5-B78AB3FA2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531724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>
                <a:solidFill>
                  <a:schemeClr val="tx1">
                    <a:lumMod val="85000"/>
                    <a:lumOff val="15000"/>
                  </a:schemeClr>
                </a:solidFill>
              </a:rPr>
              <a:t>Abercrombie and Fitch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20396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2990A-DEE0-40C6-A935-A7344BF7D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0"/>
            <a:ext cx="9199934" cy="1325563"/>
          </a:xfrm>
        </p:spPr>
        <p:txBody>
          <a:bodyPr>
            <a:normAutofit/>
          </a:bodyPr>
          <a:lstStyle/>
          <a:p>
            <a:pPr algn="l"/>
            <a:r>
              <a:rPr lang="en-GB" b="0" i="0" dirty="0">
                <a:effectLst/>
                <a:latin typeface="Roboto"/>
              </a:rPr>
              <a:t>Unconscious bias: Stereotypical hiring practices. | Gail </a:t>
            </a:r>
            <a:r>
              <a:rPr lang="en-GB" b="0" i="0" dirty="0" err="1">
                <a:effectLst/>
                <a:latin typeface="Roboto"/>
              </a:rPr>
              <a:t>Tolstoi</a:t>
            </a:r>
            <a:r>
              <a:rPr lang="en-GB" b="0" i="0" dirty="0">
                <a:effectLst/>
                <a:latin typeface="Roboto"/>
              </a:rPr>
              <a:t>-Miller </a:t>
            </a:r>
          </a:p>
        </p:txBody>
      </p:sp>
      <p:pic>
        <p:nvPicPr>
          <p:cNvPr id="4" name="Online Media 3" title="Unconscious bias: Stereotypical hiring practices. | Gail Tolstoi-Miller | TEDxLincolnSquare">
            <a:hlinkClick r:id="" action="ppaction://media"/>
            <a:extLst>
              <a:ext uri="{FF2B5EF4-FFF2-40B4-BE49-F238E27FC236}">
                <a16:creationId xmlns:a16="http://schemas.microsoft.com/office/drawing/2014/main" id="{09780A70-6794-48F2-B83C-E1A0955CF3B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1196752"/>
            <a:ext cx="9159081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488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kern="0" dirty="0">
                <a:solidFill>
                  <a:srgbClr val="33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/>
                <a:cs typeface="Tahoma" panose="020B0604030504040204"/>
              </a:rPr>
              <a:t>Developing and Using Application 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US" sz="2000" kern="0" dirty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/>
                <a:cs typeface="Tahoma" panose="020B0604030504040204"/>
              </a:rPr>
              <a:t>Why use applications/CV’s?</a:t>
            </a:r>
          </a:p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/>
              <a:cs typeface="Tahoma" panose="020B0604030504040204"/>
            </a:endParaRPr>
          </a:p>
        </p:txBody>
      </p:sp>
      <p:grpSp>
        <p:nvGrpSpPr>
          <p:cNvPr id="4" name="Group 22"/>
          <p:cNvGrpSpPr/>
          <p:nvPr/>
        </p:nvGrpSpPr>
        <p:grpSpPr bwMode="auto">
          <a:xfrm>
            <a:off x="640556" y="2636912"/>
            <a:ext cx="7862888" cy="2746375"/>
            <a:chOff x="404" y="1296"/>
            <a:chExt cx="4953" cy="1730"/>
          </a:xfrm>
        </p:grpSpPr>
        <p:sp>
          <p:nvSpPr>
            <p:cNvPr id="5" name="AutoShape 13" descr="brownfill01"/>
            <p:cNvSpPr>
              <a:spLocks noChangeArrowheads="1"/>
            </p:cNvSpPr>
            <p:nvPr/>
          </p:nvSpPr>
          <p:spPr bwMode="auto">
            <a:xfrm>
              <a:off x="404" y="2438"/>
              <a:ext cx="1094" cy="588"/>
            </a:xfrm>
            <a:prstGeom prst="roundRect">
              <a:avLst>
                <a:gd name="adj" fmla="val 8361"/>
              </a:avLst>
            </a:prstGeom>
            <a:blipFill dpi="0" rotWithShape="1">
              <a:blip r:embed="rId3"/>
              <a:srcRect/>
              <a:stretch>
                <a:fillRect/>
              </a:stretch>
            </a:blipFill>
            <a:ln w="57150" algn="ctr">
              <a:solidFill>
                <a:srgbClr val="EB9F39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>
                <a:spcBef>
                  <a:spcPct val="20000"/>
                </a:spcBef>
              </a:pPr>
              <a:r>
                <a:rPr lang="en-US" altLang="en-US" sz="1800">
                  <a:latin typeface="Franklin Gothic Medium" panose="020B0603020102020204" pitchFamily="34" charset="0"/>
                </a:rPr>
                <a:t>Applicant’s education and experience</a:t>
              </a:r>
            </a:p>
          </p:txBody>
        </p:sp>
        <p:sp>
          <p:nvSpPr>
            <p:cNvPr id="6" name="AutoShape 14" descr="purplefill01"/>
            <p:cNvSpPr>
              <a:spLocks noChangeArrowheads="1"/>
            </p:cNvSpPr>
            <p:nvPr/>
          </p:nvSpPr>
          <p:spPr bwMode="auto">
            <a:xfrm>
              <a:off x="1696" y="2437"/>
              <a:ext cx="1094" cy="588"/>
            </a:xfrm>
            <a:prstGeom prst="roundRect">
              <a:avLst>
                <a:gd name="adj" fmla="val 9463"/>
              </a:avLst>
            </a:prstGeom>
            <a:blipFill dpi="0" rotWithShape="1">
              <a:blip r:embed="rId4"/>
              <a:srcRect/>
              <a:stretch>
                <a:fillRect/>
              </a:stretch>
            </a:blipFill>
            <a:ln w="57150" algn="ctr">
              <a:solidFill>
                <a:srgbClr val="AB439C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/>
              <a:r>
                <a:rPr lang="en-US" altLang="en-US" sz="1800" dirty="0">
                  <a:latin typeface="Franklin Gothic Medium" panose="020B0603020102020204" pitchFamily="34" charset="0"/>
                </a:rPr>
                <a:t>Applicant’s </a:t>
              </a:r>
              <a:br>
                <a:rPr lang="en-US" altLang="en-US" sz="1800" dirty="0">
                  <a:latin typeface="Franklin Gothic Medium" panose="020B0603020102020204" pitchFamily="34" charset="0"/>
                </a:rPr>
              </a:br>
              <a:r>
                <a:rPr lang="en-US" altLang="en-US" sz="1800" dirty="0">
                  <a:latin typeface="Franklin Gothic Medium" panose="020B0603020102020204" pitchFamily="34" charset="0"/>
                </a:rPr>
                <a:t>prior progress and growth</a:t>
              </a:r>
            </a:p>
          </p:txBody>
        </p:sp>
        <p:sp>
          <p:nvSpPr>
            <p:cNvPr id="7" name="AutoShape 15" descr="greenfill01"/>
            <p:cNvSpPr>
              <a:spLocks noChangeArrowheads="1"/>
            </p:cNvSpPr>
            <p:nvPr/>
          </p:nvSpPr>
          <p:spPr bwMode="auto">
            <a:xfrm>
              <a:off x="2963" y="2437"/>
              <a:ext cx="1094" cy="586"/>
            </a:xfrm>
            <a:prstGeom prst="roundRect">
              <a:avLst>
                <a:gd name="adj" fmla="val 7120"/>
              </a:avLst>
            </a:prstGeom>
            <a:blipFill dpi="0" rotWithShape="1">
              <a:blip r:embed="rId5"/>
              <a:srcRect/>
              <a:stretch>
                <a:fillRect/>
              </a:stretch>
            </a:blipFill>
            <a:ln w="57150" algn="ctr">
              <a:solidFill>
                <a:srgbClr val="65CD65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/>
              <a:r>
                <a:rPr lang="en-US" altLang="en-US" sz="1800">
                  <a:latin typeface="Franklin Gothic Medium" panose="020B0603020102020204" pitchFamily="34" charset="0"/>
                </a:rPr>
                <a:t>Applicant’s employment stability</a:t>
              </a:r>
            </a:p>
          </p:txBody>
        </p:sp>
        <p:cxnSp>
          <p:nvCxnSpPr>
            <p:cNvPr id="8" name="AutoShape 16"/>
            <p:cNvCxnSpPr>
              <a:cxnSpLocks noChangeShapeType="1"/>
              <a:stCxn id="9" idx="2"/>
              <a:endCxn id="5" idx="0"/>
            </p:cNvCxnSpPr>
            <p:nvPr/>
          </p:nvCxnSpPr>
          <p:spPr bwMode="auto">
            <a:xfrm rot="5400000">
              <a:off x="1611" y="1150"/>
              <a:ext cx="610" cy="1929"/>
            </a:xfrm>
            <a:prstGeom prst="bentConnector3">
              <a:avLst>
                <a:gd name="adj1" fmla="val 50000"/>
              </a:avLst>
            </a:prstGeom>
            <a:noFill/>
            <a:ln w="31750">
              <a:solidFill>
                <a:schemeClr val="tx1"/>
              </a:solidFill>
              <a:miter lim="800000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9" name="AutoShape 17"/>
            <p:cNvSpPr>
              <a:spLocks noChangeArrowheads="1"/>
            </p:cNvSpPr>
            <p:nvPr/>
          </p:nvSpPr>
          <p:spPr bwMode="auto">
            <a:xfrm>
              <a:off x="1613" y="1296"/>
              <a:ext cx="2534" cy="496"/>
            </a:xfrm>
            <a:prstGeom prst="roundRect">
              <a:avLst>
                <a:gd name="adj" fmla="val 12259"/>
              </a:avLst>
            </a:prstGeom>
            <a:gradFill rotWithShape="1">
              <a:gsLst>
                <a:gs pos="0">
                  <a:srgbClr val="EAD596"/>
                </a:gs>
                <a:gs pos="100000">
                  <a:srgbClr val="CC9900"/>
                </a:gs>
              </a:gsLst>
              <a:lin ang="5400000" scaled="1"/>
            </a:gradFill>
            <a:ln w="57150">
              <a:solidFill>
                <a:srgbClr val="CC9900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/>
              <a:r>
                <a:rPr lang="en-US" altLang="en-US" sz="2000" dirty="0">
                  <a:latin typeface="Franklin Gothic Medium" panose="020B0603020102020204" pitchFamily="34" charset="0"/>
                </a:rPr>
                <a:t>Uses of Application Form Information</a:t>
              </a:r>
            </a:p>
          </p:txBody>
        </p:sp>
        <p:cxnSp>
          <p:nvCxnSpPr>
            <p:cNvPr id="10" name="AutoShape 18"/>
            <p:cNvCxnSpPr>
              <a:cxnSpLocks noChangeShapeType="1"/>
              <a:stCxn id="9" idx="2"/>
              <a:endCxn id="6" idx="0"/>
            </p:cNvCxnSpPr>
            <p:nvPr/>
          </p:nvCxnSpPr>
          <p:spPr bwMode="auto">
            <a:xfrm rot="5400000">
              <a:off x="2257" y="1796"/>
              <a:ext cx="609" cy="637"/>
            </a:xfrm>
            <a:prstGeom prst="bentConnector3">
              <a:avLst>
                <a:gd name="adj1" fmla="val 49917"/>
              </a:avLst>
            </a:prstGeom>
            <a:noFill/>
            <a:ln w="31750">
              <a:solidFill>
                <a:schemeClr val="tx1"/>
              </a:solidFill>
              <a:miter lim="800000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1" name="AutoShape 19"/>
            <p:cNvCxnSpPr>
              <a:cxnSpLocks noChangeShapeType="1"/>
              <a:stCxn id="9" idx="2"/>
              <a:endCxn id="7" idx="0"/>
            </p:cNvCxnSpPr>
            <p:nvPr/>
          </p:nvCxnSpPr>
          <p:spPr bwMode="auto">
            <a:xfrm rot="16200000" flipH="1">
              <a:off x="2890" y="1800"/>
              <a:ext cx="609" cy="630"/>
            </a:xfrm>
            <a:prstGeom prst="bentConnector3">
              <a:avLst>
                <a:gd name="adj1" fmla="val 49917"/>
              </a:avLst>
            </a:prstGeom>
            <a:noFill/>
            <a:ln w="31750">
              <a:solidFill>
                <a:schemeClr val="tx1"/>
              </a:solidFill>
              <a:miter lim="800000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2" name="AutoShape 20" descr="bluefill01"/>
            <p:cNvSpPr>
              <a:spLocks noChangeArrowheads="1"/>
            </p:cNvSpPr>
            <p:nvPr/>
          </p:nvSpPr>
          <p:spPr bwMode="auto">
            <a:xfrm>
              <a:off x="4263" y="2438"/>
              <a:ext cx="1094" cy="586"/>
            </a:xfrm>
            <a:prstGeom prst="roundRect">
              <a:avLst>
                <a:gd name="adj" fmla="val 7120"/>
              </a:avLst>
            </a:prstGeom>
            <a:blipFill dpi="0" rotWithShape="1">
              <a:blip r:embed="rId6"/>
              <a:srcRect/>
              <a:stretch>
                <a:fillRect/>
              </a:stretch>
            </a:blipFill>
            <a:ln w="57150" algn="ctr">
              <a:solidFill>
                <a:srgbClr val="7DC1FF"/>
              </a:solidFill>
              <a:round/>
            </a:ln>
          </p:spPr>
          <p:txBody>
            <a:bodyPr lIns="0" tIns="0" rIns="0" bIns="0" anchor="ctr" anchorCtr="1"/>
            <a:lstStyle>
              <a:lvl1pPr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1pPr>
              <a:lvl2pPr marL="742950" indent="-28575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2pPr>
              <a:lvl3pPr marL="11430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3pPr>
              <a:lvl4pPr marL="16002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4pPr>
              <a:lvl5pPr marL="2057400" indent="-228600" eaLnBrk="0" hangingPunct="0"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000">
                  <a:solidFill>
                    <a:schemeClr val="tx1"/>
                  </a:solidFill>
                  <a:latin typeface="Arial" panose="020B0604020202020204" pitchFamily="34" charset="0"/>
                  <a:cs typeface="Tahoma" panose="020B0604030504040204" pitchFamily="34" charset="0"/>
                </a:defRPr>
              </a:lvl9pPr>
            </a:lstStyle>
            <a:p>
              <a:pPr algn="ctr" eaLnBrk="1" hangingPunct="1"/>
              <a:r>
                <a:rPr lang="en-US" altLang="en-US" sz="1800">
                  <a:latin typeface="Franklin Gothic Medium" panose="020B0603020102020204" pitchFamily="34" charset="0"/>
                </a:rPr>
                <a:t>Applicant’s likelihood of success</a:t>
              </a:r>
            </a:p>
          </p:txBody>
        </p:sp>
        <p:cxnSp>
          <p:nvCxnSpPr>
            <p:cNvPr id="13" name="AutoShape 21"/>
            <p:cNvCxnSpPr>
              <a:cxnSpLocks noChangeShapeType="1"/>
              <a:stCxn id="9" idx="2"/>
              <a:endCxn id="12" idx="0"/>
            </p:cNvCxnSpPr>
            <p:nvPr/>
          </p:nvCxnSpPr>
          <p:spPr bwMode="auto">
            <a:xfrm rot="16200000" flipH="1">
              <a:off x="3540" y="1150"/>
              <a:ext cx="610" cy="1930"/>
            </a:xfrm>
            <a:prstGeom prst="bentConnector3">
              <a:avLst>
                <a:gd name="adj1" fmla="val 50000"/>
              </a:avLst>
            </a:prstGeom>
            <a:noFill/>
            <a:ln w="31750">
              <a:solidFill>
                <a:schemeClr val="tx1"/>
              </a:solidFill>
              <a:miter lim="800000"/>
              <a:tailEnd type="stealth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10079-6033-4D38-8ECD-C90EAAB73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CVs and Resumes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1FAEE-09AE-4CA5-954D-E99BDF23BA1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268413"/>
            <a:ext cx="8229600" cy="39179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What is included in your CV?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42CF0B-1110-402C-BC2B-458E3BD65D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2019" y="1844824"/>
            <a:ext cx="5616624" cy="401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97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14D6B-1924-465B-9AE4-4F7A38196F71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Weakness of interviewing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BD163-0A32-462D-8BA2-52CC0511771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54012" y="1034097"/>
            <a:ext cx="8435975" cy="439102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4800" b="1" i="0" dirty="0">
                <a:solidFill>
                  <a:srgbClr val="58595B"/>
                </a:solidFill>
                <a:effectLst/>
                <a:latin typeface="Open Sans"/>
              </a:rPr>
              <a:t>Self-fulfilling prophecy effect - 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Interviewers may ask questions designed to confirm initial</a:t>
            </a:r>
          </a:p>
          <a:p>
            <a:pPr marL="0" indent="0" algn="l">
              <a:buNone/>
            </a:pPr>
            <a:r>
              <a:rPr lang="en-GB" sz="4800" dirty="0">
                <a:solidFill>
                  <a:srgbClr val="58595B"/>
                </a:solidFill>
                <a:latin typeface="Open Sans"/>
              </a:rPr>
              <a:t>	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 impressions of candidates gained either before the interview or in its early stages.</a:t>
            </a:r>
          </a:p>
          <a:p>
            <a:pPr marL="0" indent="0" algn="l">
              <a:buNone/>
            </a:pPr>
            <a:endParaRPr lang="en-GB" sz="4800" i="0" dirty="0">
              <a:solidFill>
                <a:srgbClr val="58595B"/>
              </a:solidFill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800" b="1" i="0" dirty="0">
                <a:solidFill>
                  <a:srgbClr val="58595B"/>
                </a:solidFill>
                <a:effectLst/>
                <a:latin typeface="Open Sans"/>
              </a:rPr>
              <a:t>Stereotyping effect - 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Interviewers sometimes assume that particular characteristics are typica</a:t>
            </a:r>
          </a:p>
          <a:p>
            <a:pPr marL="0" indent="0" algn="l">
              <a:buNone/>
            </a:pPr>
            <a:r>
              <a:rPr lang="en-GB" sz="4800" dirty="0">
                <a:solidFill>
                  <a:srgbClr val="58595B"/>
                </a:solidFill>
                <a:latin typeface="Open Sans"/>
              </a:rPr>
              <a:t>	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l of members of a particular group. In the case of sex, race, disability, marital status or</a:t>
            </a:r>
          </a:p>
          <a:p>
            <a:pPr marL="0" indent="0" algn="l">
              <a:buNone/>
            </a:pPr>
            <a:r>
              <a:rPr lang="en-GB" sz="4800" dirty="0">
                <a:solidFill>
                  <a:srgbClr val="58595B"/>
                </a:solidFill>
                <a:latin typeface="Open Sans"/>
              </a:rPr>
              <a:t>	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 ex-offenders, decisions made on this basis are often illegal. However, the effect occurs</a:t>
            </a:r>
          </a:p>
          <a:p>
            <a:pPr marL="0" indent="0" algn="l">
              <a:buNone/>
            </a:pPr>
            <a:r>
              <a:rPr lang="en-GB" sz="4800" dirty="0">
                <a:solidFill>
                  <a:srgbClr val="58595B"/>
                </a:solidFill>
                <a:latin typeface="Open Sans"/>
              </a:rPr>
              <a:t>	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 in the case of all kinds of social groups.</a:t>
            </a:r>
          </a:p>
          <a:p>
            <a:pPr marL="0" indent="0" algn="l">
              <a:buNone/>
            </a:pPr>
            <a:endParaRPr lang="en-GB" sz="4800" i="0" dirty="0">
              <a:solidFill>
                <a:srgbClr val="58595B"/>
              </a:solidFill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800" b="1" i="0" dirty="0">
                <a:solidFill>
                  <a:srgbClr val="58595B"/>
                </a:solidFill>
                <a:effectLst/>
                <a:latin typeface="Open Sans"/>
              </a:rPr>
              <a:t>Halo and horns effect - 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Once interviewers rate candidates as ‘good’ or ‘bad’ in some aspects,</a:t>
            </a:r>
          </a:p>
          <a:p>
            <a:pPr marL="0" indent="0" algn="l">
              <a:buNone/>
            </a:pPr>
            <a:r>
              <a:rPr lang="en-GB" sz="4800" dirty="0">
                <a:solidFill>
                  <a:srgbClr val="58595B"/>
                </a:solidFill>
                <a:latin typeface="Open Sans"/>
              </a:rPr>
              <a:t>	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 they often replicate this judgement across the board, reaching unbalanced decisions.</a:t>
            </a:r>
          </a:p>
          <a:p>
            <a:pPr marL="0" indent="0" algn="l">
              <a:buNone/>
            </a:pPr>
            <a:endParaRPr lang="en-GB" sz="4800" i="0" dirty="0">
              <a:solidFill>
                <a:srgbClr val="58595B"/>
              </a:solidFill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800" b="1" i="0" dirty="0">
                <a:solidFill>
                  <a:srgbClr val="58595B"/>
                </a:solidFill>
                <a:effectLst/>
                <a:latin typeface="Open Sans"/>
              </a:rPr>
              <a:t>Contrast effect - 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Interviewers can allow the experience of interviewing one candidate to affect</a:t>
            </a:r>
          </a:p>
          <a:p>
            <a:pPr marL="0" indent="0" algn="l">
              <a:buNone/>
            </a:pPr>
            <a:r>
              <a:rPr lang="en-GB" sz="4800" dirty="0">
                <a:solidFill>
                  <a:srgbClr val="58595B"/>
                </a:solidFill>
                <a:latin typeface="Open Sans"/>
              </a:rPr>
              <a:t>	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 the way they interview others who are seen later in the selection process.</a:t>
            </a:r>
          </a:p>
          <a:p>
            <a:pPr marL="0" indent="0" algn="l">
              <a:buNone/>
            </a:pPr>
            <a:endParaRPr lang="en-GB" sz="4800" i="0" dirty="0">
              <a:solidFill>
                <a:srgbClr val="58595B"/>
              </a:solidFill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800" b="1" i="0" dirty="0">
                <a:solidFill>
                  <a:srgbClr val="58595B"/>
                </a:solidFill>
                <a:effectLst/>
                <a:latin typeface="Open Sans"/>
              </a:rPr>
              <a:t>Similar-to-me effect - 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Interviewers sometimes give preference to candidates they perceive as</a:t>
            </a:r>
          </a:p>
          <a:p>
            <a:pPr marL="0" indent="0" algn="l">
              <a:buNone/>
            </a:pPr>
            <a:r>
              <a:rPr lang="en-GB" sz="4800" dirty="0">
                <a:solidFill>
                  <a:srgbClr val="58595B"/>
                </a:solidFill>
                <a:latin typeface="Open Sans"/>
              </a:rPr>
              <a:t>	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 having a similar background, career history, personality or attitudes to themselves.</a:t>
            </a:r>
          </a:p>
          <a:p>
            <a:pPr marL="0" indent="0" algn="l">
              <a:buNone/>
            </a:pPr>
            <a:endParaRPr lang="en-GB" sz="4800" i="0" dirty="0">
              <a:solidFill>
                <a:srgbClr val="58595B"/>
              </a:solidFill>
              <a:effectLst/>
              <a:latin typeface="Open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4800" b="1" i="0" dirty="0">
                <a:solidFill>
                  <a:srgbClr val="58595B"/>
                </a:solidFill>
                <a:effectLst/>
                <a:latin typeface="Open Sans"/>
              </a:rPr>
              <a:t>Personal liking effect 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- Interviewers may make decisions on the basis of whether they</a:t>
            </a:r>
          </a:p>
          <a:p>
            <a:pPr marL="0" indent="0" algn="l">
              <a:buNone/>
            </a:pPr>
            <a:r>
              <a:rPr lang="en-GB" sz="4800" dirty="0">
                <a:solidFill>
                  <a:srgbClr val="58595B"/>
                </a:solidFill>
                <a:latin typeface="Open Sans"/>
              </a:rPr>
              <a:t>	</a:t>
            </a:r>
            <a:r>
              <a:rPr lang="en-GB" sz="4800" i="0" dirty="0">
                <a:solidFill>
                  <a:srgbClr val="58595B"/>
                </a:solidFill>
                <a:effectLst/>
                <a:latin typeface="Open Sans"/>
              </a:rPr>
              <a:t> personally like or dislike the candidate.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2572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2D5FC9FF-5350-4963-B149-D67EB351A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332656"/>
            <a:ext cx="5094000" cy="5040560"/>
          </a:xfrm>
          <a:prstGeom prst="rect">
            <a:avLst/>
          </a:prstGeom>
          <a:effectLst/>
        </p:spPr>
      </p:pic>
      <p:sp>
        <p:nvSpPr>
          <p:cNvPr id="2" name="Callout: Line 1">
            <a:extLst>
              <a:ext uri="{FF2B5EF4-FFF2-40B4-BE49-F238E27FC236}">
                <a16:creationId xmlns:a16="http://schemas.microsoft.com/office/drawing/2014/main" id="{83BA5CEE-564C-8A6C-575B-F1B502E6783F}"/>
              </a:ext>
            </a:extLst>
          </p:cNvPr>
          <p:cNvSpPr/>
          <p:nvPr/>
        </p:nvSpPr>
        <p:spPr>
          <a:xfrm>
            <a:off x="5004048" y="149816"/>
            <a:ext cx="3888432" cy="1368152"/>
          </a:xfrm>
          <a:prstGeom prst="borderCallout1">
            <a:avLst>
              <a:gd name="adj1" fmla="val 20421"/>
              <a:gd name="adj2" fmla="val -396"/>
              <a:gd name="adj3" fmla="val 53184"/>
              <a:gd name="adj4" fmla="val -422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Attraction: Ensuring your employer brand is popular and attractive to the local community. </a:t>
            </a:r>
          </a:p>
          <a:p>
            <a:pPr algn="ctr"/>
            <a:r>
              <a:rPr lang="en-US" dirty="0"/>
              <a:t>Good facilities, strong management, organization culture, good reviews.</a:t>
            </a:r>
            <a:endParaRPr lang="en-GB" dirty="0"/>
          </a:p>
        </p:txBody>
      </p:sp>
      <p:sp>
        <p:nvSpPr>
          <p:cNvPr id="7" name="Callout: Line 6">
            <a:extLst>
              <a:ext uri="{FF2B5EF4-FFF2-40B4-BE49-F238E27FC236}">
                <a16:creationId xmlns:a16="http://schemas.microsoft.com/office/drawing/2014/main" id="{667269F2-B683-1C1E-A7B0-0CE7F16F9F91}"/>
              </a:ext>
            </a:extLst>
          </p:cNvPr>
          <p:cNvSpPr/>
          <p:nvPr/>
        </p:nvSpPr>
        <p:spPr>
          <a:xfrm>
            <a:off x="5174784" y="1916832"/>
            <a:ext cx="3888432" cy="1872208"/>
          </a:xfrm>
          <a:prstGeom prst="borderCallout1">
            <a:avLst>
              <a:gd name="adj1" fmla="val 44648"/>
              <a:gd name="adj2" fmla="val 2837"/>
              <a:gd name="adj3" fmla="val 26450"/>
              <a:gd name="adj4" fmla="val -108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Recruitment: Providing a good package of benefits, pay and conditions so people want to apply for the job. </a:t>
            </a:r>
            <a:r>
              <a:rPr lang="en-US" dirty="0" err="1"/>
              <a:t>Analyse</a:t>
            </a:r>
            <a:r>
              <a:rPr lang="en-US" dirty="0"/>
              <a:t> exactly what you need for the job and where you can be flexible</a:t>
            </a:r>
          </a:p>
          <a:p>
            <a:pPr algn="ctr"/>
            <a:r>
              <a:rPr lang="en-US" dirty="0"/>
              <a:t>Selection- making a good choice! Using the right technique to help you choose.</a:t>
            </a:r>
          </a:p>
        </p:txBody>
      </p:sp>
    </p:spTree>
    <p:extLst>
      <p:ext uri="{BB962C8B-B14F-4D97-AF65-F5344CB8AC3E}">
        <p14:creationId xmlns:p14="http://schemas.microsoft.com/office/powerpoint/2010/main" val="19580582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351AF-9F15-4CF1-9493-B569CF486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524" y="168275"/>
            <a:ext cx="9043987" cy="1143000"/>
          </a:xfrm>
        </p:spPr>
        <p:txBody>
          <a:bodyPr>
            <a:normAutofit fontScale="90000"/>
          </a:bodyPr>
          <a:lstStyle/>
          <a:p>
            <a:r>
              <a:rPr lang="en-GB" sz="3600" b="0" i="0" dirty="0">
                <a:effectLst/>
                <a:latin typeface="Roboto"/>
              </a:rPr>
              <a:t>Artificial Intelligence: The Robots Are Now Hiring</a:t>
            </a:r>
            <a:br>
              <a:rPr lang="en-GB" b="0" i="0" dirty="0">
                <a:effectLst/>
                <a:latin typeface="Roboto"/>
              </a:rPr>
            </a:br>
            <a:endParaRPr lang="en-GB" dirty="0"/>
          </a:p>
        </p:txBody>
      </p:sp>
      <p:pic>
        <p:nvPicPr>
          <p:cNvPr id="4" name="Online Media 3" title="Artificial Intelligence: The Robots Are Now Hiring | Moving Upstream">
            <a:hlinkClick r:id="" action="ppaction://media"/>
            <a:extLst>
              <a:ext uri="{FF2B5EF4-FFF2-40B4-BE49-F238E27FC236}">
                <a16:creationId xmlns:a16="http://schemas.microsoft.com/office/drawing/2014/main" id="{8C6FE260-1BF7-4D5D-87EE-D2717785B7E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692696"/>
            <a:ext cx="9144000" cy="5328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6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11743-B92B-4A16-B531-55DF70247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 me…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04833-F33D-487E-9A16-E7D693A1C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Staff anxiety the biggest coronavirus challenge for businesses, survey finds (peoplemanagement.co.uk)</a:t>
            </a:r>
            <a:r>
              <a:rPr lang="en-GB" dirty="0"/>
              <a:t> </a:t>
            </a:r>
          </a:p>
          <a:p>
            <a:r>
              <a:rPr lang="en-GB" dirty="0">
                <a:hlinkClick r:id="rId3"/>
              </a:rPr>
              <a:t>How can HR support working parents during lockdown? (peoplemanagement.co.uk)</a:t>
            </a:r>
            <a:endParaRPr lang="en-GB" dirty="0"/>
          </a:p>
          <a:p>
            <a:r>
              <a:rPr lang="en-GB" dirty="0">
                <a:hlinkClick r:id="rId4"/>
              </a:rPr>
              <a:t>Coronavirus: HR and facilities teams must work together to keep workplaces hygienic (peoplemanagement.co.uk)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98775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BF501C3D-AC7C-4937-83D2-616297F99B4C}" vid="{121EED5E-99CB-4774-BE8D-A62116E6D0CD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2cf4773-4f40-40c5-b712-949156571374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0" ma:contentTypeDescription="Create a new document." ma:contentTypeScope="" ma:versionID="fd25e9bf0450e3583edfc028adaf5555">
  <xsd:schema xmlns:xsd="http://www.w3.org/2001/XMLSchema" xmlns:xs="http://www.w3.org/2001/XMLSchema" xmlns:p="http://schemas.microsoft.com/office/2006/metadata/properties" xmlns:ns2="32cf4773-4f40-40c5-b712-949156571374" xmlns:ns3="74243a2f-f39c-4e43-9810-58f2f548e0d4" targetNamespace="http://schemas.microsoft.com/office/2006/metadata/properties" ma:root="true" ma:fieldsID="1a5323d698696854648e0cb200478009" ns2:_="" ns3:_="">
    <xsd:import namespace="32cf4773-4f40-40c5-b712-949156571374"/>
    <xsd:import namespace="74243a2f-f39c-4e43-9810-58f2f548e0d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lcf76f155ced4ddcb4097134ff3c332f" minOccurs="0"/>
                <xsd:element ref="ns2:TaxCatchAll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6b4310c6-7ea4-4731-b5f7-7f793d379e56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2cf4773-4f40-40c5-b712-949156571374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74243a2f-f39c-4e43-9810-58f2f548e0d4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38240FFC-5BCD-4F41-86A0-6D98F22235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2cf4773-4f40-40c5-b712-949156571374"/>
    <ds:schemaRef ds:uri="74243a2f-f39c-4e43-9810-58f2f548e0d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1116</Words>
  <Application>Microsoft Office PowerPoint</Application>
  <PresentationFormat>On-screen Show (4:3)</PresentationFormat>
  <Paragraphs>135</Paragraphs>
  <Slides>30</Slides>
  <Notes>27</Notes>
  <HiddenSlides>0</HiddenSlides>
  <MMClips>2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30</vt:i4>
      </vt:variant>
    </vt:vector>
  </HeadingPairs>
  <TitlesOfParts>
    <vt:vector size="52" baseType="lpstr">
      <vt:lpstr>Arial</vt:lpstr>
      <vt:lpstr>Book Antiqua</vt:lpstr>
      <vt:lpstr>Calibri</vt:lpstr>
      <vt:lpstr>Franklin Gothic Medium</vt:lpstr>
      <vt:lpstr>Open Sans</vt:lpstr>
      <vt:lpstr>Roboto</vt:lpstr>
      <vt:lpstr>Theme1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Personnel Development and Resourcing  Week 4 – Recruitment and Selection</vt:lpstr>
      <vt:lpstr>Aims</vt:lpstr>
      <vt:lpstr>What is recruitment?</vt:lpstr>
      <vt:lpstr>Defining the Role</vt:lpstr>
      <vt:lpstr>PowerPoint Presentation</vt:lpstr>
      <vt:lpstr>How do we recruit?</vt:lpstr>
      <vt:lpstr>Recruitment Sources</vt:lpstr>
      <vt:lpstr>Recruitment </vt:lpstr>
      <vt:lpstr>Internal Recruiting</vt:lpstr>
      <vt:lpstr>Internal Recruiting </vt:lpstr>
      <vt:lpstr>The widening skills gap</vt:lpstr>
      <vt:lpstr>10% of our time recruiting 90% of our time making up for our mistakes in recruiting.</vt:lpstr>
      <vt:lpstr>What Mistakes do we make in Recruitment? </vt:lpstr>
      <vt:lpstr>PowerPoint Presentation</vt:lpstr>
      <vt:lpstr>Activity</vt:lpstr>
      <vt:lpstr>Workforce Planning</vt:lpstr>
      <vt:lpstr>How do we plan?</vt:lpstr>
      <vt:lpstr>PowerPoint Presentation</vt:lpstr>
      <vt:lpstr>PowerPoint Presentation</vt:lpstr>
      <vt:lpstr>PowerPoint Presentation</vt:lpstr>
      <vt:lpstr>Selection Process</vt:lpstr>
      <vt:lpstr>Selection Process </vt:lpstr>
      <vt:lpstr>Abercrombie and Fitch</vt:lpstr>
      <vt:lpstr>Unconscious bias: Stereotypical hiring practices. | Gail Tolstoi-Miller </vt:lpstr>
      <vt:lpstr>Developing and Using Application Forms</vt:lpstr>
      <vt:lpstr>CVs and Resumes</vt:lpstr>
      <vt:lpstr>Weakness of interviewing </vt:lpstr>
      <vt:lpstr>PowerPoint Presentation</vt:lpstr>
      <vt:lpstr>Artificial Intelligence: The Robots Are Now Hiring </vt:lpstr>
      <vt:lpstr>Read me…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Personnel Development and Resourcing  Week 4</dc:title>
  <dc:creator>Emily Williams</dc:creator>
  <cp:lastModifiedBy>Scott James</cp:lastModifiedBy>
  <cp:revision>7</cp:revision>
  <dcterms:created xsi:type="dcterms:W3CDTF">2021-02-04T18:57:26Z</dcterms:created>
  <dcterms:modified xsi:type="dcterms:W3CDTF">2024-04-08T10:58:00Z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