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4" r:id="rId5"/>
    <p:sldId id="259" r:id="rId6"/>
    <p:sldId id="260" r:id="rId7"/>
    <p:sldId id="261" r:id="rId8"/>
    <p:sldId id="262" r:id="rId9"/>
    <p:sldId id="265"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D25"/>
    <a:srgbClr val="FF6F0D"/>
    <a:srgbClr val="FF1D1D"/>
    <a:srgbClr val="FF6600"/>
    <a:srgbClr val="F4EC46"/>
    <a:srgbClr val="F7F175"/>
    <a:srgbClr val="F2E82A"/>
    <a:srgbClr val="FFC34B"/>
    <a:srgbClr val="50A1FA"/>
    <a:srgbClr val="CCFF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51C016-5292-498A-B562-D0D5C2FFC042}" v="11" dt="2025-11-08T02:47:28.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14" autoAdjust="0"/>
    <p:restoredTop sz="94660"/>
  </p:normalViewPr>
  <p:slideViewPr>
    <p:cSldViewPr snapToGrid="0">
      <p:cViewPr>
        <p:scale>
          <a:sx n="80" d="100"/>
          <a:sy n="80" d="100"/>
        </p:scale>
        <p:origin x="283" y="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niela Chaparral Gomez" userId="4e4c052240b65215" providerId="LiveId" clId="{FB51C016-5292-498A-B562-D0D5C2FFC042}"/>
    <pc:docChg chg="undo redo custSel addSld modSld">
      <pc:chgData name="Laura Daniela Chaparral Gomez" userId="4e4c052240b65215" providerId="LiveId" clId="{FB51C016-5292-498A-B562-D0D5C2FFC042}" dt="2025-11-08T03:34:40.697" v="599" actId="14100"/>
      <pc:docMkLst>
        <pc:docMk/>
      </pc:docMkLst>
      <pc:sldChg chg="delSp modSp new mod">
        <pc:chgData name="Laura Daniela Chaparral Gomez" userId="4e4c052240b65215" providerId="LiveId" clId="{FB51C016-5292-498A-B562-D0D5C2FFC042}" dt="2025-11-08T02:04:56.602" v="210" actId="1076"/>
        <pc:sldMkLst>
          <pc:docMk/>
          <pc:sldMk cId="1842309979" sldId="256"/>
        </pc:sldMkLst>
        <pc:spChg chg="mod">
          <ac:chgData name="Laura Daniela Chaparral Gomez" userId="4e4c052240b65215" providerId="LiveId" clId="{FB51C016-5292-498A-B562-D0D5C2FFC042}" dt="2025-11-08T02:04:56.602" v="210" actId="1076"/>
          <ac:spMkLst>
            <pc:docMk/>
            <pc:sldMk cId="1842309979" sldId="256"/>
            <ac:spMk id="2" creationId="{FD34FBE5-8596-F9F4-605F-BADD3B31F99B}"/>
          </ac:spMkLst>
        </pc:spChg>
        <pc:spChg chg="del mod">
          <ac:chgData name="Laura Daniela Chaparral Gomez" userId="4e4c052240b65215" providerId="LiveId" clId="{FB51C016-5292-498A-B562-D0D5C2FFC042}" dt="2025-11-08T02:04:49.989" v="209" actId="478"/>
          <ac:spMkLst>
            <pc:docMk/>
            <pc:sldMk cId="1842309979" sldId="256"/>
            <ac:spMk id="3" creationId="{29DE091F-DBB3-1940-968D-EC6D3D45B501}"/>
          </ac:spMkLst>
        </pc:spChg>
      </pc:sldChg>
      <pc:sldChg chg="delSp modSp new mod">
        <pc:chgData name="Laura Daniela Chaparral Gomez" userId="4e4c052240b65215" providerId="LiveId" clId="{FB51C016-5292-498A-B562-D0D5C2FFC042}" dt="2025-11-08T02:05:48.780" v="214"/>
        <pc:sldMkLst>
          <pc:docMk/>
          <pc:sldMk cId="2825806103" sldId="257"/>
        </pc:sldMkLst>
        <pc:spChg chg="del">
          <ac:chgData name="Laura Daniela Chaparral Gomez" userId="4e4c052240b65215" providerId="LiveId" clId="{FB51C016-5292-498A-B562-D0D5C2FFC042}" dt="2025-11-08T02:05:40.480" v="212" actId="478"/>
          <ac:spMkLst>
            <pc:docMk/>
            <pc:sldMk cId="2825806103" sldId="257"/>
            <ac:spMk id="2" creationId="{55DAB2FE-7A17-91BF-EE4D-97DA29559EB6}"/>
          </ac:spMkLst>
        </pc:spChg>
        <pc:spChg chg="mod">
          <ac:chgData name="Laura Daniela Chaparral Gomez" userId="4e4c052240b65215" providerId="LiveId" clId="{FB51C016-5292-498A-B562-D0D5C2FFC042}" dt="2025-11-08T02:05:48.780" v="214"/>
          <ac:spMkLst>
            <pc:docMk/>
            <pc:sldMk cId="2825806103" sldId="257"/>
            <ac:spMk id="3" creationId="{EF9017DB-9623-ED7F-73E0-24069D106838}"/>
          </ac:spMkLst>
        </pc:spChg>
      </pc:sldChg>
      <pc:sldChg chg="modSp new mod">
        <pc:chgData name="Laura Daniela Chaparral Gomez" userId="4e4c052240b65215" providerId="LiveId" clId="{FB51C016-5292-498A-B562-D0D5C2FFC042}" dt="2025-11-08T02:06:32.769" v="221" actId="20577"/>
        <pc:sldMkLst>
          <pc:docMk/>
          <pc:sldMk cId="3176812957" sldId="258"/>
        </pc:sldMkLst>
        <pc:spChg chg="mod">
          <ac:chgData name="Laura Daniela Chaparral Gomez" userId="4e4c052240b65215" providerId="LiveId" clId="{FB51C016-5292-498A-B562-D0D5C2FFC042}" dt="2025-11-08T02:06:12.424" v="216"/>
          <ac:spMkLst>
            <pc:docMk/>
            <pc:sldMk cId="3176812957" sldId="258"/>
            <ac:spMk id="2" creationId="{94CFD9FE-1404-7622-3670-7FC6927DC4E1}"/>
          </ac:spMkLst>
        </pc:spChg>
        <pc:spChg chg="mod">
          <ac:chgData name="Laura Daniela Chaparral Gomez" userId="4e4c052240b65215" providerId="LiveId" clId="{FB51C016-5292-498A-B562-D0D5C2FFC042}" dt="2025-11-08T02:06:32.769" v="221" actId="20577"/>
          <ac:spMkLst>
            <pc:docMk/>
            <pc:sldMk cId="3176812957" sldId="258"/>
            <ac:spMk id="3" creationId="{135CD40D-0A11-4D98-97C2-4B7386D3C710}"/>
          </ac:spMkLst>
        </pc:spChg>
      </pc:sldChg>
      <pc:sldChg chg="addSp modSp new mod">
        <pc:chgData name="Laura Daniela Chaparral Gomez" userId="4e4c052240b65215" providerId="LiveId" clId="{FB51C016-5292-498A-B562-D0D5C2FFC042}" dt="2025-11-08T03:22:36.441" v="538" actId="14100"/>
        <pc:sldMkLst>
          <pc:docMk/>
          <pc:sldMk cId="720092818" sldId="259"/>
        </pc:sldMkLst>
        <pc:spChg chg="mod">
          <ac:chgData name="Laura Daniela Chaparral Gomez" userId="4e4c052240b65215" providerId="LiveId" clId="{FB51C016-5292-498A-B562-D0D5C2FFC042}" dt="2025-11-08T03:21:28.712" v="529" actId="403"/>
          <ac:spMkLst>
            <pc:docMk/>
            <pc:sldMk cId="720092818" sldId="259"/>
            <ac:spMk id="2" creationId="{CE5CBE04-9466-68DE-256F-9208DE2AC232}"/>
          </ac:spMkLst>
        </pc:spChg>
        <pc:spChg chg="mod">
          <ac:chgData name="Laura Daniela Chaparral Gomez" userId="4e4c052240b65215" providerId="LiveId" clId="{FB51C016-5292-498A-B562-D0D5C2FFC042}" dt="2025-11-08T03:22:13.710" v="534" actId="14100"/>
          <ac:spMkLst>
            <pc:docMk/>
            <pc:sldMk cId="720092818" sldId="259"/>
            <ac:spMk id="3" creationId="{C4FEE24E-E1A4-DB5B-7B19-2D0A50C7406B}"/>
          </ac:spMkLst>
        </pc:spChg>
        <pc:spChg chg="add mod">
          <ac:chgData name="Laura Daniela Chaparral Gomez" userId="4e4c052240b65215" providerId="LiveId" clId="{FB51C016-5292-498A-B562-D0D5C2FFC042}" dt="2025-11-08T03:22:27.486" v="537" actId="123"/>
          <ac:spMkLst>
            <pc:docMk/>
            <pc:sldMk cId="720092818" sldId="259"/>
            <ac:spMk id="4" creationId="{CD334257-C895-E163-A3C9-DF58AE51A2F6}"/>
          </ac:spMkLst>
        </pc:spChg>
        <pc:spChg chg="add mod">
          <ac:chgData name="Laura Daniela Chaparral Gomez" userId="4e4c052240b65215" providerId="LiveId" clId="{FB51C016-5292-498A-B562-D0D5C2FFC042}" dt="2025-11-08T03:22:36.441" v="538" actId="14100"/>
          <ac:spMkLst>
            <pc:docMk/>
            <pc:sldMk cId="720092818" sldId="259"/>
            <ac:spMk id="5" creationId="{5C6FBA21-ADD9-E0FE-7558-396BC8854C00}"/>
          </ac:spMkLst>
        </pc:spChg>
      </pc:sldChg>
      <pc:sldChg chg="addSp delSp modSp new mod">
        <pc:chgData name="Laura Daniela Chaparral Gomez" userId="4e4c052240b65215" providerId="LiveId" clId="{FB51C016-5292-498A-B562-D0D5C2FFC042}" dt="2025-11-08T03:34:40.697" v="599" actId="14100"/>
        <pc:sldMkLst>
          <pc:docMk/>
          <pc:sldMk cId="2391347255" sldId="260"/>
        </pc:sldMkLst>
        <pc:spChg chg="add del mod">
          <ac:chgData name="Laura Daniela Chaparral Gomez" userId="4e4c052240b65215" providerId="LiveId" clId="{FB51C016-5292-498A-B562-D0D5C2FFC042}" dt="2025-11-08T03:33:30.987" v="585"/>
          <ac:spMkLst>
            <pc:docMk/>
            <pc:sldMk cId="2391347255" sldId="260"/>
            <ac:spMk id="2" creationId="{C87D7139-52A8-CCD7-CBC5-EBA59F59433B}"/>
          </ac:spMkLst>
        </pc:spChg>
        <pc:spChg chg="del mod">
          <ac:chgData name="Laura Daniela Chaparral Gomez" userId="4e4c052240b65215" providerId="LiveId" clId="{FB51C016-5292-498A-B562-D0D5C2FFC042}" dt="2025-11-08T02:09:03.558" v="240"/>
          <ac:spMkLst>
            <pc:docMk/>
            <pc:sldMk cId="2391347255" sldId="260"/>
            <ac:spMk id="3" creationId="{71745AA0-F58B-3E7F-BFEE-FFE011D6E55D}"/>
          </ac:spMkLst>
        </pc:spChg>
        <pc:spChg chg="add del mod">
          <ac:chgData name="Laura Daniela Chaparral Gomez" userId="4e4c052240b65215" providerId="LiveId" clId="{FB51C016-5292-498A-B562-D0D5C2FFC042}" dt="2025-11-08T02:09:10.573" v="242" actId="478"/>
          <ac:spMkLst>
            <pc:docMk/>
            <pc:sldMk cId="2391347255" sldId="260"/>
            <ac:spMk id="4" creationId="{4F6EA0B6-54E6-78BD-C017-2E396ABE8E94}"/>
          </ac:spMkLst>
        </pc:spChg>
        <pc:spChg chg="add del mod">
          <ac:chgData name="Laura Daniela Chaparral Gomez" userId="4e4c052240b65215" providerId="LiveId" clId="{FB51C016-5292-498A-B562-D0D5C2FFC042}" dt="2025-11-08T02:10:34.828" v="246"/>
          <ac:spMkLst>
            <pc:docMk/>
            <pc:sldMk cId="2391347255" sldId="260"/>
            <ac:spMk id="6" creationId="{FF760408-B98C-B090-3992-B5FF9BBADE71}"/>
          </ac:spMkLst>
        </pc:spChg>
        <pc:spChg chg="add del">
          <ac:chgData name="Laura Daniela Chaparral Gomez" userId="4e4c052240b65215" providerId="LiveId" clId="{FB51C016-5292-498A-B562-D0D5C2FFC042}" dt="2025-11-08T02:09:34.846" v="244" actId="11529"/>
          <ac:spMkLst>
            <pc:docMk/>
            <pc:sldMk cId="2391347255" sldId="260"/>
            <ac:spMk id="7" creationId="{26E633EC-AC7A-8725-868F-B4FD307E814E}"/>
          </ac:spMkLst>
        </pc:spChg>
        <pc:spChg chg="add mod">
          <ac:chgData name="Laura Daniela Chaparral Gomez" userId="4e4c052240b65215" providerId="LiveId" clId="{FB51C016-5292-498A-B562-D0D5C2FFC042}" dt="2025-11-08T03:34:05.594" v="592" actId="1076"/>
          <ac:spMkLst>
            <pc:docMk/>
            <pc:sldMk cId="2391347255" sldId="260"/>
            <ac:spMk id="8" creationId="{91EF4EF7-3F6D-78CA-3209-8D6A289B493A}"/>
          </ac:spMkLst>
        </pc:spChg>
        <pc:spChg chg="add del mod">
          <ac:chgData name="Laura Daniela Chaparral Gomez" userId="4e4c052240b65215" providerId="LiveId" clId="{FB51C016-5292-498A-B562-D0D5C2FFC042}" dt="2025-11-08T02:10:50.627" v="249" actId="478"/>
          <ac:spMkLst>
            <pc:docMk/>
            <pc:sldMk cId="2391347255" sldId="260"/>
            <ac:spMk id="9" creationId="{4B9F41D5-4812-1FB6-36C4-9939DEC2A524}"/>
          </ac:spMkLst>
        </pc:spChg>
        <pc:spChg chg="add mod">
          <ac:chgData name="Laura Daniela Chaparral Gomez" userId="4e4c052240b65215" providerId="LiveId" clId="{FB51C016-5292-498A-B562-D0D5C2FFC042}" dt="2025-11-08T03:34:40.697" v="599" actId="14100"/>
          <ac:spMkLst>
            <pc:docMk/>
            <pc:sldMk cId="2391347255" sldId="260"/>
            <ac:spMk id="10" creationId="{28AE414D-D6BE-389B-00EC-479F681E7F79}"/>
          </ac:spMkLst>
        </pc:spChg>
        <pc:spChg chg="add mod">
          <ac:chgData name="Laura Daniela Chaparral Gomez" userId="4e4c052240b65215" providerId="LiveId" clId="{FB51C016-5292-498A-B562-D0D5C2FFC042}" dt="2025-11-08T03:34:16.972" v="595" actId="14100"/>
          <ac:spMkLst>
            <pc:docMk/>
            <pc:sldMk cId="2391347255" sldId="260"/>
            <ac:spMk id="11" creationId="{FCDC70CC-5D4C-648D-C1E1-324775611BFD}"/>
          </ac:spMkLst>
        </pc:spChg>
        <pc:spChg chg="add mod">
          <ac:chgData name="Laura Daniela Chaparral Gomez" userId="4e4c052240b65215" providerId="LiveId" clId="{FB51C016-5292-498A-B562-D0D5C2FFC042}" dt="2025-11-08T03:34:28.560" v="597" actId="14100"/>
          <ac:spMkLst>
            <pc:docMk/>
            <pc:sldMk cId="2391347255" sldId="260"/>
            <ac:spMk id="12" creationId="{21AD1EF0-2D1E-AF78-9848-981FF51B9713}"/>
          </ac:spMkLst>
        </pc:spChg>
      </pc:sldChg>
      <pc:sldChg chg="modSp new mod">
        <pc:chgData name="Laura Daniela Chaparral Gomez" userId="4e4c052240b65215" providerId="LiveId" clId="{FB51C016-5292-498A-B562-D0D5C2FFC042}" dt="2025-11-08T02:13:01.426" v="258" actId="27636"/>
        <pc:sldMkLst>
          <pc:docMk/>
          <pc:sldMk cId="3347353819" sldId="261"/>
        </pc:sldMkLst>
        <pc:spChg chg="mod">
          <ac:chgData name="Laura Daniela Chaparral Gomez" userId="4e4c052240b65215" providerId="LiveId" clId="{FB51C016-5292-498A-B562-D0D5C2FFC042}" dt="2025-11-08T02:13:01.426" v="258" actId="27636"/>
          <ac:spMkLst>
            <pc:docMk/>
            <pc:sldMk cId="3347353819" sldId="261"/>
            <ac:spMk id="2" creationId="{EC32034B-0C17-67C3-4228-3F58807709B5}"/>
          </ac:spMkLst>
        </pc:spChg>
      </pc:sldChg>
      <pc:sldChg chg="modSp new mod">
        <pc:chgData name="Laura Daniela Chaparral Gomez" userId="4e4c052240b65215" providerId="LiveId" clId="{FB51C016-5292-498A-B562-D0D5C2FFC042}" dt="2025-11-08T02:13:29.371" v="261" actId="27636"/>
        <pc:sldMkLst>
          <pc:docMk/>
          <pc:sldMk cId="3065493119" sldId="262"/>
        </pc:sldMkLst>
        <pc:spChg chg="mod">
          <ac:chgData name="Laura Daniela Chaparral Gomez" userId="4e4c052240b65215" providerId="LiveId" clId="{FB51C016-5292-498A-B562-D0D5C2FFC042}" dt="2025-11-08T02:13:29.371" v="261" actId="27636"/>
          <ac:spMkLst>
            <pc:docMk/>
            <pc:sldMk cId="3065493119" sldId="262"/>
            <ac:spMk id="2" creationId="{B74EE48D-A414-7B6D-63A1-F897A02EDCA5}"/>
          </ac:spMkLst>
        </pc:spChg>
      </pc:sldChg>
      <pc:sldChg chg="modSp new mod">
        <pc:chgData name="Laura Daniela Chaparral Gomez" userId="4e4c052240b65215" providerId="LiveId" clId="{FB51C016-5292-498A-B562-D0D5C2FFC042}" dt="2025-11-08T03:20:01.629" v="527" actId="20577"/>
        <pc:sldMkLst>
          <pc:docMk/>
          <pc:sldMk cId="3764161932" sldId="263"/>
        </pc:sldMkLst>
        <pc:spChg chg="mod">
          <ac:chgData name="Laura Daniela Chaparral Gomez" userId="4e4c052240b65215" providerId="LiveId" clId="{FB51C016-5292-498A-B562-D0D5C2FFC042}" dt="2025-11-08T02:14:01.298" v="263"/>
          <ac:spMkLst>
            <pc:docMk/>
            <pc:sldMk cId="3764161932" sldId="263"/>
            <ac:spMk id="2" creationId="{167DCF7C-C66A-D530-F94C-1F26586F0CE8}"/>
          </ac:spMkLst>
        </pc:spChg>
        <pc:spChg chg="mod">
          <ac:chgData name="Laura Daniela Chaparral Gomez" userId="4e4c052240b65215" providerId="LiveId" clId="{FB51C016-5292-498A-B562-D0D5C2FFC042}" dt="2025-11-08T03:20:01.629" v="527" actId="20577"/>
          <ac:spMkLst>
            <pc:docMk/>
            <pc:sldMk cId="3764161932" sldId="263"/>
            <ac:spMk id="3" creationId="{0C4C46E9-DA50-68F7-0669-A3ADD9D278D9}"/>
          </ac:spMkLst>
        </pc:spChg>
      </pc:sldChg>
      <pc:sldChg chg="modSp new mod">
        <pc:chgData name="Laura Daniela Chaparral Gomez" userId="4e4c052240b65215" providerId="LiveId" clId="{FB51C016-5292-498A-B562-D0D5C2FFC042}" dt="2025-11-08T02:40:11.869" v="320" actId="1076"/>
        <pc:sldMkLst>
          <pc:docMk/>
          <pc:sldMk cId="109183896" sldId="264"/>
        </pc:sldMkLst>
        <pc:spChg chg="mod">
          <ac:chgData name="Laura Daniela Chaparral Gomez" userId="4e4c052240b65215" providerId="LiveId" clId="{FB51C016-5292-498A-B562-D0D5C2FFC042}" dt="2025-11-08T02:40:11.869" v="320" actId="1076"/>
          <ac:spMkLst>
            <pc:docMk/>
            <pc:sldMk cId="109183896" sldId="264"/>
            <ac:spMk id="2" creationId="{117C4A20-036C-A72D-FFEA-65AEE47BFAD5}"/>
          </ac:spMkLst>
        </pc:spChg>
        <pc:spChg chg="mod">
          <ac:chgData name="Laura Daniela Chaparral Gomez" userId="4e4c052240b65215" providerId="LiveId" clId="{FB51C016-5292-498A-B562-D0D5C2FFC042}" dt="2025-11-08T02:40:02.996" v="318" actId="1076"/>
          <ac:spMkLst>
            <pc:docMk/>
            <pc:sldMk cId="109183896" sldId="264"/>
            <ac:spMk id="3" creationId="{0895FFDE-0EDA-5266-D678-12B1009B04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825F3B-AB8F-4380-9A46-91285BE2F958}"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3042353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825F3B-AB8F-4380-9A46-91285BE2F958}"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3343501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25F3B-AB8F-4380-9A46-91285BE2F958}"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2279763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825F3B-AB8F-4380-9A46-91285BE2F958}"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3338830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825F3B-AB8F-4380-9A46-91285BE2F958}"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1414106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825F3B-AB8F-4380-9A46-91285BE2F958}"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4183088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825F3B-AB8F-4380-9A46-91285BE2F958}"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285072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825F3B-AB8F-4380-9A46-91285BE2F958}"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3580466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825F3B-AB8F-4380-9A46-91285BE2F958}"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757086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25F3B-AB8F-4380-9A46-91285BE2F958}"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843361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25F3B-AB8F-4380-9A46-91285BE2F958}"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941EFA-5735-4D57-B410-AB610BF0E6A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01329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B825F3B-AB8F-4380-9A46-91285BE2F958}"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11257776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B825F3B-AB8F-4380-9A46-91285BE2F958}"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941EFA-5735-4D57-B410-AB610BF0E6A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34548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B825F3B-AB8F-4380-9A46-91285BE2F958}"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1844533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825F3B-AB8F-4380-9A46-91285BE2F958}"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16516100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825F3B-AB8F-4380-9A46-91285BE2F958}"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941EFA-5735-4D57-B410-AB610BF0E6A4}" type="slidenum">
              <a:rPr lang="en-GB" smtClean="0"/>
              <a:t>‹#›</a:t>
            </a:fld>
            <a:endParaRPr lang="en-GB"/>
          </a:p>
        </p:txBody>
      </p:sp>
    </p:spTree>
    <p:extLst>
      <p:ext uri="{BB962C8B-B14F-4D97-AF65-F5344CB8AC3E}">
        <p14:creationId xmlns:p14="http://schemas.microsoft.com/office/powerpoint/2010/main" val="3607537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B825F3B-AB8F-4380-9A46-91285BE2F958}"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2941EFA-5735-4D57-B410-AB610BF0E6A4}" type="slidenum">
              <a:rPr lang="en-GB" smtClean="0"/>
              <a:t>‹#›</a:t>
            </a:fld>
            <a:endParaRPr lang="en-GB"/>
          </a:p>
        </p:txBody>
      </p:sp>
    </p:spTree>
    <p:extLst>
      <p:ext uri="{BB962C8B-B14F-4D97-AF65-F5344CB8AC3E}">
        <p14:creationId xmlns:p14="http://schemas.microsoft.com/office/powerpoint/2010/main" val="171670982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kingsfund.org.uk/insight-and-analysis/data-and-charts/social-care-workforce-nutshell" TargetMode="External"/><Relationship Id="rId2" Type="http://schemas.openxmlformats.org/officeDocument/2006/relationships/hyperlink" Target="https://www.legislation.gov.uk/ukpga/2014/23" TargetMode="External"/><Relationship Id="rId1" Type="http://schemas.openxmlformats.org/officeDocument/2006/relationships/slideLayout" Target="../slideLayouts/slideLayout2.xml"/><Relationship Id="rId5" Type="http://schemas.openxmlformats.org/officeDocument/2006/relationships/hyperlink" Target="https://www.england.nhs.uk/future-of-human-resources-and-organisational-development/the-future-of-nhs-human-resources-and-organisational-development-report/evolving-to-meet-a-changing-world/?utm_source=chatgpt.com" TargetMode="External"/><Relationship Id="rId4" Type="http://schemas.openxmlformats.org/officeDocument/2006/relationships/hyperlink" Target="https://www.nationalhealthexecutive.com/articles/nursing-applications-england?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4FBE5-8596-F9F4-605F-BADD3B31F99B}"/>
              </a:ext>
            </a:extLst>
          </p:cNvPr>
          <p:cNvSpPr>
            <a:spLocks noGrp="1"/>
          </p:cNvSpPr>
          <p:nvPr>
            <p:ph type="ctrTitle"/>
          </p:nvPr>
        </p:nvSpPr>
        <p:spPr>
          <a:xfrm>
            <a:off x="2377819" y="990601"/>
            <a:ext cx="8406580" cy="3789238"/>
          </a:xfrm>
        </p:spPr>
        <p:txBody>
          <a:bodyPr>
            <a:noAutofit/>
          </a:bodyPr>
          <a:lstStyle/>
          <a:p>
            <a:r>
              <a:rPr lang="en-GB" sz="4000" b="1" dirty="0">
                <a:ln w="0"/>
                <a:solidFill>
                  <a:schemeClr val="accent1">
                    <a:lumMod val="75000"/>
                  </a:schemeClr>
                </a:solidFill>
                <a:effectLst/>
                <a:latin typeface="Kermit Extrabold Condensed" panose="020B0604020202020204" pitchFamily="34" charset="0"/>
                <a:cs typeface="Arial" panose="020B0604020202020204" pitchFamily="34" charset="0"/>
              </a:rPr>
              <a:t>ASSESSMENT 1</a:t>
            </a:r>
            <a:br>
              <a:rPr lang="en-GB" sz="4000" b="1" dirty="0">
                <a:ln w="0"/>
                <a:solidFill>
                  <a:schemeClr val="accent1">
                    <a:lumMod val="75000"/>
                  </a:schemeClr>
                </a:solidFill>
                <a:effectLst/>
                <a:latin typeface="Kermit Extrabold Condensed" panose="020B0604020202020204" pitchFamily="34" charset="0"/>
                <a:cs typeface="Arial" panose="020B0604020202020204" pitchFamily="34" charset="0"/>
              </a:rPr>
            </a:br>
            <a:br>
              <a:rPr lang="en-GB" sz="4000" b="1" dirty="0">
                <a:ln w="0"/>
                <a:solidFill>
                  <a:schemeClr val="accent1">
                    <a:lumMod val="75000"/>
                  </a:schemeClr>
                </a:solidFill>
                <a:effectLst/>
                <a:latin typeface="Kermit Extrabold Condensed" panose="020B0604020202020204" pitchFamily="34" charset="0"/>
                <a:cs typeface="Arial" panose="020B0604020202020204" pitchFamily="34" charset="0"/>
              </a:rPr>
            </a:br>
            <a:br>
              <a:rPr lang="en-GB" sz="2400" b="1" dirty="0">
                <a:ln w="0"/>
                <a:solidFill>
                  <a:schemeClr val="accent1">
                    <a:lumMod val="75000"/>
                  </a:schemeClr>
                </a:solidFill>
                <a:effectLst/>
                <a:latin typeface="Kermit Extrabold Condensed" panose="020B0604020202020204" pitchFamily="34" charset="0"/>
                <a:cs typeface="Arial" panose="020B0604020202020204" pitchFamily="34" charset="0"/>
              </a:rPr>
            </a:br>
            <a:r>
              <a:rPr lang="en-GB" sz="2800" b="1" dirty="0">
                <a:ln w="0"/>
                <a:solidFill>
                  <a:schemeClr val="accent1">
                    <a:lumMod val="75000"/>
                  </a:schemeClr>
                </a:solidFill>
                <a:effectLst/>
                <a:latin typeface="Kermit Extrabold Condensed" panose="020B0604020202020204" pitchFamily="34" charset="0"/>
                <a:cs typeface="Arial" panose="020B0604020202020204" pitchFamily="34" charset="0"/>
              </a:rPr>
              <a:t>MODULE: </a:t>
            </a:r>
            <a:r>
              <a:rPr lang="en-GB" altLang="en-US" sz="2400" b="1" dirty="0">
                <a:solidFill>
                  <a:schemeClr val="tx1"/>
                </a:solidFill>
                <a:latin typeface="Arial" panose="020B0604020202020204" pitchFamily="34" charset="0"/>
                <a:cs typeface="Arial" panose="020B0604020202020204" pitchFamily="34" charset="0"/>
              </a:rPr>
              <a:t>Professional Career Development within H&amp;SC </a:t>
            </a:r>
            <a:r>
              <a:rPr lang="en-GB" sz="2000" b="1" i="0" dirty="0">
                <a:solidFill>
                  <a:schemeClr val="tx1"/>
                </a:solidFill>
                <a:effectLst/>
                <a:latin typeface="Arial" panose="020B0604020202020204" pitchFamily="34" charset="0"/>
                <a:cs typeface="Arial" panose="020B0604020202020204" pitchFamily="34" charset="0"/>
              </a:rPr>
              <a:t>(LCHS4009_LON)</a:t>
            </a:r>
            <a:br>
              <a:rPr lang="en-GB" sz="2000" b="1" i="0" dirty="0">
                <a:solidFill>
                  <a:schemeClr val="tx1"/>
                </a:solidFill>
                <a:effectLst/>
                <a:latin typeface="Arial" panose="020B0604020202020204" pitchFamily="34" charset="0"/>
                <a:cs typeface="Arial" panose="020B0604020202020204" pitchFamily="34" charset="0"/>
              </a:rPr>
            </a:br>
            <a:r>
              <a:rPr lang="en-GB" sz="2800" b="1" dirty="0">
                <a:ln w="0"/>
                <a:solidFill>
                  <a:schemeClr val="accent1">
                    <a:lumMod val="75000"/>
                  </a:schemeClr>
                </a:solidFill>
                <a:effectLst/>
                <a:latin typeface="Kermit Extrabold Condensed" panose="020B0604020202020204" pitchFamily="34" charset="0"/>
                <a:cs typeface="Arial" panose="020B0604020202020204" pitchFamily="34" charset="0"/>
              </a:rPr>
              <a:t>LECTURER: </a:t>
            </a:r>
            <a:r>
              <a:rPr lang="en-GB" sz="2400" b="1" i="0" dirty="0">
                <a:solidFill>
                  <a:schemeClr val="tx1"/>
                </a:solidFill>
                <a:effectLst/>
                <a:latin typeface="Arial" panose="020B0604020202020204" pitchFamily="34" charset="0"/>
                <a:cs typeface="Arial" panose="020B0604020202020204" pitchFamily="34" charset="0"/>
              </a:rPr>
              <a:t>Odette Jack</a:t>
            </a:r>
            <a:br>
              <a:rPr lang="en-GB" sz="2400" b="1" i="0" dirty="0">
                <a:solidFill>
                  <a:schemeClr val="tx1"/>
                </a:solidFill>
                <a:effectLst/>
                <a:latin typeface="Arial" panose="020B0604020202020204" pitchFamily="34" charset="0"/>
                <a:cs typeface="Arial" panose="020B0604020202020204" pitchFamily="34" charset="0"/>
              </a:rPr>
            </a:br>
            <a:r>
              <a:rPr lang="en-GB" sz="2800" b="1" dirty="0">
                <a:ln w="0"/>
                <a:solidFill>
                  <a:schemeClr val="accent1">
                    <a:lumMod val="75000"/>
                  </a:schemeClr>
                </a:solidFill>
                <a:effectLst/>
                <a:latin typeface="Kermit Extrabold Condensed" panose="020B0604020202020204" pitchFamily="34" charset="0"/>
                <a:cs typeface="Arial" panose="020B0604020202020204" pitchFamily="34" charset="0"/>
              </a:rPr>
              <a:t>STUDENT   NAME:  </a:t>
            </a:r>
            <a:r>
              <a:rPr lang="en-GB" sz="2400" b="1" dirty="0">
                <a:ln w="0"/>
                <a:solidFill>
                  <a:schemeClr val="tx1"/>
                </a:solidFill>
                <a:effectLst/>
                <a:latin typeface="Arial" panose="020B0604020202020204" pitchFamily="34" charset="0"/>
                <a:cs typeface="Arial" panose="020B0604020202020204" pitchFamily="34" charset="0"/>
              </a:rPr>
              <a:t>Laura Daniela Chaparral Gomez </a:t>
            </a:r>
            <a:br>
              <a:rPr lang="en-GB" sz="2800" b="1" dirty="0">
                <a:ln w="0"/>
                <a:solidFill>
                  <a:schemeClr val="tx2">
                    <a:lumMod val="75000"/>
                  </a:schemeClr>
                </a:solidFill>
                <a:effectLst/>
                <a:latin typeface="Kermit Extrabold Condensed" panose="020B0604020202020204" pitchFamily="34" charset="0"/>
                <a:cs typeface="Arial" panose="020B0604020202020204" pitchFamily="34" charset="0"/>
              </a:rPr>
            </a:br>
            <a:r>
              <a:rPr lang="en-GB" sz="2800" b="1" dirty="0">
                <a:ln w="0"/>
                <a:solidFill>
                  <a:schemeClr val="accent1">
                    <a:lumMod val="75000"/>
                  </a:schemeClr>
                </a:solidFill>
                <a:effectLst/>
                <a:latin typeface="Kermit Extrabold Condensed" panose="020B0604020202020204" pitchFamily="34" charset="0"/>
                <a:cs typeface="Arial" panose="020B0604020202020204" pitchFamily="34" charset="0"/>
              </a:rPr>
              <a:t>STUDENT NUMBER:  </a:t>
            </a:r>
            <a:r>
              <a:rPr lang="en-GB" sz="2400" b="1" dirty="0">
                <a:ln w="0"/>
                <a:solidFill>
                  <a:schemeClr val="tx1"/>
                </a:solidFill>
                <a:effectLst>
                  <a:reflection blurRad="6350" stA="53000" endA="300" endPos="35500" dir="5400000" sy="-90000" algn="bl" rotWithShape="0"/>
                </a:effectLst>
                <a:latin typeface="Arial" panose="020B0604020202020204" pitchFamily="34" charset="0"/>
                <a:cs typeface="Arial" panose="020B0604020202020204" pitchFamily="34" charset="0"/>
              </a:rPr>
              <a:t>2429366</a:t>
            </a:r>
            <a:endParaRPr lang="en-GB"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309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9017DB-9623-ED7F-73E0-24069D106838}"/>
              </a:ext>
            </a:extLst>
          </p:cNvPr>
          <p:cNvSpPr>
            <a:spLocks noGrp="1"/>
          </p:cNvSpPr>
          <p:nvPr>
            <p:ph idx="1"/>
          </p:nvPr>
        </p:nvSpPr>
        <p:spPr>
          <a:xfrm>
            <a:off x="2530218" y="1612491"/>
            <a:ext cx="8915400" cy="1524000"/>
          </a:xfrm>
        </p:spPr>
        <p:txBody>
          <a:bodyPr/>
          <a:lstStyle/>
          <a:p>
            <a:pPr marL="0" indent="0" algn="ctr">
              <a:buNone/>
            </a:pPr>
            <a:r>
              <a:rPr lang="en-GB" b="1" dirty="0"/>
              <a:t>Acknowledge use of AI</a:t>
            </a:r>
          </a:p>
          <a:p>
            <a:pPr marL="0" indent="0" algn="ctr">
              <a:buNone/>
            </a:pPr>
            <a:r>
              <a:rPr lang="en-US" i="0" dirty="0">
                <a:solidFill>
                  <a:srgbClr val="000000"/>
                </a:solidFill>
                <a:effectLst/>
                <a:latin typeface="Roboto" panose="02000000000000000000" pitchFamily="2" charset="0"/>
              </a:rPr>
              <a:t>Use the translator to translate words I don't know and better understand their meaning</a:t>
            </a:r>
            <a:endParaRPr lang="en-GB" dirty="0"/>
          </a:p>
        </p:txBody>
      </p:sp>
    </p:spTree>
    <p:extLst>
      <p:ext uri="{BB962C8B-B14F-4D97-AF65-F5344CB8AC3E}">
        <p14:creationId xmlns:p14="http://schemas.microsoft.com/office/powerpoint/2010/main" val="2825806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FD9FE-1404-7622-3670-7FC6927DC4E1}"/>
              </a:ext>
            </a:extLst>
          </p:cNvPr>
          <p:cNvSpPr>
            <a:spLocks noGrp="1"/>
          </p:cNvSpPr>
          <p:nvPr>
            <p:ph type="title"/>
          </p:nvPr>
        </p:nvSpPr>
        <p:spPr>
          <a:xfrm>
            <a:off x="2494602" y="968239"/>
            <a:ext cx="8911687" cy="1280890"/>
          </a:xfrm>
        </p:spPr>
        <p:txBody>
          <a:bodyPr/>
          <a:lstStyle/>
          <a:p>
            <a:r>
              <a:rPr lang="en-GB" altLang="en-US" b="1" dirty="0"/>
              <a:t>Overview</a:t>
            </a:r>
            <a:endParaRPr lang="en-GB" dirty="0"/>
          </a:p>
        </p:txBody>
      </p:sp>
      <p:sp>
        <p:nvSpPr>
          <p:cNvPr id="3" name="Content Placeholder 2">
            <a:extLst>
              <a:ext uri="{FF2B5EF4-FFF2-40B4-BE49-F238E27FC236}">
                <a16:creationId xmlns:a16="http://schemas.microsoft.com/office/drawing/2014/main" id="{135CD40D-0A11-4D98-97C2-4B7386D3C710}"/>
              </a:ext>
            </a:extLst>
          </p:cNvPr>
          <p:cNvSpPr>
            <a:spLocks noGrp="1"/>
          </p:cNvSpPr>
          <p:nvPr>
            <p:ph idx="1"/>
          </p:nvPr>
        </p:nvSpPr>
        <p:spPr>
          <a:xfrm>
            <a:off x="2573261" y="1730477"/>
            <a:ext cx="8285265" cy="3586317"/>
          </a:xfrm>
        </p:spPr>
        <p:txBody>
          <a:bodyPr>
            <a:normAutofit lnSpcReduction="10000"/>
          </a:bodyPr>
          <a:lstStyle/>
          <a:p>
            <a:pPr>
              <a:defRPr/>
            </a:pPr>
            <a:r>
              <a:rPr lang="en-GB" altLang="en-US" sz="2000" dirty="0">
                <a:solidFill>
                  <a:schemeClr val="tx1"/>
                </a:solidFill>
                <a:latin typeface="Arial" panose="020B0604020202020204" pitchFamily="34" charset="0"/>
                <a:cs typeface="Arial" panose="020B0604020202020204" pitchFamily="34" charset="0"/>
              </a:rPr>
              <a:t>Introduction </a:t>
            </a:r>
          </a:p>
          <a:p>
            <a:pPr>
              <a:defRPr/>
            </a:pPr>
            <a:r>
              <a:rPr lang="en-GB" altLang="en-US" sz="2000" dirty="0">
                <a:solidFill>
                  <a:schemeClr val="tx1"/>
                </a:solidFill>
                <a:latin typeface="Arial" panose="020B0604020202020204" pitchFamily="34" charset="0"/>
                <a:cs typeface="Arial" panose="020B0604020202020204" pitchFamily="34" charset="0"/>
              </a:rPr>
              <a:t>SWOT meaning</a:t>
            </a:r>
          </a:p>
          <a:p>
            <a:pPr>
              <a:defRPr/>
            </a:pPr>
            <a:r>
              <a:rPr lang="en-GB" altLang="en-US" sz="2000" dirty="0">
                <a:solidFill>
                  <a:schemeClr val="tx1"/>
                </a:solidFill>
                <a:latin typeface="Arial" panose="020B0604020202020204" pitchFamily="34" charset="0"/>
                <a:cs typeface="Arial" panose="020B0604020202020204" pitchFamily="34" charset="0"/>
              </a:rPr>
              <a:t>Importance of a swot</a:t>
            </a:r>
          </a:p>
          <a:p>
            <a:pPr>
              <a:defRPr/>
            </a:pPr>
            <a:r>
              <a:rPr lang="en-GB" altLang="en-US" sz="2000" dirty="0">
                <a:solidFill>
                  <a:schemeClr val="tx1"/>
                </a:solidFill>
                <a:latin typeface="Arial" panose="020B0604020202020204" pitchFamily="34" charset="0"/>
                <a:cs typeface="Arial" panose="020B0604020202020204" pitchFamily="34" charset="0"/>
              </a:rPr>
              <a:t>My personal swot  </a:t>
            </a:r>
          </a:p>
          <a:p>
            <a:pPr>
              <a:defRPr/>
            </a:pPr>
            <a:r>
              <a:rPr lang="en-US" sz="2000" dirty="0">
                <a:solidFill>
                  <a:schemeClr val="tx1"/>
                </a:solidFill>
                <a:effectLst/>
                <a:latin typeface="Arial" panose="020B0604020202020204" pitchFamily="34" charset="0"/>
                <a:cs typeface="Arial" panose="020B0604020202020204" pitchFamily="34" charset="0"/>
              </a:rPr>
              <a:t>Leveraging my strengths to overcome my weaknesses and minimize threats</a:t>
            </a:r>
          </a:p>
          <a:p>
            <a:pPr>
              <a:defRPr/>
            </a:pPr>
            <a:r>
              <a:rPr lang="en-US" sz="2000" dirty="0">
                <a:solidFill>
                  <a:schemeClr val="tx1"/>
                </a:solidFill>
                <a:latin typeface="Arial" panose="020B0604020202020204" pitchFamily="34" charset="0"/>
                <a:cs typeface="Arial" panose="020B0604020202020204" pitchFamily="34" charset="0"/>
              </a:rPr>
              <a:t>Leveraging opportunities with my strengths</a:t>
            </a:r>
            <a:endParaRPr lang="en-GB" altLang="en-US" sz="2000" dirty="0">
              <a:solidFill>
                <a:schemeClr val="tx1"/>
              </a:solidFill>
              <a:latin typeface="Arial" panose="020B0604020202020204" pitchFamily="34" charset="0"/>
              <a:cs typeface="Arial" panose="020B0604020202020204" pitchFamily="34" charset="0"/>
            </a:endParaRPr>
          </a:p>
          <a:p>
            <a:pPr>
              <a:defRPr/>
            </a:pPr>
            <a:r>
              <a:rPr lang="en-GB" altLang="en-US" sz="2000" dirty="0">
                <a:solidFill>
                  <a:schemeClr val="tx1"/>
                </a:solidFill>
                <a:latin typeface="Arial" panose="020B0604020202020204" pitchFamily="34" charset="0"/>
                <a:cs typeface="Arial" panose="020B0604020202020204" pitchFamily="34" charset="0"/>
              </a:rPr>
              <a:t>Conclusion </a:t>
            </a:r>
          </a:p>
          <a:p>
            <a:pPr>
              <a:defRPr/>
            </a:pPr>
            <a:r>
              <a:rPr lang="en-GB" altLang="en-US" sz="2000" dirty="0">
                <a:solidFill>
                  <a:schemeClr val="tx1"/>
                </a:solidFill>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3176812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C4A20-036C-A72D-FFEA-65AEE47BFAD5}"/>
              </a:ext>
            </a:extLst>
          </p:cNvPr>
          <p:cNvSpPr>
            <a:spLocks noGrp="1"/>
          </p:cNvSpPr>
          <p:nvPr>
            <p:ph type="title"/>
          </p:nvPr>
        </p:nvSpPr>
        <p:spPr>
          <a:xfrm>
            <a:off x="2268443" y="647720"/>
            <a:ext cx="8911687" cy="776427"/>
          </a:xfrm>
        </p:spPr>
        <p:txBody>
          <a:bodyPr/>
          <a:lstStyle/>
          <a:p>
            <a:pPr algn="ctr"/>
            <a:r>
              <a:rPr lang="en-GB" b="1" dirty="0"/>
              <a:t>INTRODUCTION</a:t>
            </a:r>
          </a:p>
        </p:txBody>
      </p:sp>
      <p:sp>
        <p:nvSpPr>
          <p:cNvPr id="3" name="Content Placeholder 2">
            <a:extLst>
              <a:ext uri="{FF2B5EF4-FFF2-40B4-BE49-F238E27FC236}">
                <a16:creationId xmlns:a16="http://schemas.microsoft.com/office/drawing/2014/main" id="{0895FFDE-0EDA-5266-D678-12B1009B046D}"/>
              </a:ext>
            </a:extLst>
          </p:cNvPr>
          <p:cNvSpPr>
            <a:spLocks noGrp="1"/>
          </p:cNvSpPr>
          <p:nvPr>
            <p:ph idx="1"/>
          </p:nvPr>
        </p:nvSpPr>
        <p:spPr>
          <a:xfrm>
            <a:off x="2268443" y="1840374"/>
            <a:ext cx="9073928" cy="3900669"/>
          </a:xfrm>
        </p:spPr>
        <p:txBody>
          <a:bodyPr>
            <a:normAutofit/>
          </a:bodyPr>
          <a:lstStyle/>
          <a:p>
            <a:pPr marL="0" indent="0" algn="just">
              <a:buNone/>
            </a:pPr>
            <a:r>
              <a:rPr lang="en-US" sz="2400" b="0" i="0" dirty="0">
                <a:solidFill>
                  <a:schemeClr val="tx1"/>
                </a:solidFill>
                <a:effectLst/>
                <a:latin typeface="Roboto" panose="02000000000000000000" pitchFamily="2" charset="0"/>
              </a:rPr>
              <a:t>My name is Laura Daniela. I am a person with a positive and responsible attitude. I am currently working in hospitality as a chef, and I am also a student of health and social care. </a:t>
            </a:r>
            <a:endParaRPr lang="en-US" sz="2400" dirty="0">
              <a:solidFill>
                <a:schemeClr val="tx1"/>
              </a:solidFill>
              <a:latin typeface="Roboto" panose="02000000000000000000" pitchFamily="2" charset="0"/>
            </a:endParaRPr>
          </a:p>
          <a:p>
            <a:pPr marL="0" indent="0" algn="just">
              <a:buNone/>
            </a:pPr>
            <a:r>
              <a:rPr lang="en-US" sz="2400" b="0" i="0" dirty="0">
                <a:solidFill>
                  <a:schemeClr val="tx1"/>
                </a:solidFill>
                <a:effectLst/>
                <a:latin typeface="Roboto" panose="02000000000000000000" pitchFamily="2" charset="0"/>
              </a:rPr>
              <a:t>Since I was very young, I have liked helping people and for that reason, in the future I would like to work in the United Kingdom as a social worker to be able to help those who need it the most.</a:t>
            </a:r>
          </a:p>
          <a:p>
            <a:pPr marL="0" indent="0" algn="just">
              <a:buNone/>
            </a:pPr>
            <a:r>
              <a:rPr lang="en-US" sz="2400" b="0" i="0" dirty="0">
                <a:solidFill>
                  <a:schemeClr val="tx1"/>
                </a:solidFill>
                <a:effectLst/>
                <a:latin typeface="Roboto" panose="02000000000000000000" pitchFamily="2" charset="0"/>
              </a:rPr>
              <a:t> This presentation is about my personal SWOT, where I will talk about my strengths, weaknesses, opportunities and threats in relation to my progress as a professional.</a:t>
            </a:r>
            <a:endParaRPr lang="en-GB" sz="2400" dirty="0">
              <a:solidFill>
                <a:schemeClr val="tx1"/>
              </a:solidFill>
            </a:endParaRPr>
          </a:p>
        </p:txBody>
      </p:sp>
    </p:spTree>
    <p:extLst>
      <p:ext uri="{BB962C8B-B14F-4D97-AF65-F5344CB8AC3E}">
        <p14:creationId xmlns:p14="http://schemas.microsoft.com/office/powerpoint/2010/main" val="109183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BE04-9466-68DE-256F-9208DE2AC232}"/>
              </a:ext>
            </a:extLst>
          </p:cNvPr>
          <p:cNvSpPr>
            <a:spLocks noGrp="1"/>
          </p:cNvSpPr>
          <p:nvPr>
            <p:ph type="title"/>
          </p:nvPr>
        </p:nvSpPr>
        <p:spPr>
          <a:xfrm>
            <a:off x="2214478" y="624110"/>
            <a:ext cx="9151238" cy="1280890"/>
          </a:xfrm>
        </p:spPr>
        <p:txBody>
          <a:bodyPr>
            <a:normAutofit/>
          </a:bodyPr>
          <a:lstStyle/>
          <a:p>
            <a:r>
              <a:rPr lang="en-GB" b="1" dirty="0"/>
              <a:t>SWOT</a:t>
            </a:r>
            <a:endParaRPr lang="en-GB" sz="4000" dirty="0"/>
          </a:p>
        </p:txBody>
      </p:sp>
      <p:sp>
        <p:nvSpPr>
          <p:cNvPr id="3" name="Content Placeholder 2">
            <a:extLst>
              <a:ext uri="{FF2B5EF4-FFF2-40B4-BE49-F238E27FC236}">
                <a16:creationId xmlns:a16="http://schemas.microsoft.com/office/drawing/2014/main" id="{C4FEE24E-E1A4-DB5B-7B19-2D0A50C7406B}"/>
              </a:ext>
            </a:extLst>
          </p:cNvPr>
          <p:cNvSpPr>
            <a:spLocks noGrp="1"/>
          </p:cNvSpPr>
          <p:nvPr>
            <p:ph idx="1"/>
          </p:nvPr>
        </p:nvSpPr>
        <p:spPr>
          <a:xfrm>
            <a:off x="2303362" y="3240495"/>
            <a:ext cx="8669438" cy="700685"/>
          </a:xfrm>
        </p:spPr>
        <p:txBody>
          <a:bodyPr>
            <a:normAutofit/>
          </a:bodyPr>
          <a:lstStyle/>
          <a:p>
            <a:pPr marL="0" indent="0">
              <a:buNone/>
            </a:pPr>
            <a:r>
              <a:rPr lang="en-GB" sz="3200" b="1" dirty="0">
                <a:solidFill>
                  <a:schemeClr val="tx1"/>
                </a:solidFill>
                <a:latin typeface="+mj-lt"/>
              </a:rPr>
              <a:t>IMPORTANCE OF A SWOT</a:t>
            </a:r>
            <a:endParaRPr lang="en-GB" sz="3200" b="1" dirty="0">
              <a:latin typeface="+mj-lt"/>
            </a:endParaRPr>
          </a:p>
        </p:txBody>
      </p:sp>
      <p:sp>
        <p:nvSpPr>
          <p:cNvPr id="4" name="Content Placeholder 2">
            <a:extLst>
              <a:ext uri="{FF2B5EF4-FFF2-40B4-BE49-F238E27FC236}">
                <a16:creationId xmlns:a16="http://schemas.microsoft.com/office/drawing/2014/main" id="{CD334257-C895-E163-A3C9-DF58AE51A2F6}"/>
              </a:ext>
            </a:extLst>
          </p:cNvPr>
          <p:cNvSpPr txBox="1">
            <a:spLocks/>
          </p:cNvSpPr>
          <p:nvPr/>
        </p:nvSpPr>
        <p:spPr>
          <a:xfrm>
            <a:off x="2214478" y="1284790"/>
            <a:ext cx="8758322" cy="163203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US" sz="2400" b="0" i="0" dirty="0">
                <a:solidFill>
                  <a:schemeClr val="tx1"/>
                </a:solidFill>
                <a:effectLst/>
                <a:latin typeface="Arial" panose="020B0604020202020204" pitchFamily="34" charset="0"/>
                <a:cs typeface="Arial" panose="020B0604020202020204" pitchFamily="34" charset="0"/>
              </a:rPr>
              <a:t>It is a personal analysis that helps people to see their Strengths, Opportunities, Weaknesses and Threats and with this be able to conclude what role they play and the impact on work or personal development.</a:t>
            </a:r>
            <a:r>
              <a:rPr lang="en-GB" sz="2400" dirty="0">
                <a:solidFill>
                  <a:schemeClr val="tx1"/>
                </a:solidFill>
                <a:latin typeface="Arial" panose="020B0604020202020204" pitchFamily="34" charset="0"/>
                <a:cs typeface="Arial" panose="020B0604020202020204" pitchFamily="34" charset="0"/>
              </a:rPr>
              <a:t> (Humphrey, 2005)</a:t>
            </a:r>
          </a:p>
        </p:txBody>
      </p:sp>
      <p:sp>
        <p:nvSpPr>
          <p:cNvPr id="5" name="Content Placeholder 2">
            <a:extLst>
              <a:ext uri="{FF2B5EF4-FFF2-40B4-BE49-F238E27FC236}">
                <a16:creationId xmlns:a16="http://schemas.microsoft.com/office/drawing/2014/main" id="{5C6FBA21-ADD9-E0FE-7558-396BC8854C00}"/>
              </a:ext>
            </a:extLst>
          </p:cNvPr>
          <p:cNvSpPr txBox="1">
            <a:spLocks/>
          </p:cNvSpPr>
          <p:nvPr/>
        </p:nvSpPr>
        <p:spPr>
          <a:xfrm>
            <a:off x="2258920" y="3941180"/>
            <a:ext cx="8713880" cy="134266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US" sz="2400" i="0" dirty="0">
                <a:solidFill>
                  <a:schemeClr val="tx1"/>
                </a:solidFill>
                <a:effectLst/>
                <a:latin typeface="Arial" panose="020B0604020202020204" pitchFamily="34" charset="0"/>
                <a:cs typeface="Arial" panose="020B0604020202020204" pitchFamily="34" charset="0"/>
              </a:rPr>
              <a:t>SWOT is important because it helps us reflect on the areas in which we need to improve in order to do a good job and </a:t>
            </a:r>
            <a:r>
              <a:rPr lang="en-US" sz="2400" i="0" dirty="0">
                <a:solidFill>
                  <a:srgbClr val="000000"/>
                </a:solidFill>
                <a:effectLst/>
                <a:latin typeface="Arial" panose="020B0604020202020204" pitchFamily="34" charset="0"/>
                <a:cs typeface="Arial" panose="020B0604020202020204" pitchFamily="34" charset="0"/>
              </a:rPr>
              <a:t>It can also help you grow personally</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0092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D7139-52A8-CCD7-CBC5-EBA59F59433B}"/>
              </a:ext>
            </a:extLst>
          </p:cNvPr>
          <p:cNvSpPr>
            <a:spLocks noGrp="1"/>
          </p:cNvSpPr>
          <p:nvPr>
            <p:ph type="title"/>
          </p:nvPr>
        </p:nvSpPr>
        <p:spPr>
          <a:xfrm>
            <a:off x="1909824" y="500688"/>
            <a:ext cx="8911687" cy="1280890"/>
          </a:xfrm>
        </p:spPr>
        <p:txBody>
          <a:bodyPr>
            <a:normAutofit fontScale="90000"/>
          </a:bodyPr>
          <a:lstStyle/>
          <a:p>
            <a:r>
              <a:rPr lang="en-GB" sz="3600" b="1" dirty="0"/>
              <a:t>My personal SWOT Strengths, Weaknesses, Opportunities, and Threats</a:t>
            </a:r>
            <a:endParaRPr lang="en-GB" dirty="0"/>
          </a:p>
        </p:txBody>
      </p:sp>
      <p:sp>
        <p:nvSpPr>
          <p:cNvPr id="8" name="Flowchart: Alternate Process 7">
            <a:extLst>
              <a:ext uri="{FF2B5EF4-FFF2-40B4-BE49-F238E27FC236}">
                <a16:creationId xmlns:a16="http://schemas.microsoft.com/office/drawing/2014/main" id="{91EF4EF7-3F6D-78CA-3209-8D6A289B493A}"/>
              </a:ext>
            </a:extLst>
          </p:cNvPr>
          <p:cNvSpPr/>
          <p:nvPr/>
        </p:nvSpPr>
        <p:spPr>
          <a:xfrm>
            <a:off x="1130709" y="1713440"/>
            <a:ext cx="4826390" cy="2250516"/>
          </a:xfrm>
          <a:prstGeom prst="flowChartAlternateProcess">
            <a:avLst/>
          </a:prstGeom>
          <a:solidFill>
            <a:srgbClr val="CCFF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STRENGTHS</a:t>
            </a:r>
            <a:endParaRPr lang="en-GB" sz="2800" b="1" dirty="0">
              <a:solidFill>
                <a:schemeClr val="tx1"/>
              </a:solidFill>
            </a:endParaRPr>
          </a:p>
          <a:p>
            <a:pPr marL="285750" indent="-285750">
              <a:buFont typeface="Wingdings" panose="05000000000000000000" pitchFamily="2" charset="2"/>
              <a:buChar char="ü"/>
            </a:pPr>
            <a:r>
              <a:rPr lang="en-US" sz="2000" b="1" i="0" dirty="0">
                <a:solidFill>
                  <a:schemeClr val="tx1"/>
                </a:solidFill>
                <a:effectLst/>
                <a:latin typeface="Roboto" panose="02000000000000000000" pitchFamily="2" charset="0"/>
              </a:rPr>
              <a:t>Fair and professional. </a:t>
            </a:r>
            <a:r>
              <a:rPr lang="en-US" b="1" dirty="0">
                <a:solidFill>
                  <a:schemeClr val="tx1"/>
                </a:solidFill>
                <a:latin typeface="Arial" panose="020B0604020202020204" pitchFamily="34" charset="0"/>
                <a:cs typeface="Arial" panose="020B0604020202020204" pitchFamily="34" charset="0"/>
              </a:rPr>
              <a:t>Care Act 2014 (Skills for Care, 2023)</a:t>
            </a:r>
            <a:endParaRPr lang="en-US" b="1" i="0" dirty="0">
              <a:solidFill>
                <a:schemeClr val="tx1"/>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000" b="1" i="0" dirty="0">
                <a:solidFill>
                  <a:schemeClr val="tx1"/>
                </a:solidFill>
                <a:effectLst/>
                <a:latin typeface="Roboto" panose="02000000000000000000" pitchFamily="2" charset="0"/>
              </a:rPr>
              <a:t>Collaborative and empathetic</a:t>
            </a:r>
          </a:p>
          <a:p>
            <a:pPr marL="285750" indent="-285750">
              <a:buFont typeface="Wingdings" panose="05000000000000000000" pitchFamily="2" charset="2"/>
              <a:buChar char="ü"/>
            </a:pPr>
            <a:r>
              <a:rPr lang="en-US" sz="2000" b="1" i="0" dirty="0">
                <a:solidFill>
                  <a:schemeClr val="tx1"/>
                </a:solidFill>
                <a:effectLst/>
                <a:latin typeface="Roboto" panose="02000000000000000000" pitchFamily="2" charset="0"/>
              </a:rPr>
              <a:t>Communication</a:t>
            </a:r>
          </a:p>
          <a:p>
            <a:pPr marL="285750" indent="-285750">
              <a:buFont typeface="Wingdings" panose="05000000000000000000" pitchFamily="2" charset="2"/>
              <a:buChar char="ü"/>
            </a:pPr>
            <a:r>
              <a:rPr lang="en-US" sz="2000" b="1" dirty="0">
                <a:solidFill>
                  <a:schemeClr val="tx1"/>
                </a:solidFill>
                <a:latin typeface="Roboto" panose="02000000000000000000" pitchFamily="2" charset="0"/>
              </a:rPr>
              <a:t>P</a:t>
            </a:r>
            <a:r>
              <a:rPr lang="en-US" sz="2000" b="1" i="0" dirty="0">
                <a:solidFill>
                  <a:schemeClr val="tx1"/>
                </a:solidFill>
                <a:effectLst/>
                <a:latin typeface="Roboto" panose="02000000000000000000" pitchFamily="2" charset="0"/>
              </a:rPr>
              <a:t>ositive attitude and patience</a:t>
            </a:r>
            <a:endParaRPr lang="en-US" sz="2000" b="1" dirty="0">
              <a:solidFill>
                <a:schemeClr val="tx1"/>
              </a:solidFill>
              <a:latin typeface="Roboto" panose="02000000000000000000" pitchFamily="2" charset="0"/>
            </a:endParaRPr>
          </a:p>
          <a:p>
            <a:endParaRPr lang="en-GB" sz="2000" dirty="0">
              <a:solidFill>
                <a:schemeClr val="tx1"/>
              </a:solidFill>
            </a:endParaRPr>
          </a:p>
        </p:txBody>
      </p:sp>
      <p:sp>
        <p:nvSpPr>
          <p:cNvPr id="10" name="Flowchart: Alternate Process 9">
            <a:extLst>
              <a:ext uri="{FF2B5EF4-FFF2-40B4-BE49-F238E27FC236}">
                <a16:creationId xmlns:a16="http://schemas.microsoft.com/office/drawing/2014/main" id="{28AE414D-D6BE-389B-00EC-479F681E7F79}"/>
              </a:ext>
            </a:extLst>
          </p:cNvPr>
          <p:cNvSpPr/>
          <p:nvPr/>
        </p:nvSpPr>
        <p:spPr>
          <a:xfrm>
            <a:off x="6234901" y="1713440"/>
            <a:ext cx="4826390" cy="2250516"/>
          </a:xfrm>
          <a:prstGeom prst="flowChartAlternateProcess">
            <a:avLst/>
          </a:prstGeom>
          <a:solidFill>
            <a:srgbClr val="FF7D2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WEAKNESSES</a:t>
            </a:r>
          </a:p>
          <a:p>
            <a:pPr marL="342900" indent="-342900">
              <a:buFont typeface="Arial" panose="020B0604020202020204" pitchFamily="34" charset="0"/>
              <a:buChar char="•"/>
            </a:pPr>
            <a:r>
              <a:rPr lang="en-US" sz="1900" b="1" i="0" dirty="0">
                <a:solidFill>
                  <a:schemeClr val="tx1"/>
                </a:solidFill>
                <a:effectLst/>
                <a:latin typeface="Roboto" panose="02000000000000000000" pitchFamily="2" charset="0"/>
              </a:rPr>
              <a:t>I have no caregiving experience</a:t>
            </a:r>
          </a:p>
          <a:p>
            <a:pPr marL="342900" indent="-342900">
              <a:buFont typeface="Arial" panose="020B0604020202020204" pitchFamily="34" charset="0"/>
              <a:buChar char="•"/>
            </a:pPr>
            <a:r>
              <a:rPr lang="en-US" sz="1900" b="1" i="0" dirty="0">
                <a:solidFill>
                  <a:schemeClr val="tx1"/>
                </a:solidFill>
                <a:effectLst/>
                <a:latin typeface="Roboto" panose="02000000000000000000" pitchFamily="2" charset="0"/>
              </a:rPr>
              <a:t>English</a:t>
            </a:r>
            <a:endParaRPr lang="en-US" sz="1900" b="1" dirty="0">
              <a:solidFill>
                <a:schemeClr val="tx1"/>
              </a:solidFill>
              <a:latin typeface="Roboto" panose="02000000000000000000" pitchFamily="2" charset="0"/>
            </a:endParaRPr>
          </a:p>
          <a:p>
            <a:pPr marL="342900" indent="-342900">
              <a:buFont typeface="Arial" panose="020B0604020202020204" pitchFamily="34" charset="0"/>
              <a:buChar char="•"/>
            </a:pPr>
            <a:r>
              <a:rPr lang="en-US" sz="1900" b="1" i="0" dirty="0">
                <a:solidFill>
                  <a:schemeClr val="tx1"/>
                </a:solidFill>
                <a:effectLst/>
                <a:latin typeface="Roboto" panose="02000000000000000000" pitchFamily="2" charset="0"/>
              </a:rPr>
              <a:t>Nervous</a:t>
            </a:r>
          </a:p>
          <a:p>
            <a:pPr marL="342900" indent="-342900">
              <a:buFont typeface="Arial" panose="020B0604020202020204" pitchFamily="34" charset="0"/>
              <a:buChar char="•"/>
            </a:pPr>
            <a:r>
              <a:rPr lang="en-US" sz="1900" b="1" i="0" dirty="0">
                <a:solidFill>
                  <a:schemeClr val="tx1"/>
                </a:solidFill>
                <a:effectLst/>
                <a:latin typeface="Roboto" panose="02000000000000000000" pitchFamily="2" charset="0"/>
              </a:rPr>
              <a:t>Time management</a:t>
            </a:r>
          </a:p>
          <a:p>
            <a:pPr marL="342900" indent="-342900">
              <a:buFont typeface="Arial" panose="020B0604020202020204" pitchFamily="34" charset="0"/>
              <a:buChar char="•"/>
            </a:pPr>
            <a:r>
              <a:rPr lang="en-US" sz="1900" b="1" i="0" dirty="0">
                <a:solidFill>
                  <a:schemeClr val="tx1"/>
                </a:solidFill>
                <a:effectLst/>
                <a:latin typeface="Roboto" panose="02000000000000000000" pitchFamily="2" charset="0"/>
              </a:rPr>
              <a:t>Basic knowledge of UK regulations</a:t>
            </a:r>
            <a:endParaRPr lang="en-GB" sz="1900" b="1" dirty="0">
              <a:solidFill>
                <a:schemeClr val="tx1"/>
              </a:solidFill>
            </a:endParaRPr>
          </a:p>
          <a:p>
            <a:pPr algn="ctr"/>
            <a:endParaRPr lang="en-GB" sz="2000" b="1" dirty="0">
              <a:solidFill>
                <a:schemeClr val="tx1"/>
              </a:solidFill>
            </a:endParaRPr>
          </a:p>
        </p:txBody>
      </p:sp>
      <p:sp>
        <p:nvSpPr>
          <p:cNvPr id="11" name="Flowchart: Alternate Process 10">
            <a:extLst>
              <a:ext uri="{FF2B5EF4-FFF2-40B4-BE49-F238E27FC236}">
                <a16:creationId xmlns:a16="http://schemas.microsoft.com/office/drawing/2014/main" id="{FCDC70CC-5D4C-648D-C1E1-324775611BFD}"/>
              </a:ext>
            </a:extLst>
          </p:cNvPr>
          <p:cNvSpPr/>
          <p:nvPr/>
        </p:nvSpPr>
        <p:spPr>
          <a:xfrm>
            <a:off x="1130709" y="4060723"/>
            <a:ext cx="4826390" cy="2156368"/>
          </a:xfrm>
          <a:prstGeom prst="flowChartAlternate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lumMod val="95000"/>
                    <a:lumOff val="5000"/>
                  </a:schemeClr>
                </a:solidFill>
              </a:rPr>
              <a:t>OPPORTUNITIES</a:t>
            </a:r>
          </a:p>
          <a:p>
            <a:pPr marL="285750" indent="-285750">
              <a:buFont typeface="Wingdings" panose="05000000000000000000" pitchFamily="2" charset="2"/>
              <a:buChar char="ü"/>
            </a:pPr>
            <a:r>
              <a:rPr lang="en-US" sz="2000" b="1" i="0" dirty="0">
                <a:solidFill>
                  <a:schemeClr val="tx1"/>
                </a:solidFill>
                <a:effectLst/>
                <a:latin typeface="Roboto" panose="02000000000000000000" pitchFamily="2" charset="0"/>
              </a:rPr>
              <a:t>Continuous training</a:t>
            </a:r>
          </a:p>
          <a:p>
            <a:pPr marL="285750" indent="-285750">
              <a:buFont typeface="Wingdings" panose="05000000000000000000" pitchFamily="2" charset="2"/>
              <a:buChar char="ü"/>
            </a:pPr>
            <a:r>
              <a:rPr lang="en-US" sz="2000" b="1" i="0" dirty="0">
                <a:solidFill>
                  <a:schemeClr val="tx1"/>
                </a:solidFill>
                <a:effectLst/>
                <a:latin typeface="Roboto" panose="02000000000000000000" pitchFamily="2" charset="0"/>
              </a:rPr>
              <a:t>Improve my English</a:t>
            </a:r>
          </a:p>
          <a:p>
            <a:pPr marL="285750" indent="-285750">
              <a:buFont typeface="Wingdings" panose="05000000000000000000" pitchFamily="2" charset="2"/>
              <a:buChar char="ü"/>
            </a:pPr>
            <a:r>
              <a:rPr lang="en-US" sz="2000" b="1" i="0" dirty="0">
                <a:solidFill>
                  <a:schemeClr val="tx1"/>
                </a:solidFill>
                <a:effectLst/>
                <a:latin typeface="Roboto" panose="02000000000000000000" pitchFamily="2" charset="0"/>
              </a:rPr>
              <a:t>Many job opportunities available (NHS,2021)</a:t>
            </a:r>
          </a:p>
          <a:p>
            <a:pPr marL="285750" indent="-285750">
              <a:buFont typeface="Wingdings" panose="05000000000000000000" pitchFamily="2" charset="2"/>
              <a:buChar char="ü"/>
            </a:pPr>
            <a:r>
              <a:rPr lang="en-US" sz="2000" b="1" i="0" dirty="0">
                <a:solidFill>
                  <a:schemeClr val="tx1"/>
                </a:solidFill>
                <a:effectLst/>
                <a:latin typeface="Roboto" panose="02000000000000000000" pitchFamily="2" charset="0"/>
              </a:rPr>
              <a:t>Cultures</a:t>
            </a:r>
            <a:endParaRPr lang="en-GB" sz="2000" dirty="0">
              <a:solidFill>
                <a:schemeClr val="tx1"/>
              </a:solidFill>
            </a:endParaRPr>
          </a:p>
        </p:txBody>
      </p:sp>
      <p:sp>
        <p:nvSpPr>
          <p:cNvPr id="12" name="Flowchart: Alternate Process 11">
            <a:extLst>
              <a:ext uri="{FF2B5EF4-FFF2-40B4-BE49-F238E27FC236}">
                <a16:creationId xmlns:a16="http://schemas.microsoft.com/office/drawing/2014/main" id="{21AD1EF0-2D1E-AF78-9848-981FF51B9713}"/>
              </a:ext>
            </a:extLst>
          </p:cNvPr>
          <p:cNvSpPr/>
          <p:nvPr/>
        </p:nvSpPr>
        <p:spPr>
          <a:xfrm>
            <a:off x="6234900" y="4060723"/>
            <a:ext cx="4826389" cy="2156368"/>
          </a:xfrm>
          <a:prstGeom prst="flowChartAlternateProcess">
            <a:avLst/>
          </a:prstGeom>
          <a:solidFill>
            <a:srgbClr val="FF1D1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900" b="1" dirty="0">
                <a:solidFill>
                  <a:schemeClr val="tx1"/>
                </a:solidFill>
              </a:rPr>
              <a:t>THREATS</a:t>
            </a:r>
          </a:p>
          <a:p>
            <a:r>
              <a:rPr lang="en-US" sz="1900" b="1" i="0" dirty="0">
                <a:solidFill>
                  <a:srgbClr val="000000"/>
                </a:solidFill>
                <a:effectLst/>
                <a:latin typeface="Roboto" panose="02000000000000000000" pitchFamily="2" charset="0"/>
              </a:rPr>
              <a:t>• High labor demand  </a:t>
            </a:r>
            <a:r>
              <a:rPr lang="en-GB" b="1" dirty="0">
                <a:solidFill>
                  <a:schemeClr val="tx1"/>
                </a:solidFill>
                <a:latin typeface="Arial" panose="020B0604020202020204" pitchFamily="34" charset="0"/>
                <a:cs typeface="Arial" panose="020B0604020202020204" pitchFamily="34" charset="0"/>
              </a:rPr>
              <a:t>(The King’s Fund, 2024)</a:t>
            </a:r>
            <a:endParaRPr lang="en-US" sz="1900" b="1" i="0" dirty="0">
              <a:solidFill>
                <a:schemeClr val="tx1"/>
              </a:solidFill>
              <a:effectLst/>
              <a:latin typeface="Arial" panose="020B0604020202020204" pitchFamily="34" charset="0"/>
              <a:cs typeface="Arial" panose="020B0604020202020204" pitchFamily="34" charset="0"/>
            </a:endParaRPr>
          </a:p>
          <a:p>
            <a:r>
              <a:rPr lang="en-US" sz="1900" b="1" i="0" dirty="0">
                <a:solidFill>
                  <a:srgbClr val="000000"/>
                </a:solidFill>
                <a:effectLst/>
                <a:latin typeface="Roboto" panose="02000000000000000000" pitchFamily="2" charset="0"/>
              </a:rPr>
              <a:t>• Many job applicants (</a:t>
            </a:r>
            <a:r>
              <a:rPr lang="en-GB" b="1" dirty="0">
                <a:solidFill>
                  <a:schemeClr val="tx1"/>
                </a:solidFill>
                <a:latin typeface="Arial" panose="020B0604020202020204" pitchFamily="34" charset="0"/>
                <a:cs typeface="Arial" panose="020B0604020202020204" pitchFamily="34" charset="0"/>
              </a:rPr>
              <a:t>UCAS, 2021)</a:t>
            </a:r>
            <a:endParaRPr lang="en-US" b="1" i="0" dirty="0">
              <a:solidFill>
                <a:schemeClr val="tx1"/>
              </a:solidFill>
              <a:effectLst/>
              <a:latin typeface="Arial" panose="020B0604020202020204" pitchFamily="34" charset="0"/>
              <a:cs typeface="Arial" panose="020B0604020202020204" pitchFamily="34" charset="0"/>
            </a:endParaRPr>
          </a:p>
          <a:p>
            <a:r>
              <a:rPr lang="en-US" sz="1900" b="1" i="0" dirty="0">
                <a:solidFill>
                  <a:srgbClr val="000000"/>
                </a:solidFill>
                <a:effectLst/>
                <a:latin typeface="Roboto" panose="02000000000000000000" pitchFamily="2" charset="0"/>
              </a:rPr>
              <a:t>• New rules and laws</a:t>
            </a:r>
          </a:p>
          <a:p>
            <a:r>
              <a:rPr lang="en-US" sz="1900" b="1" i="0" dirty="0">
                <a:solidFill>
                  <a:srgbClr val="000000"/>
                </a:solidFill>
                <a:effectLst/>
                <a:latin typeface="Roboto" panose="02000000000000000000" pitchFamily="2" charset="0"/>
              </a:rPr>
              <a:t>• English</a:t>
            </a:r>
            <a:endParaRPr lang="en-GB" sz="1900" b="1" dirty="0">
              <a:solidFill>
                <a:schemeClr val="tx1"/>
              </a:solidFill>
            </a:endParaRPr>
          </a:p>
          <a:p>
            <a:pPr algn="ctr"/>
            <a:endParaRPr lang="en-GB" sz="2000" dirty="0">
              <a:solidFill>
                <a:schemeClr val="tx1"/>
              </a:solidFill>
            </a:endParaRPr>
          </a:p>
        </p:txBody>
      </p:sp>
    </p:spTree>
    <p:extLst>
      <p:ext uri="{BB962C8B-B14F-4D97-AF65-F5344CB8AC3E}">
        <p14:creationId xmlns:p14="http://schemas.microsoft.com/office/powerpoint/2010/main" val="2391347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2034B-0C17-67C3-4228-3F58807709B5}"/>
              </a:ext>
            </a:extLst>
          </p:cNvPr>
          <p:cNvSpPr>
            <a:spLocks noGrp="1"/>
          </p:cNvSpPr>
          <p:nvPr>
            <p:ph type="title"/>
          </p:nvPr>
        </p:nvSpPr>
        <p:spPr>
          <a:xfrm>
            <a:off x="2302873" y="732265"/>
            <a:ext cx="9009139" cy="1057206"/>
          </a:xfrm>
        </p:spPr>
        <p:txBody>
          <a:bodyPr>
            <a:normAutofit fontScale="90000"/>
          </a:bodyPr>
          <a:lstStyle/>
          <a:p>
            <a:r>
              <a:rPr lang="en-US" sz="3200" b="1" i="0" dirty="0">
                <a:solidFill>
                  <a:schemeClr val="tx1"/>
                </a:solidFill>
                <a:effectLst/>
                <a:latin typeface="Roboto" panose="02000000000000000000" pitchFamily="2" charset="0"/>
              </a:rPr>
              <a:t>Leveraging my strengths to overcome my weaknesses and minimize threats</a:t>
            </a:r>
            <a:endParaRPr lang="en-GB" sz="3200" dirty="0">
              <a:solidFill>
                <a:schemeClr val="tx1"/>
              </a:solidFill>
            </a:endParaRPr>
          </a:p>
        </p:txBody>
      </p:sp>
      <p:sp>
        <p:nvSpPr>
          <p:cNvPr id="3" name="Content Placeholder 2">
            <a:extLst>
              <a:ext uri="{FF2B5EF4-FFF2-40B4-BE49-F238E27FC236}">
                <a16:creationId xmlns:a16="http://schemas.microsoft.com/office/drawing/2014/main" id="{6D754792-7A7A-4247-CBB0-39047534FA3B}"/>
              </a:ext>
            </a:extLst>
          </p:cNvPr>
          <p:cNvSpPr>
            <a:spLocks noGrp="1"/>
          </p:cNvSpPr>
          <p:nvPr>
            <p:ph idx="1"/>
          </p:nvPr>
        </p:nvSpPr>
        <p:spPr>
          <a:xfrm>
            <a:off x="2170138" y="2202426"/>
            <a:ext cx="9274610" cy="3578942"/>
          </a:xfrm>
        </p:spPr>
        <p:txBody>
          <a:bodyPr>
            <a:normAutofit/>
          </a:bodyPr>
          <a:lstStyle/>
          <a:p>
            <a:pPr>
              <a:buFont typeface="Wingdings" panose="05000000000000000000" pitchFamily="2" charset="2"/>
              <a:buChar char="Ø"/>
            </a:pPr>
            <a:r>
              <a:rPr lang="en-US" sz="2800" dirty="0">
                <a:solidFill>
                  <a:schemeClr val="tx1"/>
                </a:solidFill>
                <a:latin typeface="Arial" panose="020B0604020202020204" pitchFamily="34" charset="0"/>
                <a:cs typeface="Arial" panose="020B0604020202020204" pitchFamily="34" charset="0"/>
              </a:rPr>
              <a:t>Patience and collaboration</a:t>
            </a:r>
          </a:p>
          <a:p>
            <a:pPr>
              <a:buFont typeface="Wingdings" panose="05000000000000000000" pitchFamily="2" charset="2"/>
              <a:buChar char="Ø"/>
            </a:pPr>
            <a:r>
              <a:rPr lang="en-US" sz="2800" dirty="0">
                <a:solidFill>
                  <a:schemeClr val="tx1"/>
                </a:solidFill>
                <a:latin typeface="Arial" panose="020B0604020202020204" pitchFamily="34" charset="0"/>
                <a:cs typeface="Arial" panose="020B0604020202020204" pitchFamily="34" charset="0"/>
              </a:rPr>
              <a:t>Being a fair and professional person</a:t>
            </a:r>
          </a:p>
          <a:p>
            <a:pPr>
              <a:buFont typeface="Wingdings" panose="05000000000000000000" pitchFamily="2" charset="2"/>
              <a:buChar char="Ø"/>
            </a:pPr>
            <a:r>
              <a:rPr lang="en-US" sz="2800" dirty="0">
                <a:solidFill>
                  <a:schemeClr val="tx1"/>
                </a:solidFill>
                <a:latin typeface="Arial" panose="020B0604020202020204" pitchFamily="34" charset="0"/>
                <a:cs typeface="Arial" panose="020B0604020202020204" pitchFamily="34" charset="0"/>
              </a:rPr>
              <a:t>My capacity for respect and a positive attitude</a:t>
            </a:r>
          </a:p>
          <a:p>
            <a:pPr>
              <a:buFont typeface="Wingdings" panose="05000000000000000000" pitchFamily="2" charset="2"/>
              <a:buChar char="Ø"/>
            </a:pPr>
            <a:r>
              <a:rPr lang="en-US" sz="2800" dirty="0">
                <a:solidFill>
                  <a:schemeClr val="tx1"/>
                </a:solidFill>
                <a:latin typeface="Arial" panose="020B0604020202020204" pitchFamily="34" charset="0"/>
                <a:cs typeface="Arial" panose="020B0604020202020204" pitchFamily="34" charset="0"/>
              </a:rPr>
              <a:t>All these qualities together will make me a good candidate for jobs.</a:t>
            </a:r>
            <a:endParaRPr lang="en-GB"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7353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E48D-A414-7B6D-63A1-F897A02EDCA5}"/>
              </a:ext>
            </a:extLst>
          </p:cNvPr>
          <p:cNvSpPr>
            <a:spLocks noGrp="1"/>
          </p:cNvSpPr>
          <p:nvPr>
            <p:ph type="title"/>
          </p:nvPr>
        </p:nvSpPr>
        <p:spPr>
          <a:xfrm>
            <a:off x="2202427" y="570271"/>
            <a:ext cx="8642555" cy="717753"/>
          </a:xfrm>
        </p:spPr>
        <p:txBody>
          <a:bodyPr>
            <a:normAutofit fontScale="90000"/>
          </a:bodyPr>
          <a:lstStyle/>
          <a:p>
            <a:r>
              <a:rPr lang="en-US" sz="3600" b="1" dirty="0"/>
              <a:t>Leveraging opportunities with my strengths</a:t>
            </a:r>
            <a:endParaRPr lang="en-GB" dirty="0"/>
          </a:p>
        </p:txBody>
      </p:sp>
      <p:sp>
        <p:nvSpPr>
          <p:cNvPr id="3" name="Content Placeholder 2">
            <a:extLst>
              <a:ext uri="{FF2B5EF4-FFF2-40B4-BE49-F238E27FC236}">
                <a16:creationId xmlns:a16="http://schemas.microsoft.com/office/drawing/2014/main" id="{66177974-0613-5D07-EF90-62857B198A91}"/>
              </a:ext>
            </a:extLst>
          </p:cNvPr>
          <p:cNvSpPr>
            <a:spLocks noGrp="1"/>
          </p:cNvSpPr>
          <p:nvPr>
            <p:ph idx="1"/>
          </p:nvPr>
        </p:nvSpPr>
        <p:spPr>
          <a:xfrm>
            <a:off x="1833281" y="1455174"/>
            <a:ext cx="9380845" cy="4345858"/>
          </a:xfrm>
        </p:spPr>
        <p:txBody>
          <a:bodyPr>
            <a:normAutofit/>
          </a:bodyPr>
          <a:lstStyle/>
          <a:p>
            <a:pPr algn="just"/>
            <a:r>
              <a:rPr lang="en-US" sz="2400" dirty="0">
                <a:solidFill>
                  <a:schemeClr val="tx1"/>
                </a:solidFill>
                <a:latin typeface="Arial" panose="020B0604020202020204" pitchFamily="34" charset="0"/>
                <a:cs typeface="Arial" panose="020B0604020202020204" pitchFamily="34" charset="0"/>
              </a:rPr>
              <a:t>Many job opportunities: My positive attitude, responsibility, and professionalism will be strengths that will attract attention when I'm looking for a job</a:t>
            </a:r>
          </a:p>
          <a:p>
            <a:pPr algn="just"/>
            <a:r>
              <a:rPr lang="en-US" sz="2400" dirty="0">
                <a:solidFill>
                  <a:schemeClr val="tx1"/>
                </a:solidFill>
                <a:latin typeface="Arial" panose="020B0604020202020204" pitchFamily="34" charset="0"/>
                <a:cs typeface="Arial" panose="020B0604020202020204" pitchFamily="34" charset="0"/>
              </a:rPr>
              <a:t>Continuous training: My professionalism and positive attitude will allow me to take advantage of available training opportunities to further enhance my professional profile.</a:t>
            </a:r>
          </a:p>
          <a:p>
            <a:pPr algn="just"/>
            <a:r>
              <a:rPr lang="en-US" sz="2400" dirty="0">
                <a:solidFill>
                  <a:schemeClr val="tx1"/>
                </a:solidFill>
                <a:latin typeface="Arial" panose="020B0604020202020204" pitchFamily="34" charset="0"/>
                <a:cs typeface="Arial" panose="020B0604020202020204" pitchFamily="34" charset="0"/>
              </a:rPr>
              <a:t>Cultures: My ability to be patient and respectful allows me to work with diverse individuals, fostering a healthy work environment where I, my colleagues, and my patients will all feel comfortable.</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5493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5FC17-C038-1EBF-793B-6973D2C40A56}"/>
              </a:ext>
            </a:extLst>
          </p:cNvPr>
          <p:cNvSpPr>
            <a:spLocks noGrp="1"/>
          </p:cNvSpPr>
          <p:nvPr>
            <p:ph type="title"/>
          </p:nvPr>
        </p:nvSpPr>
        <p:spPr>
          <a:xfrm>
            <a:off x="2101312" y="565116"/>
            <a:ext cx="8911687" cy="722909"/>
          </a:xfrm>
        </p:spPr>
        <p:txBody>
          <a:bodyPr/>
          <a:lstStyle/>
          <a:p>
            <a:pPr algn="ctr"/>
            <a:r>
              <a:rPr lang="en-GB" b="1" dirty="0"/>
              <a:t>CONCLUSION </a:t>
            </a:r>
          </a:p>
        </p:txBody>
      </p:sp>
      <p:sp>
        <p:nvSpPr>
          <p:cNvPr id="3" name="Content Placeholder 2">
            <a:extLst>
              <a:ext uri="{FF2B5EF4-FFF2-40B4-BE49-F238E27FC236}">
                <a16:creationId xmlns:a16="http://schemas.microsoft.com/office/drawing/2014/main" id="{8CE3A5C3-1325-A224-A32D-9E0EAB9BCA96}"/>
              </a:ext>
            </a:extLst>
          </p:cNvPr>
          <p:cNvSpPr>
            <a:spLocks noGrp="1"/>
          </p:cNvSpPr>
          <p:nvPr>
            <p:ph idx="1"/>
          </p:nvPr>
        </p:nvSpPr>
        <p:spPr>
          <a:xfrm>
            <a:off x="2447847" y="1540189"/>
            <a:ext cx="8915400" cy="3777622"/>
          </a:xfrm>
        </p:spPr>
        <p:txBody>
          <a:bodyPr>
            <a:normAutofit/>
          </a:bodyPr>
          <a:lstStyle/>
          <a:p>
            <a:pPr marL="0" indent="0" algn="just">
              <a:buNone/>
            </a:pPr>
            <a:r>
              <a:rPr lang="en-US" sz="2400" dirty="0">
                <a:solidFill>
                  <a:schemeClr val="tx1"/>
                </a:solidFill>
                <a:latin typeface="Arial" panose="020B0604020202020204" pitchFamily="34" charset="0"/>
                <a:cs typeface="Arial" panose="020B0604020202020204" pitchFamily="34" charset="0"/>
              </a:rPr>
              <a:t>Thanks to this analysis, I was able to see that I have strengths that can significantly help me overcome my weaknesses and become a great professional. This will not only make me happy but will also help me provide better service and achieve personal and professional fulfillment. This analysis led me to conclude that I have many job opportunities, but that training is necessary to access them. This analysis gave me a boost for my future and showed me that despite any obstacles or weaknesses we may have, opportunities are always there.</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1680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CF7C-C66A-D530-F94C-1F26586F0CE8}"/>
              </a:ext>
            </a:extLst>
          </p:cNvPr>
          <p:cNvSpPr>
            <a:spLocks noGrp="1"/>
          </p:cNvSpPr>
          <p:nvPr>
            <p:ph type="title"/>
          </p:nvPr>
        </p:nvSpPr>
        <p:spPr>
          <a:xfrm>
            <a:off x="2497394" y="1111044"/>
            <a:ext cx="5532233" cy="796413"/>
          </a:xfrm>
        </p:spPr>
        <p:txBody>
          <a:bodyPr>
            <a:normAutofit/>
          </a:bodyPr>
          <a:lstStyle/>
          <a:p>
            <a:r>
              <a:rPr lang="en-GB" altLang="en-US" b="1" dirty="0">
                <a:solidFill>
                  <a:srgbClr val="000000"/>
                </a:solidFill>
              </a:rPr>
              <a:t>References List</a:t>
            </a:r>
            <a:endParaRPr lang="en-GB" dirty="0"/>
          </a:p>
        </p:txBody>
      </p:sp>
      <p:sp>
        <p:nvSpPr>
          <p:cNvPr id="3" name="Content Placeholder 2">
            <a:extLst>
              <a:ext uri="{FF2B5EF4-FFF2-40B4-BE49-F238E27FC236}">
                <a16:creationId xmlns:a16="http://schemas.microsoft.com/office/drawing/2014/main" id="{0C4C46E9-DA50-68F7-0669-A3ADD9D278D9}"/>
              </a:ext>
            </a:extLst>
          </p:cNvPr>
          <p:cNvSpPr>
            <a:spLocks noGrp="1"/>
          </p:cNvSpPr>
          <p:nvPr>
            <p:ph idx="1"/>
          </p:nvPr>
        </p:nvSpPr>
        <p:spPr>
          <a:xfrm>
            <a:off x="2497394" y="2025445"/>
            <a:ext cx="8967019" cy="3721511"/>
          </a:xfrm>
        </p:spPr>
        <p:txBody>
          <a:bodyPr>
            <a:normAutofit fontScale="40000" lnSpcReduction="20000"/>
          </a:bodyPr>
          <a:lstStyle/>
          <a:p>
            <a:r>
              <a:rPr lang="en-GB" sz="4500" dirty="0">
                <a:solidFill>
                  <a:schemeClr val="tx1"/>
                </a:solidFill>
                <a:latin typeface="Arial" panose="020B0604020202020204" pitchFamily="34" charset="0"/>
                <a:cs typeface="Arial" panose="020B0604020202020204" pitchFamily="34" charset="0"/>
              </a:rPr>
              <a:t>Humphrey, A. (2005) </a:t>
            </a:r>
            <a:r>
              <a:rPr lang="en-GB" sz="4500" i="1" dirty="0">
                <a:solidFill>
                  <a:schemeClr val="tx1"/>
                </a:solidFill>
                <a:latin typeface="Arial" panose="020B0604020202020204" pitchFamily="34" charset="0"/>
                <a:cs typeface="Arial" panose="020B0604020202020204" pitchFamily="34" charset="0"/>
              </a:rPr>
              <a:t>SWOT analysis for management consulting</a:t>
            </a:r>
            <a:r>
              <a:rPr lang="en-GB" sz="4500" dirty="0">
                <a:solidFill>
                  <a:schemeClr val="tx1"/>
                </a:solidFill>
                <a:latin typeface="Arial" panose="020B0604020202020204" pitchFamily="34" charset="0"/>
                <a:cs typeface="Arial" panose="020B0604020202020204" pitchFamily="34" charset="0"/>
              </a:rPr>
              <a:t>. SRI Alumni Association Newsletter </a:t>
            </a:r>
          </a:p>
          <a:p>
            <a:r>
              <a:rPr lang="en-US" sz="4500" dirty="0">
                <a:solidFill>
                  <a:schemeClr val="tx1"/>
                </a:solidFill>
                <a:latin typeface="Arial" panose="020B0604020202020204" pitchFamily="34" charset="0"/>
                <a:cs typeface="Arial" panose="020B0604020202020204" pitchFamily="34" charset="0"/>
              </a:rPr>
              <a:t>Care Act 2014. </a:t>
            </a:r>
            <a:r>
              <a:rPr lang="en-US" sz="4500" i="1" dirty="0">
                <a:solidFill>
                  <a:schemeClr val="tx1"/>
                </a:solidFill>
                <a:latin typeface="Arial" panose="020B0604020202020204" pitchFamily="34" charset="0"/>
                <a:cs typeface="Arial" panose="020B0604020202020204" pitchFamily="34" charset="0"/>
              </a:rPr>
              <a:t>Chapter 23 of the Public General Acts 2014</a:t>
            </a:r>
            <a:r>
              <a:rPr lang="en-US" sz="4500" dirty="0">
                <a:solidFill>
                  <a:schemeClr val="tx1"/>
                </a:solidFill>
                <a:latin typeface="Arial" panose="020B0604020202020204" pitchFamily="34" charset="0"/>
                <a:cs typeface="Arial" panose="020B0604020202020204" pitchFamily="34" charset="0"/>
              </a:rPr>
              <a:t>. available at: </a:t>
            </a:r>
            <a:r>
              <a:rPr lang="en-US" sz="45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https://www.legislation.gov.uk/ukpga/2014/23</a:t>
            </a:r>
            <a:endParaRPr lang="en-US" sz="4500" dirty="0">
              <a:solidFill>
                <a:schemeClr val="tx1"/>
              </a:solidFill>
              <a:latin typeface="Arial" panose="020B0604020202020204" pitchFamily="34" charset="0"/>
              <a:cs typeface="Arial" panose="020B0604020202020204" pitchFamily="34" charset="0"/>
            </a:endParaRPr>
          </a:p>
          <a:p>
            <a:r>
              <a:rPr lang="en-US" sz="4500" dirty="0">
                <a:solidFill>
                  <a:schemeClr val="tx1"/>
                </a:solidFill>
                <a:latin typeface="Arial" panose="020B0604020202020204" pitchFamily="34" charset="0"/>
                <a:cs typeface="Arial" panose="020B0604020202020204" pitchFamily="34" charset="0"/>
              </a:rPr>
              <a:t>The King’s Fund (2024) </a:t>
            </a:r>
            <a:r>
              <a:rPr lang="en-US" sz="4500" i="1" dirty="0">
                <a:solidFill>
                  <a:schemeClr val="tx1"/>
                </a:solidFill>
                <a:latin typeface="Arial" panose="020B0604020202020204" pitchFamily="34" charset="0"/>
                <a:cs typeface="Arial" panose="020B0604020202020204" pitchFamily="34" charset="0"/>
              </a:rPr>
              <a:t>The adult social care workforce in a nutshell</a:t>
            </a:r>
            <a:r>
              <a:rPr lang="en-US" sz="4500" dirty="0">
                <a:solidFill>
                  <a:schemeClr val="tx1"/>
                </a:solidFill>
                <a:latin typeface="Arial" panose="020B0604020202020204" pitchFamily="34" charset="0"/>
                <a:cs typeface="Arial" panose="020B0604020202020204" pitchFamily="34" charset="0"/>
              </a:rPr>
              <a:t>. Available at: </a:t>
            </a:r>
            <a:r>
              <a:rPr lang="en-US" sz="45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https://www.kingsfund.org.uk/insight-and-analysis/data-and-charts/social-care-workforce-nutshell</a:t>
            </a:r>
            <a:endParaRPr lang="en-US" sz="4500" dirty="0">
              <a:solidFill>
                <a:schemeClr val="tx1"/>
              </a:solidFill>
              <a:latin typeface="Arial" panose="020B0604020202020204" pitchFamily="34" charset="0"/>
              <a:cs typeface="Arial" panose="020B0604020202020204" pitchFamily="34" charset="0"/>
            </a:endParaRPr>
          </a:p>
          <a:p>
            <a:r>
              <a:rPr lang="en-US" sz="4500" dirty="0">
                <a:solidFill>
                  <a:schemeClr val="tx1"/>
                </a:solidFill>
                <a:latin typeface="Arial" panose="020B0604020202020204" pitchFamily="34" charset="0"/>
                <a:cs typeface="Arial" panose="020B0604020202020204" pitchFamily="34" charset="0"/>
              </a:rPr>
              <a:t>UCAS (2021) </a:t>
            </a:r>
            <a:r>
              <a:rPr lang="en-US" sz="4500" i="1" dirty="0">
                <a:solidFill>
                  <a:schemeClr val="tx1"/>
                </a:solidFill>
                <a:latin typeface="Arial" panose="020B0604020202020204" pitchFamily="34" charset="0"/>
                <a:cs typeface="Arial" panose="020B0604020202020204" pitchFamily="34" charset="0"/>
              </a:rPr>
              <a:t>Nursing applications in England increase by a third</a:t>
            </a:r>
            <a:r>
              <a:rPr lang="en-US" sz="4500" dirty="0">
                <a:solidFill>
                  <a:schemeClr val="tx1"/>
                </a:solidFill>
                <a:latin typeface="Arial" panose="020B0604020202020204" pitchFamily="34" charset="0"/>
                <a:cs typeface="Arial" panose="020B0604020202020204" pitchFamily="34" charset="0"/>
              </a:rPr>
              <a:t>. Available at: </a:t>
            </a:r>
            <a:r>
              <a:rPr lang="en-US" sz="45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https://www.nationalhealthexecutive.com/articles/nursing-applications-england</a:t>
            </a:r>
            <a:endParaRPr lang="en-US" sz="4500" dirty="0">
              <a:solidFill>
                <a:schemeClr val="tx1"/>
              </a:solidFill>
              <a:latin typeface="Arial" panose="020B0604020202020204" pitchFamily="34" charset="0"/>
              <a:cs typeface="Arial" panose="020B0604020202020204" pitchFamily="34" charset="0"/>
            </a:endParaRPr>
          </a:p>
          <a:p>
            <a:r>
              <a:rPr lang="en-US" sz="4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NHS England (2021) </a:t>
            </a:r>
            <a:r>
              <a:rPr lang="en-US" sz="4500" i="1"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future of NHS human resources and </a:t>
            </a:r>
            <a:r>
              <a:rPr lang="en-US" sz="4500" i="1" kern="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organisational</a:t>
            </a:r>
            <a:r>
              <a:rPr lang="en-US" sz="4500" i="1"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development: Evolving to meet a changing world</a:t>
            </a:r>
            <a:r>
              <a:rPr lang="en-US" sz="4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s-CO" sz="4500" kern="0" dirty="0" err="1">
                <a:solidFill>
                  <a:schemeClr val="tx1"/>
                </a:solidFill>
                <a:latin typeface="Arial" panose="020B0604020202020204" pitchFamily="34" charset="0"/>
                <a:ea typeface="Times New Roman" panose="02020603050405020304" pitchFamily="18" charset="0"/>
                <a:cs typeface="Arial" panose="020B0604020202020204" pitchFamily="34" charset="0"/>
              </a:rPr>
              <a:t>Available</a:t>
            </a:r>
            <a:r>
              <a:rPr lang="es-CO" sz="4500" kern="0" dirty="0">
                <a:solidFill>
                  <a:schemeClr val="tx1"/>
                </a:solidFill>
                <a:latin typeface="Arial" panose="020B0604020202020204" pitchFamily="34" charset="0"/>
                <a:ea typeface="Times New Roman" panose="02020603050405020304" pitchFamily="18" charset="0"/>
                <a:cs typeface="Arial" panose="020B0604020202020204" pitchFamily="34" charset="0"/>
              </a:rPr>
              <a:t> at</a:t>
            </a:r>
            <a:r>
              <a:rPr lang="es-CO" sz="4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s-CO" sz="4500" u="sng"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https://www.england.nhs.uk/future-of-human-resources-and-organisational-development/the-future-of-nhs-human-resources-and-organisational-development-report/evolving-to-meet-a-changing-world/</a:t>
            </a:r>
            <a:r>
              <a:rPr lang="es-CO" sz="45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lang="en-GB" sz="45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6416193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276</TotalTime>
  <Words>748</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Century Gothic</vt:lpstr>
      <vt:lpstr>Kermit Extrabold Condensed</vt:lpstr>
      <vt:lpstr>Roboto</vt:lpstr>
      <vt:lpstr>Wingdings</vt:lpstr>
      <vt:lpstr>Wingdings 3</vt:lpstr>
      <vt:lpstr>Wisp</vt:lpstr>
      <vt:lpstr>ASSESSMENT 1   MODULE: Professional Career Development within H&amp;SC (LCHS4009_LON) LECTURER: Odette Jack STUDENT   NAME:  Laura Daniela Chaparral Gomez  STUDENT NUMBER:  2429366</vt:lpstr>
      <vt:lpstr>PowerPoint Presentation</vt:lpstr>
      <vt:lpstr>Overview</vt:lpstr>
      <vt:lpstr>INTRODUCTION</vt:lpstr>
      <vt:lpstr>SWOT</vt:lpstr>
      <vt:lpstr>My personal SWOT Strengths, Weaknesses, Opportunities, and Threats</vt:lpstr>
      <vt:lpstr>Leveraging my strengths to overcome my weaknesses and minimize threats</vt:lpstr>
      <vt:lpstr>Leveraging opportunities with my strengths</vt:lpstr>
      <vt:lpstr>CONCLUSION </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MODULE: Professional Career Development within H&amp;SC (LCHS4009_LON) STUDENT   NAME:  Laura Daniela Chaparral Gomez  STUDENT NUMBER:  2429366</dc:title>
  <dc:creator>Laura Daniela Chaparral Gomez</dc:creator>
  <cp:lastModifiedBy>Laura Daniela Chaparral Gomez</cp:lastModifiedBy>
  <cp:revision>2</cp:revision>
  <dcterms:created xsi:type="dcterms:W3CDTF">2025-11-08T01:49:58Z</dcterms:created>
  <dcterms:modified xsi:type="dcterms:W3CDTF">2025-11-09T21:00:14Z</dcterms:modified>
</cp:coreProperties>
</file>