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2"/>
  </p:notesMasterIdLst>
  <p:sldIdLst>
    <p:sldId id="2004" r:id="rId2"/>
    <p:sldId id="262" r:id="rId3"/>
    <p:sldId id="1970" r:id="rId4"/>
    <p:sldId id="276" r:id="rId5"/>
    <p:sldId id="1768" r:id="rId6"/>
    <p:sldId id="263" r:id="rId7"/>
    <p:sldId id="2003" r:id="rId8"/>
    <p:sldId id="256" r:id="rId9"/>
    <p:sldId id="258" r:id="rId10"/>
    <p:sldId id="261" r:id="rId11"/>
    <p:sldId id="2005" r:id="rId12"/>
    <p:sldId id="264" r:id="rId13"/>
    <p:sldId id="2006" r:id="rId14"/>
    <p:sldId id="2007" r:id="rId15"/>
    <p:sldId id="257" r:id="rId16"/>
    <p:sldId id="260" r:id="rId17"/>
    <p:sldId id="2008" r:id="rId18"/>
    <p:sldId id="2009" r:id="rId19"/>
    <p:sldId id="2011" r:id="rId20"/>
    <p:sldId id="2012" r:id="rId21"/>
    <p:sldId id="2013" r:id="rId22"/>
    <p:sldId id="259" r:id="rId23"/>
    <p:sldId id="2015" r:id="rId24"/>
    <p:sldId id="2016" r:id="rId25"/>
    <p:sldId id="2017" r:id="rId26"/>
    <p:sldId id="2018" r:id="rId27"/>
    <p:sldId id="2014" r:id="rId28"/>
    <p:sldId id="2010" r:id="rId29"/>
    <p:sldId id="267" r:id="rId30"/>
    <p:sldId id="299"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C2405"/>
    <a:srgbClr val="FAFAFA"/>
    <a:srgbClr val="646258"/>
    <a:srgbClr val="414141"/>
    <a:srgbClr val="E4DEC8"/>
    <a:srgbClr val="E4AA2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0"/>
    <p:restoredTop sz="95781"/>
  </p:normalViewPr>
  <p:slideViewPr>
    <p:cSldViewPr snapToGrid="0" snapToObjects="1">
      <p:cViewPr varScale="1">
        <p:scale>
          <a:sx n="111" d="100"/>
          <a:sy n="111" d="100"/>
        </p:scale>
        <p:origin x="632"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6FD9916-797D-4034-83DC-B3793EC66CA2}"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CC91E242-091B-494F-9002-286B394334E0}">
      <dgm:prSet/>
      <dgm:spPr/>
      <dgm:t>
        <a:bodyPr/>
        <a:lstStyle/>
        <a:p>
          <a:r>
            <a:rPr lang="en-US" b="1"/>
            <a:t>Various different kinds of tools</a:t>
          </a:r>
          <a:r>
            <a:rPr lang="en-US"/>
            <a:t> are used in communication.</a:t>
          </a:r>
        </a:p>
      </dgm:t>
    </dgm:pt>
    <dgm:pt modelId="{D9CE5637-7D99-4900-B0FC-B570E902A531}" type="parTrans" cxnId="{B3269240-4BDB-4582-B48D-633CD7A48F6F}">
      <dgm:prSet/>
      <dgm:spPr/>
      <dgm:t>
        <a:bodyPr/>
        <a:lstStyle/>
        <a:p>
          <a:endParaRPr lang="en-US"/>
        </a:p>
      </dgm:t>
    </dgm:pt>
    <dgm:pt modelId="{0E1EC52E-7999-426E-AF0F-55E058B425D4}" type="sibTrans" cxnId="{B3269240-4BDB-4582-B48D-633CD7A48F6F}">
      <dgm:prSet/>
      <dgm:spPr/>
      <dgm:t>
        <a:bodyPr/>
        <a:lstStyle/>
        <a:p>
          <a:endParaRPr lang="en-US"/>
        </a:p>
      </dgm:t>
    </dgm:pt>
    <dgm:pt modelId="{908DC537-B869-4B9D-A268-97ABCD743932}">
      <dgm:prSet/>
      <dgm:spPr/>
      <dgm:t>
        <a:bodyPr/>
        <a:lstStyle/>
        <a:p>
          <a:r>
            <a:rPr lang="en-US" b="1"/>
            <a:t>Diversity</a:t>
          </a:r>
          <a:r>
            <a:rPr lang="en-US"/>
            <a:t> is one key element that needs to be respected when communicating with other people.</a:t>
          </a:r>
        </a:p>
      </dgm:t>
    </dgm:pt>
    <dgm:pt modelId="{859B67B6-E7A5-4F0C-B9A4-82876D85C41C}" type="parTrans" cxnId="{572FE829-E7CF-4360-B98A-C8AD3A528E4F}">
      <dgm:prSet/>
      <dgm:spPr/>
      <dgm:t>
        <a:bodyPr/>
        <a:lstStyle/>
        <a:p>
          <a:endParaRPr lang="en-US"/>
        </a:p>
      </dgm:t>
    </dgm:pt>
    <dgm:pt modelId="{F6CA1B18-A731-484E-BB6A-03A56C81B5F4}" type="sibTrans" cxnId="{572FE829-E7CF-4360-B98A-C8AD3A528E4F}">
      <dgm:prSet/>
      <dgm:spPr/>
      <dgm:t>
        <a:bodyPr/>
        <a:lstStyle/>
        <a:p>
          <a:endParaRPr lang="en-US"/>
        </a:p>
      </dgm:t>
    </dgm:pt>
    <dgm:pt modelId="{5A9BCA21-6C01-436B-9360-800FA00A9763}">
      <dgm:prSet/>
      <dgm:spPr/>
      <dgm:t>
        <a:bodyPr/>
        <a:lstStyle/>
        <a:p>
          <a:r>
            <a:rPr lang="en-US" b="1"/>
            <a:t>Different forms of communication</a:t>
          </a:r>
          <a:r>
            <a:rPr lang="en-US"/>
            <a:t> will need to be designed for different objectives and purposes. </a:t>
          </a:r>
        </a:p>
      </dgm:t>
    </dgm:pt>
    <dgm:pt modelId="{73F54DC8-357C-49EE-82AA-50CD2DE27ECE}" type="parTrans" cxnId="{997D2A1A-96B0-4687-A7AC-5AD5AE017B96}">
      <dgm:prSet/>
      <dgm:spPr/>
      <dgm:t>
        <a:bodyPr/>
        <a:lstStyle/>
        <a:p>
          <a:endParaRPr lang="en-US"/>
        </a:p>
      </dgm:t>
    </dgm:pt>
    <dgm:pt modelId="{B8618B43-0A3B-484D-8808-6A93CEE28BC4}" type="sibTrans" cxnId="{997D2A1A-96B0-4687-A7AC-5AD5AE017B96}">
      <dgm:prSet/>
      <dgm:spPr/>
      <dgm:t>
        <a:bodyPr/>
        <a:lstStyle/>
        <a:p>
          <a:endParaRPr lang="en-US"/>
        </a:p>
      </dgm:t>
    </dgm:pt>
    <dgm:pt modelId="{F92122F3-4E78-452D-94F2-3894A84A77F2}">
      <dgm:prSet/>
      <dgm:spPr/>
      <dgm:t>
        <a:bodyPr/>
        <a:lstStyle/>
        <a:p>
          <a:r>
            <a:rPr lang="en-US" b="1"/>
            <a:t>Online working</a:t>
          </a:r>
          <a:r>
            <a:rPr lang="en-US"/>
            <a:t> facilitates efficient teamwork.</a:t>
          </a:r>
        </a:p>
      </dgm:t>
    </dgm:pt>
    <dgm:pt modelId="{1A1A17DA-9F60-4749-A356-85E9027D7BC4}" type="parTrans" cxnId="{22BE6074-7807-4FD9-857B-426A8D17C1B0}">
      <dgm:prSet/>
      <dgm:spPr/>
      <dgm:t>
        <a:bodyPr/>
        <a:lstStyle/>
        <a:p>
          <a:endParaRPr lang="en-US"/>
        </a:p>
      </dgm:t>
    </dgm:pt>
    <dgm:pt modelId="{713FC7E8-C985-4AE6-A107-5094F21DD9B6}" type="sibTrans" cxnId="{22BE6074-7807-4FD9-857B-426A8D17C1B0}">
      <dgm:prSet/>
      <dgm:spPr/>
      <dgm:t>
        <a:bodyPr/>
        <a:lstStyle/>
        <a:p>
          <a:endParaRPr lang="en-US"/>
        </a:p>
      </dgm:t>
    </dgm:pt>
    <dgm:pt modelId="{558A837E-075A-4348-8EEB-32F944F2AE5B}" type="pres">
      <dgm:prSet presAssocID="{96FD9916-797D-4034-83DC-B3793EC66CA2}" presName="matrix" presStyleCnt="0">
        <dgm:presLayoutVars>
          <dgm:chMax val="1"/>
          <dgm:dir/>
          <dgm:resizeHandles val="exact"/>
        </dgm:presLayoutVars>
      </dgm:prSet>
      <dgm:spPr/>
    </dgm:pt>
    <dgm:pt modelId="{F627CE71-0CE4-7748-A15B-1CCA80675E57}" type="pres">
      <dgm:prSet presAssocID="{96FD9916-797D-4034-83DC-B3793EC66CA2}" presName="diamond" presStyleLbl="bgShp" presStyleIdx="0" presStyleCnt="1"/>
      <dgm:spPr/>
    </dgm:pt>
    <dgm:pt modelId="{DD5042D0-19DC-E74C-A680-612196B37FA1}" type="pres">
      <dgm:prSet presAssocID="{96FD9916-797D-4034-83DC-B3793EC66CA2}" presName="quad1" presStyleLbl="node1" presStyleIdx="0" presStyleCnt="4">
        <dgm:presLayoutVars>
          <dgm:chMax val="0"/>
          <dgm:chPref val="0"/>
          <dgm:bulletEnabled val="1"/>
        </dgm:presLayoutVars>
      </dgm:prSet>
      <dgm:spPr/>
    </dgm:pt>
    <dgm:pt modelId="{79ADD39C-C5EB-1747-9358-2CB3CF283DF3}" type="pres">
      <dgm:prSet presAssocID="{96FD9916-797D-4034-83DC-B3793EC66CA2}" presName="quad2" presStyleLbl="node1" presStyleIdx="1" presStyleCnt="4">
        <dgm:presLayoutVars>
          <dgm:chMax val="0"/>
          <dgm:chPref val="0"/>
          <dgm:bulletEnabled val="1"/>
        </dgm:presLayoutVars>
      </dgm:prSet>
      <dgm:spPr/>
    </dgm:pt>
    <dgm:pt modelId="{6DEF7BB8-07F5-6D47-A917-8256B4EB1FF1}" type="pres">
      <dgm:prSet presAssocID="{96FD9916-797D-4034-83DC-B3793EC66CA2}" presName="quad3" presStyleLbl="node1" presStyleIdx="2" presStyleCnt="4">
        <dgm:presLayoutVars>
          <dgm:chMax val="0"/>
          <dgm:chPref val="0"/>
          <dgm:bulletEnabled val="1"/>
        </dgm:presLayoutVars>
      </dgm:prSet>
      <dgm:spPr/>
    </dgm:pt>
    <dgm:pt modelId="{BF174A28-7664-3848-9488-FAEFF347517E}" type="pres">
      <dgm:prSet presAssocID="{96FD9916-797D-4034-83DC-B3793EC66CA2}" presName="quad4" presStyleLbl="node1" presStyleIdx="3" presStyleCnt="4">
        <dgm:presLayoutVars>
          <dgm:chMax val="0"/>
          <dgm:chPref val="0"/>
          <dgm:bulletEnabled val="1"/>
        </dgm:presLayoutVars>
      </dgm:prSet>
      <dgm:spPr/>
    </dgm:pt>
  </dgm:ptLst>
  <dgm:cxnLst>
    <dgm:cxn modelId="{997D2A1A-96B0-4687-A7AC-5AD5AE017B96}" srcId="{96FD9916-797D-4034-83DC-B3793EC66CA2}" destId="{5A9BCA21-6C01-436B-9360-800FA00A9763}" srcOrd="2" destOrd="0" parTransId="{73F54DC8-357C-49EE-82AA-50CD2DE27ECE}" sibTransId="{B8618B43-0A3B-484D-8808-6A93CEE28BC4}"/>
    <dgm:cxn modelId="{572FE829-E7CF-4360-B98A-C8AD3A528E4F}" srcId="{96FD9916-797D-4034-83DC-B3793EC66CA2}" destId="{908DC537-B869-4B9D-A268-97ABCD743932}" srcOrd="1" destOrd="0" parTransId="{859B67B6-E7A5-4F0C-B9A4-82876D85C41C}" sibTransId="{F6CA1B18-A731-484E-BB6A-03A56C81B5F4}"/>
    <dgm:cxn modelId="{8FA86837-05ED-6448-A3A9-D41AC6DA2105}" type="presOf" srcId="{96FD9916-797D-4034-83DC-B3793EC66CA2}" destId="{558A837E-075A-4348-8EEB-32F944F2AE5B}" srcOrd="0" destOrd="0" presId="urn:microsoft.com/office/officeart/2005/8/layout/matrix3"/>
    <dgm:cxn modelId="{B3269240-4BDB-4582-B48D-633CD7A48F6F}" srcId="{96FD9916-797D-4034-83DC-B3793EC66CA2}" destId="{CC91E242-091B-494F-9002-286B394334E0}" srcOrd="0" destOrd="0" parTransId="{D9CE5637-7D99-4900-B0FC-B570E902A531}" sibTransId="{0E1EC52E-7999-426E-AF0F-55E058B425D4}"/>
    <dgm:cxn modelId="{0D134269-2CC3-5643-B9B6-2761EC68AE53}" type="presOf" srcId="{5A9BCA21-6C01-436B-9360-800FA00A9763}" destId="{6DEF7BB8-07F5-6D47-A917-8256B4EB1FF1}" srcOrd="0" destOrd="0" presId="urn:microsoft.com/office/officeart/2005/8/layout/matrix3"/>
    <dgm:cxn modelId="{22BE6074-7807-4FD9-857B-426A8D17C1B0}" srcId="{96FD9916-797D-4034-83DC-B3793EC66CA2}" destId="{F92122F3-4E78-452D-94F2-3894A84A77F2}" srcOrd="3" destOrd="0" parTransId="{1A1A17DA-9F60-4749-A356-85E9027D7BC4}" sibTransId="{713FC7E8-C985-4AE6-A107-5094F21DD9B6}"/>
    <dgm:cxn modelId="{3890AE8C-A82C-A740-B4F4-630D9A229031}" type="presOf" srcId="{908DC537-B869-4B9D-A268-97ABCD743932}" destId="{79ADD39C-C5EB-1747-9358-2CB3CF283DF3}" srcOrd="0" destOrd="0" presId="urn:microsoft.com/office/officeart/2005/8/layout/matrix3"/>
    <dgm:cxn modelId="{77FC2E95-6088-F347-82C4-84EBFC4EAF1B}" type="presOf" srcId="{CC91E242-091B-494F-9002-286B394334E0}" destId="{DD5042D0-19DC-E74C-A680-612196B37FA1}" srcOrd="0" destOrd="0" presId="urn:microsoft.com/office/officeart/2005/8/layout/matrix3"/>
    <dgm:cxn modelId="{544770FA-D7E5-B541-9224-D4FA8E4D415F}" type="presOf" srcId="{F92122F3-4E78-452D-94F2-3894A84A77F2}" destId="{BF174A28-7664-3848-9488-FAEFF347517E}" srcOrd="0" destOrd="0" presId="urn:microsoft.com/office/officeart/2005/8/layout/matrix3"/>
    <dgm:cxn modelId="{54A86DF3-35C7-8349-8080-F86EF96FE08C}" type="presParOf" srcId="{558A837E-075A-4348-8EEB-32F944F2AE5B}" destId="{F627CE71-0CE4-7748-A15B-1CCA80675E57}" srcOrd="0" destOrd="0" presId="urn:microsoft.com/office/officeart/2005/8/layout/matrix3"/>
    <dgm:cxn modelId="{AD2EC5A4-A91B-D34D-9251-043CEC882575}" type="presParOf" srcId="{558A837E-075A-4348-8EEB-32F944F2AE5B}" destId="{DD5042D0-19DC-E74C-A680-612196B37FA1}" srcOrd="1" destOrd="0" presId="urn:microsoft.com/office/officeart/2005/8/layout/matrix3"/>
    <dgm:cxn modelId="{6F05668D-A2CB-0A49-BA1A-FEB8EEFBA3FE}" type="presParOf" srcId="{558A837E-075A-4348-8EEB-32F944F2AE5B}" destId="{79ADD39C-C5EB-1747-9358-2CB3CF283DF3}" srcOrd="2" destOrd="0" presId="urn:microsoft.com/office/officeart/2005/8/layout/matrix3"/>
    <dgm:cxn modelId="{22E617AF-B1BC-0D4C-B3A1-963454B81FAB}" type="presParOf" srcId="{558A837E-075A-4348-8EEB-32F944F2AE5B}" destId="{6DEF7BB8-07F5-6D47-A917-8256B4EB1FF1}" srcOrd="3" destOrd="0" presId="urn:microsoft.com/office/officeart/2005/8/layout/matrix3"/>
    <dgm:cxn modelId="{2FB4CE01-3BFF-EB44-A5B8-7E993A2BE73C}" type="presParOf" srcId="{558A837E-075A-4348-8EEB-32F944F2AE5B}" destId="{BF174A28-7664-3848-9488-FAEFF347517E}"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C12A051-D6C1-4034-8D27-62E1112E3718}"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22B77C20-7D2A-40CC-923C-780A4928C1C7}">
      <dgm:prSet/>
      <dgm:spPr/>
      <dgm:t>
        <a:bodyPr/>
        <a:lstStyle/>
        <a:p>
          <a:r>
            <a:rPr lang="en-GB"/>
            <a:t>Regular Monitoring</a:t>
          </a:r>
          <a:endParaRPr lang="en-US"/>
        </a:p>
      </dgm:t>
    </dgm:pt>
    <dgm:pt modelId="{B58D4107-C2EE-4F98-AE13-E92FE4D219F9}" type="parTrans" cxnId="{561F4F4C-D46A-42BF-B74B-CD7FA1C45D7F}">
      <dgm:prSet/>
      <dgm:spPr/>
      <dgm:t>
        <a:bodyPr/>
        <a:lstStyle/>
        <a:p>
          <a:endParaRPr lang="en-US"/>
        </a:p>
      </dgm:t>
    </dgm:pt>
    <dgm:pt modelId="{20C874FD-0FEE-4400-8BAD-EA23D4A0EA94}" type="sibTrans" cxnId="{561F4F4C-D46A-42BF-B74B-CD7FA1C45D7F}">
      <dgm:prSet/>
      <dgm:spPr/>
      <dgm:t>
        <a:bodyPr/>
        <a:lstStyle/>
        <a:p>
          <a:endParaRPr lang="en-US"/>
        </a:p>
      </dgm:t>
    </dgm:pt>
    <dgm:pt modelId="{C8935DDE-C117-4AF0-97EA-B3325E4240ED}">
      <dgm:prSet/>
      <dgm:spPr/>
      <dgm:t>
        <a:bodyPr/>
        <a:lstStyle/>
        <a:p>
          <a:r>
            <a:rPr lang="en-GB"/>
            <a:t>Prevention before Treatment</a:t>
          </a:r>
          <a:endParaRPr lang="en-US"/>
        </a:p>
      </dgm:t>
    </dgm:pt>
    <dgm:pt modelId="{5D9C3246-7C76-429D-B661-8E3E7AF3873A}" type="parTrans" cxnId="{F0F816DB-D436-4C70-9347-FC043E0855B4}">
      <dgm:prSet/>
      <dgm:spPr/>
      <dgm:t>
        <a:bodyPr/>
        <a:lstStyle/>
        <a:p>
          <a:endParaRPr lang="en-US"/>
        </a:p>
      </dgm:t>
    </dgm:pt>
    <dgm:pt modelId="{D2492C21-6B15-4888-A059-B321EE2A020C}" type="sibTrans" cxnId="{F0F816DB-D436-4C70-9347-FC043E0855B4}">
      <dgm:prSet/>
      <dgm:spPr/>
      <dgm:t>
        <a:bodyPr/>
        <a:lstStyle/>
        <a:p>
          <a:endParaRPr lang="en-US"/>
        </a:p>
      </dgm:t>
    </dgm:pt>
    <dgm:pt modelId="{20D18C4F-5903-44F4-A9F1-16F8467F2D48}">
      <dgm:prSet/>
      <dgm:spPr/>
      <dgm:t>
        <a:bodyPr/>
        <a:lstStyle/>
        <a:p>
          <a:r>
            <a:rPr lang="en-GB"/>
            <a:t>Health Professional have Access to Data Easily through Electronic Health Records</a:t>
          </a:r>
          <a:endParaRPr lang="en-US"/>
        </a:p>
      </dgm:t>
    </dgm:pt>
    <dgm:pt modelId="{1FFF6196-C5D2-43EB-8324-90790ECC9E4F}" type="parTrans" cxnId="{288CBF1F-B2D6-4877-B630-BE773128F809}">
      <dgm:prSet/>
      <dgm:spPr/>
      <dgm:t>
        <a:bodyPr/>
        <a:lstStyle/>
        <a:p>
          <a:endParaRPr lang="en-US"/>
        </a:p>
      </dgm:t>
    </dgm:pt>
    <dgm:pt modelId="{D491C8B1-BF6A-4705-9501-263C39F10855}" type="sibTrans" cxnId="{288CBF1F-B2D6-4877-B630-BE773128F809}">
      <dgm:prSet/>
      <dgm:spPr/>
      <dgm:t>
        <a:bodyPr/>
        <a:lstStyle/>
        <a:p>
          <a:endParaRPr lang="en-US"/>
        </a:p>
      </dgm:t>
    </dgm:pt>
    <dgm:pt modelId="{6D90668A-4AC0-494E-9BEF-3D0337CE3F89}">
      <dgm:prSet/>
      <dgm:spPr/>
      <dgm:t>
        <a:bodyPr/>
        <a:lstStyle/>
        <a:p>
          <a:r>
            <a:rPr lang="en-GB"/>
            <a:t>Health Apps</a:t>
          </a:r>
          <a:endParaRPr lang="en-US"/>
        </a:p>
      </dgm:t>
    </dgm:pt>
    <dgm:pt modelId="{4CFFF0D0-BBED-4E40-8270-BB8F925AB918}" type="parTrans" cxnId="{DCDA3135-A652-40DE-9EA5-C26E3772A267}">
      <dgm:prSet/>
      <dgm:spPr/>
      <dgm:t>
        <a:bodyPr/>
        <a:lstStyle/>
        <a:p>
          <a:endParaRPr lang="en-US"/>
        </a:p>
      </dgm:t>
    </dgm:pt>
    <dgm:pt modelId="{83F9CD79-ED6E-496A-8123-091099BC017B}" type="sibTrans" cxnId="{DCDA3135-A652-40DE-9EA5-C26E3772A267}">
      <dgm:prSet/>
      <dgm:spPr/>
      <dgm:t>
        <a:bodyPr/>
        <a:lstStyle/>
        <a:p>
          <a:endParaRPr lang="en-US"/>
        </a:p>
      </dgm:t>
    </dgm:pt>
    <dgm:pt modelId="{FC13A518-80D6-494B-9F35-32C4C54FE9E3}">
      <dgm:prSet/>
      <dgm:spPr/>
      <dgm:t>
        <a:bodyPr/>
        <a:lstStyle/>
        <a:p>
          <a:r>
            <a:rPr lang="en-GB"/>
            <a:t>Access to Healthcare Services Remotely</a:t>
          </a:r>
          <a:endParaRPr lang="en-US"/>
        </a:p>
      </dgm:t>
    </dgm:pt>
    <dgm:pt modelId="{5FA66BE7-13B6-4FD0-94FD-39EC768163E6}" type="parTrans" cxnId="{5FF65853-4A00-4122-A32F-A05D24DA5D17}">
      <dgm:prSet/>
      <dgm:spPr/>
      <dgm:t>
        <a:bodyPr/>
        <a:lstStyle/>
        <a:p>
          <a:endParaRPr lang="en-US"/>
        </a:p>
      </dgm:t>
    </dgm:pt>
    <dgm:pt modelId="{DB1BF3A3-ED50-4062-B752-2EFE19B57EAC}" type="sibTrans" cxnId="{5FF65853-4A00-4122-A32F-A05D24DA5D17}">
      <dgm:prSet/>
      <dgm:spPr/>
      <dgm:t>
        <a:bodyPr/>
        <a:lstStyle/>
        <a:p>
          <a:endParaRPr lang="en-US"/>
        </a:p>
      </dgm:t>
    </dgm:pt>
    <dgm:pt modelId="{8BCB6E9E-88D1-3841-B47C-BDAA7C764FDD}" type="pres">
      <dgm:prSet presAssocID="{CC12A051-D6C1-4034-8D27-62E1112E3718}" presName="diagram" presStyleCnt="0">
        <dgm:presLayoutVars>
          <dgm:dir/>
          <dgm:resizeHandles val="exact"/>
        </dgm:presLayoutVars>
      </dgm:prSet>
      <dgm:spPr/>
    </dgm:pt>
    <dgm:pt modelId="{30A36918-4495-EC4E-89BE-0C2DAFCB2473}" type="pres">
      <dgm:prSet presAssocID="{22B77C20-7D2A-40CC-923C-780A4928C1C7}" presName="node" presStyleLbl="node1" presStyleIdx="0" presStyleCnt="5">
        <dgm:presLayoutVars>
          <dgm:bulletEnabled val="1"/>
        </dgm:presLayoutVars>
      </dgm:prSet>
      <dgm:spPr/>
    </dgm:pt>
    <dgm:pt modelId="{32DFDE5F-C50C-3B44-830F-0134A2436FC4}" type="pres">
      <dgm:prSet presAssocID="{20C874FD-0FEE-4400-8BAD-EA23D4A0EA94}" presName="sibTrans" presStyleCnt="0"/>
      <dgm:spPr/>
    </dgm:pt>
    <dgm:pt modelId="{1ED9C2C9-E0C3-AB45-8DDC-8214786E65E7}" type="pres">
      <dgm:prSet presAssocID="{C8935DDE-C117-4AF0-97EA-B3325E4240ED}" presName="node" presStyleLbl="node1" presStyleIdx="1" presStyleCnt="5">
        <dgm:presLayoutVars>
          <dgm:bulletEnabled val="1"/>
        </dgm:presLayoutVars>
      </dgm:prSet>
      <dgm:spPr/>
    </dgm:pt>
    <dgm:pt modelId="{00FE7D72-E5A3-1E41-B8E2-8B24E5F0AB37}" type="pres">
      <dgm:prSet presAssocID="{D2492C21-6B15-4888-A059-B321EE2A020C}" presName="sibTrans" presStyleCnt="0"/>
      <dgm:spPr/>
    </dgm:pt>
    <dgm:pt modelId="{AD0D7E19-7F88-C44B-B5BA-33BA1FF68B63}" type="pres">
      <dgm:prSet presAssocID="{20D18C4F-5903-44F4-A9F1-16F8467F2D48}" presName="node" presStyleLbl="node1" presStyleIdx="2" presStyleCnt="5">
        <dgm:presLayoutVars>
          <dgm:bulletEnabled val="1"/>
        </dgm:presLayoutVars>
      </dgm:prSet>
      <dgm:spPr/>
    </dgm:pt>
    <dgm:pt modelId="{CFF577C9-FA82-BE46-8A42-60FAC169A04E}" type="pres">
      <dgm:prSet presAssocID="{D491C8B1-BF6A-4705-9501-263C39F10855}" presName="sibTrans" presStyleCnt="0"/>
      <dgm:spPr/>
    </dgm:pt>
    <dgm:pt modelId="{BC60C6AA-C270-D64B-9522-EA9CBA82E3F1}" type="pres">
      <dgm:prSet presAssocID="{6D90668A-4AC0-494E-9BEF-3D0337CE3F89}" presName="node" presStyleLbl="node1" presStyleIdx="3" presStyleCnt="5">
        <dgm:presLayoutVars>
          <dgm:bulletEnabled val="1"/>
        </dgm:presLayoutVars>
      </dgm:prSet>
      <dgm:spPr/>
    </dgm:pt>
    <dgm:pt modelId="{73F4F164-A6EE-4747-97C7-E9740777D1DA}" type="pres">
      <dgm:prSet presAssocID="{83F9CD79-ED6E-496A-8123-091099BC017B}" presName="sibTrans" presStyleCnt="0"/>
      <dgm:spPr/>
    </dgm:pt>
    <dgm:pt modelId="{E092B819-4292-D240-A08F-AE83BB9D9315}" type="pres">
      <dgm:prSet presAssocID="{FC13A518-80D6-494B-9F35-32C4C54FE9E3}" presName="node" presStyleLbl="node1" presStyleIdx="4" presStyleCnt="5">
        <dgm:presLayoutVars>
          <dgm:bulletEnabled val="1"/>
        </dgm:presLayoutVars>
      </dgm:prSet>
      <dgm:spPr/>
    </dgm:pt>
  </dgm:ptLst>
  <dgm:cxnLst>
    <dgm:cxn modelId="{288CBF1F-B2D6-4877-B630-BE773128F809}" srcId="{CC12A051-D6C1-4034-8D27-62E1112E3718}" destId="{20D18C4F-5903-44F4-A9F1-16F8467F2D48}" srcOrd="2" destOrd="0" parTransId="{1FFF6196-C5D2-43EB-8324-90790ECC9E4F}" sibTransId="{D491C8B1-BF6A-4705-9501-263C39F10855}"/>
    <dgm:cxn modelId="{DCDA3135-A652-40DE-9EA5-C26E3772A267}" srcId="{CC12A051-D6C1-4034-8D27-62E1112E3718}" destId="{6D90668A-4AC0-494E-9BEF-3D0337CE3F89}" srcOrd="3" destOrd="0" parTransId="{4CFFF0D0-BBED-4E40-8270-BB8F925AB918}" sibTransId="{83F9CD79-ED6E-496A-8123-091099BC017B}"/>
    <dgm:cxn modelId="{169F3A35-2596-C945-9779-FE6189B6618C}" type="presOf" srcId="{20D18C4F-5903-44F4-A9F1-16F8467F2D48}" destId="{AD0D7E19-7F88-C44B-B5BA-33BA1FF68B63}" srcOrd="0" destOrd="0" presId="urn:microsoft.com/office/officeart/2005/8/layout/default"/>
    <dgm:cxn modelId="{4020AD41-FB41-5C48-A1BC-9CCFE1D63B8F}" type="presOf" srcId="{6D90668A-4AC0-494E-9BEF-3D0337CE3F89}" destId="{BC60C6AA-C270-D64B-9522-EA9CBA82E3F1}" srcOrd="0" destOrd="0" presId="urn:microsoft.com/office/officeart/2005/8/layout/default"/>
    <dgm:cxn modelId="{561F4F4C-D46A-42BF-B74B-CD7FA1C45D7F}" srcId="{CC12A051-D6C1-4034-8D27-62E1112E3718}" destId="{22B77C20-7D2A-40CC-923C-780A4928C1C7}" srcOrd="0" destOrd="0" parTransId="{B58D4107-C2EE-4F98-AE13-E92FE4D219F9}" sibTransId="{20C874FD-0FEE-4400-8BAD-EA23D4A0EA94}"/>
    <dgm:cxn modelId="{5FF65853-4A00-4122-A32F-A05D24DA5D17}" srcId="{CC12A051-D6C1-4034-8D27-62E1112E3718}" destId="{FC13A518-80D6-494B-9F35-32C4C54FE9E3}" srcOrd="4" destOrd="0" parTransId="{5FA66BE7-13B6-4FD0-94FD-39EC768163E6}" sibTransId="{DB1BF3A3-ED50-4062-B752-2EFE19B57EAC}"/>
    <dgm:cxn modelId="{99505963-A830-3545-B1CC-222AB70EF873}" type="presOf" srcId="{CC12A051-D6C1-4034-8D27-62E1112E3718}" destId="{8BCB6E9E-88D1-3841-B47C-BDAA7C764FDD}" srcOrd="0" destOrd="0" presId="urn:microsoft.com/office/officeart/2005/8/layout/default"/>
    <dgm:cxn modelId="{CB82F88F-8504-AD4F-B3F5-D39FB4921CFF}" type="presOf" srcId="{C8935DDE-C117-4AF0-97EA-B3325E4240ED}" destId="{1ED9C2C9-E0C3-AB45-8DDC-8214786E65E7}" srcOrd="0" destOrd="0" presId="urn:microsoft.com/office/officeart/2005/8/layout/default"/>
    <dgm:cxn modelId="{1DC110BF-8CFF-7445-98C6-FF89127B273C}" type="presOf" srcId="{FC13A518-80D6-494B-9F35-32C4C54FE9E3}" destId="{E092B819-4292-D240-A08F-AE83BB9D9315}" srcOrd="0" destOrd="0" presId="urn:microsoft.com/office/officeart/2005/8/layout/default"/>
    <dgm:cxn modelId="{F0F816DB-D436-4C70-9347-FC043E0855B4}" srcId="{CC12A051-D6C1-4034-8D27-62E1112E3718}" destId="{C8935DDE-C117-4AF0-97EA-B3325E4240ED}" srcOrd="1" destOrd="0" parTransId="{5D9C3246-7C76-429D-B661-8E3E7AF3873A}" sibTransId="{D2492C21-6B15-4888-A059-B321EE2A020C}"/>
    <dgm:cxn modelId="{D2F030F5-EEFF-CB47-9F57-8B347B39090A}" type="presOf" srcId="{22B77C20-7D2A-40CC-923C-780A4928C1C7}" destId="{30A36918-4495-EC4E-89BE-0C2DAFCB2473}" srcOrd="0" destOrd="0" presId="urn:microsoft.com/office/officeart/2005/8/layout/default"/>
    <dgm:cxn modelId="{009BC619-34B6-6041-8F8E-BF80F4854C3F}" type="presParOf" srcId="{8BCB6E9E-88D1-3841-B47C-BDAA7C764FDD}" destId="{30A36918-4495-EC4E-89BE-0C2DAFCB2473}" srcOrd="0" destOrd="0" presId="urn:microsoft.com/office/officeart/2005/8/layout/default"/>
    <dgm:cxn modelId="{4F3F8BEF-43FF-8D4A-A02C-44E2FA1421FC}" type="presParOf" srcId="{8BCB6E9E-88D1-3841-B47C-BDAA7C764FDD}" destId="{32DFDE5F-C50C-3B44-830F-0134A2436FC4}" srcOrd="1" destOrd="0" presId="urn:microsoft.com/office/officeart/2005/8/layout/default"/>
    <dgm:cxn modelId="{70FEA4AC-9445-CC41-A56D-23BDAEF4BF8E}" type="presParOf" srcId="{8BCB6E9E-88D1-3841-B47C-BDAA7C764FDD}" destId="{1ED9C2C9-E0C3-AB45-8DDC-8214786E65E7}" srcOrd="2" destOrd="0" presId="urn:microsoft.com/office/officeart/2005/8/layout/default"/>
    <dgm:cxn modelId="{8005F360-A178-514C-9846-3B2F277F60F9}" type="presParOf" srcId="{8BCB6E9E-88D1-3841-B47C-BDAA7C764FDD}" destId="{00FE7D72-E5A3-1E41-B8E2-8B24E5F0AB37}" srcOrd="3" destOrd="0" presId="urn:microsoft.com/office/officeart/2005/8/layout/default"/>
    <dgm:cxn modelId="{ED6DA576-04D0-FB4D-991E-E5FD9DE94525}" type="presParOf" srcId="{8BCB6E9E-88D1-3841-B47C-BDAA7C764FDD}" destId="{AD0D7E19-7F88-C44B-B5BA-33BA1FF68B63}" srcOrd="4" destOrd="0" presId="urn:microsoft.com/office/officeart/2005/8/layout/default"/>
    <dgm:cxn modelId="{1616E4A3-057F-0046-9466-F452FF0EA0A9}" type="presParOf" srcId="{8BCB6E9E-88D1-3841-B47C-BDAA7C764FDD}" destId="{CFF577C9-FA82-BE46-8A42-60FAC169A04E}" srcOrd="5" destOrd="0" presId="urn:microsoft.com/office/officeart/2005/8/layout/default"/>
    <dgm:cxn modelId="{62436DFC-2450-6A44-BCE2-0B0AF0F727C4}" type="presParOf" srcId="{8BCB6E9E-88D1-3841-B47C-BDAA7C764FDD}" destId="{BC60C6AA-C270-D64B-9522-EA9CBA82E3F1}" srcOrd="6" destOrd="0" presId="urn:microsoft.com/office/officeart/2005/8/layout/default"/>
    <dgm:cxn modelId="{D82CBF64-46EA-C449-AEC7-D5CA69C0DD05}" type="presParOf" srcId="{8BCB6E9E-88D1-3841-B47C-BDAA7C764FDD}" destId="{73F4F164-A6EE-4747-97C7-E9740777D1DA}" srcOrd="7" destOrd="0" presId="urn:microsoft.com/office/officeart/2005/8/layout/default"/>
    <dgm:cxn modelId="{11B13411-BF0D-8D41-AAE1-369D31CEB716}" type="presParOf" srcId="{8BCB6E9E-88D1-3841-B47C-BDAA7C764FDD}" destId="{E092B819-4292-D240-A08F-AE83BB9D9315}"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EA00F08-90CE-406A-8B93-70BFA9788F48}"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7F166412-4B25-4248-B239-1D273CB6676F}">
      <dgm:prSet/>
      <dgm:spPr/>
      <dgm:t>
        <a:bodyPr/>
        <a:lstStyle/>
        <a:p>
          <a:r>
            <a:rPr lang="en-GB"/>
            <a:t>3D Printed Implants for Spinal Cord Injuries</a:t>
          </a:r>
          <a:endParaRPr lang="en-US"/>
        </a:p>
      </dgm:t>
    </dgm:pt>
    <dgm:pt modelId="{C1EB3C93-B0CD-42D1-ABB0-98AAA217DE61}" type="parTrans" cxnId="{3FA0902B-E47E-41E4-B693-D2C7C69B157B}">
      <dgm:prSet/>
      <dgm:spPr/>
      <dgm:t>
        <a:bodyPr/>
        <a:lstStyle/>
        <a:p>
          <a:endParaRPr lang="en-US"/>
        </a:p>
      </dgm:t>
    </dgm:pt>
    <dgm:pt modelId="{2A86CCEB-F0AB-48F7-B9C2-7CDF2B16E4EC}" type="sibTrans" cxnId="{3FA0902B-E47E-41E4-B693-D2C7C69B157B}">
      <dgm:prSet/>
      <dgm:spPr/>
      <dgm:t>
        <a:bodyPr/>
        <a:lstStyle/>
        <a:p>
          <a:endParaRPr lang="en-US"/>
        </a:p>
      </dgm:t>
    </dgm:pt>
    <dgm:pt modelId="{FD7483D8-B343-43D0-A42A-9A16E0440FC2}">
      <dgm:prSet/>
      <dgm:spPr/>
      <dgm:t>
        <a:bodyPr/>
        <a:lstStyle/>
        <a:p>
          <a:r>
            <a:rPr lang="en-GB"/>
            <a:t>Machine Learning</a:t>
          </a:r>
          <a:endParaRPr lang="en-US"/>
        </a:p>
      </dgm:t>
    </dgm:pt>
    <dgm:pt modelId="{D4860BEC-E2BB-4C89-876C-7D34A28A247E}" type="parTrans" cxnId="{06DBF204-9DE0-4698-A991-683C469F1811}">
      <dgm:prSet/>
      <dgm:spPr/>
      <dgm:t>
        <a:bodyPr/>
        <a:lstStyle/>
        <a:p>
          <a:endParaRPr lang="en-US"/>
        </a:p>
      </dgm:t>
    </dgm:pt>
    <dgm:pt modelId="{B5557EDB-6847-4DE0-A358-E483AEACE78F}" type="sibTrans" cxnId="{06DBF204-9DE0-4698-A991-683C469F1811}">
      <dgm:prSet/>
      <dgm:spPr/>
      <dgm:t>
        <a:bodyPr/>
        <a:lstStyle/>
        <a:p>
          <a:endParaRPr lang="en-US"/>
        </a:p>
      </dgm:t>
    </dgm:pt>
    <dgm:pt modelId="{8D5DDC9E-9E85-4DC7-8101-5FD172ECFD46}">
      <dgm:prSet/>
      <dgm:spPr/>
      <dgm:t>
        <a:bodyPr/>
        <a:lstStyle/>
        <a:p>
          <a:r>
            <a:rPr lang="en-GB"/>
            <a:t>Gene Function Annotation</a:t>
          </a:r>
          <a:endParaRPr lang="en-US"/>
        </a:p>
      </dgm:t>
    </dgm:pt>
    <dgm:pt modelId="{C2BC0C31-B57E-4D1B-B7AB-15BF9D0F7E4A}" type="parTrans" cxnId="{CEC7A26B-D8AF-4A1D-898B-E39DDEC27FD6}">
      <dgm:prSet/>
      <dgm:spPr/>
      <dgm:t>
        <a:bodyPr/>
        <a:lstStyle/>
        <a:p>
          <a:endParaRPr lang="en-US"/>
        </a:p>
      </dgm:t>
    </dgm:pt>
    <dgm:pt modelId="{A492D227-4B3D-4839-B8A6-0EBB385BAF33}" type="sibTrans" cxnId="{CEC7A26B-D8AF-4A1D-898B-E39DDEC27FD6}">
      <dgm:prSet/>
      <dgm:spPr/>
      <dgm:t>
        <a:bodyPr/>
        <a:lstStyle/>
        <a:p>
          <a:endParaRPr lang="en-US"/>
        </a:p>
      </dgm:t>
    </dgm:pt>
    <dgm:pt modelId="{1BA5A6D7-286C-4410-B1ED-D88DBF59AEE2}">
      <dgm:prSet/>
      <dgm:spPr/>
      <dgm:t>
        <a:bodyPr/>
        <a:lstStyle/>
        <a:p>
          <a:r>
            <a:rPr lang="en-GB"/>
            <a:t>Automated Medical-Image Diagnosis in Radiology</a:t>
          </a:r>
          <a:endParaRPr lang="en-US"/>
        </a:p>
      </dgm:t>
    </dgm:pt>
    <dgm:pt modelId="{C48AA647-486A-4B66-9255-77EB98570410}" type="parTrans" cxnId="{F11EFF22-1369-4891-840A-4AB557BBB75F}">
      <dgm:prSet/>
      <dgm:spPr/>
      <dgm:t>
        <a:bodyPr/>
        <a:lstStyle/>
        <a:p>
          <a:endParaRPr lang="en-US"/>
        </a:p>
      </dgm:t>
    </dgm:pt>
    <dgm:pt modelId="{AC910079-3425-4453-BB0D-0271CD2A9662}" type="sibTrans" cxnId="{F11EFF22-1369-4891-840A-4AB557BBB75F}">
      <dgm:prSet/>
      <dgm:spPr/>
      <dgm:t>
        <a:bodyPr/>
        <a:lstStyle/>
        <a:p>
          <a:endParaRPr lang="en-US"/>
        </a:p>
      </dgm:t>
    </dgm:pt>
    <dgm:pt modelId="{3E33ED52-ACE9-5142-BEE3-C4DFF243D32F}">
      <dgm:prSet/>
      <dgm:spPr/>
      <dgm:t>
        <a:bodyPr/>
        <a:lstStyle/>
        <a:p>
          <a:r>
            <a:rPr lang="en-GB" dirty="0"/>
            <a:t>Wearable Devices</a:t>
          </a:r>
        </a:p>
      </dgm:t>
    </dgm:pt>
    <dgm:pt modelId="{C8B6EF75-8962-2D47-AFC7-C8DEA55E0788}" type="parTrans" cxnId="{454C6896-D964-9441-824A-644711AFC812}">
      <dgm:prSet/>
      <dgm:spPr/>
    </dgm:pt>
    <dgm:pt modelId="{0746C74E-8773-6F4B-A890-ADB130155C12}" type="sibTrans" cxnId="{454C6896-D964-9441-824A-644711AFC812}">
      <dgm:prSet/>
      <dgm:spPr/>
    </dgm:pt>
    <dgm:pt modelId="{6074C579-5007-1047-8442-BF84C161A69B}" type="pres">
      <dgm:prSet presAssocID="{2EA00F08-90CE-406A-8B93-70BFA9788F48}" presName="linear" presStyleCnt="0">
        <dgm:presLayoutVars>
          <dgm:animLvl val="lvl"/>
          <dgm:resizeHandles val="exact"/>
        </dgm:presLayoutVars>
      </dgm:prSet>
      <dgm:spPr/>
    </dgm:pt>
    <dgm:pt modelId="{BC4182E1-AA41-CC4C-9F6C-B536AAE471A7}" type="pres">
      <dgm:prSet presAssocID="{7F166412-4B25-4248-B239-1D273CB6676F}" presName="parentText" presStyleLbl="node1" presStyleIdx="0" presStyleCnt="5">
        <dgm:presLayoutVars>
          <dgm:chMax val="0"/>
          <dgm:bulletEnabled val="1"/>
        </dgm:presLayoutVars>
      </dgm:prSet>
      <dgm:spPr/>
    </dgm:pt>
    <dgm:pt modelId="{32F4135A-5EA9-CA4E-844C-BA9E1DE69F24}" type="pres">
      <dgm:prSet presAssocID="{2A86CCEB-F0AB-48F7-B9C2-7CDF2B16E4EC}" presName="spacer" presStyleCnt="0"/>
      <dgm:spPr/>
    </dgm:pt>
    <dgm:pt modelId="{1EDD7D2A-440D-A54B-B697-A65910F9A6DC}" type="pres">
      <dgm:prSet presAssocID="{FD7483D8-B343-43D0-A42A-9A16E0440FC2}" presName="parentText" presStyleLbl="node1" presStyleIdx="1" presStyleCnt="5">
        <dgm:presLayoutVars>
          <dgm:chMax val="0"/>
          <dgm:bulletEnabled val="1"/>
        </dgm:presLayoutVars>
      </dgm:prSet>
      <dgm:spPr/>
    </dgm:pt>
    <dgm:pt modelId="{825AEFDE-60C3-6A4E-AA46-6B7CFF1947B7}" type="pres">
      <dgm:prSet presAssocID="{B5557EDB-6847-4DE0-A358-E483AEACE78F}" presName="spacer" presStyleCnt="0"/>
      <dgm:spPr/>
    </dgm:pt>
    <dgm:pt modelId="{4E812F5A-6027-584E-8385-24A867B9FB60}" type="pres">
      <dgm:prSet presAssocID="{8D5DDC9E-9E85-4DC7-8101-5FD172ECFD46}" presName="parentText" presStyleLbl="node1" presStyleIdx="2" presStyleCnt="5">
        <dgm:presLayoutVars>
          <dgm:chMax val="0"/>
          <dgm:bulletEnabled val="1"/>
        </dgm:presLayoutVars>
      </dgm:prSet>
      <dgm:spPr/>
    </dgm:pt>
    <dgm:pt modelId="{58491800-AD11-5E4C-9453-2C10E4B4B01D}" type="pres">
      <dgm:prSet presAssocID="{A492D227-4B3D-4839-B8A6-0EBB385BAF33}" presName="spacer" presStyleCnt="0"/>
      <dgm:spPr/>
    </dgm:pt>
    <dgm:pt modelId="{9386DAC3-C8AD-CA4D-A6CE-010DB454E45B}" type="pres">
      <dgm:prSet presAssocID="{1BA5A6D7-286C-4410-B1ED-D88DBF59AEE2}" presName="parentText" presStyleLbl="node1" presStyleIdx="3" presStyleCnt="5">
        <dgm:presLayoutVars>
          <dgm:chMax val="0"/>
          <dgm:bulletEnabled val="1"/>
        </dgm:presLayoutVars>
      </dgm:prSet>
      <dgm:spPr/>
    </dgm:pt>
    <dgm:pt modelId="{B40C0725-C6E9-7C48-AE71-A193008E23A3}" type="pres">
      <dgm:prSet presAssocID="{AC910079-3425-4453-BB0D-0271CD2A9662}" presName="spacer" presStyleCnt="0"/>
      <dgm:spPr/>
    </dgm:pt>
    <dgm:pt modelId="{97316E5A-4F24-D843-9A35-1BCAB742C7A2}" type="pres">
      <dgm:prSet presAssocID="{3E33ED52-ACE9-5142-BEE3-C4DFF243D32F}" presName="parentText" presStyleLbl="node1" presStyleIdx="4" presStyleCnt="5">
        <dgm:presLayoutVars>
          <dgm:chMax val="0"/>
          <dgm:bulletEnabled val="1"/>
        </dgm:presLayoutVars>
      </dgm:prSet>
      <dgm:spPr/>
    </dgm:pt>
  </dgm:ptLst>
  <dgm:cxnLst>
    <dgm:cxn modelId="{06DBF204-9DE0-4698-A991-683C469F1811}" srcId="{2EA00F08-90CE-406A-8B93-70BFA9788F48}" destId="{FD7483D8-B343-43D0-A42A-9A16E0440FC2}" srcOrd="1" destOrd="0" parTransId="{D4860BEC-E2BB-4C89-876C-7D34A28A247E}" sibTransId="{B5557EDB-6847-4DE0-A358-E483AEACE78F}"/>
    <dgm:cxn modelId="{F11EFF22-1369-4891-840A-4AB557BBB75F}" srcId="{2EA00F08-90CE-406A-8B93-70BFA9788F48}" destId="{1BA5A6D7-286C-4410-B1ED-D88DBF59AEE2}" srcOrd="3" destOrd="0" parTransId="{C48AA647-486A-4B66-9255-77EB98570410}" sibTransId="{AC910079-3425-4453-BB0D-0271CD2A9662}"/>
    <dgm:cxn modelId="{D2B2362B-485E-F945-A135-B4605BFF7E10}" type="presOf" srcId="{8D5DDC9E-9E85-4DC7-8101-5FD172ECFD46}" destId="{4E812F5A-6027-584E-8385-24A867B9FB60}" srcOrd="0" destOrd="0" presId="urn:microsoft.com/office/officeart/2005/8/layout/vList2"/>
    <dgm:cxn modelId="{3FA0902B-E47E-41E4-B693-D2C7C69B157B}" srcId="{2EA00F08-90CE-406A-8B93-70BFA9788F48}" destId="{7F166412-4B25-4248-B239-1D273CB6676F}" srcOrd="0" destOrd="0" parTransId="{C1EB3C93-B0CD-42D1-ABB0-98AAA217DE61}" sibTransId="{2A86CCEB-F0AB-48F7-B9C2-7CDF2B16E4EC}"/>
    <dgm:cxn modelId="{216E0345-8554-3F4F-9842-7E5C8471AA98}" type="presOf" srcId="{1BA5A6D7-286C-4410-B1ED-D88DBF59AEE2}" destId="{9386DAC3-C8AD-CA4D-A6CE-010DB454E45B}" srcOrd="0" destOrd="0" presId="urn:microsoft.com/office/officeart/2005/8/layout/vList2"/>
    <dgm:cxn modelId="{9CED3D5A-EB22-C748-9735-E4935D80F672}" type="presOf" srcId="{FD7483D8-B343-43D0-A42A-9A16E0440FC2}" destId="{1EDD7D2A-440D-A54B-B697-A65910F9A6DC}" srcOrd="0" destOrd="0" presId="urn:microsoft.com/office/officeart/2005/8/layout/vList2"/>
    <dgm:cxn modelId="{CEC7A26B-D8AF-4A1D-898B-E39DDEC27FD6}" srcId="{2EA00F08-90CE-406A-8B93-70BFA9788F48}" destId="{8D5DDC9E-9E85-4DC7-8101-5FD172ECFD46}" srcOrd="2" destOrd="0" parTransId="{C2BC0C31-B57E-4D1B-B7AB-15BF9D0F7E4A}" sibTransId="{A492D227-4B3D-4839-B8A6-0EBB385BAF33}"/>
    <dgm:cxn modelId="{F40C6C77-9B07-6040-888E-444BFF5AFC69}" type="presOf" srcId="{3E33ED52-ACE9-5142-BEE3-C4DFF243D32F}" destId="{97316E5A-4F24-D843-9A35-1BCAB742C7A2}" srcOrd="0" destOrd="0" presId="urn:microsoft.com/office/officeart/2005/8/layout/vList2"/>
    <dgm:cxn modelId="{60E3BE95-1377-AB45-A64D-F3E5ECC2F60C}" type="presOf" srcId="{7F166412-4B25-4248-B239-1D273CB6676F}" destId="{BC4182E1-AA41-CC4C-9F6C-B536AAE471A7}" srcOrd="0" destOrd="0" presId="urn:microsoft.com/office/officeart/2005/8/layout/vList2"/>
    <dgm:cxn modelId="{454C6896-D964-9441-824A-644711AFC812}" srcId="{2EA00F08-90CE-406A-8B93-70BFA9788F48}" destId="{3E33ED52-ACE9-5142-BEE3-C4DFF243D32F}" srcOrd="4" destOrd="0" parTransId="{C8B6EF75-8962-2D47-AFC7-C8DEA55E0788}" sibTransId="{0746C74E-8773-6F4B-A890-ADB130155C12}"/>
    <dgm:cxn modelId="{ABCD99D4-728D-9D4A-A5C8-778882D6A7F3}" type="presOf" srcId="{2EA00F08-90CE-406A-8B93-70BFA9788F48}" destId="{6074C579-5007-1047-8442-BF84C161A69B}" srcOrd="0" destOrd="0" presId="urn:microsoft.com/office/officeart/2005/8/layout/vList2"/>
    <dgm:cxn modelId="{8FC10BA2-E098-F044-A569-E3DB8F91C197}" type="presParOf" srcId="{6074C579-5007-1047-8442-BF84C161A69B}" destId="{BC4182E1-AA41-CC4C-9F6C-B536AAE471A7}" srcOrd="0" destOrd="0" presId="urn:microsoft.com/office/officeart/2005/8/layout/vList2"/>
    <dgm:cxn modelId="{9FB58452-0874-B34C-89B6-2E1015DC9F64}" type="presParOf" srcId="{6074C579-5007-1047-8442-BF84C161A69B}" destId="{32F4135A-5EA9-CA4E-844C-BA9E1DE69F24}" srcOrd="1" destOrd="0" presId="urn:microsoft.com/office/officeart/2005/8/layout/vList2"/>
    <dgm:cxn modelId="{7B1862B1-4C13-3041-8237-C6DC9C494AF4}" type="presParOf" srcId="{6074C579-5007-1047-8442-BF84C161A69B}" destId="{1EDD7D2A-440D-A54B-B697-A65910F9A6DC}" srcOrd="2" destOrd="0" presId="urn:microsoft.com/office/officeart/2005/8/layout/vList2"/>
    <dgm:cxn modelId="{55733895-D87A-374A-B1D2-3F4638707B56}" type="presParOf" srcId="{6074C579-5007-1047-8442-BF84C161A69B}" destId="{825AEFDE-60C3-6A4E-AA46-6B7CFF1947B7}" srcOrd="3" destOrd="0" presId="urn:microsoft.com/office/officeart/2005/8/layout/vList2"/>
    <dgm:cxn modelId="{54121401-FC30-F14E-AB6C-54C24B38558B}" type="presParOf" srcId="{6074C579-5007-1047-8442-BF84C161A69B}" destId="{4E812F5A-6027-584E-8385-24A867B9FB60}" srcOrd="4" destOrd="0" presId="urn:microsoft.com/office/officeart/2005/8/layout/vList2"/>
    <dgm:cxn modelId="{6D0F6866-7CA8-4B48-B814-A9883C5BDD1F}" type="presParOf" srcId="{6074C579-5007-1047-8442-BF84C161A69B}" destId="{58491800-AD11-5E4C-9453-2C10E4B4B01D}" srcOrd="5" destOrd="0" presId="urn:microsoft.com/office/officeart/2005/8/layout/vList2"/>
    <dgm:cxn modelId="{BCB130D4-86AE-1D44-8DFC-B6F335AA3435}" type="presParOf" srcId="{6074C579-5007-1047-8442-BF84C161A69B}" destId="{9386DAC3-C8AD-CA4D-A6CE-010DB454E45B}" srcOrd="6" destOrd="0" presId="urn:microsoft.com/office/officeart/2005/8/layout/vList2"/>
    <dgm:cxn modelId="{52D82A3B-81EE-D54A-B446-D5FEAF961DA5}" type="presParOf" srcId="{6074C579-5007-1047-8442-BF84C161A69B}" destId="{B40C0725-C6E9-7C48-AE71-A193008E23A3}" srcOrd="7" destOrd="0" presId="urn:microsoft.com/office/officeart/2005/8/layout/vList2"/>
    <dgm:cxn modelId="{05FF2398-DE7E-C74F-8859-F52EBF5BFF30}" type="presParOf" srcId="{6074C579-5007-1047-8442-BF84C161A69B}" destId="{97316E5A-4F24-D843-9A35-1BCAB742C7A2}"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A7B05B8-9CCA-4596-B2FF-B59D07BD077A}"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7F6762FF-7DEE-4D95-986B-06BA7BE4D2D7}">
      <dgm:prSet/>
      <dgm:spPr/>
      <dgm:t>
        <a:bodyPr/>
        <a:lstStyle/>
        <a:p>
          <a:r>
            <a:rPr lang="en-GB"/>
            <a:t>During the recent COVID 19 epidemic, several digital technologies have been put to play.</a:t>
          </a:r>
          <a:endParaRPr lang="en-US"/>
        </a:p>
      </dgm:t>
    </dgm:pt>
    <dgm:pt modelId="{14C8FF30-339D-4B50-8E98-FFF62676FA45}" type="parTrans" cxnId="{EFEAD9F4-76C3-4F9C-9CFF-A91BE96C6935}">
      <dgm:prSet/>
      <dgm:spPr/>
      <dgm:t>
        <a:bodyPr/>
        <a:lstStyle/>
        <a:p>
          <a:endParaRPr lang="en-US"/>
        </a:p>
      </dgm:t>
    </dgm:pt>
    <dgm:pt modelId="{59BC1027-D4D1-4339-9508-9952AC1FEC6E}" type="sibTrans" cxnId="{EFEAD9F4-76C3-4F9C-9CFF-A91BE96C6935}">
      <dgm:prSet/>
      <dgm:spPr/>
      <dgm:t>
        <a:bodyPr/>
        <a:lstStyle/>
        <a:p>
          <a:endParaRPr lang="en-US"/>
        </a:p>
      </dgm:t>
    </dgm:pt>
    <dgm:pt modelId="{BE798E69-563F-4D1D-BA78-7D5B1621037E}">
      <dgm:prSet/>
      <dgm:spPr/>
      <dgm:t>
        <a:bodyPr/>
        <a:lstStyle/>
        <a:p>
          <a:r>
            <a:rPr lang="en-GB"/>
            <a:t>The number of software technologies is far larger and more commonly utilized than hardware technology.</a:t>
          </a:r>
          <a:endParaRPr lang="en-US"/>
        </a:p>
      </dgm:t>
    </dgm:pt>
    <dgm:pt modelId="{94F5DBC1-0F6D-451C-936F-3A2FA39F9DB0}" type="parTrans" cxnId="{A982BDD6-13D3-4D5D-A1CB-7A18C5C34E64}">
      <dgm:prSet/>
      <dgm:spPr/>
      <dgm:t>
        <a:bodyPr/>
        <a:lstStyle/>
        <a:p>
          <a:endParaRPr lang="en-US"/>
        </a:p>
      </dgm:t>
    </dgm:pt>
    <dgm:pt modelId="{7A20EDEF-8AA7-4A64-942E-C1875E4DFBA7}" type="sibTrans" cxnId="{A982BDD6-13D3-4D5D-A1CB-7A18C5C34E64}">
      <dgm:prSet/>
      <dgm:spPr/>
      <dgm:t>
        <a:bodyPr/>
        <a:lstStyle/>
        <a:p>
          <a:endParaRPr lang="en-US"/>
        </a:p>
      </dgm:t>
    </dgm:pt>
    <dgm:pt modelId="{5B1A9B44-690D-40FB-BDAE-EAD7181F89DD}">
      <dgm:prSet/>
      <dgm:spPr/>
      <dgm:t>
        <a:bodyPr/>
        <a:lstStyle/>
        <a:p>
          <a:r>
            <a:rPr lang="en-GB"/>
            <a:t>Most people infected with COVID 19 may be cared for remotely with symptom treatment and isolation instructions.</a:t>
          </a:r>
          <a:endParaRPr lang="en-US"/>
        </a:p>
      </dgm:t>
    </dgm:pt>
    <dgm:pt modelId="{88E21D82-3441-4535-A0A9-002E173BB148}" type="parTrans" cxnId="{1C621A8C-0845-4A9D-A33D-8EA4DD890B98}">
      <dgm:prSet/>
      <dgm:spPr/>
      <dgm:t>
        <a:bodyPr/>
        <a:lstStyle/>
        <a:p>
          <a:endParaRPr lang="en-US"/>
        </a:p>
      </dgm:t>
    </dgm:pt>
    <dgm:pt modelId="{D4FCFA1C-58DF-4AD3-B871-9961BFEA993D}" type="sibTrans" cxnId="{1C621A8C-0845-4A9D-A33D-8EA4DD890B98}">
      <dgm:prSet/>
      <dgm:spPr/>
      <dgm:t>
        <a:bodyPr/>
        <a:lstStyle/>
        <a:p>
          <a:endParaRPr lang="en-US"/>
        </a:p>
      </dgm:t>
    </dgm:pt>
    <dgm:pt modelId="{38FE24C5-0889-4779-9E59-4966BD2B9E4C}" type="pres">
      <dgm:prSet presAssocID="{AA7B05B8-9CCA-4596-B2FF-B59D07BD077A}" presName="Name0" presStyleCnt="0">
        <dgm:presLayoutVars>
          <dgm:dir/>
          <dgm:animLvl val="lvl"/>
          <dgm:resizeHandles val="exact"/>
        </dgm:presLayoutVars>
      </dgm:prSet>
      <dgm:spPr/>
    </dgm:pt>
    <dgm:pt modelId="{7F353078-9A1D-4DCA-8EFD-026153423094}" type="pres">
      <dgm:prSet presAssocID="{5B1A9B44-690D-40FB-BDAE-EAD7181F89DD}" presName="boxAndChildren" presStyleCnt="0"/>
      <dgm:spPr/>
    </dgm:pt>
    <dgm:pt modelId="{3130D74E-6AFA-49D9-AB31-DE309F19708C}" type="pres">
      <dgm:prSet presAssocID="{5B1A9B44-690D-40FB-BDAE-EAD7181F89DD}" presName="parentTextBox" presStyleLbl="node1" presStyleIdx="0" presStyleCnt="3"/>
      <dgm:spPr/>
    </dgm:pt>
    <dgm:pt modelId="{77A6B91B-3B04-41C7-A875-C4FD3FDF3A5C}" type="pres">
      <dgm:prSet presAssocID="{7A20EDEF-8AA7-4A64-942E-C1875E4DFBA7}" presName="sp" presStyleCnt="0"/>
      <dgm:spPr/>
    </dgm:pt>
    <dgm:pt modelId="{1E53A162-E3CA-461F-8B98-FE63E257C3ED}" type="pres">
      <dgm:prSet presAssocID="{BE798E69-563F-4D1D-BA78-7D5B1621037E}" presName="arrowAndChildren" presStyleCnt="0"/>
      <dgm:spPr/>
    </dgm:pt>
    <dgm:pt modelId="{BB55B362-3E43-4867-AC94-2859979DCDF7}" type="pres">
      <dgm:prSet presAssocID="{BE798E69-563F-4D1D-BA78-7D5B1621037E}" presName="parentTextArrow" presStyleLbl="node1" presStyleIdx="1" presStyleCnt="3"/>
      <dgm:spPr/>
    </dgm:pt>
    <dgm:pt modelId="{381EE467-6632-42FA-9431-83B340618828}" type="pres">
      <dgm:prSet presAssocID="{59BC1027-D4D1-4339-9508-9952AC1FEC6E}" presName="sp" presStyleCnt="0"/>
      <dgm:spPr/>
    </dgm:pt>
    <dgm:pt modelId="{4EF24E49-FBD7-40D9-9C2A-7C18EFEE06E0}" type="pres">
      <dgm:prSet presAssocID="{7F6762FF-7DEE-4D95-986B-06BA7BE4D2D7}" presName="arrowAndChildren" presStyleCnt="0"/>
      <dgm:spPr/>
    </dgm:pt>
    <dgm:pt modelId="{8DCE5AA0-F53C-454B-A975-CCD19C5D2B9A}" type="pres">
      <dgm:prSet presAssocID="{7F6762FF-7DEE-4D95-986B-06BA7BE4D2D7}" presName="parentTextArrow" presStyleLbl="node1" presStyleIdx="2" presStyleCnt="3"/>
      <dgm:spPr/>
    </dgm:pt>
  </dgm:ptLst>
  <dgm:cxnLst>
    <dgm:cxn modelId="{94EA4B5B-3D2C-4BEC-8119-5759FEAB8C42}" type="presOf" srcId="{BE798E69-563F-4D1D-BA78-7D5B1621037E}" destId="{BB55B362-3E43-4867-AC94-2859979DCDF7}" srcOrd="0" destOrd="0" presId="urn:microsoft.com/office/officeart/2005/8/layout/process4"/>
    <dgm:cxn modelId="{1C621A8C-0845-4A9D-A33D-8EA4DD890B98}" srcId="{AA7B05B8-9CCA-4596-B2FF-B59D07BD077A}" destId="{5B1A9B44-690D-40FB-BDAE-EAD7181F89DD}" srcOrd="2" destOrd="0" parTransId="{88E21D82-3441-4535-A0A9-002E173BB148}" sibTransId="{D4FCFA1C-58DF-4AD3-B871-9961BFEA993D}"/>
    <dgm:cxn modelId="{D85F3BAC-F612-4F42-AC89-AC4EE07309F6}" type="presOf" srcId="{AA7B05B8-9CCA-4596-B2FF-B59D07BD077A}" destId="{38FE24C5-0889-4779-9E59-4966BD2B9E4C}" srcOrd="0" destOrd="0" presId="urn:microsoft.com/office/officeart/2005/8/layout/process4"/>
    <dgm:cxn modelId="{A5B2E2B1-EF8E-4DE6-9B78-59F5E2A3BEEC}" type="presOf" srcId="{7F6762FF-7DEE-4D95-986B-06BA7BE4D2D7}" destId="{8DCE5AA0-F53C-454B-A975-CCD19C5D2B9A}" srcOrd="0" destOrd="0" presId="urn:microsoft.com/office/officeart/2005/8/layout/process4"/>
    <dgm:cxn modelId="{A982BDD6-13D3-4D5D-A1CB-7A18C5C34E64}" srcId="{AA7B05B8-9CCA-4596-B2FF-B59D07BD077A}" destId="{BE798E69-563F-4D1D-BA78-7D5B1621037E}" srcOrd="1" destOrd="0" parTransId="{94F5DBC1-0F6D-451C-936F-3A2FA39F9DB0}" sibTransId="{7A20EDEF-8AA7-4A64-942E-C1875E4DFBA7}"/>
    <dgm:cxn modelId="{EFEAD9F4-76C3-4F9C-9CFF-A91BE96C6935}" srcId="{AA7B05B8-9CCA-4596-B2FF-B59D07BD077A}" destId="{7F6762FF-7DEE-4D95-986B-06BA7BE4D2D7}" srcOrd="0" destOrd="0" parTransId="{14C8FF30-339D-4B50-8E98-FFF62676FA45}" sibTransId="{59BC1027-D4D1-4339-9508-9952AC1FEC6E}"/>
    <dgm:cxn modelId="{AFF8BAFD-0059-4B65-BA66-276B7FEB548D}" type="presOf" srcId="{5B1A9B44-690D-40FB-BDAE-EAD7181F89DD}" destId="{3130D74E-6AFA-49D9-AB31-DE309F19708C}" srcOrd="0" destOrd="0" presId="urn:microsoft.com/office/officeart/2005/8/layout/process4"/>
    <dgm:cxn modelId="{C7D2451E-B34F-419E-A0FC-7B1645EAD021}" type="presParOf" srcId="{38FE24C5-0889-4779-9E59-4966BD2B9E4C}" destId="{7F353078-9A1D-4DCA-8EFD-026153423094}" srcOrd="0" destOrd="0" presId="urn:microsoft.com/office/officeart/2005/8/layout/process4"/>
    <dgm:cxn modelId="{FA6A5310-3018-4F1A-B7F9-C592476B3F14}" type="presParOf" srcId="{7F353078-9A1D-4DCA-8EFD-026153423094}" destId="{3130D74E-6AFA-49D9-AB31-DE309F19708C}" srcOrd="0" destOrd="0" presId="urn:microsoft.com/office/officeart/2005/8/layout/process4"/>
    <dgm:cxn modelId="{EB03BFA4-4B09-40AC-954D-0A0DBDA867A2}" type="presParOf" srcId="{38FE24C5-0889-4779-9E59-4966BD2B9E4C}" destId="{77A6B91B-3B04-41C7-A875-C4FD3FDF3A5C}" srcOrd="1" destOrd="0" presId="urn:microsoft.com/office/officeart/2005/8/layout/process4"/>
    <dgm:cxn modelId="{3D50A6AA-2190-4DDA-8288-09A405CF07D5}" type="presParOf" srcId="{38FE24C5-0889-4779-9E59-4966BD2B9E4C}" destId="{1E53A162-E3CA-461F-8B98-FE63E257C3ED}" srcOrd="2" destOrd="0" presId="urn:microsoft.com/office/officeart/2005/8/layout/process4"/>
    <dgm:cxn modelId="{BE458CE2-3A94-4826-92AB-F84365D49E86}" type="presParOf" srcId="{1E53A162-E3CA-461F-8B98-FE63E257C3ED}" destId="{BB55B362-3E43-4867-AC94-2859979DCDF7}" srcOrd="0" destOrd="0" presId="urn:microsoft.com/office/officeart/2005/8/layout/process4"/>
    <dgm:cxn modelId="{2BCCB149-207F-494F-91BC-71AE3EB0C594}" type="presParOf" srcId="{38FE24C5-0889-4779-9E59-4966BD2B9E4C}" destId="{381EE467-6632-42FA-9431-83B340618828}" srcOrd="3" destOrd="0" presId="urn:microsoft.com/office/officeart/2005/8/layout/process4"/>
    <dgm:cxn modelId="{9973B77D-3416-4CA6-94FF-7BA209D82749}" type="presParOf" srcId="{38FE24C5-0889-4779-9E59-4966BD2B9E4C}" destId="{4EF24E49-FBD7-40D9-9C2A-7C18EFEE06E0}" srcOrd="4" destOrd="0" presId="urn:microsoft.com/office/officeart/2005/8/layout/process4"/>
    <dgm:cxn modelId="{9AC4E318-2645-4D70-8FBC-CBD11F0554CE}" type="presParOf" srcId="{4EF24E49-FBD7-40D9-9C2A-7C18EFEE06E0}" destId="{8DCE5AA0-F53C-454B-A975-CCD19C5D2B9A}"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335506A-2914-485C-9F79-DEC48BBC5E53}" type="doc">
      <dgm:prSet loTypeId="urn:microsoft.com/office/officeart/2008/layout/LinedList" loCatId="list" qsTypeId="urn:microsoft.com/office/officeart/2005/8/quickstyle/simple2" qsCatId="simple" csTypeId="urn:microsoft.com/office/officeart/2005/8/colors/accent1_2" csCatId="accent1" phldr="1"/>
      <dgm:spPr/>
      <dgm:t>
        <a:bodyPr/>
        <a:lstStyle/>
        <a:p>
          <a:endParaRPr lang="en-US"/>
        </a:p>
      </dgm:t>
    </dgm:pt>
    <dgm:pt modelId="{3BD7EBF7-CC15-4AAF-B503-6213A9A476DA}">
      <dgm:prSet/>
      <dgm:spPr/>
      <dgm:t>
        <a:bodyPr/>
        <a:lstStyle/>
        <a:p>
          <a:r>
            <a:rPr lang="en-GB"/>
            <a:t>HealthManagement (2020). </a:t>
          </a:r>
          <a:r>
            <a:rPr lang="en-GB" i="1"/>
            <a:t>Radiology Management, ICU Management, Healthcare IT, Cardiology Management, Executive Management</a:t>
          </a:r>
          <a:r>
            <a:rPr lang="en-GB"/>
            <a:t>. [online] HealthManagement. Available at: https://healthmanagement.org/c/cardio/news/the-impact-of-digital-technology-on-healthcare [Accessed 20 Nov. 2022].</a:t>
          </a:r>
          <a:endParaRPr lang="en-US"/>
        </a:p>
      </dgm:t>
    </dgm:pt>
    <dgm:pt modelId="{A401F569-D27F-48E5-8178-11BA2070A5B3}" type="parTrans" cxnId="{521FE57A-49DF-4AF6-A338-585F44E4532F}">
      <dgm:prSet/>
      <dgm:spPr/>
      <dgm:t>
        <a:bodyPr/>
        <a:lstStyle/>
        <a:p>
          <a:endParaRPr lang="en-US"/>
        </a:p>
      </dgm:t>
    </dgm:pt>
    <dgm:pt modelId="{AB8207B1-29BE-472D-A8E4-EAAA1EB3809A}" type="sibTrans" cxnId="{521FE57A-49DF-4AF6-A338-585F44E4532F}">
      <dgm:prSet/>
      <dgm:spPr/>
      <dgm:t>
        <a:bodyPr/>
        <a:lstStyle/>
        <a:p>
          <a:endParaRPr lang="en-US"/>
        </a:p>
      </dgm:t>
    </dgm:pt>
    <dgm:pt modelId="{ED18EBBC-B7BB-4FDD-984D-7A6074F8C738}">
      <dgm:prSet/>
      <dgm:spPr/>
      <dgm:t>
        <a:bodyPr/>
        <a:lstStyle/>
        <a:p>
          <a:r>
            <a:rPr lang="en-GB"/>
            <a:t>Kyrarini, M., Lygerakis, F., Rajavenkatanarayanan, A., Sevastopoulos, C., Nambiappan, H.R., Chaitanya, K.K., Babu, A.R., Mathew, J. and Makedon, F. (2021). A Survey of Robots in Healthcare. </a:t>
          </a:r>
          <a:r>
            <a:rPr lang="en-GB" i="1"/>
            <a:t>Technologies</a:t>
          </a:r>
          <a:r>
            <a:rPr lang="en-GB"/>
            <a:t>, 9(1), p.8. doi:10.3390/technologies9010008.</a:t>
          </a:r>
          <a:endParaRPr lang="en-US"/>
        </a:p>
      </dgm:t>
    </dgm:pt>
    <dgm:pt modelId="{C25EA328-8166-44FA-81F2-706CF19A5B18}" type="parTrans" cxnId="{5FB3C5A8-249F-468B-8C54-BF194427B925}">
      <dgm:prSet/>
      <dgm:spPr/>
      <dgm:t>
        <a:bodyPr/>
        <a:lstStyle/>
        <a:p>
          <a:endParaRPr lang="en-US"/>
        </a:p>
      </dgm:t>
    </dgm:pt>
    <dgm:pt modelId="{2E8C4572-7F3A-42A9-9619-B89921C644E2}" type="sibTrans" cxnId="{5FB3C5A8-249F-468B-8C54-BF194427B925}">
      <dgm:prSet/>
      <dgm:spPr/>
      <dgm:t>
        <a:bodyPr/>
        <a:lstStyle/>
        <a:p>
          <a:endParaRPr lang="en-US"/>
        </a:p>
      </dgm:t>
    </dgm:pt>
    <dgm:pt modelId="{7DB4B362-F956-410D-8486-012EC8CA31A2}">
      <dgm:prSet/>
      <dgm:spPr/>
      <dgm:t>
        <a:bodyPr/>
        <a:lstStyle/>
        <a:p>
          <a:r>
            <a:rPr lang="en-GB" dirty="0" err="1"/>
            <a:t>Riek</a:t>
          </a:r>
          <a:r>
            <a:rPr lang="en-GB" dirty="0"/>
            <a:t>, L.D. (2011). Healthcare Robotics. </a:t>
          </a:r>
          <a:r>
            <a:rPr lang="en-GB" i="1" dirty="0"/>
            <a:t>Computer Science and Engineering</a:t>
          </a:r>
          <a:r>
            <a:rPr lang="en-GB" dirty="0"/>
            <a:t>. [online] doi:10.1145/3127874.</a:t>
          </a:r>
          <a:endParaRPr lang="en-US" dirty="0"/>
        </a:p>
      </dgm:t>
    </dgm:pt>
    <dgm:pt modelId="{94E26F62-F3DB-4B88-A204-AA52A6359F6A}" type="parTrans" cxnId="{02CA3DDF-B443-477F-847F-AC9261B5A9AA}">
      <dgm:prSet/>
      <dgm:spPr/>
      <dgm:t>
        <a:bodyPr/>
        <a:lstStyle/>
        <a:p>
          <a:endParaRPr lang="en-US"/>
        </a:p>
      </dgm:t>
    </dgm:pt>
    <dgm:pt modelId="{6E1B7F53-F5BA-41B6-9C16-36B581CD7171}" type="sibTrans" cxnId="{02CA3DDF-B443-477F-847F-AC9261B5A9AA}">
      <dgm:prSet/>
      <dgm:spPr/>
      <dgm:t>
        <a:bodyPr/>
        <a:lstStyle/>
        <a:p>
          <a:endParaRPr lang="en-US"/>
        </a:p>
      </dgm:t>
    </dgm:pt>
    <dgm:pt modelId="{1C374DB2-CA05-4AB4-B6AA-05038C3A953A}">
      <dgm:prSet/>
      <dgm:spPr/>
      <dgm:t>
        <a:bodyPr/>
        <a:lstStyle/>
        <a:p>
          <a:r>
            <a:rPr lang="en-GB"/>
            <a:t>Scherman, J. (2019). </a:t>
          </a:r>
          <a:r>
            <a:rPr lang="en-GB" i="1"/>
            <a:t>5 Ways Technology in Healthcare Is Transforming the Way We Approach Medical Treatment</a:t>
          </a:r>
          <a:r>
            <a:rPr lang="en-GB"/>
            <a:t>. [online] Rasmussen University. Available at: https://www.rasmussen.edu/degrees/health-sciences/blog/technology-in-healthcare-transformation/ [Accessed 19 Nov. 2022].</a:t>
          </a:r>
          <a:endParaRPr lang="en-US"/>
        </a:p>
      </dgm:t>
    </dgm:pt>
    <dgm:pt modelId="{509BC8DD-7493-4613-BEAB-F522C32B8D1A}" type="parTrans" cxnId="{F5691DAE-C9DF-47C6-8D7E-4B30835EB706}">
      <dgm:prSet/>
      <dgm:spPr/>
      <dgm:t>
        <a:bodyPr/>
        <a:lstStyle/>
        <a:p>
          <a:endParaRPr lang="en-US"/>
        </a:p>
      </dgm:t>
    </dgm:pt>
    <dgm:pt modelId="{646AB57F-9E4D-4417-AD89-7A1583CFA1D2}" type="sibTrans" cxnId="{F5691DAE-C9DF-47C6-8D7E-4B30835EB706}">
      <dgm:prSet/>
      <dgm:spPr/>
      <dgm:t>
        <a:bodyPr/>
        <a:lstStyle/>
        <a:p>
          <a:endParaRPr lang="en-US"/>
        </a:p>
      </dgm:t>
    </dgm:pt>
    <dgm:pt modelId="{3BEA8F98-976E-44E4-BCE7-973F137C84C9}">
      <dgm:prSet/>
      <dgm:spPr/>
      <dgm:t>
        <a:bodyPr/>
        <a:lstStyle/>
        <a:p>
          <a:r>
            <a:rPr lang="en-GB"/>
            <a:t>Stoeva, M. (2020). Health and technology revealing the vision on technological applications in contemporary healthcare. </a:t>
          </a:r>
          <a:r>
            <a:rPr lang="en-GB" i="1"/>
            <a:t>Health and Technology</a:t>
          </a:r>
          <a:r>
            <a:rPr lang="en-GB"/>
            <a:t>, 10(1), pp.1–3. doi:10.1007/s12553-020-00412-x.</a:t>
          </a:r>
          <a:endParaRPr lang="en-US"/>
        </a:p>
      </dgm:t>
    </dgm:pt>
    <dgm:pt modelId="{4EE82090-0124-4FEF-AA9A-EB266779D235}" type="parTrans" cxnId="{FD4B78DA-3D46-4CA2-A74B-8339FCDC8DFA}">
      <dgm:prSet/>
      <dgm:spPr/>
      <dgm:t>
        <a:bodyPr/>
        <a:lstStyle/>
        <a:p>
          <a:endParaRPr lang="en-US"/>
        </a:p>
      </dgm:t>
    </dgm:pt>
    <dgm:pt modelId="{1EC37DD1-C551-49F7-8E4A-CD09CF40CEAE}" type="sibTrans" cxnId="{FD4B78DA-3D46-4CA2-A74B-8339FCDC8DFA}">
      <dgm:prSet/>
      <dgm:spPr/>
      <dgm:t>
        <a:bodyPr/>
        <a:lstStyle/>
        <a:p>
          <a:endParaRPr lang="en-US"/>
        </a:p>
      </dgm:t>
    </dgm:pt>
    <dgm:pt modelId="{C967AF46-DE97-484F-AB73-311FA60DAC15}">
      <dgm:prSet/>
      <dgm:spPr/>
      <dgm:t>
        <a:bodyPr/>
        <a:lstStyle/>
        <a:p>
          <a:r>
            <a:rPr lang="en-GB" dirty="0"/>
            <a:t>van </a:t>
          </a:r>
          <a:r>
            <a:rPr lang="en-GB" dirty="0" err="1"/>
            <a:t>Hooijdonk</a:t>
          </a:r>
          <a:r>
            <a:rPr lang="en-GB" dirty="0"/>
            <a:t>, R. (2019). </a:t>
          </a:r>
          <a:r>
            <a:rPr lang="en-GB" i="1" dirty="0"/>
            <a:t>Ready or not, tech-driven healthcare is here</a:t>
          </a:r>
          <a:r>
            <a:rPr lang="en-GB" dirty="0"/>
            <a:t>. [online] </a:t>
          </a:r>
          <a:r>
            <a:rPr lang="en-GB" dirty="0" err="1"/>
            <a:t>www.scnsoft.com</a:t>
          </a:r>
          <a:r>
            <a:rPr lang="en-GB" dirty="0"/>
            <a:t>. Available at: https://www.scnsoft.com/blog/tech-driven-healthcare [Accessed 21 Nov. 2022].</a:t>
          </a:r>
          <a:endParaRPr lang="en-US" dirty="0"/>
        </a:p>
      </dgm:t>
    </dgm:pt>
    <dgm:pt modelId="{F05ACC57-F6A0-4F6E-98AD-5C2260160949}" type="parTrans" cxnId="{D1EF82DA-2A3E-4E81-8F41-125D50560289}">
      <dgm:prSet/>
      <dgm:spPr/>
      <dgm:t>
        <a:bodyPr/>
        <a:lstStyle/>
        <a:p>
          <a:endParaRPr lang="en-US"/>
        </a:p>
      </dgm:t>
    </dgm:pt>
    <dgm:pt modelId="{450DC0D7-C359-46F9-A0DD-E935064B445F}" type="sibTrans" cxnId="{D1EF82DA-2A3E-4E81-8F41-125D50560289}">
      <dgm:prSet/>
      <dgm:spPr/>
      <dgm:t>
        <a:bodyPr/>
        <a:lstStyle/>
        <a:p>
          <a:endParaRPr lang="en-US"/>
        </a:p>
      </dgm:t>
    </dgm:pt>
    <dgm:pt modelId="{B5757453-9F45-4E00-9B42-95E3222D49A4}">
      <dgm:prSet/>
      <dgm:spPr/>
      <dgm:t>
        <a:bodyPr/>
        <a:lstStyle/>
        <a:p>
          <a:r>
            <a:rPr lang="en-GB" dirty="0"/>
            <a:t>Yu, K.-H., Beam, A.L. and </a:t>
          </a:r>
          <a:r>
            <a:rPr lang="en-GB" dirty="0" err="1"/>
            <a:t>Kohane</a:t>
          </a:r>
          <a:r>
            <a:rPr lang="en-GB" dirty="0"/>
            <a:t>, I.S. (2018). </a:t>
          </a:r>
          <a:r>
            <a:rPr lang="en-GB" i="1" dirty="0"/>
            <a:t>Artificial </a:t>
          </a:r>
          <a:r>
            <a:rPr lang="en-GB" i="1" dirty="0" err="1"/>
            <a:t>Inteligence</a:t>
          </a:r>
          <a:r>
            <a:rPr lang="en-GB" i="1" dirty="0"/>
            <a:t> in Healthcare</a:t>
          </a:r>
          <a:r>
            <a:rPr lang="en-GB" dirty="0"/>
            <a:t>. [online] Nature Biomedical Engineer. Available at: https://drive.google.com/file/d/10U3KnmNY8lgQk3GXn14sMv7Tp4wsxk-n/view [Accessed 21 Nov. 2022].</a:t>
          </a:r>
          <a:endParaRPr lang="en-US" dirty="0"/>
        </a:p>
      </dgm:t>
    </dgm:pt>
    <dgm:pt modelId="{346864B4-09BE-4486-A385-293458A8A862}" type="parTrans" cxnId="{B758F75F-E6F0-EC4F-B6CF-17D3C90A92D0}">
      <dgm:prSet/>
      <dgm:spPr/>
      <dgm:t>
        <a:bodyPr/>
        <a:lstStyle/>
        <a:p>
          <a:endParaRPr lang="en-US"/>
        </a:p>
      </dgm:t>
    </dgm:pt>
    <dgm:pt modelId="{0AADD80F-93C2-4926-A959-93DA3AE53CE7}" type="sibTrans" cxnId="{B758F75F-E6F0-EC4F-B6CF-17D3C90A92D0}">
      <dgm:prSet/>
      <dgm:spPr/>
      <dgm:t>
        <a:bodyPr/>
        <a:lstStyle/>
        <a:p>
          <a:endParaRPr lang="en-US"/>
        </a:p>
      </dgm:t>
    </dgm:pt>
    <dgm:pt modelId="{B09F4FAD-5078-D04D-8D6B-04AADB774E64}" type="pres">
      <dgm:prSet presAssocID="{9335506A-2914-485C-9F79-DEC48BBC5E53}" presName="vert0" presStyleCnt="0">
        <dgm:presLayoutVars>
          <dgm:dir/>
          <dgm:animOne val="branch"/>
          <dgm:animLvl val="lvl"/>
        </dgm:presLayoutVars>
      </dgm:prSet>
      <dgm:spPr/>
    </dgm:pt>
    <dgm:pt modelId="{A3A4ED04-8957-674A-B59E-C4F115B9D96B}" type="pres">
      <dgm:prSet presAssocID="{3BD7EBF7-CC15-4AAF-B503-6213A9A476DA}" presName="thickLine" presStyleLbl="alignNode1" presStyleIdx="0" presStyleCnt="7"/>
      <dgm:spPr/>
    </dgm:pt>
    <dgm:pt modelId="{3A5E951E-1A68-B145-89EE-0C8E5360FD3F}" type="pres">
      <dgm:prSet presAssocID="{3BD7EBF7-CC15-4AAF-B503-6213A9A476DA}" presName="horz1" presStyleCnt="0"/>
      <dgm:spPr/>
    </dgm:pt>
    <dgm:pt modelId="{588BECC8-B6A9-4443-B510-01DCC5475B7C}" type="pres">
      <dgm:prSet presAssocID="{3BD7EBF7-CC15-4AAF-B503-6213A9A476DA}" presName="tx1" presStyleLbl="revTx" presStyleIdx="0" presStyleCnt="7"/>
      <dgm:spPr/>
    </dgm:pt>
    <dgm:pt modelId="{904800BE-8097-C44C-8AA5-706145A5917E}" type="pres">
      <dgm:prSet presAssocID="{3BD7EBF7-CC15-4AAF-B503-6213A9A476DA}" presName="vert1" presStyleCnt="0"/>
      <dgm:spPr/>
    </dgm:pt>
    <dgm:pt modelId="{71645DB7-1A27-EC47-8FA8-A738AB83227D}" type="pres">
      <dgm:prSet presAssocID="{ED18EBBC-B7BB-4FDD-984D-7A6074F8C738}" presName="thickLine" presStyleLbl="alignNode1" presStyleIdx="1" presStyleCnt="7"/>
      <dgm:spPr/>
    </dgm:pt>
    <dgm:pt modelId="{A9666FE7-35D5-554A-A158-0B88561BCE45}" type="pres">
      <dgm:prSet presAssocID="{ED18EBBC-B7BB-4FDD-984D-7A6074F8C738}" presName="horz1" presStyleCnt="0"/>
      <dgm:spPr/>
    </dgm:pt>
    <dgm:pt modelId="{276A6912-C8BB-CF40-B1DF-D278D05C6442}" type="pres">
      <dgm:prSet presAssocID="{ED18EBBC-B7BB-4FDD-984D-7A6074F8C738}" presName="tx1" presStyleLbl="revTx" presStyleIdx="1" presStyleCnt="7"/>
      <dgm:spPr/>
    </dgm:pt>
    <dgm:pt modelId="{85C53811-D884-E548-AD9D-E380CDBF7D65}" type="pres">
      <dgm:prSet presAssocID="{ED18EBBC-B7BB-4FDD-984D-7A6074F8C738}" presName="vert1" presStyleCnt="0"/>
      <dgm:spPr/>
    </dgm:pt>
    <dgm:pt modelId="{9A08A372-3006-D942-8CA4-A26F481DF5DB}" type="pres">
      <dgm:prSet presAssocID="{7DB4B362-F956-410D-8486-012EC8CA31A2}" presName="thickLine" presStyleLbl="alignNode1" presStyleIdx="2" presStyleCnt="7"/>
      <dgm:spPr/>
    </dgm:pt>
    <dgm:pt modelId="{136C18FE-EF5D-AD48-A514-DAAD0AAB482B}" type="pres">
      <dgm:prSet presAssocID="{7DB4B362-F956-410D-8486-012EC8CA31A2}" presName="horz1" presStyleCnt="0"/>
      <dgm:spPr/>
    </dgm:pt>
    <dgm:pt modelId="{EDAB93AB-7D97-874B-931D-79E3DE376246}" type="pres">
      <dgm:prSet presAssocID="{7DB4B362-F956-410D-8486-012EC8CA31A2}" presName="tx1" presStyleLbl="revTx" presStyleIdx="2" presStyleCnt="7"/>
      <dgm:spPr/>
    </dgm:pt>
    <dgm:pt modelId="{CF6DC981-0B38-2942-8843-54B7898E8D67}" type="pres">
      <dgm:prSet presAssocID="{7DB4B362-F956-410D-8486-012EC8CA31A2}" presName="vert1" presStyleCnt="0"/>
      <dgm:spPr/>
    </dgm:pt>
    <dgm:pt modelId="{C55A4F80-2081-8146-BAE7-30801123BADE}" type="pres">
      <dgm:prSet presAssocID="{1C374DB2-CA05-4AB4-B6AA-05038C3A953A}" presName="thickLine" presStyleLbl="alignNode1" presStyleIdx="3" presStyleCnt="7"/>
      <dgm:spPr/>
    </dgm:pt>
    <dgm:pt modelId="{B118192A-3550-7349-9BD8-5C64A28BA3C0}" type="pres">
      <dgm:prSet presAssocID="{1C374DB2-CA05-4AB4-B6AA-05038C3A953A}" presName="horz1" presStyleCnt="0"/>
      <dgm:spPr/>
    </dgm:pt>
    <dgm:pt modelId="{FA9451CD-0AD1-7546-88D0-C468449E5BB4}" type="pres">
      <dgm:prSet presAssocID="{1C374DB2-CA05-4AB4-B6AA-05038C3A953A}" presName="tx1" presStyleLbl="revTx" presStyleIdx="3" presStyleCnt="7"/>
      <dgm:spPr/>
    </dgm:pt>
    <dgm:pt modelId="{EAE3CE15-C061-7340-A870-65650C73990B}" type="pres">
      <dgm:prSet presAssocID="{1C374DB2-CA05-4AB4-B6AA-05038C3A953A}" presName="vert1" presStyleCnt="0"/>
      <dgm:spPr/>
    </dgm:pt>
    <dgm:pt modelId="{4985D678-4CF4-2D49-AC18-56EBDF048E5A}" type="pres">
      <dgm:prSet presAssocID="{3BEA8F98-976E-44E4-BCE7-973F137C84C9}" presName="thickLine" presStyleLbl="alignNode1" presStyleIdx="4" presStyleCnt="7"/>
      <dgm:spPr/>
    </dgm:pt>
    <dgm:pt modelId="{B6942F9D-09B8-5642-88BB-F5521BC173BC}" type="pres">
      <dgm:prSet presAssocID="{3BEA8F98-976E-44E4-BCE7-973F137C84C9}" presName="horz1" presStyleCnt="0"/>
      <dgm:spPr/>
    </dgm:pt>
    <dgm:pt modelId="{B30F5CB0-85A7-9348-906A-FBD65CFB81E6}" type="pres">
      <dgm:prSet presAssocID="{3BEA8F98-976E-44E4-BCE7-973F137C84C9}" presName="tx1" presStyleLbl="revTx" presStyleIdx="4" presStyleCnt="7"/>
      <dgm:spPr/>
    </dgm:pt>
    <dgm:pt modelId="{1F82E82C-253B-7B44-B240-8E692813DBCE}" type="pres">
      <dgm:prSet presAssocID="{3BEA8F98-976E-44E4-BCE7-973F137C84C9}" presName="vert1" presStyleCnt="0"/>
      <dgm:spPr/>
    </dgm:pt>
    <dgm:pt modelId="{C9DBCF70-575C-C640-B6FD-C676FD22310C}" type="pres">
      <dgm:prSet presAssocID="{C967AF46-DE97-484F-AB73-311FA60DAC15}" presName="thickLine" presStyleLbl="alignNode1" presStyleIdx="5" presStyleCnt="7"/>
      <dgm:spPr/>
    </dgm:pt>
    <dgm:pt modelId="{66ABA967-B776-C242-B518-33ECE88B3783}" type="pres">
      <dgm:prSet presAssocID="{C967AF46-DE97-484F-AB73-311FA60DAC15}" presName="horz1" presStyleCnt="0"/>
      <dgm:spPr/>
    </dgm:pt>
    <dgm:pt modelId="{D2C6E24F-15CE-374E-8EDB-6A2187701D78}" type="pres">
      <dgm:prSet presAssocID="{C967AF46-DE97-484F-AB73-311FA60DAC15}" presName="tx1" presStyleLbl="revTx" presStyleIdx="5" presStyleCnt="7"/>
      <dgm:spPr/>
    </dgm:pt>
    <dgm:pt modelId="{EFB602E2-3D7E-FC40-B0BF-2754493DC9F5}" type="pres">
      <dgm:prSet presAssocID="{C967AF46-DE97-484F-AB73-311FA60DAC15}" presName="vert1" presStyleCnt="0"/>
      <dgm:spPr/>
    </dgm:pt>
    <dgm:pt modelId="{A4A039CF-2D51-AD44-B3AF-A058F862399E}" type="pres">
      <dgm:prSet presAssocID="{B5757453-9F45-4E00-9B42-95E3222D49A4}" presName="thickLine" presStyleLbl="alignNode1" presStyleIdx="6" presStyleCnt="7"/>
      <dgm:spPr/>
    </dgm:pt>
    <dgm:pt modelId="{FDCCBE18-79F5-2442-868F-445CBF34250F}" type="pres">
      <dgm:prSet presAssocID="{B5757453-9F45-4E00-9B42-95E3222D49A4}" presName="horz1" presStyleCnt="0"/>
      <dgm:spPr/>
    </dgm:pt>
    <dgm:pt modelId="{97C54D0C-3561-8147-9113-DCEDCF1B7757}" type="pres">
      <dgm:prSet presAssocID="{B5757453-9F45-4E00-9B42-95E3222D49A4}" presName="tx1" presStyleLbl="revTx" presStyleIdx="6" presStyleCnt="7"/>
      <dgm:spPr/>
    </dgm:pt>
    <dgm:pt modelId="{5657A9A2-ECC0-DE42-B6D2-D2F3845A3909}" type="pres">
      <dgm:prSet presAssocID="{B5757453-9F45-4E00-9B42-95E3222D49A4}" presName="vert1" presStyleCnt="0"/>
      <dgm:spPr/>
    </dgm:pt>
  </dgm:ptLst>
  <dgm:cxnLst>
    <dgm:cxn modelId="{2FBC420F-132F-E146-A341-5E2C7B353E91}" type="presOf" srcId="{3BD7EBF7-CC15-4AAF-B503-6213A9A476DA}" destId="{588BECC8-B6A9-4443-B510-01DCC5475B7C}" srcOrd="0" destOrd="0" presId="urn:microsoft.com/office/officeart/2008/layout/LinedList"/>
    <dgm:cxn modelId="{047CBA30-C0C6-B044-8D23-ABBE7360C43B}" type="presOf" srcId="{C967AF46-DE97-484F-AB73-311FA60DAC15}" destId="{D2C6E24F-15CE-374E-8EDB-6A2187701D78}" srcOrd="0" destOrd="0" presId="urn:microsoft.com/office/officeart/2008/layout/LinedList"/>
    <dgm:cxn modelId="{568E0135-E9CC-9549-81D2-E131039497BE}" type="presOf" srcId="{B5757453-9F45-4E00-9B42-95E3222D49A4}" destId="{97C54D0C-3561-8147-9113-DCEDCF1B7757}" srcOrd="0" destOrd="0" presId="urn:microsoft.com/office/officeart/2008/layout/LinedList"/>
    <dgm:cxn modelId="{FE8D0757-B2E7-2F4D-87AC-E93A71F998C9}" type="presOf" srcId="{7DB4B362-F956-410D-8486-012EC8CA31A2}" destId="{EDAB93AB-7D97-874B-931D-79E3DE376246}" srcOrd="0" destOrd="0" presId="urn:microsoft.com/office/officeart/2008/layout/LinedList"/>
    <dgm:cxn modelId="{B758F75F-E6F0-EC4F-B6CF-17D3C90A92D0}" srcId="{9335506A-2914-485C-9F79-DEC48BBC5E53}" destId="{B5757453-9F45-4E00-9B42-95E3222D49A4}" srcOrd="6" destOrd="0" parTransId="{346864B4-09BE-4486-A385-293458A8A862}" sibTransId="{0AADD80F-93C2-4926-A959-93DA3AE53CE7}"/>
    <dgm:cxn modelId="{2CFE3B63-E7B3-EC4B-AFD6-B7D28A4A746D}" type="presOf" srcId="{ED18EBBC-B7BB-4FDD-984D-7A6074F8C738}" destId="{276A6912-C8BB-CF40-B1DF-D278D05C6442}" srcOrd="0" destOrd="0" presId="urn:microsoft.com/office/officeart/2008/layout/LinedList"/>
    <dgm:cxn modelId="{521FE57A-49DF-4AF6-A338-585F44E4532F}" srcId="{9335506A-2914-485C-9F79-DEC48BBC5E53}" destId="{3BD7EBF7-CC15-4AAF-B503-6213A9A476DA}" srcOrd="0" destOrd="0" parTransId="{A401F569-D27F-48E5-8178-11BA2070A5B3}" sibTransId="{AB8207B1-29BE-472D-A8E4-EAAA1EB3809A}"/>
    <dgm:cxn modelId="{CAA5B59C-E91D-0A4D-B9E5-EB1175D94547}" type="presOf" srcId="{9335506A-2914-485C-9F79-DEC48BBC5E53}" destId="{B09F4FAD-5078-D04D-8D6B-04AADB774E64}" srcOrd="0" destOrd="0" presId="urn:microsoft.com/office/officeart/2008/layout/LinedList"/>
    <dgm:cxn modelId="{5FB3C5A8-249F-468B-8C54-BF194427B925}" srcId="{9335506A-2914-485C-9F79-DEC48BBC5E53}" destId="{ED18EBBC-B7BB-4FDD-984D-7A6074F8C738}" srcOrd="1" destOrd="0" parTransId="{C25EA328-8166-44FA-81F2-706CF19A5B18}" sibTransId="{2E8C4572-7F3A-42A9-9619-B89921C644E2}"/>
    <dgm:cxn modelId="{F5691DAE-C9DF-47C6-8D7E-4B30835EB706}" srcId="{9335506A-2914-485C-9F79-DEC48BBC5E53}" destId="{1C374DB2-CA05-4AB4-B6AA-05038C3A953A}" srcOrd="3" destOrd="0" parTransId="{509BC8DD-7493-4613-BEAB-F522C32B8D1A}" sibTransId="{646AB57F-9E4D-4417-AD89-7A1583CFA1D2}"/>
    <dgm:cxn modelId="{B04525B4-4483-C440-A241-2C8F9041B002}" type="presOf" srcId="{1C374DB2-CA05-4AB4-B6AA-05038C3A953A}" destId="{FA9451CD-0AD1-7546-88D0-C468449E5BB4}" srcOrd="0" destOrd="0" presId="urn:microsoft.com/office/officeart/2008/layout/LinedList"/>
    <dgm:cxn modelId="{FD4B78DA-3D46-4CA2-A74B-8339FCDC8DFA}" srcId="{9335506A-2914-485C-9F79-DEC48BBC5E53}" destId="{3BEA8F98-976E-44E4-BCE7-973F137C84C9}" srcOrd="4" destOrd="0" parTransId="{4EE82090-0124-4FEF-AA9A-EB266779D235}" sibTransId="{1EC37DD1-C551-49F7-8E4A-CD09CF40CEAE}"/>
    <dgm:cxn modelId="{D1EF82DA-2A3E-4E81-8F41-125D50560289}" srcId="{9335506A-2914-485C-9F79-DEC48BBC5E53}" destId="{C967AF46-DE97-484F-AB73-311FA60DAC15}" srcOrd="5" destOrd="0" parTransId="{F05ACC57-F6A0-4F6E-98AD-5C2260160949}" sibTransId="{450DC0D7-C359-46F9-A0DD-E935064B445F}"/>
    <dgm:cxn modelId="{02CA3DDF-B443-477F-847F-AC9261B5A9AA}" srcId="{9335506A-2914-485C-9F79-DEC48BBC5E53}" destId="{7DB4B362-F956-410D-8486-012EC8CA31A2}" srcOrd="2" destOrd="0" parTransId="{94E26F62-F3DB-4B88-A204-AA52A6359F6A}" sibTransId="{6E1B7F53-F5BA-41B6-9C16-36B581CD7171}"/>
    <dgm:cxn modelId="{5BE096FE-E2D0-774A-BBEA-D9D718B6E91D}" type="presOf" srcId="{3BEA8F98-976E-44E4-BCE7-973F137C84C9}" destId="{B30F5CB0-85A7-9348-906A-FBD65CFB81E6}" srcOrd="0" destOrd="0" presId="urn:microsoft.com/office/officeart/2008/layout/LinedList"/>
    <dgm:cxn modelId="{5B0A51E0-F2FC-504C-BAC7-27EE869839A9}" type="presParOf" srcId="{B09F4FAD-5078-D04D-8D6B-04AADB774E64}" destId="{A3A4ED04-8957-674A-B59E-C4F115B9D96B}" srcOrd="0" destOrd="0" presId="urn:microsoft.com/office/officeart/2008/layout/LinedList"/>
    <dgm:cxn modelId="{8FA8A155-6023-8246-A37D-650FBBB6F5B5}" type="presParOf" srcId="{B09F4FAD-5078-D04D-8D6B-04AADB774E64}" destId="{3A5E951E-1A68-B145-89EE-0C8E5360FD3F}" srcOrd="1" destOrd="0" presId="urn:microsoft.com/office/officeart/2008/layout/LinedList"/>
    <dgm:cxn modelId="{49435EE6-428C-504D-ABC4-EE8F59512B89}" type="presParOf" srcId="{3A5E951E-1A68-B145-89EE-0C8E5360FD3F}" destId="{588BECC8-B6A9-4443-B510-01DCC5475B7C}" srcOrd="0" destOrd="0" presId="urn:microsoft.com/office/officeart/2008/layout/LinedList"/>
    <dgm:cxn modelId="{0E3A2881-A183-5044-A304-75A3FD2278E6}" type="presParOf" srcId="{3A5E951E-1A68-B145-89EE-0C8E5360FD3F}" destId="{904800BE-8097-C44C-8AA5-706145A5917E}" srcOrd="1" destOrd="0" presId="urn:microsoft.com/office/officeart/2008/layout/LinedList"/>
    <dgm:cxn modelId="{EDC86B8D-6A11-7A45-B765-8F6DF102058E}" type="presParOf" srcId="{B09F4FAD-5078-D04D-8D6B-04AADB774E64}" destId="{71645DB7-1A27-EC47-8FA8-A738AB83227D}" srcOrd="2" destOrd="0" presId="urn:microsoft.com/office/officeart/2008/layout/LinedList"/>
    <dgm:cxn modelId="{2324C308-3D7F-EE47-8DD6-3565D2128F14}" type="presParOf" srcId="{B09F4FAD-5078-D04D-8D6B-04AADB774E64}" destId="{A9666FE7-35D5-554A-A158-0B88561BCE45}" srcOrd="3" destOrd="0" presId="urn:microsoft.com/office/officeart/2008/layout/LinedList"/>
    <dgm:cxn modelId="{18DAA7FE-F660-FF4A-9CB3-111694B225C5}" type="presParOf" srcId="{A9666FE7-35D5-554A-A158-0B88561BCE45}" destId="{276A6912-C8BB-CF40-B1DF-D278D05C6442}" srcOrd="0" destOrd="0" presId="urn:microsoft.com/office/officeart/2008/layout/LinedList"/>
    <dgm:cxn modelId="{A1F055BB-E7DB-5F48-9F59-2A4C47B698C5}" type="presParOf" srcId="{A9666FE7-35D5-554A-A158-0B88561BCE45}" destId="{85C53811-D884-E548-AD9D-E380CDBF7D65}" srcOrd="1" destOrd="0" presId="urn:microsoft.com/office/officeart/2008/layout/LinedList"/>
    <dgm:cxn modelId="{EAF21651-44C4-E342-8028-F1FC58BD0007}" type="presParOf" srcId="{B09F4FAD-5078-D04D-8D6B-04AADB774E64}" destId="{9A08A372-3006-D942-8CA4-A26F481DF5DB}" srcOrd="4" destOrd="0" presId="urn:microsoft.com/office/officeart/2008/layout/LinedList"/>
    <dgm:cxn modelId="{61C50B1E-CF8A-3A48-AFA1-EDF5C79F12C3}" type="presParOf" srcId="{B09F4FAD-5078-D04D-8D6B-04AADB774E64}" destId="{136C18FE-EF5D-AD48-A514-DAAD0AAB482B}" srcOrd="5" destOrd="0" presId="urn:microsoft.com/office/officeart/2008/layout/LinedList"/>
    <dgm:cxn modelId="{759882D4-662D-8748-A939-1197A988F933}" type="presParOf" srcId="{136C18FE-EF5D-AD48-A514-DAAD0AAB482B}" destId="{EDAB93AB-7D97-874B-931D-79E3DE376246}" srcOrd="0" destOrd="0" presId="urn:microsoft.com/office/officeart/2008/layout/LinedList"/>
    <dgm:cxn modelId="{86EDA3E8-7E1C-0545-8887-731BB4703583}" type="presParOf" srcId="{136C18FE-EF5D-AD48-A514-DAAD0AAB482B}" destId="{CF6DC981-0B38-2942-8843-54B7898E8D67}" srcOrd="1" destOrd="0" presId="urn:microsoft.com/office/officeart/2008/layout/LinedList"/>
    <dgm:cxn modelId="{E96CAE06-C395-1B48-AA30-816254932458}" type="presParOf" srcId="{B09F4FAD-5078-D04D-8D6B-04AADB774E64}" destId="{C55A4F80-2081-8146-BAE7-30801123BADE}" srcOrd="6" destOrd="0" presId="urn:microsoft.com/office/officeart/2008/layout/LinedList"/>
    <dgm:cxn modelId="{87FC9F8C-FB31-C94F-B4AA-9B92E06F3493}" type="presParOf" srcId="{B09F4FAD-5078-D04D-8D6B-04AADB774E64}" destId="{B118192A-3550-7349-9BD8-5C64A28BA3C0}" srcOrd="7" destOrd="0" presId="urn:microsoft.com/office/officeart/2008/layout/LinedList"/>
    <dgm:cxn modelId="{559AF1A2-7D63-824F-8836-F89E3C7E4A9C}" type="presParOf" srcId="{B118192A-3550-7349-9BD8-5C64A28BA3C0}" destId="{FA9451CD-0AD1-7546-88D0-C468449E5BB4}" srcOrd="0" destOrd="0" presId="urn:microsoft.com/office/officeart/2008/layout/LinedList"/>
    <dgm:cxn modelId="{54D245F4-9853-5243-B21F-BB66B281E8C8}" type="presParOf" srcId="{B118192A-3550-7349-9BD8-5C64A28BA3C0}" destId="{EAE3CE15-C061-7340-A870-65650C73990B}" srcOrd="1" destOrd="0" presId="urn:microsoft.com/office/officeart/2008/layout/LinedList"/>
    <dgm:cxn modelId="{62A80A2A-CC67-434B-8A04-580330104DB2}" type="presParOf" srcId="{B09F4FAD-5078-D04D-8D6B-04AADB774E64}" destId="{4985D678-4CF4-2D49-AC18-56EBDF048E5A}" srcOrd="8" destOrd="0" presId="urn:microsoft.com/office/officeart/2008/layout/LinedList"/>
    <dgm:cxn modelId="{DF953249-B62F-F24C-81A8-D1A6A15CA33C}" type="presParOf" srcId="{B09F4FAD-5078-D04D-8D6B-04AADB774E64}" destId="{B6942F9D-09B8-5642-88BB-F5521BC173BC}" srcOrd="9" destOrd="0" presId="urn:microsoft.com/office/officeart/2008/layout/LinedList"/>
    <dgm:cxn modelId="{DC79848A-A77D-F14D-ABCE-B9E0A49E1D80}" type="presParOf" srcId="{B6942F9D-09B8-5642-88BB-F5521BC173BC}" destId="{B30F5CB0-85A7-9348-906A-FBD65CFB81E6}" srcOrd="0" destOrd="0" presId="urn:microsoft.com/office/officeart/2008/layout/LinedList"/>
    <dgm:cxn modelId="{628C6F86-771B-454D-A15C-2DFC23C38BEF}" type="presParOf" srcId="{B6942F9D-09B8-5642-88BB-F5521BC173BC}" destId="{1F82E82C-253B-7B44-B240-8E692813DBCE}" srcOrd="1" destOrd="0" presId="urn:microsoft.com/office/officeart/2008/layout/LinedList"/>
    <dgm:cxn modelId="{BD021929-DDF6-8741-B97E-6DA63520BA46}" type="presParOf" srcId="{B09F4FAD-5078-D04D-8D6B-04AADB774E64}" destId="{C9DBCF70-575C-C640-B6FD-C676FD22310C}" srcOrd="10" destOrd="0" presId="urn:microsoft.com/office/officeart/2008/layout/LinedList"/>
    <dgm:cxn modelId="{40E83106-07CA-4444-88D2-12E7E87AD0C9}" type="presParOf" srcId="{B09F4FAD-5078-D04D-8D6B-04AADB774E64}" destId="{66ABA967-B776-C242-B518-33ECE88B3783}" srcOrd="11" destOrd="0" presId="urn:microsoft.com/office/officeart/2008/layout/LinedList"/>
    <dgm:cxn modelId="{FAE013D7-3857-7741-B3EC-63FBCA5E7130}" type="presParOf" srcId="{66ABA967-B776-C242-B518-33ECE88B3783}" destId="{D2C6E24F-15CE-374E-8EDB-6A2187701D78}" srcOrd="0" destOrd="0" presId="urn:microsoft.com/office/officeart/2008/layout/LinedList"/>
    <dgm:cxn modelId="{A8281B09-D210-954B-99D6-9A08A1651006}" type="presParOf" srcId="{66ABA967-B776-C242-B518-33ECE88B3783}" destId="{EFB602E2-3D7E-FC40-B0BF-2754493DC9F5}" srcOrd="1" destOrd="0" presId="urn:microsoft.com/office/officeart/2008/layout/LinedList"/>
    <dgm:cxn modelId="{A29225A3-D9AF-F045-A386-099AFDE9190B}" type="presParOf" srcId="{B09F4FAD-5078-D04D-8D6B-04AADB774E64}" destId="{A4A039CF-2D51-AD44-B3AF-A058F862399E}" srcOrd="12" destOrd="0" presId="urn:microsoft.com/office/officeart/2008/layout/LinedList"/>
    <dgm:cxn modelId="{7575B536-6774-2B41-8B62-3F11453607D4}" type="presParOf" srcId="{B09F4FAD-5078-D04D-8D6B-04AADB774E64}" destId="{FDCCBE18-79F5-2442-868F-445CBF34250F}" srcOrd="13" destOrd="0" presId="urn:microsoft.com/office/officeart/2008/layout/LinedList"/>
    <dgm:cxn modelId="{75B3A435-DF1C-E145-B3A5-0F3141F1FBDF}" type="presParOf" srcId="{FDCCBE18-79F5-2442-868F-445CBF34250F}" destId="{97C54D0C-3561-8147-9113-DCEDCF1B7757}" srcOrd="0" destOrd="0" presId="urn:microsoft.com/office/officeart/2008/layout/LinedList"/>
    <dgm:cxn modelId="{B44EECEF-66A4-F044-AC45-19363CC1A17A}" type="presParOf" srcId="{FDCCBE18-79F5-2442-868F-445CBF34250F}" destId="{5657A9A2-ECC0-DE42-B6D2-D2F3845A390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27CE71-0CE4-7748-A15B-1CCA80675E57}">
      <dsp:nvSpPr>
        <dsp:cNvPr id="0" name=""/>
        <dsp:cNvSpPr/>
      </dsp:nvSpPr>
      <dsp:spPr>
        <a:xfrm>
          <a:off x="425196" y="0"/>
          <a:ext cx="5413248" cy="5413248"/>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5042D0-19DC-E74C-A680-612196B37FA1}">
      <dsp:nvSpPr>
        <dsp:cNvPr id="0" name=""/>
        <dsp:cNvSpPr/>
      </dsp:nvSpPr>
      <dsp:spPr>
        <a:xfrm>
          <a:off x="939454" y="514258"/>
          <a:ext cx="2111166" cy="211116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a:t>Various different kinds of tools</a:t>
          </a:r>
          <a:r>
            <a:rPr lang="en-US" sz="1800" kern="1200"/>
            <a:t> are used in communication.</a:t>
          </a:r>
        </a:p>
      </dsp:txBody>
      <dsp:txXfrm>
        <a:off x="1042513" y="617317"/>
        <a:ext cx="1905048" cy="1905048"/>
      </dsp:txXfrm>
    </dsp:sp>
    <dsp:sp modelId="{79ADD39C-C5EB-1747-9358-2CB3CF283DF3}">
      <dsp:nvSpPr>
        <dsp:cNvPr id="0" name=""/>
        <dsp:cNvSpPr/>
      </dsp:nvSpPr>
      <dsp:spPr>
        <a:xfrm>
          <a:off x="3213018" y="514258"/>
          <a:ext cx="2111166" cy="2111166"/>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a:t>Diversity</a:t>
          </a:r>
          <a:r>
            <a:rPr lang="en-US" sz="1800" kern="1200"/>
            <a:t> is one key element that needs to be respected when communicating with other people.</a:t>
          </a:r>
        </a:p>
      </dsp:txBody>
      <dsp:txXfrm>
        <a:off x="3316077" y="617317"/>
        <a:ext cx="1905048" cy="1905048"/>
      </dsp:txXfrm>
    </dsp:sp>
    <dsp:sp modelId="{6DEF7BB8-07F5-6D47-A917-8256B4EB1FF1}">
      <dsp:nvSpPr>
        <dsp:cNvPr id="0" name=""/>
        <dsp:cNvSpPr/>
      </dsp:nvSpPr>
      <dsp:spPr>
        <a:xfrm>
          <a:off x="939454" y="2787822"/>
          <a:ext cx="2111166" cy="2111166"/>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a:t>Different forms of communication</a:t>
          </a:r>
          <a:r>
            <a:rPr lang="en-US" sz="1800" kern="1200"/>
            <a:t> will need to be designed for different objectives and purposes. </a:t>
          </a:r>
        </a:p>
      </dsp:txBody>
      <dsp:txXfrm>
        <a:off x="1042513" y="2890881"/>
        <a:ext cx="1905048" cy="1905048"/>
      </dsp:txXfrm>
    </dsp:sp>
    <dsp:sp modelId="{BF174A28-7664-3848-9488-FAEFF347517E}">
      <dsp:nvSpPr>
        <dsp:cNvPr id="0" name=""/>
        <dsp:cNvSpPr/>
      </dsp:nvSpPr>
      <dsp:spPr>
        <a:xfrm>
          <a:off x="3213018" y="2787822"/>
          <a:ext cx="2111166" cy="211116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a:t>Online working</a:t>
          </a:r>
          <a:r>
            <a:rPr lang="en-US" sz="1800" kern="1200"/>
            <a:t> facilitates efficient teamwork.</a:t>
          </a:r>
        </a:p>
      </dsp:txBody>
      <dsp:txXfrm>
        <a:off x="3316077" y="2890881"/>
        <a:ext cx="1905048" cy="19050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A36918-4495-EC4E-89BE-0C2DAFCB2473}">
      <dsp:nvSpPr>
        <dsp:cNvPr id="0" name=""/>
        <dsp:cNvSpPr/>
      </dsp:nvSpPr>
      <dsp:spPr>
        <a:xfrm>
          <a:off x="244826" y="2826"/>
          <a:ext cx="2749517" cy="1649710"/>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Regular Monitoring</a:t>
          </a:r>
          <a:endParaRPr lang="en-US" sz="2100" kern="1200"/>
        </a:p>
      </dsp:txBody>
      <dsp:txXfrm>
        <a:off x="244826" y="2826"/>
        <a:ext cx="2749517" cy="1649710"/>
      </dsp:txXfrm>
    </dsp:sp>
    <dsp:sp modelId="{1ED9C2C9-E0C3-AB45-8DDC-8214786E65E7}">
      <dsp:nvSpPr>
        <dsp:cNvPr id="0" name=""/>
        <dsp:cNvSpPr/>
      </dsp:nvSpPr>
      <dsp:spPr>
        <a:xfrm>
          <a:off x="3269295" y="2826"/>
          <a:ext cx="2749517" cy="1649710"/>
        </a:xfrm>
        <a:prstGeom prst="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Prevention before Treatment</a:t>
          </a:r>
          <a:endParaRPr lang="en-US" sz="2100" kern="1200"/>
        </a:p>
      </dsp:txBody>
      <dsp:txXfrm>
        <a:off x="3269295" y="2826"/>
        <a:ext cx="2749517" cy="1649710"/>
      </dsp:txXfrm>
    </dsp:sp>
    <dsp:sp modelId="{AD0D7E19-7F88-C44B-B5BA-33BA1FF68B63}">
      <dsp:nvSpPr>
        <dsp:cNvPr id="0" name=""/>
        <dsp:cNvSpPr/>
      </dsp:nvSpPr>
      <dsp:spPr>
        <a:xfrm>
          <a:off x="244826" y="1927488"/>
          <a:ext cx="2749517" cy="1649710"/>
        </a:xfrm>
        <a:prstGeom prst="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Health Professional have Access to Data Easily through Electronic Health Records</a:t>
          </a:r>
          <a:endParaRPr lang="en-US" sz="2100" kern="1200"/>
        </a:p>
      </dsp:txBody>
      <dsp:txXfrm>
        <a:off x="244826" y="1927488"/>
        <a:ext cx="2749517" cy="1649710"/>
      </dsp:txXfrm>
    </dsp:sp>
    <dsp:sp modelId="{BC60C6AA-C270-D64B-9522-EA9CBA82E3F1}">
      <dsp:nvSpPr>
        <dsp:cNvPr id="0" name=""/>
        <dsp:cNvSpPr/>
      </dsp:nvSpPr>
      <dsp:spPr>
        <a:xfrm>
          <a:off x="3269295" y="1927488"/>
          <a:ext cx="2749517" cy="1649710"/>
        </a:xfrm>
        <a:prstGeom prst="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Health Apps</a:t>
          </a:r>
          <a:endParaRPr lang="en-US" sz="2100" kern="1200"/>
        </a:p>
      </dsp:txBody>
      <dsp:txXfrm>
        <a:off x="3269295" y="1927488"/>
        <a:ext cx="2749517" cy="1649710"/>
      </dsp:txXfrm>
    </dsp:sp>
    <dsp:sp modelId="{E092B819-4292-D240-A08F-AE83BB9D9315}">
      <dsp:nvSpPr>
        <dsp:cNvPr id="0" name=""/>
        <dsp:cNvSpPr/>
      </dsp:nvSpPr>
      <dsp:spPr>
        <a:xfrm>
          <a:off x="1757061" y="3852151"/>
          <a:ext cx="2749517" cy="1649710"/>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Access to Healthcare Services Remotely</a:t>
          </a:r>
          <a:endParaRPr lang="en-US" sz="2100" kern="1200"/>
        </a:p>
      </dsp:txBody>
      <dsp:txXfrm>
        <a:off x="1757061" y="3852151"/>
        <a:ext cx="2749517" cy="16497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4182E1-AA41-CC4C-9F6C-B536AAE471A7}">
      <dsp:nvSpPr>
        <dsp:cNvPr id="0" name=""/>
        <dsp:cNvSpPr/>
      </dsp:nvSpPr>
      <dsp:spPr>
        <a:xfrm>
          <a:off x="0" y="6826"/>
          <a:ext cx="10515600" cy="79150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3D Printed Implants for Spinal Cord Injuries</a:t>
          </a:r>
          <a:endParaRPr lang="en-US" sz="3300" kern="1200"/>
        </a:p>
      </dsp:txBody>
      <dsp:txXfrm>
        <a:off x="38638" y="45464"/>
        <a:ext cx="10438324" cy="714229"/>
      </dsp:txXfrm>
    </dsp:sp>
    <dsp:sp modelId="{1EDD7D2A-440D-A54B-B697-A65910F9A6DC}">
      <dsp:nvSpPr>
        <dsp:cNvPr id="0" name=""/>
        <dsp:cNvSpPr/>
      </dsp:nvSpPr>
      <dsp:spPr>
        <a:xfrm>
          <a:off x="0" y="893371"/>
          <a:ext cx="10515600" cy="791505"/>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Machine Learning</a:t>
          </a:r>
          <a:endParaRPr lang="en-US" sz="3300" kern="1200"/>
        </a:p>
      </dsp:txBody>
      <dsp:txXfrm>
        <a:off x="38638" y="932009"/>
        <a:ext cx="10438324" cy="714229"/>
      </dsp:txXfrm>
    </dsp:sp>
    <dsp:sp modelId="{4E812F5A-6027-584E-8385-24A867B9FB60}">
      <dsp:nvSpPr>
        <dsp:cNvPr id="0" name=""/>
        <dsp:cNvSpPr/>
      </dsp:nvSpPr>
      <dsp:spPr>
        <a:xfrm>
          <a:off x="0" y="1779916"/>
          <a:ext cx="10515600" cy="791505"/>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Gene Function Annotation</a:t>
          </a:r>
          <a:endParaRPr lang="en-US" sz="3300" kern="1200"/>
        </a:p>
      </dsp:txBody>
      <dsp:txXfrm>
        <a:off x="38638" y="1818554"/>
        <a:ext cx="10438324" cy="714229"/>
      </dsp:txXfrm>
    </dsp:sp>
    <dsp:sp modelId="{9386DAC3-C8AD-CA4D-A6CE-010DB454E45B}">
      <dsp:nvSpPr>
        <dsp:cNvPr id="0" name=""/>
        <dsp:cNvSpPr/>
      </dsp:nvSpPr>
      <dsp:spPr>
        <a:xfrm>
          <a:off x="0" y="2666461"/>
          <a:ext cx="10515600" cy="79150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Automated Medical-Image Diagnosis in Radiology</a:t>
          </a:r>
          <a:endParaRPr lang="en-US" sz="3300" kern="1200"/>
        </a:p>
      </dsp:txBody>
      <dsp:txXfrm>
        <a:off x="38638" y="2705099"/>
        <a:ext cx="10438324" cy="714229"/>
      </dsp:txXfrm>
    </dsp:sp>
    <dsp:sp modelId="{97316E5A-4F24-D843-9A35-1BCAB742C7A2}">
      <dsp:nvSpPr>
        <dsp:cNvPr id="0" name=""/>
        <dsp:cNvSpPr/>
      </dsp:nvSpPr>
      <dsp:spPr>
        <a:xfrm>
          <a:off x="0" y="3553006"/>
          <a:ext cx="10515600" cy="791505"/>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a:t>Wearable Devices</a:t>
          </a:r>
        </a:p>
      </dsp:txBody>
      <dsp:txXfrm>
        <a:off x="38638" y="3591644"/>
        <a:ext cx="10438324" cy="71422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30D74E-6AFA-49D9-AB31-DE309F19708C}">
      <dsp:nvSpPr>
        <dsp:cNvPr id="0" name=""/>
        <dsp:cNvSpPr/>
      </dsp:nvSpPr>
      <dsp:spPr>
        <a:xfrm>
          <a:off x="0" y="3399760"/>
          <a:ext cx="4351866" cy="111587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Most people infected with COVID 19 may be cared for remotely with symptom treatment and isolation instructions.</a:t>
          </a:r>
          <a:endParaRPr lang="en-US" sz="1900" kern="1200"/>
        </a:p>
      </dsp:txBody>
      <dsp:txXfrm>
        <a:off x="0" y="3399760"/>
        <a:ext cx="4351866" cy="1115877"/>
      </dsp:txXfrm>
    </dsp:sp>
    <dsp:sp modelId="{BB55B362-3E43-4867-AC94-2859979DCDF7}">
      <dsp:nvSpPr>
        <dsp:cNvPr id="0" name=""/>
        <dsp:cNvSpPr/>
      </dsp:nvSpPr>
      <dsp:spPr>
        <a:xfrm rot="10800000">
          <a:off x="0" y="1700279"/>
          <a:ext cx="4351866" cy="1716219"/>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The number of software technologies is far larger and more commonly utilized than hardware technology.</a:t>
          </a:r>
          <a:endParaRPr lang="en-US" sz="1900" kern="1200"/>
        </a:p>
      </dsp:txBody>
      <dsp:txXfrm rot="10800000">
        <a:off x="0" y="1700279"/>
        <a:ext cx="4351866" cy="1115148"/>
      </dsp:txXfrm>
    </dsp:sp>
    <dsp:sp modelId="{8DCE5AA0-F53C-454B-A975-CCD19C5D2B9A}">
      <dsp:nvSpPr>
        <dsp:cNvPr id="0" name=""/>
        <dsp:cNvSpPr/>
      </dsp:nvSpPr>
      <dsp:spPr>
        <a:xfrm rot="10800000">
          <a:off x="0" y="798"/>
          <a:ext cx="4351866" cy="1716219"/>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During the recent COVID 19 epidemic, several digital technologies have been put to play.</a:t>
          </a:r>
          <a:endParaRPr lang="en-US" sz="1900" kern="1200"/>
        </a:p>
      </dsp:txBody>
      <dsp:txXfrm rot="10800000">
        <a:off x="0" y="798"/>
        <a:ext cx="4351866" cy="111514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A4ED04-8957-674A-B59E-C4F115B9D96B}">
      <dsp:nvSpPr>
        <dsp:cNvPr id="0" name=""/>
        <dsp:cNvSpPr/>
      </dsp:nvSpPr>
      <dsp:spPr>
        <a:xfrm>
          <a:off x="0" y="536"/>
          <a:ext cx="689118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88BECC8-B6A9-4443-B510-01DCC5475B7C}">
      <dsp:nvSpPr>
        <dsp:cNvPr id="0" name=""/>
        <dsp:cNvSpPr/>
      </dsp:nvSpPr>
      <dsp:spPr>
        <a:xfrm>
          <a:off x="0" y="536"/>
          <a:ext cx="6891187" cy="627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HealthManagement (2020). </a:t>
          </a:r>
          <a:r>
            <a:rPr lang="en-GB" sz="1100" i="1" kern="1200"/>
            <a:t>Radiology Management, ICU Management, Healthcare IT, Cardiology Management, Executive Management</a:t>
          </a:r>
          <a:r>
            <a:rPr lang="en-GB" sz="1100" kern="1200"/>
            <a:t>. [online] HealthManagement. Available at: https://healthmanagement.org/c/cardio/news/the-impact-of-digital-technology-on-healthcare [Accessed 20 Nov. 2022].</a:t>
          </a:r>
          <a:endParaRPr lang="en-US" sz="1100" kern="1200"/>
        </a:p>
      </dsp:txBody>
      <dsp:txXfrm>
        <a:off x="0" y="536"/>
        <a:ext cx="6891187" cy="627558"/>
      </dsp:txXfrm>
    </dsp:sp>
    <dsp:sp modelId="{71645DB7-1A27-EC47-8FA8-A738AB83227D}">
      <dsp:nvSpPr>
        <dsp:cNvPr id="0" name=""/>
        <dsp:cNvSpPr/>
      </dsp:nvSpPr>
      <dsp:spPr>
        <a:xfrm>
          <a:off x="0" y="628094"/>
          <a:ext cx="689118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76A6912-C8BB-CF40-B1DF-D278D05C6442}">
      <dsp:nvSpPr>
        <dsp:cNvPr id="0" name=""/>
        <dsp:cNvSpPr/>
      </dsp:nvSpPr>
      <dsp:spPr>
        <a:xfrm>
          <a:off x="0" y="628094"/>
          <a:ext cx="6891187" cy="627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Kyrarini, M., Lygerakis, F., Rajavenkatanarayanan, A., Sevastopoulos, C., Nambiappan, H.R., Chaitanya, K.K., Babu, A.R., Mathew, J. and Makedon, F. (2021). A Survey of Robots in Healthcare. </a:t>
          </a:r>
          <a:r>
            <a:rPr lang="en-GB" sz="1100" i="1" kern="1200"/>
            <a:t>Technologies</a:t>
          </a:r>
          <a:r>
            <a:rPr lang="en-GB" sz="1100" kern="1200"/>
            <a:t>, 9(1), p.8. doi:10.3390/technologies9010008.</a:t>
          </a:r>
          <a:endParaRPr lang="en-US" sz="1100" kern="1200"/>
        </a:p>
      </dsp:txBody>
      <dsp:txXfrm>
        <a:off x="0" y="628094"/>
        <a:ext cx="6891187" cy="627558"/>
      </dsp:txXfrm>
    </dsp:sp>
    <dsp:sp modelId="{9A08A372-3006-D942-8CA4-A26F481DF5DB}">
      <dsp:nvSpPr>
        <dsp:cNvPr id="0" name=""/>
        <dsp:cNvSpPr/>
      </dsp:nvSpPr>
      <dsp:spPr>
        <a:xfrm>
          <a:off x="0" y="1255653"/>
          <a:ext cx="689118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DAB93AB-7D97-874B-931D-79E3DE376246}">
      <dsp:nvSpPr>
        <dsp:cNvPr id="0" name=""/>
        <dsp:cNvSpPr/>
      </dsp:nvSpPr>
      <dsp:spPr>
        <a:xfrm>
          <a:off x="0" y="1255653"/>
          <a:ext cx="6891187" cy="627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dirty="0" err="1"/>
            <a:t>Riek</a:t>
          </a:r>
          <a:r>
            <a:rPr lang="en-GB" sz="1100" kern="1200" dirty="0"/>
            <a:t>, L.D. (2011). Healthcare Robotics. </a:t>
          </a:r>
          <a:r>
            <a:rPr lang="en-GB" sz="1100" i="1" kern="1200" dirty="0"/>
            <a:t>Computer Science and Engineering</a:t>
          </a:r>
          <a:r>
            <a:rPr lang="en-GB" sz="1100" kern="1200" dirty="0"/>
            <a:t>. [online] doi:10.1145/3127874.</a:t>
          </a:r>
          <a:endParaRPr lang="en-US" sz="1100" kern="1200" dirty="0"/>
        </a:p>
      </dsp:txBody>
      <dsp:txXfrm>
        <a:off x="0" y="1255653"/>
        <a:ext cx="6891187" cy="627558"/>
      </dsp:txXfrm>
    </dsp:sp>
    <dsp:sp modelId="{C55A4F80-2081-8146-BAE7-30801123BADE}">
      <dsp:nvSpPr>
        <dsp:cNvPr id="0" name=""/>
        <dsp:cNvSpPr/>
      </dsp:nvSpPr>
      <dsp:spPr>
        <a:xfrm>
          <a:off x="0" y="1883211"/>
          <a:ext cx="689118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A9451CD-0AD1-7546-88D0-C468449E5BB4}">
      <dsp:nvSpPr>
        <dsp:cNvPr id="0" name=""/>
        <dsp:cNvSpPr/>
      </dsp:nvSpPr>
      <dsp:spPr>
        <a:xfrm>
          <a:off x="0" y="1883211"/>
          <a:ext cx="6891187" cy="627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Scherman, J. (2019). </a:t>
          </a:r>
          <a:r>
            <a:rPr lang="en-GB" sz="1100" i="1" kern="1200"/>
            <a:t>5 Ways Technology in Healthcare Is Transforming the Way We Approach Medical Treatment</a:t>
          </a:r>
          <a:r>
            <a:rPr lang="en-GB" sz="1100" kern="1200"/>
            <a:t>. [online] Rasmussen University. Available at: https://www.rasmussen.edu/degrees/health-sciences/blog/technology-in-healthcare-transformation/ [Accessed 19 Nov. 2022].</a:t>
          </a:r>
          <a:endParaRPr lang="en-US" sz="1100" kern="1200"/>
        </a:p>
      </dsp:txBody>
      <dsp:txXfrm>
        <a:off x="0" y="1883211"/>
        <a:ext cx="6891187" cy="627558"/>
      </dsp:txXfrm>
    </dsp:sp>
    <dsp:sp modelId="{4985D678-4CF4-2D49-AC18-56EBDF048E5A}">
      <dsp:nvSpPr>
        <dsp:cNvPr id="0" name=""/>
        <dsp:cNvSpPr/>
      </dsp:nvSpPr>
      <dsp:spPr>
        <a:xfrm>
          <a:off x="0" y="2510770"/>
          <a:ext cx="689118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B30F5CB0-85A7-9348-906A-FBD65CFB81E6}">
      <dsp:nvSpPr>
        <dsp:cNvPr id="0" name=""/>
        <dsp:cNvSpPr/>
      </dsp:nvSpPr>
      <dsp:spPr>
        <a:xfrm>
          <a:off x="0" y="2510770"/>
          <a:ext cx="6891187" cy="627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Stoeva, M. (2020). Health and technology revealing the vision on technological applications in contemporary healthcare. </a:t>
          </a:r>
          <a:r>
            <a:rPr lang="en-GB" sz="1100" i="1" kern="1200"/>
            <a:t>Health and Technology</a:t>
          </a:r>
          <a:r>
            <a:rPr lang="en-GB" sz="1100" kern="1200"/>
            <a:t>, 10(1), pp.1–3. doi:10.1007/s12553-020-00412-x.</a:t>
          </a:r>
          <a:endParaRPr lang="en-US" sz="1100" kern="1200"/>
        </a:p>
      </dsp:txBody>
      <dsp:txXfrm>
        <a:off x="0" y="2510770"/>
        <a:ext cx="6891187" cy="627558"/>
      </dsp:txXfrm>
    </dsp:sp>
    <dsp:sp modelId="{C9DBCF70-575C-C640-B6FD-C676FD22310C}">
      <dsp:nvSpPr>
        <dsp:cNvPr id="0" name=""/>
        <dsp:cNvSpPr/>
      </dsp:nvSpPr>
      <dsp:spPr>
        <a:xfrm>
          <a:off x="0" y="3138328"/>
          <a:ext cx="689118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D2C6E24F-15CE-374E-8EDB-6A2187701D78}">
      <dsp:nvSpPr>
        <dsp:cNvPr id="0" name=""/>
        <dsp:cNvSpPr/>
      </dsp:nvSpPr>
      <dsp:spPr>
        <a:xfrm>
          <a:off x="0" y="3138328"/>
          <a:ext cx="6891187" cy="627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dirty="0"/>
            <a:t>van </a:t>
          </a:r>
          <a:r>
            <a:rPr lang="en-GB" sz="1100" kern="1200" dirty="0" err="1"/>
            <a:t>Hooijdonk</a:t>
          </a:r>
          <a:r>
            <a:rPr lang="en-GB" sz="1100" kern="1200" dirty="0"/>
            <a:t>, R. (2019). </a:t>
          </a:r>
          <a:r>
            <a:rPr lang="en-GB" sz="1100" i="1" kern="1200" dirty="0"/>
            <a:t>Ready or not, tech-driven healthcare is here</a:t>
          </a:r>
          <a:r>
            <a:rPr lang="en-GB" sz="1100" kern="1200" dirty="0"/>
            <a:t>. [online] </a:t>
          </a:r>
          <a:r>
            <a:rPr lang="en-GB" sz="1100" kern="1200" dirty="0" err="1"/>
            <a:t>www.scnsoft.com</a:t>
          </a:r>
          <a:r>
            <a:rPr lang="en-GB" sz="1100" kern="1200" dirty="0"/>
            <a:t>. Available at: https://www.scnsoft.com/blog/tech-driven-healthcare [Accessed 21 Nov. 2022].</a:t>
          </a:r>
          <a:endParaRPr lang="en-US" sz="1100" kern="1200" dirty="0"/>
        </a:p>
      </dsp:txBody>
      <dsp:txXfrm>
        <a:off x="0" y="3138328"/>
        <a:ext cx="6891187" cy="627558"/>
      </dsp:txXfrm>
    </dsp:sp>
    <dsp:sp modelId="{A4A039CF-2D51-AD44-B3AF-A058F862399E}">
      <dsp:nvSpPr>
        <dsp:cNvPr id="0" name=""/>
        <dsp:cNvSpPr/>
      </dsp:nvSpPr>
      <dsp:spPr>
        <a:xfrm>
          <a:off x="0" y="3765887"/>
          <a:ext cx="689118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97C54D0C-3561-8147-9113-DCEDCF1B7757}">
      <dsp:nvSpPr>
        <dsp:cNvPr id="0" name=""/>
        <dsp:cNvSpPr/>
      </dsp:nvSpPr>
      <dsp:spPr>
        <a:xfrm>
          <a:off x="0" y="3765887"/>
          <a:ext cx="6891187" cy="627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dirty="0"/>
            <a:t>Yu, K.-H., Beam, A.L. and </a:t>
          </a:r>
          <a:r>
            <a:rPr lang="en-GB" sz="1100" kern="1200" dirty="0" err="1"/>
            <a:t>Kohane</a:t>
          </a:r>
          <a:r>
            <a:rPr lang="en-GB" sz="1100" kern="1200" dirty="0"/>
            <a:t>, I.S. (2018). </a:t>
          </a:r>
          <a:r>
            <a:rPr lang="en-GB" sz="1100" i="1" kern="1200" dirty="0"/>
            <a:t>Artificial </a:t>
          </a:r>
          <a:r>
            <a:rPr lang="en-GB" sz="1100" i="1" kern="1200" dirty="0" err="1"/>
            <a:t>Inteligence</a:t>
          </a:r>
          <a:r>
            <a:rPr lang="en-GB" sz="1100" i="1" kern="1200" dirty="0"/>
            <a:t> in Healthcare</a:t>
          </a:r>
          <a:r>
            <a:rPr lang="en-GB" sz="1100" kern="1200" dirty="0"/>
            <a:t>. [online] Nature Biomedical Engineer. Available at: https://drive.google.com/file/d/10U3KnmNY8lgQk3GXn14sMv7Tp4wsxk-n/view [Accessed 21 Nov. 2022].</a:t>
          </a:r>
          <a:endParaRPr lang="en-US" sz="1100" kern="1200" dirty="0"/>
        </a:p>
      </dsp:txBody>
      <dsp:txXfrm>
        <a:off x="0" y="3765887"/>
        <a:ext cx="6891187" cy="627558"/>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PK"/>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9C282B-AE48-EE45-A029-92FCEFF036F5}" type="datetimeFigureOut">
              <a:rPr lang="en-PK" smtClean="0"/>
              <a:t>11/29/22</a:t>
            </a:fld>
            <a:endParaRPr lang="en-PK"/>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PK"/>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PK"/>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0972252-A661-9F4C-92DD-2C41D318D8C5}" type="slidenum">
              <a:rPr lang="en-PK" smtClean="0"/>
              <a:t>‹#›</a:t>
            </a:fld>
            <a:endParaRPr lang="en-PK"/>
          </a:p>
        </p:txBody>
      </p:sp>
    </p:spTree>
    <p:extLst>
      <p:ext uri="{BB962C8B-B14F-4D97-AF65-F5344CB8AC3E}">
        <p14:creationId xmlns:p14="http://schemas.microsoft.com/office/powerpoint/2010/main" val="7340586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From the above slide, it is clear to understand the concept of digital literacy for performing actions within the workplace. Most of the organizations in the relevant period have focused exclusively on implementing the concepts of digital literacy within their operational framework.</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40784F4C-530E-43F3-928D-1D880F4E47DC}" type="slidenum">
              <a:rPr lang="en-IN" smtClean="0"/>
              <a:t>9</a:t>
            </a:fld>
            <a:endParaRPr lang="en-IN"/>
          </a:p>
        </p:txBody>
      </p:sp>
    </p:spTree>
    <p:extLst>
      <p:ext uri="{BB962C8B-B14F-4D97-AF65-F5344CB8AC3E}">
        <p14:creationId xmlns:p14="http://schemas.microsoft.com/office/powerpoint/2010/main" val="40090400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800" dirty="0">
                <a:effectLst/>
                <a:latin typeface="Times New Roman" panose="02020603050405020304" pitchFamily="18" charset="0"/>
                <a:ea typeface="Times New Roman" panose="02020603050405020304" pitchFamily="18" charset="0"/>
              </a:rPr>
              <a:t>According to the information presented in the above slide, it is clear that digital literacy enhances the work capacity of employees by providing them support in using technology. For this specific reason, almost all organizations have paid special attention to increasing awareness regarding digital literacy among employees.</a:t>
            </a:r>
            <a:endParaRPr lang="en-IN"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40784F4C-530E-43F3-928D-1D880F4E47DC}" type="slidenum">
              <a:rPr lang="en-IN" smtClean="0"/>
              <a:t>10</a:t>
            </a:fld>
            <a:endParaRPr lang="en-IN"/>
          </a:p>
        </p:txBody>
      </p:sp>
    </p:spTree>
    <p:extLst>
      <p:ext uri="{BB962C8B-B14F-4D97-AF65-F5344CB8AC3E}">
        <p14:creationId xmlns:p14="http://schemas.microsoft.com/office/powerpoint/2010/main" val="25528694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800" dirty="0">
                <a:effectLst/>
                <a:latin typeface="Times New Roman" panose="02020603050405020304" pitchFamily="18" charset="0"/>
                <a:ea typeface="Times New Roman" panose="02020603050405020304" pitchFamily="18" charset="0"/>
              </a:rPr>
              <a:t>The above slide shows two important techniques for improving the efficiency level of the employees around the workplace. It will be beneficial for the employees to adopt the necessary procedures for performing. </a:t>
            </a:r>
            <a:endParaRPr lang="en-IN"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40784F4C-530E-43F3-928D-1D880F4E47DC}" type="slidenum">
              <a:rPr lang="en-IN" smtClean="0"/>
              <a:t>11</a:t>
            </a:fld>
            <a:endParaRPr lang="en-IN"/>
          </a:p>
        </p:txBody>
      </p:sp>
    </p:spTree>
    <p:extLst>
      <p:ext uri="{BB962C8B-B14F-4D97-AF65-F5344CB8AC3E}">
        <p14:creationId xmlns:p14="http://schemas.microsoft.com/office/powerpoint/2010/main" val="37507040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800" dirty="0">
                <a:effectLst/>
                <a:latin typeface="Times New Roman" panose="02020603050405020304" pitchFamily="18" charset="0"/>
                <a:ea typeface="Times New Roman" panose="02020603050405020304" pitchFamily="18" charset="0"/>
              </a:rPr>
              <a:t>This slide represents the competencies of digital literacy, which are directly associated with the data handling process of the workplace.  </a:t>
            </a:r>
            <a:endParaRPr lang="en-IN"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40784F4C-530E-43F3-928D-1D880F4E47DC}" type="slidenum">
              <a:rPr lang="en-IN" smtClean="0"/>
              <a:t>12</a:t>
            </a:fld>
            <a:endParaRPr lang="en-IN"/>
          </a:p>
        </p:txBody>
      </p:sp>
    </p:spTree>
    <p:extLst>
      <p:ext uri="{BB962C8B-B14F-4D97-AF65-F5344CB8AC3E}">
        <p14:creationId xmlns:p14="http://schemas.microsoft.com/office/powerpoint/2010/main" val="21318456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b="1" dirty="0"/>
              <a:t>Attitudes</a:t>
            </a:r>
            <a:r>
              <a:rPr lang="en-US" dirty="0"/>
              <a:t> </a:t>
            </a:r>
            <a:r>
              <a:rPr lang="en-US" b="1" dirty="0"/>
              <a:t>and behaviours</a:t>
            </a:r>
            <a:r>
              <a:rPr lang="en-US" dirty="0"/>
              <a:t> are two important elements of work in digital space because these relate to participation, collaboration and digital communication.</a:t>
            </a:r>
          </a:p>
          <a:p>
            <a:pPr lvl="0"/>
            <a:r>
              <a:rPr lang="en-US" dirty="0"/>
              <a:t>For example, social media is used in building and developing digital networks and text-based forums.</a:t>
            </a:r>
          </a:p>
          <a:p>
            <a:pPr lvl="0"/>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Providers of healthcare have recognised that good </a:t>
            </a:r>
            <a:r>
              <a:rPr lang="en-US" b="1" dirty="0"/>
              <a:t>engagement</a:t>
            </a:r>
            <a:r>
              <a:rPr lang="en-US" dirty="0"/>
              <a:t> is a must with patients, and it should be maintained on a </a:t>
            </a:r>
            <a:r>
              <a:rPr lang="en-US" b="1" dirty="0"/>
              <a:t>constant and consistent basis</a:t>
            </a:r>
            <a:r>
              <a:rPr lang="en-US" dirty="0"/>
              <a:t> instead of focusing only on visits.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Electronic communication</a:t>
            </a:r>
            <a:r>
              <a:rPr lang="en-US" dirty="0"/>
              <a:t> </a:t>
            </a:r>
            <a:r>
              <a:rPr lang="en-US" b="1" dirty="0"/>
              <a:t>tools</a:t>
            </a:r>
            <a:r>
              <a:rPr lang="en-US" dirty="0"/>
              <a:t> are used by companies under these practices based on the information and data to be conveyed, delivered and shared with patients and their relatives.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Grown accustomed has been witnessed among patients regarding the use of digital technologies involved in interacting with businesses of different sizes. A similar level of expectation is made from health care practitioners and physicians (Lyles, Wachter and Sarkar, 2021).</a:t>
            </a:r>
          </a:p>
          <a:p>
            <a:pPr lvl="0"/>
            <a:endParaRPr lang="en-US" dirty="0"/>
          </a:p>
          <a:p>
            <a:endParaRPr lang="en-US" dirty="0"/>
          </a:p>
        </p:txBody>
      </p:sp>
      <p:sp>
        <p:nvSpPr>
          <p:cNvPr id="4" name="Slide Number Placeholder 3"/>
          <p:cNvSpPr>
            <a:spLocks noGrp="1"/>
          </p:cNvSpPr>
          <p:nvPr>
            <p:ph type="sldNum" sz="quarter" idx="5"/>
          </p:nvPr>
        </p:nvSpPr>
        <p:spPr/>
        <p:txBody>
          <a:bodyPr/>
          <a:lstStyle/>
          <a:p>
            <a:fld id="{F13E521F-4668-6B46-8D1B-A3D6289A366F}" type="slidenum">
              <a:rPr lang="en-US" smtClean="0"/>
              <a:t>15</a:t>
            </a:fld>
            <a:endParaRPr lang="en-US"/>
          </a:p>
        </p:txBody>
      </p:sp>
    </p:spTree>
    <p:extLst>
      <p:ext uri="{BB962C8B-B14F-4D97-AF65-F5344CB8AC3E}">
        <p14:creationId xmlns:p14="http://schemas.microsoft.com/office/powerpoint/2010/main" val="17279216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t>Various different kinds of tools</a:t>
            </a:r>
            <a:r>
              <a:rPr lang="en-US" sz="1200" dirty="0"/>
              <a:t> are used in communication. For example, video, presentation, photo sharing, social media and email.</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t>Diversity</a:t>
            </a:r>
            <a:r>
              <a:rPr lang="en-US" sz="1200" dirty="0"/>
              <a:t> is one key element that needs to be respected when communicating with other people. This is to make individuals feel included and respected and so that offence of any kind is avoided.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Different forms of communication should need to be designed for different objectives and purposes so that support and information can be pursued as needed. For example, communication with a patient’s relative will be more appropriate through emails or phone calls.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Online working facilitates efficient teamwork because it is easier to complete a list of tasks, work on related documents and sharing of files. It also allows for online discussion forums and meetings.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endParaRPr lang="en-US" dirty="0"/>
          </a:p>
        </p:txBody>
      </p:sp>
      <p:sp>
        <p:nvSpPr>
          <p:cNvPr id="4" name="Slide Number Placeholder 3"/>
          <p:cNvSpPr>
            <a:spLocks noGrp="1"/>
          </p:cNvSpPr>
          <p:nvPr>
            <p:ph type="sldNum" sz="quarter" idx="5"/>
          </p:nvPr>
        </p:nvSpPr>
        <p:spPr/>
        <p:txBody>
          <a:bodyPr/>
          <a:lstStyle/>
          <a:p>
            <a:fld id="{F13E521F-4668-6B46-8D1B-A3D6289A366F}" type="slidenum">
              <a:rPr lang="en-US" smtClean="0"/>
              <a:t>16</a:t>
            </a:fld>
            <a:endParaRPr lang="en-US"/>
          </a:p>
        </p:txBody>
      </p:sp>
    </p:spTree>
    <p:extLst>
      <p:ext uri="{BB962C8B-B14F-4D97-AF65-F5344CB8AC3E}">
        <p14:creationId xmlns:p14="http://schemas.microsoft.com/office/powerpoint/2010/main" val="23252378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dirty="0"/>
              <a:t>Customers visits can be handled and managed remotely by providers of healthcare services using </a:t>
            </a:r>
            <a:r>
              <a:rPr lang="en-US" sz="1200" b="1" dirty="0"/>
              <a:t>telemedicine</a:t>
            </a:r>
            <a:r>
              <a:rPr lang="en-US" sz="1200" dirty="0"/>
              <a:t>.</a:t>
            </a:r>
          </a:p>
          <a:p>
            <a:pPr lvl="0"/>
            <a:r>
              <a:rPr lang="en-US" sz="1200" dirty="0"/>
              <a:t>Telemedicine has become one of the fastest-growing electronic communication tools due to the increased spread of Covid-19, and it is an especially important tool in the healthcare sector.</a:t>
            </a:r>
          </a:p>
          <a:p>
            <a:pPr lvl="0"/>
            <a:endParaRPr lang="en-US" sz="1200" dirty="0"/>
          </a:p>
          <a:p>
            <a:pPr lvl="0"/>
            <a:r>
              <a:rPr lang="en-US" sz="1200" dirty="0"/>
              <a:t>It is perceived as one of the best electronic communication tools between healthcare providers and patients.</a:t>
            </a:r>
          </a:p>
          <a:p>
            <a:endParaRPr lang="en-US" dirty="0"/>
          </a:p>
          <a:p>
            <a:r>
              <a:rPr lang="en-US" dirty="0"/>
              <a:t>Patients can easily access their treatment and health plans as well as important information about their clinical treatment. To add to this, patients can also schedule, change and cancel appointments and make electronic payments.</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A patient’s electronic health record could be stored by some portals, and critical data could be accessed easily by the patient in this way (Bucci, </a:t>
            </a:r>
            <a:r>
              <a:rPr lang="en-US" sz="1200" dirty="0" err="1"/>
              <a:t>Schwannauer</a:t>
            </a:r>
            <a:r>
              <a:rPr lang="en-US" sz="1200" dirty="0"/>
              <a:t> and Berry, 2019).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According to Mann (2020), there are different kinds of benefits that could be attained based on the use of these new communication tools such as keeping valid records of patients</a:t>
            </a:r>
          </a:p>
          <a:p>
            <a:endParaRPr lang="en-US" dirty="0"/>
          </a:p>
        </p:txBody>
      </p:sp>
      <p:sp>
        <p:nvSpPr>
          <p:cNvPr id="4" name="Slide Number Placeholder 3"/>
          <p:cNvSpPr>
            <a:spLocks noGrp="1"/>
          </p:cNvSpPr>
          <p:nvPr>
            <p:ph type="sldNum" sz="quarter" idx="5"/>
          </p:nvPr>
        </p:nvSpPr>
        <p:spPr/>
        <p:txBody>
          <a:bodyPr/>
          <a:lstStyle/>
          <a:p>
            <a:fld id="{F13E521F-4668-6B46-8D1B-A3D6289A366F}" type="slidenum">
              <a:rPr lang="en-US" smtClean="0"/>
              <a:t>17</a:t>
            </a:fld>
            <a:endParaRPr lang="en-US"/>
          </a:p>
        </p:txBody>
      </p:sp>
    </p:spTree>
    <p:extLst>
      <p:ext uri="{BB962C8B-B14F-4D97-AF65-F5344CB8AC3E}">
        <p14:creationId xmlns:p14="http://schemas.microsoft.com/office/powerpoint/2010/main" val="38325883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Rapid growth</a:t>
            </a:r>
            <a:r>
              <a:rPr lang="en-US" dirty="0"/>
              <a:t> has occurred on a year-on-year basis in the context of the digital transformation, especially in the healthcare sector. This could be because of the continuous improvement in technology.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t>Interconnection</a:t>
            </a:r>
            <a:r>
              <a:rPr lang="en-US" sz="1200" dirty="0"/>
              <a:t> has become possible among healthcare organisations because of the introduction and use of cloud technology, and this is one form of technology that enabled them to have access to digital safe and secure information.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A definitive collaborative approach should need to be developed for facilitating collaboration in the healthcare sector (Al-Abdallah, Hamdan and Dar-Odeh, 2021).</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p:txBody>
      </p:sp>
      <p:sp>
        <p:nvSpPr>
          <p:cNvPr id="4" name="Slide Number Placeholder 3"/>
          <p:cNvSpPr>
            <a:spLocks noGrp="1"/>
          </p:cNvSpPr>
          <p:nvPr>
            <p:ph type="sldNum" sz="quarter" idx="5"/>
          </p:nvPr>
        </p:nvSpPr>
        <p:spPr/>
        <p:txBody>
          <a:bodyPr/>
          <a:lstStyle/>
          <a:p>
            <a:fld id="{F13E521F-4668-6B46-8D1B-A3D6289A366F}" type="slidenum">
              <a:rPr lang="en-US" smtClean="0"/>
              <a:t>18</a:t>
            </a:fld>
            <a:endParaRPr lang="en-US"/>
          </a:p>
        </p:txBody>
      </p:sp>
    </p:spTree>
    <p:extLst>
      <p:ext uri="{BB962C8B-B14F-4D97-AF65-F5344CB8AC3E}">
        <p14:creationId xmlns:p14="http://schemas.microsoft.com/office/powerpoint/2010/main" val="36871021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Times New Roman" panose="02020603050405020304" pitchFamily="18" charset="0"/>
                <a:cs typeface="Times New Roman" panose="02020603050405020304" pitchFamily="18" charset="0"/>
              </a:rPr>
              <a:t>The use of technology in the healthcare department are a major implementation still in development. However, discoveries in this area have been mostly introduced in the last decade, such as Robotics, VR technology, or artificial intelligence. </a:t>
            </a:r>
          </a:p>
          <a:p>
            <a:r>
              <a:rPr lang="en-GB" sz="1800" dirty="0">
                <a:effectLst/>
                <a:latin typeface="Calibri" panose="020F0502020204030204" pitchFamily="34" charset="0"/>
                <a:ea typeface="Times New Roman" panose="02020603050405020304" pitchFamily="18" charset="0"/>
                <a:cs typeface="Times New Roman" panose="02020603050405020304" pitchFamily="18" charset="0"/>
              </a:rPr>
              <a:t>E-health and Block chain technology have been mainly implemented to aid the healthcare professionals, but also to enhance the quality of life of the patients by having access to health records and improve transparency between patients and practitioners (van </a:t>
            </a: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Hooijdonk</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2019).</a:t>
            </a:r>
          </a:p>
          <a:p>
            <a:r>
              <a:rPr lang="en-GB" sz="1800" dirty="0">
                <a:effectLst/>
                <a:latin typeface="Calibri" panose="020F0502020204030204" pitchFamily="34" charset="0"/>
                <a:ea typeface="Times New Roman" panose="02020603050405020304" pitchFamily="18" charset="0"/>
                <a:cs typeface="Times New Roman" panose="02020603050405020304" pitchFamily="18" charset="0"/>
              </a:rPr>
              <a:t>The new developments in healthcare allow patients to monitor their health, have remote calls with doctors, and access health apps easily to book appointments or order prescriptions. One of the main objectives of mass use is to prevent medical conditions before having to treat them. </a:t>
            </a:r>
          </a:p>
          <a:p>
            <a:r>
              <a:rPr lang="en-GB" sz="1800" dirty="0">
                <a:effectLst/>
                <a:latin typeface="Calibri" panose="020F0502020204030204" pitchFamily="34" charset="0"/>
                <a:ea typeface="Times New Roman" panose="02020603050405020304" pitchFamily="18" charset="0"/>
                <a:cs typeface="Times New Roman" panose="02020603050405020304" pitchFamily="18" charset="0"/>
              </a:rPr>
              <a:t>According to </a:t>
            </a: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Stoeva</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(2020), the topical collection on Internet of Medical Things in e-Health has also a significant contribution to the effective research and development of e-health systems.</a:t>
            </a:r>
          </a:p>
        </p:txBody>
      </p:sp>
      <p:sp>
        <p:nvSpPr>
          <p:cNvPr id="4" name="Slide Number Placeholder 3"/>
          <p:cNvSpPr>
            <a:spLocks noGrp="1"/>
          </p:cNvSpPr>
          <p:nvPr>
            <p:ph type="sldNum" sz="quarter" idx="5"/>
          </p:nvPr>
        </p:nvSpPr>
        <p:spPr/>
        <p:txBody>
          <a:bodyPr/>
          <a:lstStyle/>
          <a:p>
            <a:fld id="{B3FAA5D0-630C-6840-9610-B3A34FB7F3EE}" type="slidenum">
              <a:rPr lang="en-US" smtClean="0"/>
              <a:t>20</a:t>
            </a:fld>
            <a:endParaRPr lang="en-US"/>
          </a:p>
        </p:txBody>
      </p:sp>
    </p:spTree>
    <p:extLst>
      <p:ext uri="{BB962C8B-B14F-4D97-AF65-F5344CB8AC3E}">
        <p14:creationId xmlns:p14="http://schemas.microsoft.com/office/powerpoint/2010/main" val="33536842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Times New Roman" panose="02020603050405020304" pitchFamily="18" charset="0"/>
                <a:cs typeface="Times New Roman" panose="02020603050405020304" pitchFamily="18" charset="0"/>
              </a:rPr>
              <a:t>Robots in healthcare are used in a variety of departments, from patient care to mental health support, and even in surgeries.  Robots typically use sensor data to make decisions. They can vary in their degree of autonomy, from fully autonomous to fully tele-operated, though most modern systems have mixed initiative, or shared autonomy (</a:t>
            </a: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Riek</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2011).</a:t>
            </a:r>
          </a:p>
          <a:p>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Microrobotics</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are micro-scale, untethered devices which can move through the body and can perform a range of functions, such as targeted therapy, material removal, structural control, determining oxygen concentrations, or sensing the presence of cancer. The levels of development in </a:t>
            </a: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microrobotics</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and surgery procedures are rather high, and the latest discoveries in the field include using robotics in the ultrasound system and minimise the risks involved for humans.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According to </a:t>
            </a: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Scherman</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(2019), the field is expected to grow in the near future, and the main reason for this is the shortage in healthcare professionals, but also their positive impact and benefits in the medical environment. </a:t>
            </a:r>
          </a:p>
        </p:txBody>
      </p:sp>
      <p:sp>
        <p:nvSpPr>
          <p:cNvPr id="4" name="Slide Number Placeholder 3"/>
          <p:cNvSpPr>
            <a:spLocks noGrp="1"/>
          </p:cNvSpPr>
          <p:nvPr>
            <p:ph type="sldNum" sz="quarter" idx="5"/>
          </p:nvPr>
        </p:nvSpPr>
        <p:spPr/>
        <p:txBody>
          <a:bodyPr/>
          <a:lstStyle/>
          <a:p>
            <a:fld id="{B3FAA5D0-630C-6840-9610-B3A34FB7F3EE}" type="slidenum">
              <a:rPr lang="en-US" smtClean="0"/>
              <a:t>21</a:t>
            </a:fld>
            <a:endParaRPr lang="en-US"/>
          </a:p>
        </p:txBody>
      </p:sp>
    </p:spTree>
    <p:extLst>
      <p:ext uri="{BB962C8B-B14F-4D97-AF65-F5344CB8AC3E}">
        <p14:creationId xmlns:p14="http://schemas.microsoft.com/office/powerpoint/2010/main" val="17598117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Times New Roman" panose="02020603050405020304" pitchFamily="18" charset="0"/>
                <a:cs typeface="Times New Roman" panose="02020603050405020304" pitchFamily="18" charset="0"/>
              </a:rPr>
              <a:t>Artificial intelligence (AI) includes 3D technologies, virtual reality, wearable devices, and machine learning in the medical environment. AI is meant to provide professionals means for an easier use of technology without replacing humans with robots. Additionally, it is used for research across all fields, such as printed implants or gene function annotation. Wearable devices or </a:t>
            </a: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IoT</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are used in medical facilities to monitor patients and offer practitioners the chance to prioritise patients depending on the severity of their condition. </a:t>
            </a:r>
          </a:p>
          <a:p>
            <a:r>
              <a:rPr lang="en-GB" sz="1800" dirty="0">
                <a:effectLst/>
                <a:latin typeface="Calibri" panose="020F0502020204030204" pitchFamily="34" charset="0"/>
                <a:ea typeface="Times New Roman" panose="02020603050405020304" pitchFamily="18" charset="0"/>
                <a:cs typeface="Times New Roman" panose="02020603050405020304" pitchFamily="18" charset="0"/>
              </a:rPr>
              <a:t>Yu et al (2018) state that medical diagnosis pictures have expanded drastically in the AI field and have changed clinical practice in the last years. Many medical specialties, including radiology, ophthalmology, dermatology and pathology, rely on image-based diagnoses.  The radiology departments has implemented diagnosis pictures in X-ray radiography, magnetic resonance imaging (MRI), or disease diagnosing.</a:t>
            </a:r>
          </a:p>
          <a:p>
            <a:r>
              <a:rPr lang="en-GB" sz="1800" dirty="0">
                <a:effectLst/>
                <a:latin typeface="Calibri" panose="020F0502020204030204" pitchFamily="34" charset="0"/>
                <a:ea typeface="Times New Roman" panose="02020603050405020304" pitchFamily="18" charset="0"/>
                <a:cs typeface="Times New Roman" panose="02020603050405020304" pitchFamily="18" charset="0"/>
              </a:rPr>
              <a:t>Machine learning is used for the collection of data in massive amounts, that researchers cannot manually analyse each piece of data. Gene expression, protein abundance levels and DNA methylation profiles can predict the status of a number of diseases, including cancers, infectious diseases and the risk of Down’s syndrome. </a:t>
            </a:r>
          </a:p>
          <a:p>
            <a:r>
              <a:rPr lang="en-GB" sz="1800" dirty="0">
                <a:effectLst/>
                <a:latin typeface="Calibri" panose="020F0502020204030204" pitchFamily="34" charset="0"/>
                <a:ea typeface="Times New Roman" panose="02020603050405020304" pitchFamily="18" charset="0"/>
                <a:cs typeface="Times New Roman" panose="02020603050405020304" pitchFamily="18" charset="0"/>
              </a:rPr>
              <a:t>There have been numerous discrepancies in implementing the technology over the years, usually being related to the unwillingness of professionals to accept the new developments. However, the shortages in staff has rushed the need for it, especially in health and social care. </a:t>
            </a:r>
          </a:p>
        </p:txBody>
      </p:sp>
      <p:sp>
        <p:nvSpPr>
          <p:cNvPr id="4" name="Slide Number Placeholder 3"/>
          <p:cNvSpPr>
            <a:spLocks noGrp="1"/>
          </p:cNvSpPr>
          <p:nvPr>
            <p:ph type="sldNum" sz="quarter" idx="5"/>
          </p:nvPr>
        </p:nvSpPr>
        <p:spPr/>
        <p:txBody>
          <a:bodyPr/>
          <a:lstStyle/>
          <a:p>
            <a:fld id="{B3FAA5D0-630C-6840-9610-B3A34FB7F3EE}" type="slidenum">
              <a:rPr lang="en-US" smtClean="0"/>
              <a:t>22</a:t>
            </a:fld>
            <a:endParaRPr lang="en-US"/>
          </a:p>
        </p:txBody>
      </p:sp>
    </p:spTree>
    <p:extLst>
      <p:ext uri="{BB962C8B-B14F-4D97-AF65-F5344CB8AC3E}">
        <p14:creationId xmlns:p14="http://schemas.microsoft.com/office/powerpoint/2010/main" val="13448246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IN"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40784F4C-530E-43F3-928D-1D880F4E47DC}" type="slidenum">
              <a:rPr lang="en-IN" smtClean="0"/>
              <a:t>29</a:t>
            </a:fld>
            <a:endParaRPr lang="en-IN"/>
          </a:p>
        </p:txBody>
      </p:sp>
    </p:spTree>
    <p:extLst>
      <p:ext uri="{BB962C8B-B14F-4D97-AF65-F5344CB8AC3E}">
        <p14:creationId xmlns:p14="http://schemas.microsoft.com/office/powerpoint/2010/main" val="13865283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7FBDD-47EC-4740-AF06-ABA877E7268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65B0F4F-8709-F749-9D38-E2D0CC6119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8F3FF93-C94B-4D43-9DB1-03A43E16A493}"/>
              </a:ext>
            </a:extLst>
          </p:cNvPr>
          <p:cNvSpPr>
            <a:spLocks noGrp="1"/>
          </p:cNvSpPr>
          <p:nvPr>
            <p:ph type="dt" sz="half" idx="10"/>
          </p:nvPr>
        </p:nvSpPr>
        <p:spPr/>
        <p:txBody>
          <a:bodyPr/>
          <a:lstStyle/>
          <a:p>
            <a:fld id="{1141AA8C-7BE1-8449-98C0-AF0729CEDFB5}" type="datetimeFigureOut">
              <a:rPr lang="en-US" smtClean="0"/>
              <a:t>11/29/22</a:t>
            </a:fld>
            <a:endParaRPr lang="en-US"/>
          </a:p>
        </p:txBody>
      </p:sp>
      <p:sp>
        <p:nvSpPr>
          <p:cNvPr id="5" name="Footer Placeholder 4">
            <a:extLst>
              <a:ext uri="{FF2B5EF4-FFF2-40B4-BE49-F238E27FC236}">
                <a16:creationId xmlns:a16="http://schemas.microsoft.com/office/drawing/2014/main" id="{CCE3ABB1-2A95-F34E-8ED8-F45F311C80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DA75EC3-D774-2D43-B220-51CDE688AC53}"/>
              </a:ext>
            </a:extLst>
          </p:cNvPr>
          <p:cNvSpPr>
            <a:spLocks noGrp="1"/>
          </p:cNvSpPr>
          <p:nvPr>
            <p:ph type="sldNum" sz="quarter" idx="12"/>
          </p:nvPr>
        </p:nvSpPr>
        <p:spPr/>
        <p:txBody>
          <a:bodyPr/>
          <a:lstStyle/>
          <a:p>
            <a:fld id="{C8A653D9-9D2E-1C4B-AE88-3BD71E05CEBA}" type="slidenum">
              <a:rPr lang="en-US" smtClean="0"/>
              <a:t>‹#›</a:t>
            </a:fld>
            <a:endParaRPr lang="en-US"/>
          </a:p>
        </p:txBody>
      </p:sp>
    </p:spTree>
    <p:extLst>
      <p:ext uri="{BB962C8B-B14F-4D97-AF65-F5344CB8AC3E}">
        <p14:creationId xmlns:p14="http://schemas.microsoft.com/office/powerpoint/2010/main" val="12269770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29B372-7541-CF48-B419-F04231161FC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2485D51-1F1E-C545-B135-B6F5F581618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8779959-FC98-4F4F-8A57-B85CF6F935F5}"/>
              </a:ext>
            </a:extLst>
          </p:cNvPr>
          <p:cNvSpPr>
            <a:spLocks noGrp="1"/>
          </p:cNvSpPr>
          <p:nvPr>
            <p:ph type="dt" sz="half" idx="10"/>
          </p:nvPr>
        </p:nvSpPr>
        <p:spPr/>
        <p:txBody>
          <a:bodyPr/>
          <a:lstStyle/>
          <a:p>
            <a:fld id="{1141AA8C-7BE1-8449-98C0-AF0729CEDFB5}" type="datetimeFigureOut">
              <a:rPr lang="en-US" smtClean="0"/>
              <a:t>11/29/22</a:t>
            </a:fld>
            <a:endParaRPr lang="en-US"/>
          </a:p>
        </p:txBody>
      </p:sp>
      <p:sp>
        <p:nvSpPr>
          <p:cNvPr id="5" name="Footer Placeholder 4">
            <a:extLst>
              <a:ext uri="{FF2B5EF4-FFF2-40B4-BE49-F238E27FC236}">
                <a16:creationId xmlns:a16="http://schemas.microsoft.com/office/drawing/2014/main" id="{D67CC59B-FF0D-5F47-92C0-D32CF3C6212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A88495-497D-2A44-B8D0-C514504420F1}"/>
              </a:ext>
            </a:extLst>
          </p:cNvPr>
          <p:cNvSpPr>
            <a:spLocks noGrp="1"/>
          </p:cNvSpPr>
          <p:nvPr>
            <p:ph type="sldNum" sz="quarter" idx="12"/>
          </p:nvPr>
        </p:nvSpPr>
        <p:spPr/>
        <p:txBody>
          <a:bodyPr/>
          <a:lstStyle/>
          <a:p>
            <a:fld id="{C8A653D9-9D2E-1C4B-AE88-3BD71E05CEBA}" type="slidenum">
              <a:rPr lang="en-US" smtClean="0"/>
              <a:t>‹#›</a:t>
            </a:fld>
            <a:endParaRPr lang="en-US"/>
          </a:p>
        </p:txBody>
      </p:sp>
    </p:spTree>
    <p:extLst>
      <p:ext uri="{BB962C8B-B14F-4D97-AF65-F5344CB8AC3E}">
        <p14:creationId xmlns:p14="http://schemas.microsoft.com/office/powerpoint/2010/main" val="31417370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B9605-260B-1A4E-BA1F-796162F6B47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AE4E0CE-40B8-374F-834F-DE17E57F253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394A1F-D51E-7C4B-8E54-852C5F072FEF}"/>
              </a:ext>
            </a:extLst>
          </p:cNvPr>
          <p:cNvSpPr>
            <a:spLocks noGrp="1"/>
          </p:cNvSpPr>
          <p:nvPr>
            <p:ph type="dt" sz="half" idx="10"/>
          </p:nvPr>
        </p:nvSpPr>
        <p:spPr/>
        <p:txBody>
          <a:bodyPr/>
          <a:lstStyle/>
          <a:p>
            <a:fld id="{1141AA8C-7BE1-8449-98C0-AF0729CEDFB5}" type="datetimeFigureOut">
              <a:rPr lang="en-US" smtClean="0"/>
              <a:t>11/29/22</a:t>
            </a:fld>
            <a:endParaRPr lang="en-US"/>
          </a:p>
        </p:txBody>
      </p:sp>
      <p:sp>
        <p:nvSpPr>
          <p:cNvPr id="5" name="Footer Placeholder 4">
            <a:extLst>
              <a:ext uri="{FF2B5EF4-FFF2-40B4-BE49-F238E27FC236}">
                <a16:creationId xmlns:a16="http://schemas.microsoft.com/office/drawing/2014/main" id="{9A60E577-DB3B-1A4B-88AE-F84F22AB39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5F559E-CC8F-6B49-8C86-E5ADE01EAF94}"/>
              </a:ext>
            </a:extLst>
          </p:cNvPr>
          <p:cNvSpPr>
            <a:spLocks noGrp="1"/>
          </p:cNvSpPr>
          <p:nvPr>
            <p:ph type="sldNum" sz="quarter" idx="12"/>
          </p:nvPr>
        </p:nvSpPr>
        <p:spPr/>
        <p:txBody>
          <a:bodyPr/>
          <a:lstStyle/>
          <a:p>
            <a:fld id="{C8A653D9-9D2E-1C4B-AE88-3BD71E05CEBA}" type="slidenum">
              <a:rPr lang="en-US" smtClean="0"/>
              <a:t>‹#›</a:t>
            </a:fld>
            <a:endParaRPr lang="en-US"/>
          </a:p>
        </p:txBody>
      </p:sp>
    </p:spTree>
    <p:extLst>
      <p:ext uri="{BB962C8B-B14F-4D97-AF65-F5344CB8AC3E}">
        <p14:creationId xmlns:p14="http://schemas.microsoft.com/office/powerpoint/2010/main" val="7030786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E0839-AFE2-2141-B146-786AF454418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CCD8394-7884-4243-AD49-D194253F8D4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F559C57-5B6B-0048-9DA2-D4F3C446995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D0F3C8E-8185-2B40-B306-A0847B7083BD}"/>
              </a:ext>
            </a:extLst>
          </p:cNvPr>
          <p:cNvSpPr>
            <a:spLocks noGrp="1"/>
          </p:cNvSpPr>
          <p:nvPr>
            <p:ph type="dt" sz="half" idx="10"/>
          </p:nvPr>
        </p:nvSpPr>
        <p:spPr/>
        <p:txBody>
          <a:bodyPr/>
          <a:lstStyle/>
          <a:p>
            <a:fld id="{1141AA8C-7BE1-8449-98C0-AF0729CEDFB5}" type="datetimeFigureOut">
              <a:rPr lang="en-US" smtClean="0"/>
              <a:t>11/29/22</a:t>
            </a:fld>
            <a:endParaRPr lang="en-US"/>
          </a:p>
        </p:txBody>
      </p:sp>
      <p:sp>
        <p:nvSpPr>
          <p:cNvPr id="6" name="Footer Placeholder 5">
            <a:extLst>
              <a:ext uri="{FF2B5EF4-FFF2-40B4-BE49-F238E27FC236}">
                <a16:creationId xmlns:a16="http://schemas.microsoft.com/office/drawing/2014/main" id="{C6829A91-E287-CA4F-8A77-399F16210C0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F4472BE-11B9-A148-B001-A7706E49126D}"/>
              </a:ext>
            </a:extLst>
          </p:cNvPr>
          <p:cNvSpPr>
            <a:spLocks noGrp="1"/>
          </p:cNvSpPr>
          <p:nvPr>
            <p:ph type="sldNum" sz="quarter" idx="12"/>
          </p:nvPr>
        </p:nvSpPr>
        <p:spPr/>
        <p:txBody>
          <a:bodyPr/>
          <a:lstStyle/>
          <a:p>
            <a:fld id="{C8A653D9-9D2E-1C4B-AE88-3BD71E05CEBA}" type="slidenum">
              <a:rPr lang="en-US" smtClean="0"/>
              <a:t>‹#›</a:t>
            </a:fld>
            <a:endParaRPr lang="en-US"/>
          </a:p>
        </p:txBody>
      </p:sp>
    </p:spTree>
    <p:extLst>
      <p:ext uri="{BB962C8B-B14F-4D97-AF65-F5344CB8AC3E}">
        <p14:creationId xmlns:p14="http://schemas.microsoft.com/office/powerpoint/2010/main" val="1710045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EB45D-B056-8549-91B8-22F0A2C4E65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AAE8A1F-F7FD-ED4F-9D59-7A156DBBC2D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6E13850-3DB5-944C-B487-A0FD01BC282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47F1F41-66C3-CB4D-B126-B440D2AA0E5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BDF5AA7-EFDB-8142-B3EE-8AAAEFFDB90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FC19747-01FD-5144-B868-1D5DB8E7B7BF}"/>
              </a:ext>
            </a:extLst>
          </p:cNvPr>
          <p:cNvSpPr>
            <a:spLocks noGrp="1"/>
          </p:cNvSpPr>
          <p:nvPr>
            <p:ph type="dt" sz="half" idx="10"/>
          </p:nvPr>
        </p:nvSpPr>
        <p:spPr/>
        <p:txBody>
          <a:bodyPr/>
          <a:lstStyle/>
          <a:p>
            <a:fld id="{1141AA8C-7BE1-8449-98C0-AF0729CEDFB5}" type="datetimeFigureOut">
              <a:rPr lang="en-US" smtClean="0"/>
              <a:t>11/29/22</a:t>
            </a:fld>
            <a:endParaRPr lang="en-US"/>
          </a:p>
        </p:txBody>
      </p:sp>
      <p:sp>
        <p:nvSpPr>
          <p:cNvPr id="8" name="Footer Placeholder 7">
            <a:extLst>
              <a:ext uri="{FF2B5EF4-FFF2-40B4-BE49-F238E27FC236}">
                <a16:creationId xmlns:a16="http://schemas.microsoft.com/office/drawing/2014/main" id="{3BC02332-61DD-714B-B544-D93A30B58EA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9AE88C9-139B-EA4F-9E99-C6DDF9457634}"/>
              </a:ext>
            </a:extLst>
          </p:cNvPr>
          <p:cNvSpPr>
            <a:spLocks noGrp="1"/>
          </p:cNvSpPr>
          <p:nvPr>
            <p:ph type="sldNum" sz="quarter" idx="12"/>
          </p:nvPr>
        </p:nvSpPr>
        <p:spPr/>
        <p:txBody>
          <a:bodyPr/>
          <a:lstStyle/>
          <a:p>
            <a:fld id="{C8A653D9-9D2E-1C4B-AE88-3BD71E05CEBA}" type="slidenum">
              <a:rPr lang="en-US" smtClean="0"/>
              <a:t>‹#›</a:t>
            </a:fld>
            <a:endParaRPr lang="en-US"/>
          </a:p>
        </p:txBody>
      </p:sp>
    </p:spTree>
    <p:extLst>
      <p:ext uri="{BB962C8B-B14F-4D97-AF65-F5344CB8AC3E}">
        <p14:creationId xmlns:p14="http://schemas.microsoft.com/office/powerpoint/2010/main" val="1086701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05022-249A-3145-B4E9-298E39C6E98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03F8E17-9DD3-A442-B9E4-64AE7E094BAB}"/>
              </a:ext>
            </a:extLst>
          </p:cNvPr>
          <p:cNvSpPr>
            <a:spLocks noGrp="1"/>
          </p:cNvSpPr>
          <p:nvPr>
            <p:ph type="dt" sz="half" idx="10"/>
          </p:nvPr>
        </p:nvSpPr>
        <p:spPr/>
        <p:txBody>
          <a:bodyPr/>
          <a:lstStyle/>
          <a:p>
            <a:fld id="{1141AA8C-7BE1-8449-98C0-AF0729CEDFB5}" type="datetimeFigureOut">
              <a:rPr lang="en-US" smtClean="0"/>
              <a:t>11/29/22</a:t>
            </a:fld>
            <a:endParaRPr lang="en-US"/>
          </a:p>
        </p:txBody>
      </p:sp>
      <p:sp>
        <p:nvSpPr>
          <p:cNvPr id="4" name="Footer Placeholder 3">
            <a:extLst>
              <a:ext uri="{FF2B5EF4-FFF2-40B4-BE49-F238E27FC236}">
                <a16:creationId xmlns:a16="http://schemas.microsoft.com/office/drawing/2014/main" id="{CD2ABC0B-7300-054D-BE6A-E05D3EE75F0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4F40F6A-2420-C348-BE5A-74A21E6DE836}"/>
              </a:ext>
            </a:extLst>
          </p:cNvPr>
          <p:cNvSpPr>
            <a:spLocks noGrp="1"/>
          </p:cNvSpPr>
          <p:nvPr>
            <p:ph type="sldNum" sz="quarter" idx="12"/>
          </p:nvPr>
        </p:nvSpPr>
        <p:spPr/>
        <p:txBody>
          <a:bodyPr/>
          <a:lstStyle/>
          <a:p>
            <a:fld id="{C8A653D9-9D2E-1C4B-AE88-3BD71E05CEBA}" type="slidenum">
              <a:rPr lang="en-US" smtClean="0"/>
              <a:t>‹#›</a:t>
            </a:fld>
            <a:endParaRPr lang="en-US"/>
          </a:p>
        </p:txBody>
      </p:sp>
    </p:spTree>
    <p:extLst>
      <p:ext uri="{BB962C8B-B14F-4D97-AF65-F5344CB8AC3E}">
        <p14:creationId xmlns:p14="http://schemas.microsoft.com/office/powerpoint/2010/main" val="12779782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0A7405F-D276-284B-960A-F934D75F120A}"/>
              </a:ext>
            </a:extLst>
          </p:cNvPr>
          <p:cNvSpPr>
            <a:spLocks noGrp="1"/>
          </p:cNvSpPr>
          <p:nvPr>
            <p:ph type="dt" sz="half" idx="10"/>
          </p:nvPr>
        </p:nvSpPr>
        <p:spPr/>
        <p:txBody>
          <a:bodyPr/>
          <a:lstStyle/>
          <a:p>
            <a:fld id="{1141AA8C-7BE1-8449-98C0-AF0729CEDFB5}" type="datetimeFigureOut">
              <a:rPr lang="en-US" smtClean="0"/>
              <a:t>11/29/22</a:t>
            </a:fld>
            <a:endParaRPr lang="en-US"/>
          </a:p>
        </p:txBody>
      </p:sp>
      <p:sp>
        <p:nvSpPr>
          <p:cNvPr id="3" name="Footer Placeholder 2">
            <a:extLst>
              <a:ext uri="{FF2B5EF4-FFF2-40B4-BE49-F238E27FC236}">
                <a16:creationId xmlns:a16="http://schemas.microsoft.com/office/drawing/2014/main" id="{34A4F16F-A2AE-5341-B581-2F289504EDF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52FCC79-3602-CC40-AA88-90B65609C93E}"/>
              </a:ext>
            </a:extLst>
          </p:cNvPr>
          <p:cNvSpPr>
            <a:spLocks noGrp="1"/>
          </p:cNvSpPr>
          <p:nvPr>
            <p:ph type="sldNum" sz="quarter" idx="12"/>
          </p:nvPr>
        </p:nvSpPr>
        <p:spPr/>
        <p:txBody>
          <a:bodyPr/>
          <a:lstStyle/>
          <a:p>
            <a:fld id="{C8A653D9-9D2E-1C4B-AE88-3BD71E05CEBA}" type="slidenum">
              <a:rPr lang="en-US" smtClean="0"/>
              <a:t>‹#›</a:t>
            </a:fld>
            <a:endParaRPr lang="en-US"/>
          </a:p>
        </p:txBody>
      </p:sp>
    </p:spTree>
    <p:extLst>
      <p:ext uri="{BB962C8B-B14F-4D97-AF65-F5344CB8AC3E}">
        <p14:creationId xmlns:p14="http://schemas.microsoft.com/office/powerpoint/2010/main" val="22721084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3C129-C350-BA48-B35E-B3E3963CDD1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0B80B7F-A3DA-7041-ADDC-056ACE0B24E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9C3A2-8482-0140-9534-709FE21071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3C2676B-2DC0-E94B-AA15-EA5401746C2A}"/>
              </a:ext>
            </a:extLst>
          </p:cNvPr>
          <p:cNvSpPr>
            <a:spLocks noGrp="1"/>
          </p:cNvSpPr>
          <p:nvPr>
            <p:ph type="dt" sz="half" idx="10"/>
          </p:nvPr>
        </p:nvSpPr>
        <p:spPr/>
        <p:txBody>
          <a:bodyPr/>
          <a:lstStyle/>
          <a:p>
            <a:fld id="{1141AA8C-7BE1-8449-98C0-AF0729CEDFB5}" type="datetimeFigureOut">
              <a:rPr lang="en-US" smtClean="0"/>
              <a:t>11/29/22</a:t>
            </a:fld>
            <a:endParaRPr lang="en-US"/>
          </a:p>
        </p:txBody>
      </p:sp>
      <p:sp>
        <p:nvSpPr>
          <p:cNvPr id="6" name="Footer Placeholder 5">
            <a:extLst>
              <a:ext uri="{FF2B5EF4-FFF2-40B4-BE49-F238E27FC236}">
                <a16:creationId xmlns:a16="http://schemas.microsoft.com/office/drawing/2014/main" id="{D08612C8-8621-DC4B-8838-FF2CE6DBFE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625FA3A-9C0A-974E-8D48-4BD2FA6C3F30}"/>
              </a:ext>
            </a:extLst>
          </p:cNvPr>
          <p:cNvSpPr>
            <a:spLocks noGrp="1"/>
          </p:cNvSpPr>
          <p:nvPr>
            <p:ph type="sldNum" sz="quarter" idx="12"/>
          </p:nvPr>
        </p:nvSpPr>
        <p:spPr/>
        <p:txBody>
          <a:bodyPr/>
          <a:lstStyle/>
          <a:p>
            <a:fld id="{C8A653D9-9D2E-1C4B-AE88-3BD71E05CEBA}" type="slidenum">
              <a:rPr lang="en-US" smtClean="0"/>
              <a:t>‹#›</a:t>
            </a:fld>
            <a:endParaRPr lang="en-US"/>
          </a:p>
        </p:txBody>
      </p:sp>
    </p:spTree>
    <p:extLst>
      <p:ext uri="{BB962C8B-B14F-4D97-AF65-F5344CB8AC3E}">
        <p14:creationId xmlns:p14="http://schemas.microsoft.com/office/powerpoint/2010/main" val="26251468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FF39C-5C5D-6940-86B5-5B2F1051439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B14E7AC2-5BB7-EE4A-8717-E2EDF168228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8CA7E20-8383-F54E-B0A8-F351CDCFCA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D1243C5-CFB6-1F48-9AEE-EEE4977B7856}"/>
              </a:ext>
            </a:extLst>
          </p:cNvPr>
          <p:cNvSpPr>
            <a:spLocks noGrp="1"/>
          </p:cNvSpPr>
          <p:nvPr>
            <p:ph type="dt" sz="half" idx="10"/>
          </p:nvPr>
        </p:nvSpPr>
        <p:spPr/>
        <p:txBody>
          <a:bodyPr/>
          <a:lstStyle/>
          <a:p>
            <a:fld id="{1141AA8C-7BE1-8449-98C0-AF0729CEDFB5}" type="datetimeFigureOut">
              <a:rPr lang="en-US" smtClean="0"/>
              <a:t>11/29/22</a:t>
            </a:fld>
            <a:endParaRPr lang="en-US"/>
          </a:p>
        </p:txBody>
      </p:sp>
      <p:sp>
        <p:nvSpPr>
          <p:cNvPr id="6" name="Footer Placeholder 5">
            <a:extLst>
              <a:ext uri="{FF2B5EF4-FFF2-40B4-BE49-F238E27FC236}">
                <a16:creationId xmlns:a16="http://schemas.microsoft.com/office/drawing/2014/main" id="{5D429DDA-F159-A74D-AB59-436D3EA5A48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F88891-1039-FC44-8AFF-960BB500ACE9}"/>
              </a:ext>
            </a:extLst>
          </p:cNvPr>
          <p:cNvSpPr>
            <a:spLocks noGrp="1"/>
          </p:cNvSpPr>
          <p:nvPr>
            <p:ph type="sldNum" sz="quarter" idx="12"/>
          </p:nvPr>
        </p:nvSpPr>
        <p:spPr/>
        <p:txBody>
          <a:bodyPr/>
          <a:lstStyle/>
          <a:p>
            <a:fld id="{C8A653D9-9D2E-1C4B-AE88-3BD71E05CEBA}" type="slidenum">
              <a:rPr lang="en-US" smtClean="0"/>
              <a:t>‹#›</a:t>
            </a:fld>
            <a:endParaRPr lang="en-US"/>
          </a:p>
        </p:txBody>
      </p:sp>
    </p:spTree>
    <p:extLst>
      <p:ext uri="{BB962C8B-B14F-4D97-AF65-F5344CB8AC3E}">
        <p14:creationId xmlns:p14="http://schemas.microsoft.com/office/powerpoint/2010/main" val="16219886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F2C59-689C-E54D-BF26-98BA84924BF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E0BEEDB-1780-9E41-A2B6-15987E9E18B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800F2A0-8B67-D545-98C1-3D61CB5AF517}"/>
              </a:ext>
            </a:extLst>
          </p:cNvPr>
          <p:cNvSpPr>
            <a:spLocks noGrp="1"/>
          </p:cNvSpPr>
          <p:nvPr>
            <p:ph type="dt" sz="half" idx="10"/>
          </p:nvPr>
        </p:nvSpPr>
        <p:spPr/>
        <p:txBody>
          <a:bodyPr/>
          <a:lstStyle/>
          <a:p>
            <a:fld id="{1141AA8C-7BE1-8449-98C0-AF0729CEDFB5}" type="datetimeFigureOut">
              <a:rPr lang="en-US" smtClean="0"/>
              <a:t>11/29/22</a:t>
            </a:fld>
            <a:endParaRPr lang="en-US"/>
          </a:p>
        </p:txBody>
      </p:sp>
      <p:sp>
        <p:nvSpPr>
          <p:cNvPr id="5" name="Footer Placeholder 4">
            <a:extLst>
              <a:ext uri="{FF2B5EF4-FFF2-40B4-BE49-F238E27FC236}">
                <a16:creationId xmlns:a16="http://schemas.microsoft.com/office/drawing/2014/main" id="{FB0AE36C-274B-9646-9D85-A85769C3F5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98D91A-4384-7944-A24E-CE56F698C769}"/>
              </a:ext>
            </a:extLst>
          </p:cNvPr>
          <p:cNvSpPr>
            <a:spLocks noGrp="1"/>
          </p:cNvSpPr>
          <p:nvPr>
            <p:ph type="sldNum" sz="quarter" idx="12"/>
          </p:nvPr>
        </p:nvSpPr>
        <p:spPr/>
        <p:txBody>
          <a:bodyPr/>
          <a:lstStyle/>
          <a:p>
            <a:fld id="{C8A653D9-9D2E-1C4B-AE88-3BD71E05CEBA}" type="slidenum">
              <a:rPr lang="en-US" smtClean="0"/>
              <a:t>‹#›</a:t>
            </a:fld>
            <a:endParaRPr lang="en-US"/>
          </a:p>
        </p:txBody>
      </p:sp>
    </p:spTree>
    <p:extLst>
      <p:ext uri="{BB962C8B-B14F-4D97-AF65-F5344CB8AC3E}">
        <p14:creationId xmlns:p14="http://schemas.microsoft.com/office/powerpoint/2010/main" val="27382099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D09255C-C794-E645-B552-87FCB412AF4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1E1A82B-526D-5549-8AD6-8E1A59864D7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C245DBD-ADB1-F745-8BCA-65783875CD6C}"/>
              </a:ext>
            </a:extLst>
          </p:cNvPr>
          <p:cNvSpPr>
            <a:spLocks noGrp="1"/>
          </p:cNvSpPr>
          <p:nvPr>
            <p:ph type="dt" sz="half" idx="10"/>
          </p:nvPr>
        </p:nvSpPr>
        <p:spPr/>
        <p:txBody>
          <a:bodyPr/>
          <a:lstStyle/>
          <a:p>
            <a:fld id="{1141AA8C-7BE1-8449-98C0-AF0729CEDFB5}" type="datetimeFigureOut">
              <a:rPr lang="en-US" smtClean="0"/>
              <a:t>11/29/22</a:t>
            </a:fld>
            <a:endParaRPr lang="en-US"/>
          </a:p>
        </p:txBody>
      </p:sp>
      <p:sp>
        <p:nvSpPr>
          <p:cNvPr id="5" name="Footer Placeholder 4">
            <a:extLst>
              <a:ext uri="{FF2B5EF4-FFF2-40B4-BE49-F238E27FC236}">
                <a16:creationId xmlns:a16="http://schemas.microsoft.com/office/drawing/2014/main" id="{6D6872C6-11D7-DE43-9EE5-39A344B903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3833E2-B786-0E44-9CE7-D0B5AF07FBE6}"/>
              </a:ext>
            </a:extLst>
          </p:cNvPr>
          <p:cNvSpPr>
            <a:spLocks noGrp="1"/>
          </p:cNvSpPr>
          <p:nvPr>
            <p:ph type="sldNum" sz="quarter" idx="12"/>
          </p:nvPr>
        </p:nvSpPr>
        <p:spPr/>
        <p:txBody>
          <a:bodyPr/>
          <a:lstStyle/>
          <a:p>
            <a:fld id="{C8A653D9-9D2E-1C4B-AE88-3BD71E05CEBA}" type="slidenum">
              <a:rPr lang="en-US" smtClean="0"/>
              <a:t>‹#›</a:t>
            </a:fld>
            <a:endParaRPr lang="en-US"/>
          </a:p>
        </p:txBody>
      </p:sp>
    </p:spTree>
    <p:extLst>
      <p:ext uri="{BB962C8B-B14F-4D97-AF65-F5344CB8AC3E}">
        <p14:creationId xmlns:p14="http://schemas.microsoft.com/office/powerpoint/2010/main" val="16293536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8_Custom Layout">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E2BA22EF-02A7-471C-81FB-C9538EE22721}"/>
              </a:ext>
            </a:extLst>
          </p:cNvPr>
          <p:cNvSpPr>
            <a:spLocks noGrp="1"/>
          </p:cNvSpPr>
          <p:nvPr>
            <p:ph type="pic" sz="quarter" idx="12" hasCustomPrompt="1"/>
          </p:nvPr>
        </p:nvSpPr>
        <p:spPr>
          <a:xfrm>
            <a:off x="1" y="2"/>
            <a:ext cx="7943711" cy="6278816"/>
          </a:xfrm>
          <a:custGeom>
            <a:avLst/>
            <a:gdLst>
              <a:gd name="connsiteX0" fmla="*/ 2359589 w 7943711"/>
              <a:gd name="connsiteY0" fmla="*/ 0 h 6278816"/>
              <a:gd name="connsiteX1" fmla="*/ 7915496 w 7943711"/>
              <a:gd name="connsiteY1" fmla="*/ 0 h 6278816"/>
              <a:gd name="connsiteX2" fmla="*/ 7936279 w 7943711"/>
              <a:gd name="connsiteY2" fmla="*/ 273313 h 6278816"/>
              <a:gd name="connsiteX3" fmla="*/ 7943711 w 7943711"/>
              <a:gd name="connsiteY3" fmla="*/ 567230 h 6278816"/>
              <a:gd name="connsiteX4" fmla="*/ 2232125 w 7943711"/>
              <a:gd name="connsiteY4" fmla="*/ 6278816 h 6278816"/>
              <a:gd name="connsiteX5" fmla="*/ 8918 w 7943711"/>
              <a:gd name="connsiteY5" fmla="*/ 5829972 h 6278816"/>
              <a:gd name="connsiteX6" fmla="*/ 0 w 7943711"/>
              <a:gd name="connsiteY6" fmla="*/ 5825940 h 6278816"/>
              <a:gd name="connsiteX7" fmla="*/ 0 w 7943711"/>
              <a:gd name="connsiteY7" fmla="*/ 2404342 h 6278816"/>
              <a:gd name="connsiteX8" fmla="*/ 115054 w 7943711"/>
              <a:gd name="connsiteY8" fmla="*/ 2371671 h 6278816"/>
              <a:gd name="connsiteX9" fmla="*/ 2315584 w 7943711"/>
              <a:gd name="connsiteY9" fmla="*/ 171141 h 6278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43711" h="6278816">
                <a:moveTo>
                  <a:pt x="2359589" y="0"/>
                </a:moveTo>
                <a:lnTo>
                  <a:pt x="7915496" y="0"/>
                </a:lnTo>
                <a:lnTo>
                  <a:pt x="7936279" y="273313"/>
                </a:lnTo>
                <a:cubicBezTo>
                  <a:pt x="7941214" y="370662"/>
                  <a:pt x="7943711" y="468654"/>
                  <a:pt x="7943711" y="567230"/>
                </a:cubicBezTo>
                <a:cubicBezTo>
                  <a:pt x="7943711" y="3721652"/>
                  <a:pt x="5386547" y="6278816"/>
                  <a:pt x="2232125" y="6278816"/>
                </a:cubicBezTo>
                <a:cubicBezTo>
                  <a:pt x="1443520" y="6278816"/>
                  <a:pt x="692243" y="6118994"/>
                  <a:pt x="8918" y="5829972"/>
                </a:cubicBezTo>
                <a:lnTo>
                  <a:pt x="0" y="5825940"/>
                </a:lnTo>
                <a:lnTo>
                  <a:pt x="0" y="2404342"/>
                </a:lnTo>
                <a:lnTo>
                  <a:pt x="115054" y="2371671"/>
                </a:lnTo>
                <a:cubicBezTo>
                  <a:pt x="1162766" y="2045798"/>
                  <a:pt x="1989712" y="1218852"/>
                  <a:pt x="2315584" y="171141"/>
                </a:cubicBezTo>
                <a:close/>
              </a:path>
            </a:pathLst>
          </a:custGeom>
          <a:solidFill>
            <a:schemeClr val="bg1"/>
          </a:solidFill>
          <a:effectLst>
            <a:outerShdw blurRad="736600" dist="609600" dir="5400000" sx="90000" sy="90000" algn="t" rotWithShape="0">
              <a:prstClr val="black">
                <a:alpha val="40000"/>
              </a:prstClr>
            </a:outerShdw>
          </a:effectLst>
        </p:spPr>
        <p:txBody>
          <a:bodyPr wrap="square">
            <a:noAutofit/>
          </a:bodyPr>
          <a:lstStyle>
            <a:lvl1pPr marL="0" marR="0" indent="0" algn="l" defTabSz="1460754" rtl="0" eaLnBrk="1" fontAlgn="auto" latinLnBrk="0" hangingPunct="1">
              <a:lnSpc>
                <a:spcPct val="90000"/>
              </a:lnSpc>
              <a:spcBef>
                <a:spcPts val="1598"/>
              </a:spcBef>
              <a:spcAft>
                <a:spcPts val="0"/>
              </a:spcAft>
              <a:buClrTx/>
              <a:buSzTx/>
              <a:buFont typeface="Arial" panose="020B0604020202020204" pitchFamily="34" charset="0"/>
              <a:buNone/>
              <a:tabLst/>
              <a:defRPr sz="2000">
                <a:solidFill>
                  <a:schemeClr val="bg1">
                    <a:lumMod val="75000"/>
                  </a:schemeClr>
                </a:solidFill>
              </a:defRPr>
            </a:lvl1pPr>
          </a:lstStyle>
          <a:p>
            <a:pPr marL="0" marR="0" lvl="0" indent="0" algn="l" defTabSz="1460754" rtl="0" eaLnBrk="1" fontAlgn="auto" latinLnBrk="0" hangingPunct="1">
              <a:lnSpc>
                <a:spcPct val="90000"/>
              </a:lnSpc>
              <a:spcBef>
                <a:spcPts val="1598"/>
              </a:spcBef>
              <a:spcAft>
                <a:spcPts val="0"/>
              </a:spcAft>
              <a:buClrTx/>
              <a:buSzTx/>
              <a:buFont typeface="Arial" panose="020B0604020202020204" pitchFamily="34" charset="0"/>
              <a:buNone/>
              <a:tabLst/>
              <a:defRPr/>
            </a:pPr>
            <a:r>
              <a:rPr lang="en-US" dirty="0"/>
              <a:t>Image Placeholder</a:t>
            </a:r>
          </a:p>
          <a:p>
            <a:endParaRPr lang="en-US" dirty="0"/>
          </a:p>
        </p:txBody>
      </p:sp>
    </p:spTree>
    <p:extLst>
      <p:ext uri="{BB962C8B-B14F-4D97-AF65-F5344CB8AC3E}">
        <p14:creationId xmlns:p14="http://schemas.microsoft.com/office/powerpoint/2010/main" val="243493653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_Title Slide">
    <p:spTree>
      <p:nvGrpSpPr>
        <p:cNvPr id="1" name=""/>
        <p:cNvGrpSpPr/>
        <p:nvPr/>
      </p:nvGrpSpPr>
      <p:grpSpPr>
        <a:xfrm>
          <a:off x="0" y="0"/>
          <a:ext cx="0" cy="0"/>
          <a:chOff x="0" y="0"/>
          <a:chExt cx="0" cy="0"/>
        </a:xfrm>
      </p:grpSpPr>
      <p:sp>
        <p:nvSpPr>
          <p:cNvPr id="24" name="Picture Placeholder 23">
            <a:extLst>
              <a:ext uri="{FF2B5EF4-FFF2-40B4-BE49-F238E27FC236}">
                <a16:creationId xmlns:a16="http://schemas.microsoft.com/office/drawing/2014/main" id="{861ED2D1-AA51-45EF-BBC5-B23B0FBA5F6A}"/>
              </a:ext>
            </a:extLst>
          </p:cNvPr>
          <p:cNvSpPr>
            <a:spLocks noGrp="1"/>
          </p:cNvSpPr>
          <p:nvPr>
            <p:ph type="pic" sz="quarter" idx="10"/>
          </p:nvPr>
        </p:nvSpPr>
        <p:spPr>
          <a:xfrm>
            <a:off x="0" y="1"/>
            <a:ext cx="12192000" cy="4171951"/>
          </a:xfrm>
          <a:custGeom>
            <a:avLst/>
            <a:gdLst>
              <a:gd name="connsiteX0" fmla="*/ 0 w 12192000"/>
              <a:gd name="connsiteY0" fmla="*/ 0 h 4171951"/>
              <a:gd name="connsiteX1" fmla="*/ 12192000 w 12192000"/>
              <a:gd name="connsiteY1" fmla="*/ 0 h 4171951"/>
              <a:gd name="connsiteX2" fmla="*/ 12192000 w 12192000"/>
              <a:gd name="connsiteY2" fmla="*/ 3258195 h 4171951"/>
              <a:gd name="connsiteX3" fmla="*/ 10222486 w 12192000"/>
              <a:gd name="connsiteY3" fmla="*/ 3749424 h 4171951"/>
              <a:gd name="connsiteX4" fmla="*/ 3639639 w 12192000"/>
              <a:gd name="connsiteY4" fmla="*/ 4034882 h 4171951"/>
              <a:gd name="connsiteX5" fmla="*/ 3266131 w 12192000"/>
              <a:gd name="connsiteY5" fmla="*/ 3984233 h 4171951"/>
              <a:gd name="connsiteX6" fmla="*/ 2892624 w 12192000"/>
              <a:gd name="connsiteY6" fmla="*/ 3933584 h 4171951"/>
              <a:gd name="connsiteX7" fmla="*/ 0 w 12192000"/>
              <a:gd name="connsiteY7" fmla="*/ 3258195 h 4171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4171951">
                <a:moveTo>
                  <a:pt x="0" y="0"/>
                </a:moveTo>
                <a:lnTo>
                  <a:pt x="12192000" y="0"/>
                </a:lnTo>
                <a:lnTo>
                  <a:pt x="12192000" y="3258195"/>
                </a:lnTo>
                <a:cubicBezTo>
                  <a:pt x="11536164" y="3453960"/>
                  <a:pt x="10878933" y="3617437"/>
                  <a:pt x="10222486" y="3749424"/>
                </a:cubicBezTo>
                <a:cubicBezTo>
                  <a:pt x="7990569" y="4198177"/>
                  <a:pt x="5767725" y="4282894"/>
                  <a:pt x="3639639" y="4034882"/>
                </a:cubicBezTo>
                <a:lnTo>
                  <a:pt x="3266131" y="3984233"/>
                </a:lnTo>
                <a:lnTo>
                  <a:pt x="2892624" y="3933584"/>
                </a:lnTo>
                <a:cubicBezTo>
                  <a:pt x="1902222" y="3780235"/>
                  <a:pt x="935038" y="3554018"/>
                  <a:pt x="0" y="3258195"/>
                </a:cubicBezTo>
                <a:close/>
              </a:path>
            </a:pathLst>
          </a:custGeom>
        </p:spPr>
        <p:txBody>
          <a:bodyPr wrap="square">
            <a:noAutofit/>
          </a:bodyPr>
          <a:lstStyle/>
          <a:p>
            <a:endParaRPr lang="id-ID"/>
          </a:p>
        </p:txBody>
      </p:sp>
    </p:spTree>
    <p:extLst>
      <p:ext uri="{BB962C8B-B14F-4D97-AF65-F5344CB8AC3E}">
        <p14:creationId xmlns:p14="http://schemas.microsoft.com/office/powerpoint/2010/main" val="308443777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userDrawn="1">
  <p:cSld name="11_Custom Layout">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9D83F1E-7678-4329-881B-B1A2CE78A492}"/>
              </a:ext>
            </a:extLst>
          </p:cNvPr>
          <p:cNvSpPr/>
          <p:nvPr userDrawn="1"/>
        </p:nvSpPr>
        <p:spPr>
          <a:xfrm>
            <a:off x="0" y="1"/>
            <a:ext cx="12192000" cy="4967257"/>
          </a:xfrm>
          <a:custGeom>
            <a:avLst/>
            <a:gdLst>
              <a:gd name="connsiteX0" fmla="*/ 0 w 12192000"/>
              <a:gd name="connsiteY0" fmla="*/ 0 h 4967257"/>
              <a:gd name="connsiteX1" fmla="*/ 12192000 w 12192000"/>
              <a:gd name="connsiteY1" fmla="*/ 0 h 4967257"/>
              <a:gd name="connsiteX2" fmla="*/ 12192000 w 12192000"/>
              <a:gd name="connsiteY2" fmla="*/ 3835381 h 4967257"/>
              <a:gd name="connsiteX3" fmla="*/ 11960026 w 12192000"/>
              <a:gd name="connsiteY3" fmla="*/ 3925901 h 4967257"/>
              <a:gd name="connsiteX4" fmla="*/ 6096000 w 12192000"/>
              <a:gd name="connsiteY4" fmla="*/ 4967257 h 4967257"/>
              <a:gd name="connsiteX5" fmla="*/ 231975 w 12192000"/>
              <a:gd name="connsiteY5" fmla="*/ 3925901 h 4967257"/>
              <a:gd name="connsiteX6" fmla="*/ 0 w 12192000"/>
              <a:gd name="connsiteY6" fmla="*/ 3835381 h 4967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4967257">
                <a:moveTo>
                  <a:pt x="0" y="0"/>
                </a:moveTo>
                <a:lnTo>
                  <a:pt x="12192000" y="0"/>
                </a:lnTo>
                <a:lnTo>
                  <a:pt x="12192000" y="3835381"/>
                </a:lnTo>
                <a:lnTo>
                  <a:pt x="11960026" y="3925901"/>
                </a:lnTo>
                <a:cubicBezTo>
                  <a:pt x="10164544" y="4595664"/>
                  <a:pt x="8181164" y="4967257"/>
                  <a:pt x="6096000" y="4967257"/>
                </a:cubicBezTo>
                <a:cubicBezTo>
                  <a:pt x="4010836" y="4967257"/>
                  <a:pt x="2027456" y="4595664"/>
                  <a:pt x="231975" y="3925901"/>
                </a:cubicBezTo>
                <a:lnTo>
                  <a:pt x="0" y="3835381"/>
                </a:lnTo>
                <a:close/>
              </a:path>
            </a:pathLst>
          </a:custGeom>
          <a:solidFill>
            <a:srgbClr val="5C2405"/>
          </a:solidFill>
          <a:ln>
            <a:noFill/>
          </a:ln>
          <a:effectLst>
            <a:outerShdw blurRad="927100" dist="254000" dir="5400000" sx="95000" sy="95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10" name="Freeform: Shape 9">
            <a:extLst>
              <a:ext uri="{FF2B5EF4-FFF2-40B4-BE49-F238E27FC236}">
                <a16:creationId xmlns:a16="http://schemas.microsoft.com/office/drawing/2014/main" id="{462D57C7-7EF5-4787-850C-747990EE6DB6}"/>
              </a:ext>
            </a:extLst>
          </p:cNvPr>
          <p:cNvSpPr>
            <a:spLocks noGrp="1"/>
          </p:cNvSpPr>
          <p:nvPr>
            <p:ph type="pic" sz="quarter" idx="10" hasCustomPrompt="1"/>
          </p:nvPr>
        </p:nvSpPr>
        <p:spPr>
          <a:xfrm>
            <a:off x="0" y="1"/>
            <a:ext cx="12192000" cy="4687356"/>
          </a:xfrm>
          <a:custGeom>
            <a:avLst/>
            <a:gdLst>
              <a:gd name="connsiteX0" fmla="*/ 0 w 12192000"/>
              <a:gd name="connsiteY0" fmla="*/ 0 h 4687356"/>
              <a:gd name="connsiteX1" fmla="*/ 12192000 w 12192000"/>
              <a:gd name="connsiteY1" fmla="*/ 0 h 4687356"/>
              <a:gd name="connsiteX2" fmla="*/ 12192000 w 12192000"/>
              <a:gd name="connsiteY2" fmla="*/ 2969280 h 4687356"/>
              <a:gd name="connsiteX3" fmla="*/ 12147523 w 12192000"/>
              <a:gd name="connsiteY3" fmla="*/ 2997794 h 4687356"/>
              <a:gd name="connsiteX4" fmla="*/ 6096001 w 12192000"/>
              <a:gd name="connsiteY4" fmla="*/ 4687356 h 4687356"/>
              <a:gd name="connsiteX5" fmla="*/ 44477 w 12192000"/>
              <a:gd name="connsiteY5" fmla="*/ 2997794 h 4687356"/>
              <a:gd name="connsiteX6" fmla="*/ 0 w 12192000"/>
              <a:gd name="connsiteY6" fmla="*/ 2969281 h 4687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4687356">
                <a:moveTo>
                  <a:pt x="0" y="0"/>
                </a:moveTo>
                <a:lnTo>
                  <a:pt x="12192000" y="0"/>
                </a:lnTo>
                <a:lnTo>
                  <a:pt x="12192000" y="2969280"/>
                </a:lnTo>
                <a:lnTo>
                  <a:pt x="12147523" y="2997794"/>
                </a:lnTo>
                <a:cubicBezTo>
                  <a:pt x="10382995" y="4069948"/>
                  <a:pt x="8311599" y="4687356"/>
                  <a:pt x="6096001" y="4687356"/>
                </a:cubicBezTo>
                <a:cubicBezTo>
                  <a:pt x="3880401" y="4687356"/>
                  <a:pt x="1809005" y="4069948"/>
                  <a:pt x="44477" y="2997794"/>
                </a:cubicBezTo>
                <a:lnTo>
                  <a:pt x="0" y="2969281"/>
                </a:lnTo>
                <a:close/>
              </a:path>
            </a:pathLst>
          </a:custGeom>
          <a:solidFill>
            <a:schemeClr val="bg1">
              <a:lumMod val="95000"/>
              <a:alpha val="25000"/>
            </a:schemeClr>
          </a:solidFill>
          <a:ln>
            <a:noFill/>
          </a:ln>
          <a:effectLst>
            <a:outerShdw blurRad="342900" dist="241300" dir="5400000" sx="96000" sy="96000" algn="t"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t">
            <a:noAutofit/>
          </a:bodyPr>
          <a:lstStyle>
            <a:lvl1pPr marL="0" marR="0" indent="0" algn="ctr" defTabSz="914377" rtl="0" eaLnBrk="1" fontAlgn="auto" latinLnBrk="0" hangingPunct="1">
              <a:lnSpc>
                <a:spcPct val="90000"/>
              </a:lnSpc>
              <a:spcBef>
                <a:spcPts val="1000"/>
              </a:spcBef>
              <a:spcAft>
                <a:spcPts val="0"/>
              </a:spcAft>
              <a:buClrTx/>
              <a:buSzTx/>
              <a:buFont typeface="Arial" panose="020B0604020202020204" pitchFamily="34" charset="0"/>
              <a:buNone/>
              <a:tabLst/>
              <a:defRPr lang="en-US" sz="1600">
                <a:solidFill>
                  <a:schemeClr val="lt1"/>
                </a:solidFill>
              </a:defRPr>
            </a:lvl1pPr>
          </a:lstStyle>
          <a:p>
            <a:pPr marL="0" marR="0" lvl="0" indent="0" algn="ctr" defTabSz="914377"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Image placeholder</a:t>
            </a:r>
          </a:p>
          <a:p>
            <a:pPr marL="0" lvl="0" algn="ctr"/>
            <a:endParaRPr lang="en-US" dirty="0"/>
          </a:p>
        </p:txBody>
      </p:sp>
    </p:spTree>
    <p:extLst>
      <p:ext uri="{BB962C8B-B14F-4D97-AF65-F5344CB8AC3E}">
        <p14:creationId xmlns:p14="http://schemas.microsoft.com/office/powerpoint/2010/main" val="42024007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Main Title+ SubTitle+Number">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336800" y="516467"/>
            <a:ext cx="7518400" cy="471365"/>
          </a:xfrm>
          <a:prstGeom prst="rect">
            <a:avLst/>
          </a:prstGeom>
        </p:spPr>
        <p:txBody>
          <a:bodyPr wrap="none" lIns="0" tIns="0" rIns="0" bIns="0" anchor="ctr">
            <a:noAutofit/>
          </a:bodyPr>
          <a:lstStyle>
            <a:lvl1pPr algn="ctr">
              <a:defRPr sz="2667" b="1" baseline="0">
                <a:solidFill>
                  <a:schemeClr val="tx1">
                    <a:lumMod val="50000"/>
                    <a:lumOff val="50000"/>
                  </a:schemeClr>
                </a:solidFill>
              </a:defRPr>
            </a:lvl1pPr>
          </a:lstStyle>
          <a:p>
            <a:r>
              <a:rPr lang="en-US" dirty="0"/>
              <a:t>Click To Edit Master Title Style</a:t>
            </a:r>
          </a:p>
        </p:txBody>
      </p:sp>
      <p:sp>
        <p:nvSpPr>
          <p:cNvPr id="15" name="Text Placeholder 3"/>
          <p:cNvSpPr>
            <a:spLocks noGrp="1"/>
          </p:cNvSpPr>
          <p:nvPr>
            <p:ph type="body" sz="half" idx="2" hasCustomPrompt="1"/>
          </p:nvPr>
        </p:nvSpPr>
        <p:spPr>
          <a:xfrm>
            <a:off x="3352800" y="985788"/>
            <a:ext cx="5486400" cy="267661"/>
          </a:xfrm>
          <a:prstGeom prst="rect">
            <a:avLst/>
          </a:prstGeom>
        </p:spPr>
        <p:txBody>
          <a:bodyPr wrap="none" lIns="0" tIns="0" rIns="0" bIns="0" anchor="ctr">
            <a:noAutofit/>
          </a:bodyPr>
          <a:lstStyle>
            <a:lvl1pPr marL="0" indent="0" algn="ctr">
              <a:buNone/>
              <a:defRPr sz="1467" b="1" baseline="0">
                <a:solidFill>
                  <a:schemeClr val="bg1">
                    <a:lumMod val="75000"/>
                  </a:schemeClr>
                </a:solidFill>
              </a:defRPr>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en-US" dirty="0"/>
              <a:t>Subtext Goes Here</a:t>
            </a:r>
          </a:p>
        </p:txBody>
      </p:sp>
    </p:spTree>
    <p:extLst>
      <p:ext uri="{BB962C8B-B14F-4D97-AF65-F5344CB8AC3E}">
        <p14:creationId xmlns:p14="http://schemas.microsoft.com/office/powerpoint/2010/main" val="3216992361"/>
      </p:ext>
    </p:extLst>
  </p:cSld>
  <p:clrMapOvr>
    <a:masterClrMapping/>
  </p:clrMapOvr>
  <p:transition>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5">
                                            <p:txEl>
                                              <p:pRg st="0" end="0"/>
                                            </p:txEl>
                                          </p:spTgt>
                                        </p:tgtEl>
                                        <p:attrNameLst>
                                          <p:attrName>style.visibility</p:attrName>
                                        </p:attrNameLst>
                                      </p:cBhvr>
                                      <p:to>
                                        <p:strVal val="visible"/>
                                      </p:to>
                                    </p:set>
                                    <p:animEffect transition="in" filter="fade">
                                      <p:cBhvr>
                                        <p:cTn id="11" dur="500"/>
                                        <p:tgtEl>
                                          <p:spTgt spid="1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5" grpId="0" build="p">
        <p:tmplLst>
          <p:tmpl lvl="1">
            <p:tnLst>
              <p:par>
                <p:cTn presetID="10" presetClass="entr" presetSubtype="0" fill="hold" nodeType="afterEffect">
                  <p:stCondLst>
                    <p:cond delay="0"/>
                  </p:stCondLst>
                  <p:childTnLst>
                    <p:set>
                      <p:cBhvr>
                        <p:cTn dur="1" fill="hold">
                          <p:stCondLst>
                            <p:cond delay="0"/>
                          </p:stCondLst>
                        </p:cTn>
                        <p:tgtEl>
                          <p:spTgt spid="15"/>
                        </p:tgtEl>
                        <p:attrNameLst>
                          <p:attrName>style.visibility</p:attrName>
                        </p:attrNameLst>
                      </p:cBhvr>
                      <p:to>
                        <p:strVal val="visible"/>
                      </p:to>
                    </p:set>
                    <p:animEffect transition="in" filter="fade">
                      <p:cBhvr>
                        <p:cTn dur="500"/>
                        <p:tgtEl>
                          <p:spTgt spid="15"/>
                        </p:tgtEl>
                      </p:cBhvr>
                    </p:animEffect>
                  </p:childTnLst>
                </p:cTn>
              </p:par>
            </p:tnLst>
          </p:tmpl>
        </p:tmplLst>
      </p:bldP>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5_Blank">
    <p:spTree>
      <p:nvGrpSpPr>
        <p:cNvPr id="1" name=""/>
        <p:cNvGrpSpPr/>
        <p:nvPr/>
      </p:nvGrpSpPr>
      <p:grpSpPr>
        <a:xfrm>
          <a:off x="0" y="0"/>
          <a:ext cx="0" cy="0"/>
          <a:chOff x="0" y="0"/>
          <a:chExt cx="0" cy="0"/>
        </a:xfrm>
      </p:grpSpPr>
      <p:sp>
        <p:nvSpPr>
          <p:cNvPr id="3" name="Picture Placeholder 7"/>
          <p:cNvSpPr>
            <a:spLocks noGrp="1"/>
          </p:cNvSpPr>
          <p:nvPr>
            <p:ph type="pic" sz="quarter" idx="10"/>
          </p:nvPr>
        </p:nvSpPr>
        <p:spPr>
          <a:xfrm>
            <a:off x="0" y="0"/>
            <a:ext cx="5700675" cy="6858000"/>
          </a:xfrm>
          <a:custGeom>
            <a:avLst/>
            <a:gdLst>
              <a:gd name="connsiteX0" fmla="*/ 0 w 4275506"/>
              <a:gd name="connsiteY0" fmla="*/ 0 h 5143500"/>
              <a:gd name="connsiteX1" fmla="*/ 2885786 w 4275506"/>
              <a:gd name="connsiteY1" fmla="*/ 0 h 5143500"/>
              <a:gd name="connsiteX2" fmla="*/ 4247688 w 4275506"/>
              <a:gd name="connsiteY2" fmla="*/ 3286329 h 5143500"/>
              <a:gd name="connsiteX3" fmla="*/ 4050836 w 4275506"/>
              <a:gd name="connsiteY3" fmla="*/ 3761803 h 5143500"/>
              <a:gd name="connsiteX4" fmla="*/ 716740 w 4275506"/>
              <a:gd name="connsiteY4" fmla="*/ 5143500 h 5143500"/>
              <a:gd name="connsiteX5" fmla="*/ 0 w 4275506"/>
              <a:gd name="connsiteY5" fmla="*/ 5143500 h 5143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75506" h="5143500">
                <a:moveTo>
                  <a:pt x="0" y="0"/>
                </a:moveTo>
                <a:lnTo>
                  <a:pt x="2885786" y="0"/>
                </a:lnTo>
                <a:lnTo>
                  <a:pt x="4247688" y="3286329"/>
                </a:lnTo>
                <a:cubicBezTo>
                  <a:pt x="4324628" y="3471987"/>
                  <a:pt x="4236494" y="3684864"/>
                  <a:pt x="4050836" y="3761803"/>
                </a:cubicBezTo>
                <a:lnTo>
                  <a:pt x="716740" y="5143500"/>
                </a:lnTo>
                <a:lnTo>
                  <a:pt x="0" y="5143500"/>
                </a:lnTo>
                <a:close/>
              </a:path>
            </a:pathLst>
          </a:custGeom>
          <a:solidFill>
            <a:schemeClr val="bg1">
              <a:lumMod val="95000"/>
            </a:schemeClr>
          </a:solidFill>
          <a:effectLst>
            <a:outerShdw blurRad="127000" sx="103000" sy="103000" algn="ctr" rotWithShape="0">
              <a:prstClr val="black">
                <a:alpha val="28000"/>
              </a:prstClr>
            </a:outerShdw>
          </a:effectLst>
        </p:spPr>
        <p:txBody>
          <a:bodyPr wrap="square">
            <a:noAutofit/>
          </a:bodyPr>
          <a:lstStyle>
            <a:lvl1pPr>
              <a:defRPr sz="2133"/>
            </a:lvl1pPr>
          </a:lstStyle>
          <a:p>
            <a:endParaRPr lang="en-US" dirty="0"/>
          </a:p>
        </p:txBody>
      </p:sp>
    </p:spTree>
    <p:extLst>
      <p:ext uri="{BB962C8B-B14F-4D97-AF65-F5344CB8AC3E}">
        <p14:creationId xmlns:p14="http://schemas.microsoft.com/office/powerpoint/2010/main" val="2249493028"/>
      </p:ext>
    </p:extLst>
  </p:cSld>
  <p:clrMapOvr>
    <a:overrideClrMapping bg1="lt1" tx1="dk1" bg2="lt2" tx2="dk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19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37923603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4_Custom Layout">
    <p:spTree>
      <p:nvGrpSpPr>
        <p:cNvPr id="1" name=""/>
        <p:cNvGrpSpPr/>
        <p:nvPr/>
      </p:nvGrpSpPr>
      <p:grpSpPr>
        <a:xfrm>
          <a:off x="0" y="0"/>
          <a:ext cx="0" cy="0"/>
          <a:chOff x="0" y="0"/>
          <a:chExt cx="0" cy="0"/>
        </a:xfrm>
      </p:grpSpPr>
      <p:sp>
        <p:nvSpPr>
          <p:cNvPr id="5" name="Picture Placeholder 2"/>
          <p:cNvSpPr>
            <a:spLocks noGrp="1"/>
          </p:cNvSpPr>
          <p:nvPr>
            <p:ph type="pic" sz="quarter" idx="10"/>
          </p:nvPr>
        </p:nvSpPr>
        <p:spPr>
          <a:xfrm>
            <a:off x="5198532" y="0"/>
            <a:ext cx="6993468" cy="6858000"/>
          </a:xfrm>
          <a:prstGeom prst="parallelogram">
            <a:avLst>
              <a:gd name="adj" fmla="val 40972"/>
            </a:avLst>
          </a:prstGeom>
        </p:spPr>
        <p:txBody>
          <a:bodyPr>
            <a:normAutofit/>
          </a:bodyPr>
          <a:lstStyle>
            <a:lvl1pPr>
              <a:defRPr sz="1500">
                <a:solidFill>
                  <a:srgbClr val="00B0F0"/>
                </a:solidFill>
              </a:defRPr>
            </a:lvl1pPr>
          </a:lstStyle>
          <a:p>
            <a:r>
              <a:rPr lang="en-US"/>
              <a:t>Click icon to add picture</a:t>
            </a:r>
            <a:endParaRPr lang="id-ID"/>
          </a:p>
        </p:txBody>
      </p:sp>
    </p:spTree>
    <p:extLst>
      <p:ext uri="{BB962C8B-B14F-4D97-AF65-F5344CB8AC3E}">
        <p14:creationId xmlns:p14="http://schemas.microsoft.com/office/powerpoint/2010/main" val="112728961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561C2D-D4AB-014C-81A5-72860147492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47882A6-4012-094A-83BE-0A4527246C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33D3BC-2944-B84F-A20E-77DBBEC4FA6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141AA8C-7BE1-8449-98C0-AF0729CEDFB5}" type="datetimeFigureOut">
              <a:rPr lang="en-US" smtClean="0"/>
              <a:t>11/29/22</a:t>
            </a:fld>
            <a:endParaRPr lang="en-US"/>
          </a:p>
        </p:txBody>
      </p:sp>
      <p:sp>
        <p:nvSpPr>
          <p:cNvPr id="5" name="Footer Placeholder 4">
            <a:extLst>
              <a:ext uri="{FF2B5EF4-FFF2-40B4-BE49-F238E27FC236}">
                <a16:creationId xmlns:a16="http://schemas.microsoft.com/office/drawing/2014/main" id="{E0B9D2B8-CC7C-3B47-8EE3-8B2F94E72C9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C2576CA-4DE9-F04D-88F5-41A71E96E72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8A653D9-9D2E-1C4B-AE88-3BD71E05CEBA}" type="slidenum">
              <a:rPr lang="en-US" smtClean="0"/>
              <a:t>‹#›</a:t>
            </a:fld>
            <a:endParaRPr lang="en-US"/>
          </a:p>
        </p:txBody>
      </p:sp>
    </p:spTree>
    <p:extLst>
      <p:ext uri="{BB962C8B-B14F-4D97-AF65-F5344CB8AC3E}">
        <p14:creationId xmlns:p14="http://schemas.microsoft.com/office/powerpoint/2010/main" val="8474490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70" r:id="rId13"/>
    <p:sldLayoutId id="2147483671" r:id="rId14"/>
    <p:sldLayoutId id="2147483674" r:id="rId15"/>
    <p:sldLayoutId id="2147483675" r:id="rId16"/>
    <p:sldLayoutId id="2147483676" r:id="rId17"/>
    <p:sldLayoutId id="2147483677"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8" Type="http://schemas.openxmlformats.org/officeDocument/2006/relationships/image" Target="../media/image10.tiff"/><Relationship Id="rId3" Type="http://schemas.openxmlformats.org/officeDocument/2006/relationships/image" Target="../media/image5.png"/><Relationship Id="rId7" Type="http://schemas.openxmlformats.org/officeDocument/2006/relationships/image" Target="../media/image9.tiff"/><Relationship Id="rId12" Type="http://schemas.openxmlformats.org/officeDocument/2006/relationships/image" Target="../media/image14.png"/><Relationship Id="rId2" Type="http://schemas.openxmlformats.org/officeDocument/2006/relationships/image" Target="../media/image4.jpg"/><Relationship Id="rId1" Type="http://schemas.openxmlformats.org/officeDocument/2006/relationships/slideLayout" Target="../slideLayouts/slideLayout15.xml"/><Relationship Id="rId6" Type="http://schemas.openxmlformats.org/officeDocument/2006/relationships/image" Target="../media/image8.tiff"/><Relationship Id="rId11" Type="http://schemas.openxmlformats.org/officeDocument/2006/relationships/image" Target="../media/image13.png"/><Relationship Id="rId5" Type="http://schemas.openxmlformats.org/officeDocument/2006/relationships/image" Target="../media/image7.tiff"/><Relationship Id="rId10" Type="http://schemas.openxmlformats.org/officeDocument/2006/relationships/image" Target="../media/image12.tiff"/><Relationship Id="rId4" Type="http://schemas.openxmlformats.org/officeDocument/2006/relationships/image" Target="../media/image6.tiff"/><Relationship Id="rId9" Type="http://schemas.openxmlformats.org/officeDocument/2006/relationships/image" Target="../media/image11.tiff"/></Relationships>
</file>

<file path=ppt/slides/_rels/slide4.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3.svg"/></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24.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5.xml.rels><?xml version="1.0" encoding="UTF-8" standalone="yes"?>
<Relationships xmlns="http://schemas.openxmlformats.org/package/2006/relationships"><Relationship Id="rId3" Type="http://schemas.openxmlformats.org/officeDocument/2006/relationships/hyperlink" Target="https://pursuit.unimelb.edu.au/articles/the-danger-of-surveillance-tech-post-covid-19" TargetMode="External"/><Relationship Id="rId2" Type="http://schemas.openxmlformats.org/officeDocument/2006/relationships/image" Target="../media/image25.jpg"/><Relationship Id="rId1" Type="http://schemas.openxmlformats.org/officeDocument/2006/relationships/slideLayout" Target="../slideLayouts/slideLayout2.xml"/><Relationship Id="rId6" Type="http://schemas.openxmlformats.org/officeDocument/2006/relationships/hyperlink" Target="https://creativecommons.org/licenses/by-nd/3.0/" TargetMode="External"/><Relationship Id="rId5" Type="http://schemas.openxmlformats.org/officeDocument/2006/relationships/hyperlink" Target="https://policyoptions.irpp.org/magazines/july-2020/whos-covid-19-technology-access-pool-deserves-canadas-support/twitter-whos-covid-19-technology-access-pool-deserves-canadas-support/" TargetMode="External"/><Relationship Id="rId4" Type="http://schemas.openxmlformats.org/officeDocument/2006/relationships/image" Target="../media/image26.jp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27.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ori.hhs.gov/education/products/n_illinois_u/datamanagement/dhtopic.html" TargetMode="External"/><Relationship Id="rId7" Type="http://schemas.openxmlformats.org/officeDocument/2006/relationships/hyperlink" Target="https://www.quickstart.com/blog/importance-of-technical-skills-in-the-workplace/#:~:text=Adequately%20trained%20tech%20employees%20can,for%20employers%20across%20all%20industries" TargetMode="External"/><Relationship Id="rId2" Type="http://schemas.openxmlformats.org/officeDocument/2006/relationships/image" Target="../media/image28.jpeg"/><Relationship Id="rId1" Type="http://schemas.openxmlformats.org/officeDocument/2006/relationships/slideLayout" Target="../slideLayouts/slideLayout18.xml"/><Relationship Id="rId6" Type="http://schemas.openxmlformats.org/officeDocument/2006/relationships/hyperlink" Target="https://www.cambridgehealth.edu/blog/what-are-data-management-skills/" TargetMode="External"/><Relationship Id="rId5" Type="http://schemas.openxmlformats.org/officeDocument/2006/relationships/hyperlink" Target="https://www.tableau.com/learn/articles/what-is-data-management" TargetMode="External"/><Relationship Id="rId4" Type="http://schemas.openxmlformats.org/officeDocument/2006/relationships/hyperlink" Target="https://www.blue-pencil.ca/what-is-data-management-and-why-it-is-importa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D74154-F591-5E5A-CE42-65773F5FA6A8}"/>
              </a:ext>
            </a:extLst>
          </p:cNvPr>
          <p:cNvSpPr>
            <a:spLocks noGrp="1"/>
          </p:cNvSpPr>
          <p:nvPr>
            <p:ph type="ctrTitle"/>
          </p:nvPr>
        </p:nvSpPr>
        <p:spPr>
          <a:xfrm>
            <a:off x="5410047" y="196247"/>
            <a:ext cx="6781648" cy="1746853"/>
          </a:xfrm>
        </p:spPr>
        <p:txBody>
          <a:bodyPr anchor="t">
            <a:normAutofit/>
          </a:bodyPr>
          <a:lstStyle/>
          <a:p>
            <a:pPr algn="l"/>
            <a:r>
              <a:rPr lang="en-US" sz="4000" dirty="0">
                <a:solidFill>
                  <a:schemeClr val="tx2"/>
                </a:solidFill>
              </a:rPr>
              <a:t>Digital skills and research methods: Health and social care</a:t>
            </a:r>
          </a:p>
        </p:txBody>
      </p:sp>
      <p:pic>
        <p:nvPicPr>
          <p:cNvPr id="7" name="Graphic 6" descr="Presentation with Media">
            <a:extLst>
              <a:ext uri="{FF2B5EF4-FFF2-40B4-BE49-F238E27FC236}">
                <a16:creationId xmlns:a16="http://schemas.microsoft.com/office/drawing/2014/main" id="{6C1A2B2D-D460-3366-51F1-F4103735DF6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4" name="Group 13">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5" name="Freeform: Shape 14">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TextBox 3">
            <a:extLst>
              <a:ext uri="{FF2B5EF4-FFF2-40B4-BE49-F238E27FC236}">
                <a16:creationId xmlns:a16="http://schemas.microsoft.com/office/drawing/2014/main" id="{A37DF2E1-6D18-73F8-1E9C-F751027D35D7}"/>
              </a:ext>
            </a:extLst>
          </p:cNvPr>
          <p:cNvSpPr txBox="1"/>
          <p:nvPr/>
        </p:nvSpPr>
        <p:spPr>
          <a:xfrm>
            <a:off x="6707139" y="1724628"/>
            <a:ext cx="5011838" cy="2616101"/>
          </a:xfrm>
          <a:prstGeom prst="rect">
            <a:avLst/>
          </a:prstGeom>
          <a:noFill/>
        </p:spPr>
        <p:txBody>
          <a:bodyPr wrap="square" rtlCol="0">
            <a:spAutoFit/>
          </a:bodyPr>
          <a:lstStyle/>
          <a:p>
            <a:r>
              <a:rPr lang="en-US" sz="2000" dirty="0"/>
              <a:t>Student details:</a:t>
            </a:r>
          </a:p>
          <a:p>
            <a:endParaRPr lang="en-US" sz="2400" b="1" dirty="0"/>
          </a:p>
          <a:p>
            <a:pPr marL="285750" indent="-285750">
              <a:buFont typeface="Arial" panose="020B0604020202020204" pitchFamily="34" charset="0"/>
              <a:buChar char="•"/>
            </a:pPr>
            <a:r>
              <a:rPr lang="en-US" sz="2400" b="1" dirty="0"/>
              <a:t>Luisa </a:t>
            </a:r>
            <a:r>
              <a:rPr lang="en-GB" sz="2400" b="1" i="0" u="none" strike="noStrike" dirty="0">
                <a:solidFill>
                  <a:srgbClr val="333333"/>
                </a:solidFill>
                <a:effectLst/>
                <a:latin typeface="Source Sans Pro" panose="020B0503030403020204" pitchFamily="34" charset="0"/>
              </a:rPr>
              <a:t>2212364</a:t>
            </a:r>
            <a:endParaRPr lang="en-US" sz="2400" b="1" dirty="0"/>
          </a:p>
          <a:p>
            <a:pPr marL="285750" indent="-285750">
              <a:buFont typeface="Arial" panose="020B0604020202020204" pitchFamily="34" charset="0"/>
              <a:buChar char="•"/>
            </a:pPr>
            <a:r>
              <a:rPr lang="en-US" sz="2400" b="1" dirty="0" err="1"/>
              <a:t>Danielli</a:t>
            </a:r>
            <a:r>
              <a:rPr lang="en-US" sz="2400" b="1" dirty="0"/>
              <a:t> </a:t>
            </a:r>
            <a:r>
              <a:rPr lang="en-IN" sz="2400" b="1" dirty="0">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2211925</a:t>
            </a:r>
            <a:endParaRPr lang="en-US" sz="2400" b="1" dirty="0"/>
          </a:p>
          <a:p>
            <a:pPr marL="285750" indent="-285750">
              <a:buFont typeface="Arial" panose="020B0604020202020204" pitchFamily="34" charset="0"/>
              <a:buChar char="•"/>
            </a:pPr>
            <a:r>
              <a:rPr lang="en-US" sz="2400" b="1" dirty="0"/>
              <a:t>Angela </a:t>
            </a:r>
            <a:r>
              <a:rPr lang="en-GB" sz="2400" b="1" dirty="0"/>
              <a:t>2212632 </a:t>
            </a:r>
            <a:endParaRPr lang="en-US" sz="2400" b="1" dirty="0"/>
          </a:p>
          <a:p>
            <a:pPr marL="285750" indent="-285750">
              <a:buFont typeface="Arial" panose="020B0604020202020204" pitchFamily="34" charset="0"/>
              <a:buChar char="•"/>
            </a:pPr>
            <a:r>
              <a:rPr lang="en-US" sz="2400" b="1" dirty="0"/>
              <a:t>Jackeline </a:t>
            </a:r>
            <a:r>
              <a:rPr lang="en-US" sz="2400" b="1" dirty="0">
                <a:solidFill>
                  <a:schemeClr val="tx2"/>
                </a:solidFill>
              </a:rPr>
              <a:t>2214906</a:t>
            </a:r>
            <a:endParaRPr lang="en-US" sz="2400" b="1" dirty="0"/>
          </a:p>
          <a:p>
            <a:pPr marL="285750" indent="-285750">
              <a:buFont typeface="Arial" panose="020B0604020202020204" pitchFamily="34" charset="0"/>
              <a:buChar char="•"/>
            </a:pPr>
            <a:r>
              <a:rPr lang="en-US" sz="2400" b="1" dirty="0"/>
              <a:t>Victoria </a:t>
            </a:r>
            <a:r>
              <a:rPr lang="en-GB" sz="2400" b="1" dirty="0"/>
              <a:t>2212115</a:t>
            </a:r>
            <a:endParaRPr lang="en-US" sz="2400" b="1" dirty="0"/>
          </a:p>
        </p:txBody>
      </p:sp>
    </p:spTree>
    <p:extLst>
      <p:ext uri="{BB962C8B-B14F-4D97-AF65-F5344CB8AC3E}">
        <p14:creationId xmlns:p14="http://schemas.microsoft.com/office/powerpoint/2010/main" val="2466000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 name="Freeform: Shape 78">
            <a:extLst>
              <a:ext uri="{FF2B5EF4-FFF2-40B4-BE49-F238E27FC236}">
                <a16:creationId xmlns:a16="http://schemas.microsoft.com/office/drawing/2014/main" id="{66FD7DAC-6564-489E-A6F4-B152A34502B6}"/>
              </a:ext>
            </a:extLst>
          </p:cNvPr>
          <p:cNvSpPr/>
          <p:nvPr/>
        </p:nvSpPr>
        <p:spPr>
          <a:xfrm>
            <a:off x="0" y="171450"/>
            <a:ext cx="7943711" cy="6107368"/>
          </a:xfrm>
          <a:custGeom>
            <a:avLst/>
            <a:gdLst>
              <a:gd name="connsiteX0" fmla="*/ 0 w 7943712"/>
              <a:gd name="connsiteY0" fmla="*/ 0 h 6278818"/>
              <a:gd name="connsiteX1" fmla="*/ 1 w 7943712"/>
              <a:gd name="connsiteY1" fmla="*/ 0 h 6278818"/>
              <a:gd name="connsiteX2" fmla="*/ 1 w 7943712"/>
              <a:gd name="connsiteY2" fmla="*/ 2404344 h 6278818"/>
              <a:gd name="connsiteX3" fmla="*/ 115055 w 7943712"/>
              <a:gd name="connsiteY3" fmla="*/ 2371673 h 6278818"/>
              <a:gd name="connsiteX4" fmla="*/ 2315585 w 7943712"/>
              <a:gd name="connsiteY4" fmla="*/ 171143 h 6278818"/>
              <a:gd name="connsiteX5" fmla="*/ 2359590 w 7943712"/>
              <a:gd name="connsiteY5" fmla="*/ 0 h 6278818"/>
              <a:gd name="connsiteX6" fmla="*/ 7915497 w 7943712"/>
              <a:gd name="connsiteY6" fmla="*/ 0 h 6278818"/>
              <a:gd name="connsiteX7" fmla="*/ 7936280 w 7943712"/>
              <a:gd name="connsiteY7" fmla="*/ 273315 h 6278818"/>
              <a:gd name="connsiteX8" fmla="*/ 7943712 w 7943712"/>
              <a:gd name="connsiteY8" fmla="*/ 567232 h 6278818"/>
              <a:gd name="connsiteX9" fmla="*/ 2232126 w 7943712"/>
              <a:gd name="connsiteY9" fmla="*/ 6278818 h 6278818"/>
              <a:gd name="connsiteX10" fmla="*/ 8919 w 7943712"/>
              <a:gd name="connsiteY10" fmla="*/ 5829974 h 6278818"/>
              <a:gd name="connsiteX11" fmla="*/ 0 w 7943712"/>
              <a:gd name="connsiteY11" fmla="*/ 5825941 h 6278818"/>
              <a:gd name="connsiteX12" fmla="*/ 0 w 7943712"/>
              <a:gd name="connsiteY12" fmla="*/ 0 h 6278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943712" h="6278818">
                <a:moveTo>
                  <a:pt x="0" y="0"/>
                </a:moveTo>
                <a:lnTo>
                  <a:pt x="1" y="0"/>
                </a:lnTo>
                <a:lnTo>
                  <a:pt x="1" y="2404344"/>
                </a:lnTo>
                <a:lnTo>
                  <a:pt x="115055" y="2371673"/>
                </a:lnTo>
                <a:cubicBezTo>
                  <a:pt x="1162767" y="2045800"/>
                  <a:pt x="1989713" y="1218854"/>
                  <a:pt x="2315585" y="171143"/>
                </a:cubicBezTo>
                <a:lnTo>
                  <a:pt x="2359590" y="0"/>
                </a:lnTo>
                <a:lnTo>
                  <a:pt x="7915497" y="0"/>
                </a:lnTo>
                <a:lnTo>
                  <a:pt x="7936280" y="273315"/>
                </a:lnTo>
                <a:cubicBezTo>
                  <a:pt x="7941215" y="370664"/>
                  <a:pt x="7943712" y="468656"/>
                  <a:pt x="7943712" y="567232"/>
                </a:cubicBezTo>
                <a:cubicBezTo>
                  <a:pt x="7943712" y="3721654"/>
                  <a:pt x="5386548" y="6278818"/>
                  <a:pt x="2232126" y="6278818"/>
                </a:cubicBezTo>
                <a:cubicBezTo>
                  <a:pt x="1443521" y="6278818"/>
                  <a:pt x="692244" y="6118996"/>
                  <a:pt x="8919" y="5829974"/>
                </a:cubicBezTo>
                <a:lnTo>
                  <a:pt x="0" y="5825941"/>
                </a:lnTo>
                <a:lnTo>
                  <a:pt x="0" y="0"/>
                </a:lnTo>
                <a:close/>
              </a:path>
            </a:pathLst>
          </a:custGeom>
          <a:solidFill>
            <a:srgbClr val="5C240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Helvetica Neue" panose="02000503000000020004" pitchFamily="2" charset="0"/>
                <a:ea typeface="Helvetica Neue" panose="02000503000000020004" pitchFamily="2" charset="0"/>
                <a:cs typeface="Helvetica Neue" panose="02000503000000020004" pitchFamily="2" charset="0"/>
              </a:rPr>
              <a:t>Attachment_</a:t>
            </a:r>
            <a:r>
              <a:rPr kumimoji="0" lang="en-US" sz="1800" b="0" i="0" u="none" strike="noStrike" kern="1200" cap="none" spc="0" normalizeH="0" baseline="0" noProof="0">
                <a:ln>
                  <a:noFill/>
                </a:ln>
                <a:solidFill>
                  <a:prstClr val="white"/>
                </a:solidFill>
                <a:effectLst/>
                <a:uLnTx/>
                <a:uFillTx/>
                <a:latin typeface="Helvetica Neue" panose="02000503000000020004" pitchFamily="2" charset="0"/>
                <a:ea typeface="Helvetica Neue" panose="02000503000000020004" pitchFamily="2" charset="0"/>
                <a:cs typeface="Helvetica Neue" panose="02000503000000020004" pitchFamily="2" charset="0"/>
              </a:rPr>
              <a:t>1652020764 (1).png</a:t>
            </a:r>
            <a:endParaRPr kumimoji="0" lang="en-US" sz="1800" b="0" i="0" u="none" strike="noStrike" kern="1200" cap="none" spc="0" normalizeH="0" baseline="0" noProof="0" dirty="0">
              <a:ln>
                <a:noFill/>
              </a:ln>
              <a:solidFill>
                <a:prstClr val="white"/>
              </a:solidFill>
              <a:effectLst/>
              <a:uLnTx/>
              <a:uFillTx/>
              <a:latin typeface="Helvetica Neue" panose="02000503000000020004" pitchFamily="2" charset="0"/>
              <a:ea typeface="Helvetica Neue" panose="02000503000000020004" pitchFamily="2" charset="0"/>
              <a:cs typeface="Helvetica Neue" panose="02000503000000020004" pitchFamily="2" charset="0"/>
            </a:endParaRPr>
          </a:p>
        </p:txBody>
      </p:sp>
      <p:sp>
        <p:nvSpPr>
          <p:cNvPr id="59" name="Freeform: Shape 58">
            <a:extLst>
              <a:ext uri="{FF2B5EF4-FFF2-40B4-BE49-F238E27FC236}">
                <a16:creationId xmlns:a16="http://schemas.microsoft.com/office/drawing/2014/main" id="{6640C5A1-159B-447F-AB19-CA0BE74B9DD3}"/>
              </a:ext>
            </a:extLst>
          </p:cNvPr>
          <p:cNvSpPr/>
          <p:nvPr/>
        </p:nvSpPr>
        <p:spPr>
          <a:xfrm>
            <a:off x="283392" y="0"/>
            <a:ext cx="6990735" cy="6278818"/>
          </a:xfrm>
          <a:custGeom>
            <a:avLst/>
            <a:gdLst>
              <a:gd name="connsiteX0" fmla="*/ 0 w 7943712"/>
              <a:gd name="connsiteY0" fmla="*/ 0 h 6278818"/>
              <a:gd name="connsiteX1" fmla="*/ 1 w 7943712"/>
              <a:gd name="connsiteY1" fmla="*/ 0 h 6278818"/>
              <a:gd name="connsiteX2" fmla="*/ 1 w 7943712"/>
              <a:gd name="connsiteY2" fmla="*/ 2404344 h 6278818"/>
              <a:gd name="connsiteX3" fmla="*/ 115055 w 7943712"/>
              <a:gd name="connsiteY3" fmla="*/ 2371673 h 6278818"/>
              <a:gd name="connsiteX4" fmla="*/ 2315585 w 7943712"/>
              <a:gd name="connsiteY4" fmla="*/ 171143 h 6278818"/>
              <a:gd name="connsiteX5" fmla="*/ 2359590 w 7943712"/>
              <a:gd name="connsiteY5" fmla="*/ 0 h 6278818"/>
              <a:gd name="connsiteX6" fmla="*/ 7915497 w 7943712"/>
              <a:gd name="connsiteY6" fmla="*/ 0 h 6278818"/>
              <a:gd name="connsiteX7" fmla="*/ 7936280 w 7943712"/>
              <a:gd name="connsiteY7" fmla="*/ 273315 h 6278818"/>
              <a:gd name="connsiteX8" fmla="*/ 7943712 w 7943712"/>
              <a:gd name="connsiteY8" fmla="*/ 567232 h 6278818"/>
              <a:gd name="connsiteX9" fmla="*/ 2232126 w 7943712"/>
              <a:gd name="connsiteY9" fmla="*/ 6278818 h 6278818"/>
              <a:gd name="connsiteX10" fmla="*/ 8919 w 7943712"/>
              <a:gd name="connsiteY10" fmla="*/ 5829974 h 6278818"/>
              <a:gd name="connsiteX11" fmla="*/ 0 w 7943712"/>
              <a:gd name="connsiteY11" fmla="*/ 5825941 h 6278818"/>
              <a:gd name="connsiteX12" fmla="*/ 0 w 7943712"/>
              <a:gd name="connsiteY12" fmla="*/ 0 h 6278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943712" h="6278818">
                <a:moveTo>
                  <a:pt x="0" y="0"/>
                </a:moveTo>
                <a:lnTo>
                  <a:pt x="1" y="0"/>
                </a:lnTo>
                <a:lnTo>
                  <a:pt x="1" y="2404344"/>
                </a:lnTo>
                <a:lnTo>
                  <a:pt x="115055" y="2371673"/>
                </a:lnTo>
                <a:cubicBezTo>
                  <a:pt x="1162767" y="2045800"/>
                  <a:pt x="1989713" y="1218854"/>
                  <a:pt x="2315585" y="171143"/>
                </a:cubicBezTo>
                <a:lnTo>
                  <a:pt x="2359590" y="0"/>
                </a:lnTo>
                <a:lnTo>
                  <a:pt x="7915497" y="0"/>
                </a:lnTo>
                <a:lnTo>
                  <a:pt x="7936280" y="273315"/>
                </a:lnTo>
                <a:cubicBezTo>
                  <a:pt x="7941215" y="370664"/>
                  <a:pt x="7943712" y="468656"/>
                  <a:pt x="7943712" y="567232"/>
                </a:cubicBezTo>
                <a:cubicBezTo>
                  <a:pt x="7943712" y="3721654"/>
                  <a:pt x="5386548" y="6278818"/>
                  <a:pt x="2232126" y="6278818"/>
                </a:cubicBezTo>
                <a:cubicBezTo>
                  <a:pt x="1443521" y="6278818"/>
                  <a:pt x="692244" y="6118996"/>
                  <a:pt x="8919" y="5829974"/>
                </a:cubicBezTo>
                <a:lnTo>
                  <a:pt x="0" y="5825941"/>
                </a:lnTo>
                <a:lnTo>
                  <a:pt x="0" y="0"/>
                </a:lnTo>
                <a:close/>
              </a:path>
            </a:pathLst>
          </a:custGeom>
          <a:solidFill>
            <a:srgbClr val="5C240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Helvetica Neue" panose="02000503000000020004" pitchFamily="2" charset="0"/>
              <a:ea typeface="Helvetica Neue" panose="02000503000000020004" pitchFamily="2" charset="0"/>
              <a:cs typeface="Helvetica Neue" panose="02000503000000020004" pitchFamily="2" charset="0"/>
            </a:endParaRPr>
          </a:p>
        </p:txBody>
      </p:sp>
      <p:sp>
        <p:nvSpPr>
          <p:cNvPr id="6" name="TextBox 5">
            <a:extLst>
              <a:ext uri="{FF2B5EF4-FFF2-40B4-BE49-F238E27FC236}">
                <a16:creationId xmlns:a16="http://schemas.microsoft.com/office/drawing/2014/main" id="{D471EA91-635F-9E71-C8CF-34BD79C2BADD}"/>
              </a:ext>
            </a:extLst>
          </p:cNvPr>
          <p:cNvSpPr txBox="1"/>
          <p:nvPr/>
        </p:nvSpPr>
        <p:spPr>
          <a:xfrm>
            <a:off x="7557519" y="3573810"/>
            <a:ext cx="4164951" cy="2677656"/>
          </a:xfrm>
          <a:prstGeom prst="rect">
            <a:avLst/>
          </a:prstGeom>
          <a:noFill/>
        </p:spPr>
        <p:txBody>
          <a:bodyPr wrap="square">
            <a:spAutoFit/>
          </a:bodyPr>
          <a:lstStyle/>
          <a:p>
            <a:pPr algn="r"/>
            <a:r>
              <a:rPr lang="en-US" sz="2800" b="1" dirty="0">
                <a:solidFill>
                  <a:schemeClr val="tx1">
                    <a:lumMod val="65000"/>
                    <a:lumOff val="35000"/>
                  </a:schemeClr>
                </a:solidFill>
                <a:latin typeface="Helvetica Neue" panose="02000503000000020004" pitchFamily="2" charset="0"/>
                <a:ea typeface="Helvetica Neue" panose="02000503000000020004" pitchFamily="2" charset="0"/>
                <a:cs typeface="Helvetica Neue" panose="02000503000000020004" pitchFamily="2" charset="0"/>
              </a:rPr>
              <a:t>THE RELEVANCE OF TECHNICAL PROFICIENCY FOR DATA AND INFORMATION HANDLING.</a:t>
            </a:r>
            <a:endParaRPr lang="en-PK" sz="2800" b="1" dirty="0">
              <a:solidFill>
                <a:schemeClr val="tx1">
                  <a:lumMod val="65000"/>
                  <a:lumOff val="35000"/>
                </a:schemeClr>
              </a:solidFill>
              <a:latin typeface="Helvetica Neue" panose="02000503000000020004" pitchFamily="2" charset="0"/>
              <a:ea typeface="Helvetica Neue" panose="02000503000000020004" pitchFamily="2" charset="0"/>
              <a:cs typeface="Helvetica Neue" panose="02000503000000020004" pitchFamily="2" charset="0"/>
            </a:endParaRPr>
          </a:p>
        </p:txBody>
      </p:sp>
      <p:pic>
        <p:nvPicPr>
          <p:cNvPr id="5" name="Picture Placeholder 4">
            <a:extLst>
              <a:ext uri="{FF2B5EF4-FFF2-40B4-BE49-F238E27FC236}">
                <a16:creationId xmlns:a16="http://schemas.microsoft.com/office/drawing/2014/main" id="{B04AB5FB-E01B-8BE1-1267-3357AB63FBD1}"/>
              </a:ext>
            </a:extLst>
          </p:cNvPr>
          <p:cNvPicPr>
            <a:picLocks noGrp="1" noChangeAspect="1"/>
          </p:cNvPicPr>
          <p:nvPr>
            <p:ph type="pic" sz="quarter" idx="12"/>
          </p:nvPr>
        </p:nvPicPr>
        <p:blipFill>
          <a:blip r:embed="rId2"/>
          <a:srcRect l="7811" r="7811"/>
          <a:stretch>
            <a:fillRect/>
          </a:stretch>
        </p:blipFill>
        <p:spPr>
          <a:xfrm>
            <a:off x="-1" y="2"/>
            <a:ext cx="7943711" cy="6278816"/>
          </a:xfrm>
        </p:spPr>
      </p:pic>
      <p:sp>
        <p:nvSpPr>
          <p:cNvPr id="2" name="TextBox 1">
            <a:extLst>
              <a:ext uri="{FF2B5EF4-FFF2-40B4-BE49-F238E27FC236}">
                <a16:creationId xmlns:a16="http://schemas.microsoft.com/office/drawing/2014/main" id="{40A466A0-3B43-76DB-50CE-A5EEE555BA47}"/>
              </a:ext>
            </a:extLst>
          </p:cNvPr>
          <p:cNvSpPr txBox="1"/>
          <p:nvPr/>
        </p:nvSpPr>
        <p:spPr>
          <a:xfrm>
            <a:off x="8590518" y="320457"/>
            <a:ext cx="3609560" cy="3385542"/>
          </a:xfrm>
          <a:prstGeom prst="rect">
            <a:avLst/>
          </a:prstGeom>
          <a:noFill/>
        </p:spPr>
        <p:txBody>
          <a:bodyPr wrap="square" rtlCol="0">
            <a:spAutoFit/>
          </a:bodyPr>
          <a:lstStyle/>
          <a:p>
            <a:r>
              <a:rPr lang="en-US" sz="2000" dirty="0"/>
              <a:t>MODULE : DIGITAL SKILLS AND RESEARCH METHODS</a:t>
            </a:r>
          </a:p>
          <a:p>
            <a:endParaRPr lang="en-US" sz="2000" dirty="0"/>
          </a:p>
          <a:p>
            <a:r>
              <a:rPr lang="en-US" sz="2000" dirty="0"/>
              <a:t>MODULE CODE: LCHS4002</a:t>
            </a:r>
          </a:p>
          <a:p>
            <a:endParaRPr lang="en-US" sz="2000" dirty="0"/>
          </a:p>
          <a:p>
            <a:r>
              <a:rPr lang="en-US" sz="2000" dirty="0"/>
              <a:t>LUISA PETITO</a:t>
            </a:r>
          </a:p>
          <a:p>
            <a:endParaRPr lang="en-US" sz="2000" dirty="0"/>
          </a:p>
          <a:p>
            <a:r>
              <a:rPr lang="en-US" sz="2000" dirty="0"/>
              <a:t>STUDENT ID: </a:t>
            </a:r>
            <a:r>
              <a:rPr lang="en-GB" sz="2000" b="0" i="0" u="none" strike="noStrike" dirty="0">
                <a:solidFill>
                  <a:srgbClr val="333333"/>
                </a:solidFill>
                <a:effectLst/>
                <a:latin typeface="Source Sans Pro" panose="020B0503030403020204" pitchFamily="34" charset="0"/>
              </a:rPr>
              <a:t>2212364</a:t>
            </a:r>
            <a:endParaRPr lang="en-US" sz="2000" dirty="0"/>
          </a:p>
          <a:p>
            <a:endParaRPr lang="en-US" dirty="0"/>
          </a:p>
          <a:p>
            <a:r>
              <a:rPr lang="en-US" dirty="0"/>
              <a:t>TOPIC:</a:t>
            </a:r>
          </a:p>
          <a:p>
            <a:endParaRPr lang="en-US" dirty="0"/>
          </a:p>
        </p:txBody>
      </p:sp>
    </p:spTree>
    <p:extLst>
      <p:ext uri="{BB962C8B-B14F-4D97-AF65-F5344CB8AC3E}">
        <p14:creationId xmlns:p14="http://schemas.microsoft.com/office/powerpoint/2010/main" val="1580521111"/>
      </p:ext>
    </p:extLst>
  </p:cSld>
  <p:clrMapOvr>
    <a:masterClrMapping/>
  </p:clrMapOvr>
  <mc:AlternateContent xmlns:mc="http://schemas.openxmlformats.org/markup-compatibility/2006" xmlns:p14="http://schemas.microsoft.com/office/powerpoint/2010/main">
    <mc:Choice Requires="p14">
      <p:transition spd="slow" p14:dur="1250">
        <p14:prism/>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848D9AE-CA77-7611-9E39-D701392AD88A}"/>
              </a:ext>
            </a:extLst>
          </p:cNvPr>
          <p:cNvPicPr>
            <a:picLocks noChangeAspect="1"/>
          </p:cNvPicPr>
          <p:nvPr/>
        </p:nvPicPr>
        <p:blipFill>
          <a:blip r:embed="rId2"/>
          <a:stretch>
            <a:fillRect/>
          </a:stretch>
        </p:blipFill>
        <p:spPr>
          <a:xfrm flipH="1">
            <a:off x="1880026" y="0"/>
            <a:ext cx="10280368" cy="6857999"/>
          </a:xfrm>
          <a:prstGeom prst="rect">
            <a:avLst/>
          </a:prstGeom>
        </p:spPr>
      </p:pic>
      <p:sp>
        <p:nvSpPr>
          <p:cNvPr id="8" name="Rectangle 7">
            <a:extLst>
              <a:ext uri="{FF2B5EF4-FFF2-40B4-BE49-F238E27FC236}">
                <a16:creationId xmlns:a16="http://schemas.microsoft.com/office/drawing/2014/main" id="{5C92F09E-8BA0-6741-8323-D46863A53B54}"/>
              </a:ext>
            </a:extLst>
          </p:cNvPr>
          <p:cNvSpPr/>
          <p:nvPr/>
        </p:nvSpPr>
        <p:spPr>
          <a:xfrm>
            <a:off x="-1" y="-1"/>
            <a:ext cx="12192000" cy="6858000"/>
          </a:xfrm>
          <a:prstGeom prst="rect">
            <a:avLst/>
          </a:prstGeom>
          <a:gradFill flip="none" rotWithShape="1">
            <a:gsLst>
              <a:gs pos="25000">
                <a:schemeClr val="tx1"/>
              </a:gs>
              <a:gs pos="54000">
                <a:schemeClr val="tx1">
                  <a:alpha val="50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C88874A-E72E-744B-BC17-B842167AE231}"/>
              </a:ext>
            </a:extLst>
          </p:cNvPr>
          <p:cNvSpPr/>
          <p:nvPr/>
        </p:nvSpPr>
        <p:spPr>
          <a:xfrm>
            <a:off x="3907457" y="425507"/>
            <a:ext cx="4377085" cy="830997"/>
          </a:xfrm>
          <a:prstGeom prst="rect">
            <a:avLst/>
          </a:prstGeom>
        </p:spPr>
        <p:txBody>
          <a:bodyPr wrap="square">
            <a:spAutoFit/>
          </a:bodyPr>
          <a:lstStyle/>
          <a:p>
            <a:r>
              <a:rPr lang="en-US" sz="24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What is data and information handling?</a:t>
            </a:r>
          </a:p>
        </p:txBody>
      </p:sp>
      <p:sp>
        <p:nvSpPr>
          <p:cNvPr id="20" name="Rectangle 19">
            <a:extLst>
              <a:ext uri="{FF2B5EF4-FFF2-40B4-BE49-F238E27FC236}">
                <a16:creationId xmlns:a16="http://schemas.microsoft.com/office/drawing/2014/main" id="{066FC246-7574-1D42-BE3E-D0844069007E}"/>
              </a:ext>
            </a:extLst>
          </p:cNvPr>
          <p:cNvSpPr/>
          <p:nvPr/>
        </p:nvSpPr>
        <p:spPr>
          <a:xfrm>
            <a:off x="5449365" y="1946675"/>
            <a:ext cx="4009713" cy="461665"/>
          </a:xfrm>
          <a:prstGeom prst="rect">
            <a:avLst/>
          </a:prstGeom>
        </p:spPr>
        <p:txBody>
          <a:bodyPr wrap="square">
            <a:spAutoFit/>
          </a:bodyPr>
          <a:lstStyle/>
          <a:p>
            <a:r>
              <a:rPr lang="en-US" sz="24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Why is it important?</a:t>
            </a:r>
          </a:p>
        </p:txBody>
      </p:sp>
      <p:sp>
        <p:nvSpPr>
          <p:cNvPr id="22" name="Rectangle 21">
            <a:extLst>
              <a:ext uri="{FF2B5EF4-FFF2-40B4-BE49-F238E27FC236}">
                <a16:creationId xmlns:a16="http://schemas.microsoft.com/office/drawing/2014/main" id="{85326760-1463-5B47-A0C0-0E9535E6D983}"/>
              </a:ext>
            </a:extLst>
          </p:cNvPr>
          <p:cNvSpPr/>
          <p:nvPr/>
        </p:nvSpPr>
        <p:spPr>
          <a:xfrm>
            <a:off x="5626654" y="3079837"/>
            <a:ext cx="4902332" cy="830997"/>
          </a:xfrm>
          <a:prstGeom prst="rect">
            <a:avLst/>
          </a:prstGeom>
        </p:spPr>
        <p:txBody>
          <a:bodyPr wrap="square">
            <a:spAutoFit/>
          </a:bodyPr>
          <a:lstStyle/>
          <a:p>
            <a:r>
              <a:rPr lang="en-US" sz="2400"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Technical skills required for data management specialist</a:t>
            </a:r>
          </a:p>
        </p:txBody>
      </p:sp>
      <p:pic>
        <p:nvPicPr>
          <p:cNvPr id="16" name="Picture 15">
            <a:extLst>
              <a:ext uri="{FF2B5EF4-FFF2-40B4-BE49-F238E27FC236}">
                <a16:creationId xmlns:a16="http://schemas.microsoft.com/office/drawing/2014/main" id="{7EAD564E-12C8-514F-A31D-A34E1E261405}"/>
              </a:ext>
            </a:extLst>
          </p:cNvPr>
          <p:cNvPicPr>
            <a:picLocks noChangeAspect="1"/>
          </p:cNvPicPr>
          <p:nvPr/>
        </p:nvPicPr>
        <p:blipFill>
          <a:blip r:embed="rId3"/>
          <a:stretch>
            <a:fillRect/>
          </a:stretch>
        </p:blipFill>
        <p:spPr>
          <a:xfrm>
            <a:off x="683684" y="401823"/>
            <a:ext cx="4896000" cy="6074356"/>
          </a:xfrm>
          <a:prstGeom prst="rect">
            <a:avLst/>
          </a:prstGeom>
        </p:spPr>
      </p:pic>
      <p:sp>
        <p:nvSpPr>
          <p:cNvPr id="24" name="Rectangle 23">
            <a:extLst>
              <a:ext uri="{FF2B5EF4-FFF2-40B4-BE49-F238E27FC236}">
                <a16:creationId xmlns:a16="http://schemas.microsoft.com/office/drawing/2014/main" id="{6972111D-8A69-154E-8302-EECDB2AA621E}"/>
              </a:ext>
            </a:extLst>
          </p:cNvPr>
          <p:cNvSpPr/>
          <p:nvPr/>
        </p:nvSpPr>
        <p:spPr>
          <a:xfrm>
            <a:off x="1106293" y="3167390"/>
            <a:ext cx="2371912" cy="523220"/>
          </a:xfrm>
          <a:prstGeom prst="rect">
            <a:avLst/>
          </a:prstGeom>
        </p:spPr>
        <p:txBody>
          <a:bodyPr wrap="square">
            <a:spAutoFit/>
          </a:bodyPr>
          <a:lstStyle/>
          <a:p>
            <a:pPr algn="ctr"/>
            <a:r>
              <a:rPr lang="en-US" sz="2800" b="1" dirty="0">
                <a:solidFill>
                  <a:srgbClr val="5C2405"/>
                </a:solidFill>
                <a:latin typeface="Helvetica Neue" panose="02000503000000020004" pitchFamily="2" charset="0"/>
                <a:ea typeface="Helvetica Neue" panose="02000503000000020004" pitchFamily="2" charset="0"/>
                <a:cs typeface="Helvetica Neue" panose="02000503000000020004" pitchFamily="2" charset="0"/>
              </a:rPr>
              <a:t>Content</a:t>
            </a:r>
          </a:p>
        </p:txBody>
      </p:sp>
      <p:pic>
        <p:nvPicPr>
          <p:cNvPr id="26" name="Picture 25">
            <a:extLst>
              <a:ext uri="{FF2B5EF4-FFF2-40B4-BE49-F238E27FC236}">
                <a16:creationId xmlns:a16="http://schemas.microsoft.com/office/drawing/2014/main" id="{69CF9F92-EDCB-2C4A-88F7-0B7FF0F64565}"/>
              </a:ext>
            </a:extLst>
          </p:cNvPr>
          <p:cNvPicPr>
            <a:picLocks noChangeAspect="1"/>
          </p:cNvPicPr>
          <p:nvPr/>
        </p:nvPicPr>
        <p:blipFill>
          <a:blip r:embed="rId4" cstate="hqprint">
            <a:extLst>
              <a:ext uri="{28A0092B-C50C-407E-A947-70E740481C1C}">
                <a14:useLocalDpi xmlns:a14="http://schemas.microsoft.com/office/drawing/2010/main"/>
              </a:ext>
            </a:extLst>
          </a:blip>
          <a:stretch>
            <a:fillRect/>
          </a:stretch>
        </p:blipFill>
        <p:spPr>
          <a:xfrm>
            <a:off x="3759024" y="7882078"/>
            <a:ext cx="459409" cy="459409"/>
          </a:xfrm>
          <a:prstGeom prst="rect">
            <a:avLst/>
          </a:prstGeom>
        </p:spPr>
      </p:pic>
      <p:pic>
        <p:nvPicPr>
          <p:cNvPr id="28" name="Picture 27">
            <a:extLst>
              <a:ext uri="{FF2B5EF4-FFF2-40B4-BE49-F238E27FC236}">
                <a16:creationId xmlns:a16="http://schemas.microsoft.com/office/drawing/2014/main" id="{11A06B7C-611C-8348-B787-1896715AAEEA}"/>
              </a:ext>
            </a:extLst>
          </p:cNvPr>
          <p:cNvPicPr>
            <a:picLocks noChangeAspect="1"/>
          </p:cNvPicPr>
          <p:nvPr/>
        </p:nvPicPr>
        <p:blipFill>
          <a:blip r:embed="rId5" cstate="hqprint">
            <a:extLst>
              <a:ext uri="{28A0092B-C50C-407E-A947-70E740481C1C}">
                <a14:useLocalDpi xmlns:a14="http://schemas.microsoft.com/office/drawing/2010/main"/>
              </a:ext>
            </a:extLst>
          </a:blip>
          <a:stretch>
            <a:fillRect/>
          </a:stretch>
        </p:blipFill>
        <p:spPr>
          <a:xfrm>
            <a:off x="4962777" y="8078812"/>
            <a:ext cx="525349" cy="525349"/>
          </a:xfrm>
          <a:prstGeom prst="rect">
            <a:avLst/>
          </a:prstGeom>
        </p:spPr>
      </p:pic>
      <p:pic>
        <p:nvPicPr>
          <p:cNvPr id="29" name="Picture 28">
            <a:extLst>
              <a:ext uri="{FF2B5EF4-FFF2-40B4-BE49-F238E27FC236}">
                <a16:creationId xmlns:a16="http://schemas.microsoft.com/office/drawing/2014/main" id="{B5854AC7-3CFB-524D-B63C-AA18AD782B2C}"/>
              </a:ext>
            </a:extLst>
          </p:cNvPr>
          <p:cNvPicPr>
            <a:picLocks noChangeAspect="1"/>
          </p:cNvPicPr>
          <p:nvPr/>
        </p:nvPicPr>
        <p:blipFill>
          <a:blip r:embed="rId6" cstate="hqprint">
            <a:extLst>
              <a:ext uri="{28A0092B-C50C-407E-A947-70E740481C1C}">
                <a14:useLocalDpi xmlns:a14="http://schemas.microsoft.com/office/drawing/2010/main"/>
              </a:ext>
            </a:extLst>
          </a:blip>
          <a:stretch>
            <a:fillRect/>
          </a:stretch>
        </p:blipFill>
        <p:spPr>
          <a:xfrm>
            <a:off x="2568290" y="8000103"/>
            <a:ext cx="446390" cy="446390"/>
          </a:xfrm>
          <a:prstGeom prst="rect">
            <a:avLst/>
          </a:prstGeom>
        </p:spPr>
      </p:pic>
      <p:pic>
        <p:nvPicPr>
          <p:cNvPr id="2" name="Picture 1">
            <a:extLst>
              <a:ext uri="{FF2B5EF4-FFF2-40B4-BE49-F238E27FC236}">
                <a16:creationId xmlns:a16="http://schemas.microsoft.com/office/drawing/2014/main" id="{DCE23A62-219D-5F44-8FCE-0AFBD92F34A2}"/>
              </a:ext>
            </a:extLst>
          </p:cNvPr>
          <p:cNvPicPr>
            <a:picLocks noChangeAspect="1"/>
          </p:cNvPicPr>
          <p:nvPr/>
        </p:nvPicPr>
        <p:blipFill>
          <a:blip r:embed="rId7" cstate="hqprint">
            <a:extLst>
              <a:ext uri="{28A0092B-C50C-407E-A947-70E740481C1C}">
                <a14:useLocalDpi xmlns:a14="http://schemas.microsoft.com/office/drawing/2010/main"/>
              </a:ext>
            </a:extLst>
          </a:blip>
          <a:stretch>
            <a:fillRect/>
          </a:stretch>
        </p:blipFill>
        <p:spPr>
          <a:xfrm>
            <a:off x="3295355" y="633232"/>
            <a:ext cx="446390" cy="373510"/>
          </a:xfrm>
          <a:prstGeom prst="rect">
            <a:avLst/>
          </a:prstGeom>
        </p:spPr>
      </p:pic>
      <p:pic>
        <p:nvPicPr>
          <p:cNvPr id="3" name="Picture 2">
            <a:extLst>
              <a:ext uri="{FF2B5EF4-FFF2-40B4-BE49-F238E27FC236}">
                <a16:creationId xmlns:a16="http://schemas.microsoft.com/office/drawing/2014/main" id="{92AFC2D5-E71C-E847-BED0-1C177DB11582}"/>
              </a:ext>
            </a:extLst>
          </p:cNvPr>
          <p:cNvPicPr>
            <a:picLocks noChangeAspect="1"/>
          </p:cNvPicPr>
          <p:nvPr/>
        </p:nvPicPr>
        <p:blipFill>
          <a:blip r:embed="rId8" cstate="hqprint">
            <a:extLst>
              <a:ext uri="{28A0092B-C50C-407E-A947-70E740481C1C}">
                <a14:useLocalDpi xmlns:a14="http://schemas.microsoft.com/office/drawing/2010/main"/>
              </a:ext>
            </a:extLst>
          </a:blip>
          <a:stretch>
            <a:fillRect/>
          </a:stretch>
        </p:blipFill>
        <p:spPr>
          <a:xfrm>
            <a:off x="4656365" y="1826719"/>
            <a:ext cx="547687" cy="547687"/>
          </a:xfrm>
          <a:prstGeom prst="rect">
            <a:avLst/>
          </a:prstGeom>
        </p:spPr>
      </p:pic>
      <p:pic>
        <p:nvPicPr>
          <p:cNvPr id="4" name="Picture 3">
            <a:extLst>
              <a:ext uri="{FF2B5EF4-FFF2-40B4-BE49-F238E27FC236}">
                <a16:creationId xmlns:a16="http://schemas.microsoft.com/office/drawing/2014/main" id="{AF8CF9C3-747B-2148-9F7C-E37AF01176F0}"/>
              </a:ext>
            </a:extLst>
          </p:cNvPr>
          <p:cNvPicPr>
            <a:picLocks noChangeAspect="1"/>
          </p:cNvPicPr>
          <p:nvPr/>
        </p:nvPicPr>
        <p:blipFill>
          <a:blip r:embed="rId9" cstate="hqprint">
            <a:extLst>
              <a:ext uri="{28A0092B-C50C-407E-A947-70E740481C1C}">
                <a14:useLocalDpi xmlns:a14="http://schemas.microsoft.com/office/drawing/2010/main"/>
              </a:ext>
            </a:extLst>
          </a:blip>
          <a:stretch>
            <a:fillRect/>
          </a:stretch>
        </p:blipFill>
        <p:spPr>
          <a:xfrm>
            <a:off x="5764355" y="8133447"/>
            <a:ext cx="1255855" cy="788677"/>
          </a:xfrm>
          <a:prstGeom prst="rect">
            <a:avLst/>
          </a:prstGeom>
        </p:spPr>
      </p:pic>
      <p:pic>
        <p:nvPicPr>
          <p:cNvPr id="35" name="Picture 34">
            <a:extLst>
              <a:ext uri="{FF2B5EF4-FFF2-40B4-BE49-F238E27FC236}">
                <a16:creationId xmlns:a16="http://schemas.microsoft.com/office/drawing/2014/main" id="{F2B12D56-17B4-CF46-A96F-5B81F979C4B9}"/>
              </a:ext>
            </a:extLst>
          </p:cNvPr>
          <p:cNvPicPr>
            <a:picLocks noChangeAspect="1"/>
          </p:cNvPicPr>
          <p:nvPr/>
        </p:nvPicPr>
        <p:blipFill>
          <a:blip r:embed="rId10" cstate="hqprint">
            <a:extLst>
              <a:ext uri="{28A0092B-C50C-407E-A947-70E740481C1C}">
                <a14:useLocalDpi xmlns:a14="http://schemas.microsoft.com/office/drawing/2010/main"/>
              </a:ext>
            </a:extLst>
          </a:blip>
          <a:stretch>
            <a:fillRect/>
          </a:stretch>
        </p:blipFill>
        <p:spPr>
          <a:xfrm>
            <a:off x="4961660" y="3242506"/>
            <a:ext cx="484783" cy="372986"/>
          </a:xfrm>
          <a:prstGeom prst="rect">
            <a:avLst/>
          </a:prstGeom>
        </p:spPr>
      </p:pic>
      <p:sp>
        <p:nvSpPr>
          <p:cNvPr id="6" name="TextBox 5">
            <a:extLst>
              <a:ext uri="{FF2B5EF4-FFF2-40B4-BE49-F238E27FC236}">
                <a16:creationId xmlns:a16="http://schemas.microsoft.com/office/drawing/2014/main" id="{B791A79A-7B1E-6B0D-DBC1-7F23FC47B7C0}"/>
              </a:ext>
            </a:extLst>
          </p:cNvPr>
          <p:cNvSpPr txBox="1"/>
          <p:nvPr/>
        </p:nvSpPr>
        <p:spPr>
          <a:xfrm>
            <a:off x="5225451" y="4410896"/>
            <a:ext cx="6372402" cy="830997"/>
          </a:xfrm>
          <a:prstGeom prst="rect">
            <a:avLst/>
          </a:prstGeom>
          <a:noFill/>
        </p:spPr>
        <p:txBody>
          <a:bodyPr wrap="square" rtlCol="0">
            <a:spAutoFit/>
          </a:bodyPr>
          <a:lstStyle/>
          <a:p>
            <a:r>
              <a:rPr lang="en-US" sz="2400" b="1"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Why technical proficiency crucial for data handling?</a:t>
            </a:r>
            <a:endParaRPr lang="en-PK" sz="2400" b="1"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endParaRPr>
          </a:p>
        </p:txBody>
      </p:sp>
      <p:pic>
        <p:nvPicPr>
          <p:cNvPr id="7" name="Picture 6">
            <a:extLst>
              <a:ext uri="{FF2B5EF4-FFF2-40B4-BE49-F238E27FC236}">
                <a16:creationId xmlns:a16="http://schemas.microsoft.com/office/drawing/2014/main" id="{C240B537-7B0B-CB3F-EF9B-19159219BCA6}"/>
              </a:ext>
            </a:extLst>
          </p:cNvPr>
          <p:cNvPicPr>
            <a:picLocks noChangeAspect="1"/>
          </p:cNvPicPr>
          <p:nvPr/>
        </p:nvPicPr>
        <p:blipFill>
          <a:blip r:embed="rId11"/>
          <a:stretch>
            <a:fillRect/>
          </a:stretch>
        </p:blipFill>
        <p:spPr>
          <a:xfrm>
            <a:off x="4619986" y="4483592"/>
            <a:ext cx="547687" cy="547687"/>
          </a:xfrm>
          <a:prstGeom prst="rect">
            <a:avLst/>
          </a:prstGeom>
        </p:spPr>
      </p:pic>
      <p:pic>
        <p:nvPicPr>
          <p:cNvPr id="10" name="Picture 9">
            <a:extLst>
              <a:ext uri="{FF2B5EF4-FFF2-40B4-BE49-F238E27FC236}">
                <a16:creationId xmlns:a16="http://schemas.microsoft.com/office/drawing/2014/main" id="{1A874DF7-DF22-0B4F-F487-C2389A9A6928}"/>
              </a:ext>
            </a:extLst>
          </p:cNvPr>
          <p:cNvPicPr>
            <a:picLocks noChangeAspect="1"/>
          </p:cNvPicPr>
          <p:nvPr/>
        </p:nvPicPr>
        <p:blipFill>
          <a:blip r:embed="rId12"/>
          <a:stretch>
            <a:fillRect/>
          </a:stretch>
        </p:blipFill>
        <p:spPr>
          <a:xfrm>
            <a:off x="3295355" y="5851258"/>
            <a:ext cx="484783" cy="522074"/>
          </a:xfrm>
          <a:prstGeom prst="rect">
            <a:avLst/>
          </a:prstGeom>
        </p:spPr>
      </p:pic>
    </p:spTree>
    <p:extLst>
      <p:ext uri="{BB962C8B-B14F-4D97-AF65-F5344CB8AC3E}">
        <p14:creationId xmlns:p14="http://schemas.microsoft.com/office/powerpoint/2010/main" val="23700339"/>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4" name="Straight Connector 33">
            <a:extLst>
              <a:ext uri="{FF2B5EF4-FFF2-40B4-BE49-F238E27FC236}">
                <a16:creationId xmlns:a16="http://schemas.microsoft.com/office/drawing/2014/main" id="{4FDD1C62-B3AE-43FA-9AF6-9E7039649DA0}"/>
              </a:ext>
            </a:extLst>
          </p:cNvPr>
          <p:cNvCxnSpPr/>
          <p:nvPr/>
        </p:nvCxnSpPr>
        <p:spPr>
          <a:xfrm>
            <a:off x="247651" y="6384911"/>
            <a:ext cx="11696700" cy="0"/>
          </a:xfrm>
          <a:prstGeom prst="line">
            <a:avLst/>
          </a:prstGeom>
          <a:ln>
            <a:solidFill>
              <a:srgbClr val="646258"/>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BE8AF3EE-4832-B937-6C96-A0CAE2E22397}"/>
              </a:ext>
            </a:extLst>
          </p:cNvPr>
          <p:cNvSpPr txBox="1"/>
          <p:nvPr/>
        </p:nvSpPr>
        <p:spPr>
          <a:xfrm>
            <a:off x="0" y="4892591"/>
            <a:ext cx="9162567" cy="1631216"/>
          </a:xfrm>
          <a:prstGeom prst="rect">
            <a:avLst/>
          </a:prstGeom>
          <a:noFill/>
        </p:spPr>
        <p:txBody>
          <a:bodyPr wrap="square">
            <a:spAutoFit/>
          </a:bodyPr>
          <a:lstStyle/>
          <a:p>
            <a:pPr algn="ctr"/>
            <a:r>
              <a:rPr lang="en-GB" sz="2800" b="1" dirty="0">
                <a:solidFill>
                  <a:schemeClr val="tx1">
                    <a:lumMod val="65000"/>
                    <a:lumOff val="35000"/>
                  </a:schemeClr>
                </a:solidFill>
                <a:latin typeface="Helvetica Neue" panose="02000503000000020004" pitchFamily="2" charset="0"/>
                <a:ea typeface="Helvetica Neue" panose="02000503000000020004" pitchFamily="2" charset="0"/>
                <a:cs typeface="Helvetica Neue" panose="02000503000000020004" pitchFamily="2" charset="0"/>
              </a:rPr>
              <a:t>What is data and information handling? </a:t>
            </a:r>
          </a:p>
          <a:p>
            <a:pPr algn="ctr"/>
            <a:r>
              <a:rPr lang="en-GB" sz="2400" dirty="0">
                <a:solidFill>
                  <a:schemeClr val="tx1">
                    <a:lumMod val="65000"/>
                    <a:lumOff val="35000"/>
                  </a:schemeClr>
                </a:solidFill>
                <a:latin typeface="Helvetica Neue" panose="02000503000000020004" pitchFamily="2" charset="0"/>
                <a:ea typeface="Helvetica Neue" panose="02000503000000020004" pitchFamily="2" charset="0"/>
                <a:cs typeface="Helvetica Neue" panose="02000503000000020004" pitchFamily="2" charset="0"/>
              </a:rPr>
              <a:t>“A process of ensuring that research data is stored, archived or disposed off in a safe and secure manner during and after the conclusion of a research project.”</a:t>
            </a:r>
          </a:p>
        </p:txBody>
      </p:sp>
      <p:pic>
        <p:nvPicPr>
          <p:cNvPr id="9" name="Picture Placeholder 8">
            <a:extLst>
              <a:ext uri="{FF2B5EF4-FFF2-40B4-BE49-F238E27FC236}">
                <a16:creationId xmlns:a16="http://schemas.microsoft.com/office/drawing/2014/main" id="{B7CA7086-8B36-AC4F-BCBB-F215CDD296E0}"/>
              </a:ext>
            </a:extLst>
          </p:cNvPr>
          <p:cNvPicPr>
            <a:picLocks noGrp="1" noChangeAspect="1"/>
          </p:cNvPicPr>
          <p:nvPr>
            <p:ph type="pic" sz="quarter" idx="10"/>
          </p:nvPr>
        </p:nvPicPr>
        <p:blipFill rotWithShape="1">
          <a:blip r:embed="rId2"/>
          <a:srcRect t="36427" b="5897"/>
          <a:stretch/>
        </p:blipFill>
        <p:spPr>
          <a:xfrm>
            <a:off x="0" y="1"/>
            <a:ext cx="12192000" cy="4687356"/>
          </a:xfrm>
        </p:spPr>
      </p:pic>
    </p:spTree>
    <p:extLst>
      <p:ext uri="{BB962C8B-B14F-4D97-AF65-F5344CB8AC3E}">
        <p14:creationId xmlns:p14="http://schemas.microsoft.com/office/powerpoint/2010/main" val="2886960954"/>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a:extLst>
              <a:ext uri="{FF2B5EF4-FFF2-40B4-BE49-F238E27FC236}">
                <a16:creationId xmlns:a16="http://schemas.microsoft.com/office/drawing/2014/main" id="{31E048C8-A18E-CF5A-A1E8-6645CEC154D5}"/>
              </a:ext>
            </a:extLst>
          </p:cNvPr>
          <p:cNvPicPr>
            <a:picLocks noGrp="1" noChangeAspect="1"/>
          </p:cNvPicPr>
          <p:nvPr>
            <p:ph type="pic" sz="quarter" idx="10"/>
          </p:nvPr>
        </p:nvPicPr>
        <p:blipFill rotWithShape="1">
          <a:blip r:embed="rId2"/>
          <a:srcRect t="47150" b="1522"/>
          <a:stretch/>
        </p:blipFill>
        <p:spPr>
          <a:xfrm>
            <a:off x="0" y="1"/>
            <a:ext cx="12192000" cy="4171951"/>
          </a:xfrm>
        </p:spPr>
      </p:pic>
      <p:sp>
        <p:nvSpPr>
          <p:cNvPr id="48" name="Freeform: Shape 47">
            <a:extLst>
              <a:ext uri="{FF2B5EF4-FFF2-40B4-BE49-F238E27FC236}">
                <a16:creationId xmlns:a16="http://schemas.microsoft.com/office/drawing/2014/main" id="{19BF90EB-2EF9-488B-88B8-62B316B66694}"/>
              </a:ext>
            </a:extLst>
          </p:cNvPr>
          <p:cNvSpPr/>
          <p:nvPr/>
        </p:nvSpPr>
        <p:spPr>
          <a:xfrm>
            <a:off x="-57529" y="-43404"/>
            <a:ext cx="12192000" cy="4171951"/>
          </a:xfrm>
          <a:custGeom>
            <a:avLst/>
            <a:gdLst>
              <a:gd name="connsiteX0" fmla="*/ 0 w 12192000"/>
              <a:gd name="connsiteY0" fmla="*/ 0 h 4171951"/>
              <a:gd name="connsiteX1" fmla="*/ 12192000 w 12192000"/>
              <a:gd name="connsiteY1" fmla="*/ 0 h 4171951"/>
              <a:gd name="connsiteX2" fmla="*/ 12192000 w 12192000"/>
              <a:gd name="connsiteY2" fmla="*/ 3258195 h 4171951"/>
              <a:gd name="connsiteX3" fmla="*/ 10222486 w 12192000"/>
              <a:gd name="connsiteY3" fmla="*/ 3749424 h 4171951"/>
              <a:gd name="connsiteX4" fmla="*/ 3639639 w 12192000"/>
              <a:gd name="connsiteY4" fmla="*/ 4034882 h 4171951"/>
              <a:gd name="connsiteX5" fmla="*/ 3266131 w 12192000"/>
              <a:gd name="connsiteY5" fmla="*/ 3984233 h 4171951"/>
              <a:gd name="connsiteX6" fmla="*/ 2892624 w 12192000"/>
              <a:gd name="connsiteY6" fmla="*/ 3933584 h 4171951"/>
              <a:gd name="connsiteX7" fmla="*/ 0 w 12192000"/>
              <a:gd name="connsiteY7" fmla="*/ 3258195 h 4171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4171951">
                <a:moveTo>
                  <a:pt x="0" y="0"/>
                </a:moveTo>
                <a:lnTo>
                  <a:pt x="12192000" y="0"/>
                </a:lnTo>
                <a:lnTo>
                  <a:pt x="12192000" y="3258195"/>
                </a:lnTo>
                <a:cubicBezTo>
                  <a:pt x="11536164" y="3453960"/>
                  <a:pt x="10878933" y="3617437"/>
                  <a:pt x="10222486" y="3749424"/>
                </a:cubicBezTo>
                <a:cubicBezTo>
                  <a:pt x="7990569" y="4198177"/>
                  <a:pt x="5767724" y="4282894"/>
                  <a:pt x="3639639" y="4034882"/>
                </a:cubicBezTo>
                <a:lnTo>
                  <a:pt x="3266131" y="3984233"/>
                </a:lnTo>
                <a:lnTo>
                  <a:pt x="2892624" y="3933584"/>
                </a:lnTo>
                <a:cubicBezTo>
                  <a:pt x="1902222" y="3780235"/>
                  <a:pt x="935038" y="3554018"/>
                  <a:pt x="0" y="3258195"/>
                </a:cubicBezTo>
                <a:close/>
              </a:path>
            </a:pathLst>
          </a:custGeom>
          <a:solidFill>
            <a:srgbClr val="5C2405">
              <a:alpha val="80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Helvetica Neue" panose="02000503000000020004" pitchFamily="2" charset="0"/>
              <a:ea typeface="Helvetica Neue" panose="02000503000000020004" pitchFamily="2" charset="0"/>
              <a:cs typeface="Helvetica Neue" panose="02000503000000020004" pitchFamily="2" charset="0"/>
            </a:endParaRPr>
          </a:p>
        </p:txBody>
      </p:sp>
      <p:sp>
        <p:nvSpPr>
          <p:cNvPr id="38" name="Oval 37">
            <a:extLst>
              <a:ext uri="{FF2B5EF4-FFF2-40B4-BE49-F238E27FC236}">
                <a16:creationId xmlns:a16="http://schemas.microsoft.com/office/drawing/2014/main" id="{1693C861-F15E-4319-96DF-33DFDE037AF8}"/>
              </a:ext>
            </a:extLst>
          </p:cNvPr>
          <p:cNvSpPr/>
          <p:nvPr/>
        </p:nvSpPr>
        <p:spPr>
          <a:xfrm>
            <a:off x="1650219" y="2855952"/>
            <a:ext cx="1188085" cy="1188085"/>
          </a:xfrm>
          <a:prstGeom prst="ellipse">
            <a:avLst/>
          </a:prstGeom>
          <a:gradFill>
            <a:gsLst>
              <a:gs pos="0">
                <a:srgbClr val="5C2405"/>
              </a:gs>
              <a:gs pos="100000">
                <a:srgbClr val="414141"/>
              </a:gs>
            </a:gsLst>
            <a:lin ang="10800000" scaled="1"/>
          </a:gradFill>
          <a:ln w="25400">
            <a:solidFill>
              <a:schemeClr val="bg1"/>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chemeClr val="bg1"/>
                </a:solidFill>
                <a:effectLst/>
                <a:uLnTx/>
                <a:uFillTx/>
                <a:latin typeface="Helvetica Neue" panose="02000503000000020004" pitchFamily="2" charset="0"/>
                <a:ea typeface="Helvetica Neue" panose="02000503000000020004" pitchFamily="2" charset="0"/>
                <a:cs typeface="Helvetica Neue" panose="02000503000000020004" pitchFamily="2" charset="0"/>
              </a:rPr>
              <a:t>01</a:t>
            </a:r>
          </a:p>
        </p:txBody>
      </p:sp>
      <p:sp>
        <p:nvSpPr>
          <p:cNvPr id="55" name="Oval 54">
            <a:extLst>
              <a:ext uri="{FF2B5EF4-FFF2-40B4-BE49-F238E27FC236}">
                <a16:creationId xmlns:a16="http://schemas.microsoft.com/office/drawing/2014/main" id="{061B3F6E-01D5-44EE-8419-3EEE9F38BE1A}"/>
              </a:ext>
            </a:extLst>
          </p:cNvPr>
          <p:cNvSpPr/>
          <p:nvPr/>
        </p:nvSpPr>
        <p:spPr>
          <a:xfrm>
            <a:off x="5501957" y="2855952"/>
            <a:ext cx="1188085" cy="1188085"/>
          </a:xfrm>
          <a:prstGeom prst="ellipse">
            <a:avLst/>
          </a:prstGeom>
          <a:gradFill>
            <a:gsLst>
              <a:gs pos="0">
                <a:srgbClr val="5C2405"/>
              </a:gs>
              <a:gs pos="100000">
                <a:srgbClr val="414141"/>
              </a:gs>
            </a:gsLst>
            <a:lin ang="10800000" scaled="1"/>
          </a:gradFill>
          <a:ln w="25400">
            <a:solidFill>
              <a:schemeClr val="bg1"/>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chemeClr val="bg1"/>
                </a:solidFill>
                <a:effectLst/>
                <a:uLnTx/>
                <a:uFillTx/>
                <a:latin typeface="Helvetica Neue" panose="02000503000000020004" pitchFamily="2" charset="0"/>
                <a:ea typeface="Helvetica Neue" panose="02000503000000020004" pitchFamily="2" charset="0"/>
                <a:cs typeface="Helvetica Neue" panose="02000503000000020004" pitchFamily="2" charset="0"/>
              </a:rPr>
              <a:t>02</a:t>
            </a:r>
          </a:p>
        </p:txBody>
      </p:sp>
      <p:sp>
        <p:nvSpPr>
          <p:cNvPr id="58" name="Oval 57">
            <a:extLst>
              <a:ext uri="{FF2B5EF4-FFF2-40B4-BE49-F238E27FC236}">
                <a16:creationId xmlns:a16="http://schemas.microsoft.com/office/drawing/2014/main" id="{CF9A63FA-5D53-489B-ACFF-24BCECDF8420}"/>
              </a:ext>
            </a:extLst>
          </p:cNvPr>
          <p:cNvSpPr/>
          <p:nvPr/>
        </p:nvSpPr>
        <p:spPr>
          <a:xfrm>
            <a:off x="9353696" y="2834957"/>
            <a:ext cx="1188085" cy="1188085"/>
          </a:xfrm>
          <a:prstGeom prst="ellipse">
            <a:avLst/>
          </a:prstGeom>
          <a:gradFill>
            <a:gsLst>
              <a:gs pos="0">
                <a:srgbClr val="5C2405"/>
              </a:gs>
              <a:gs pos="100000">
                <a:srgbClr val="414141"/>
              </a:gs>
            </a:gsLst>
            <a:lin ang="10800000" scaled="1"/>
          </a:gradFill>
          <a:ln w="25400">
            <a:solidFill>
              <a:schemeClr val="bg1"/>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chemeClr val="bg1"/>
                </a:solidFill>
                <a:effectLst/>
                <a:uLnTx/>
                <a:uFillTx/>
                <a:latin typeface="Helvetica Neue" panose="02000503000000020004" pitchFamily="2" charset="0"/>
                <a:ea typeface="Helvetica Neue" panose="02000503000000020004" pitchFamily="2" charset="0"/>
                <a:cs typeface="Helvetica Neue" panose="02000503000000020004" pitchFamily="2" charset="0"/>
              </a:rPr>
              <a:t>03</a:t>
            </a:r>
          </a:p>
        </p:txBody>
      </p:sp>
      <p:sp>
        <p:nvSpPr>
          <p:cNvPr id="4" name="Rectangle 3">
            <a:extLst>
              <a:ext uri="{FF2B5EF4-FFF2-40B4-BE49-F238E27FC236}">
                <a16:creationId xmlns:a16="http://schemas.microsoft.com/office/drawing/2014/main" id="{056DCACD-627C-1E46-8758-8FED8D3DFC8D}"/>
              </a:ext>
            </a:extLst>
          </p:cNvPr>
          <p:cNvSpPr/>
          <p:nvPr/>
        </p:nvSpPr>
        <p:spPr>
          <a:xfrm>
            <a:off x="3203683" y="1824365"/>
            <a:ext cx="5784631" cy="646331"/>
          </a:xfrm>
          <a:prstGeom prst="rect">
            <a:avLst/>
          </a:prstGeom>
        </p:spPr>
        <p:txBody>
          <a:bodyPr wrap="square">
            <a:spAutoFit/>
          </a:bodyPr>
          <a:lstStyle/>
          <a:p>
            <a:pPr algn="ctr"/>
            <a:r>
              <a:rPr lang="en-US" sz="3600" b="1"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Why is it important?</a:t>
            </a:r>
            <a:endParaRPr lang="en-PK" sz="3600" b="1"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endParaRPr>
          </a:p>
        </p:txBody>
      </p:sp>
      <p:sp>
        <p:nvSpPr>
          <p:cNvPr id="6" name="Rectangle 5">
            <a:extLst>
              <a:ext uri="{FF2B5EF4-FFF2-40B4-BE49-F238E27FC236}">
                <a16:creationId xmlns:a16="http://schemas.microsoft.com/office/drawing/2014/main" id="{C64C3C92-3A21-324E-ACD7-CE01F0006FA4}"/>
              </a:ext>
            </a:extLst>
          </p:cNvPr>
          <p:cNvSpPr/>
          <p:nvPr/>
        </p:nvSpPr>
        <p:spPr>
          <a:xfrm>
            <a:off x="4905650" y="4171952"/>
            <a:ext cx="2889767" cy="1938992"/>
          </a:xfrm>
          <a:prstGeom prst="rect">
            <a:avLst/>
          </a:prstGeom>
        </p:spPr>
        <p:txBody>
          <a:bodyPr wrap="square">
            <a:spAutoFit/>
          </a:bodyPr>
          <a:lstStyle/>
          <a:p>
            <a:pPr algn="ctr"/>
            <a:r>
              <a:rPr lang="en-US" sz="2400" dirty="0">
                <a:solidFill>
                  <a:schemeClr val="tx1">
                    <a:lumMod val="65000"/>
                    <a:lumOff val="35000"/>
                  </a:schemeClr>
                </a:solidFill>
                <a:latin typeface="Helvetica Neue" panose="02000503000000020004" pitchFamily="2" charset="0"/>
                <a:ea typeface="Helvetica Neue" panose="02000503000000020004" pitchFamily="2" charset="0"/>
                <a:cs typeface="Helvetica Neue" panose="02000503000000020004" pitchFamily="2" charset="0"/>
              </a:rPr>
              <a:t>Efficient and economical storage, retrieval, and disposal of data</a:t>
            </a:r>
          </a:p>
        </p:txBody>
      </p:sp>
      <p:sp>
        <p:nvSpPr>
          <p:cNvPr id="7" name="Rectangle 6">
            <a:extLst>
              <a:ext uri="{FF2B5EF4-FFF2-40B4-BE49-F238E27FC236}">
                <a16:creationId xmlns:a16="http://schemas.microsoft.com/office/drawing/2014/main" id="{959605B1-1F62-DA40-9354-559C21C4B08D}"/>
              </a:ext>
            </a:extLst>
          </p:cNvPr>
          <p:cNvSpPr/>
          <p:nvPr/>
        </p:nvSpPr>
        <p:spPr>
          <a:xfrm>
            <a:off x="8438370" y="4023042"/>
            <a:ext cx="3110677" cy="1569660"/>
          </a:xfrm>
          <a:prstGeom prst="rect">
            <a:avLst/>
          </a:prstGeom>
        </p:spPr>
        <p:txBody>
          <a:bodyPr wrap="square">
            <a:spAutoFit/>
          </a:bodyPr>
          <a:lstStyle/>
          <a:p>
            <a:pPr algn="ctr"/>
            <a:r>
              <a:rPr lang="en-US" sz="2400" dirty="0">
                <a:solidFill>
                  <a:schemeClr val="tx1">
                    <a:lumMod val="65000"/>
                    <a:lumOff val="35000"/>
                  </a:schemeClr>
                </a:solidFill>
                <a:latin typeface="Helvetica Neue" panose="02000503000000020004" pitchFamily="2" charset="0"/>
                <a:ea typeface="Helvetica Neue" panose="02000503000000020004" pitchFamily="2" charset="0"/>
                <a:cs typeface="Helvetica Neue" panose="02000503000000020004" pitchFamily="2" charset="0"/>
              </a:rPr>
              <a:t>Recorded data is not altered, erased, lost or accessed by unauthorized users.</a:t>
            </a:r>
          </a:p>
        </p:txBody>
      </p:sp>
      <p:sp>
        <p:nvSpPr>
          <p:cNvPr id="9" name="Rectangle 8">
            <a:extLst>
              <a:ext uri="{FF2B5EF4-FFF2-40B4-BE49-F238E27FC236}">
                <a16:creationId xmlns:a16="http://schemas.microsoft.com/office/drawing/2014/main" id="{6FC241DA-A916-0049-BA5F-3BF79CBD3E07}"/>
              </a:ext>
            </a:extLst>
          </p:cNvPr>
          <p:cNvSpPr/>
          <p:nvPr/>
        </p:nvSpPr>
        <p:spPr>
          <a:xfrm>
            <a:off x="0" y="4215357"/>
            <a:ext cx="4396584" cy="2308324"/>
          </a:xfrm>
          <a:prstGeom prst="rect">
            <a:avLst/>
          </a:prstGeom>
        </p:spPr>
        <p:txBody>
          <a:bodyPr wrap="square">
            <a:spAutoFit/>
          </a:bodyPr>
          <a:lstStyle/>
          <a:p>
            <a:pPr algn="ctr"/>
            <a:r>
              <a:rPr lang="en-US" sz="2400" dirty="0">
                <a:solidFill>
                  <a:schemeClr val="tx1">
                    <a:lumMod val="65000"/>
                    <a:lumOff val="35000"/>
                  </a:schemeClr>
                </a:solidFill>
                <a:latin typeface="Helvetica Neue" panose="02000503000000020004" pitchFamily="2" charset="0"/>
                <a:ea typeface="Helvetica Neue" panose="02000503000000020004" pitchFamily="2" charset="0"/>
                <a:cs typeface="Helvetica Neue" panose="02000503000000020004" pitchFamily="2" charset="0"/>
              </a:rPr>
              <a:t>The integrity of research data since it addresses concerns related to confidentially, security, and preservation/retention of research data.</a:t>
            </a:r>
          </a:p>
        </p:txBody>
      </p:sp>
    </p:spTree>
    <p:extLst>
      <p:ext uri="{BB962C8B-B14F-4D97-AF65-F5344CB8AC3E}">
        <p14:creationId xmlns:p14="http://schemas.microsoft.com/office/powerpoint/2010/main" val="341189147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2"/>
          <p:cNvSpPr/>
          <p:nvPr/>
        </p:nvSpPr>
        <p:spPr bwMode="auto">
          <a:xfrm>
            <a:off x="0" y="0"/>
            <a:ext cx="6096000" cy="6858000"/>
          </a:xfrm>
          <a:custGeom>
            <a:avLst/>
            <a:gdLst>
              <a:gd name="connsiteX0" fmla="*/ 0 w 4275506"/>
              <a:gd name="connsiteY0" fmla="*/ 0 h 5143500"/>
              <a:gd name="connsiteX1" fmla="*/ 2885786 w 4275506"/>
              <a:gd name="connsiteY1" fmla="*/ 0 h 5143500"/>
              <a:gd name="connsiteX2" fmla="*/ 4247688 w 4275506"/>
              <a:gd name="connsiteY2" fmla="*/ 3286329 h 5143500"/>
              <a:gd name="connsiteX3" fmla="*/ 4050836 w 4275506"/>
              <a:gd name="connsiteY3" fmla="*/ 3761803 h 5143500"/>
              <a:gd name="connsiteX4" fmla="*/ 716740 w 4275506"/>
              <a:gd name="connsiteY4" fmla="*/ 5143500 h 5143500"/>
              <a:gd name="connsiteX5" fmla="*/ 0 w 4275506"/>
              <a:gd name="connsiteY5" fmla="*/ 5143500 h 5143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75506" h="5143500">
                <a:moveTo>
                  <a:pt x="0" y="0"/>
                </a:moveTo>
                <a:lnTo>
                  <a:pt x="2885786" y="0"/>
                </a:lnTo>
                <a:lnTo>
                  <a:pt x="4247688" y="3286329"/>
                </a:lnTo>
                <a:cubicBezTo>
                  <a:pt x="4324628" y="3471987"/>
                  <a:pt x="4236494" y="3684864"/>
                  <a:pt x="4050836" y="3761803"/>
                </a:cubicBezTo>
                <a:lnTo>
                  <a:pt x="716740" y="5143500"/>
                </a:lnTo>
                <a:lnTo>
                  <a:pt x="0" y="5143500"/>
                </a:lnTo>
                <a:close/>
              </a:path>
            </a:pathLst>
          </a:custGeom>
          <a:solidFill>
            <a:srgbClr val="5C2405"/>
          </a:solidFill>
          <a:ln w="9525">
            <a:noFill/>
            <a:round/>
            <a:headEnd/>
            <a:tailEnd/>
          </a:ln>
        </p:spPr>
        <p:txBody>
          <a:bodyPr vert="horz" wrap="square" lIns="121920" tIns="60960" rIns="121920" bIns="60960" numCol="1" rtlCol="0" anchor="t" anchorCtr="0" compatLnSpc="1">
            <a:prstTxWarp prst="textNoShape">
              <a:avLst/>
            </a:prstTxWarp>
          </a:bodyPr>
          <a:lstStyle/>
          <a:p>
            <a:pPr algn="ctr"/>
            <a:endParaRPr lang="en-US" sz="2400">
              <a:latin typeface="Trebuchet MS" panose="020B0703020202090204" pitchFamily="34" charset="0"/>
            </a:endParaRPr>
          </a:p>
        </p:txBody>
      </p:sp>
      <p:grpSp>
        <p:nvGrpSpPr>
          <p:cNvPr id="5" name="Group 4">
            <a:extLst>
              <a:ext uri="{FF2B5EF4-FFF2-40B4-BE49-F238E27FC236}">
                <a16:creationId xmlns:a16="http://schemas.microsoft.com/office/drawing/2014/main" id="{DC6E3F82-042A-980E-078F-042E7261988B}"/>
              </a:ext>
            </a:extLst>
          </p:cNvPr>
          <p:cNvGrpSpPr/>
          <p:nvPr/>
        </p:nvGrpSpPr>
        <p:grpSpPr>
          <a:xfrm>
            <a:off x="6582602" y="933376"/>
            <a:ext cx="5130978" cy="5439223"/>
            <a:chOff x="6582602" y="-596926"/>
            <a:chExt cx="5130978" cy="5439223"/>
          </a:xfrm>
        </p:grpSpPr>
        <p:sp>
          <p:nvSpPr>
            <p:cNvPr id="13" name="TextBox 12">
              <a:extLst>
                <a:ext uri="{FF2B5EF4-FFF2-40B4-BE49-F238E27FC236}">
                  <a16:creationId xmlns:a16="http://schemas.microsoft.com/office/drawing/2014/main" id="{E730C1AB-1135-41CE-D59F-5517CE94819A}"/>
                </a:ext>
              </a:extLst>
            </p:cNvPr>
            <p:cNvSpPr txBox="1"/>
            <p:nvPr/>
          </p:nvSpPr>
          <p:spPr>
            <a:xfrm>
              <a:off x="6582602" y="-596926"/>
              <a:ext cx="5130978" cy="1569660"/>
            </a:xfrm>
            <a:prstGeom prst="rect">
              <a:avLst/>
            </a:prstGeom>
            <a:noFill/>
          </p:spPr>
          <p:txBody>
            <a:bodyPr wrap="square">
              <a:spAutoFit/>
            </a:bodyPr>
            <a:lstStyle/>
            <a:p>
              <a:r>
                <a:rPr lang="en-US" sz="3200" b="1" dirty="0">
                  <a:solidFill>
                    <a:schemeClr val="tx1">
                      <a:lumMod val="65000"/>
                      <a:lumOff val="35000"/>
                    </a:schemeClr>
                  </a:solidFill>
                  <a:latin typeface="Helvetica Neue" panose="02000503000000020004" pitchFamily="2" charset="0"/>
                  <a:ea typeface="Helvetica Neue" panose="02000503000000020004" pitchFamily="2" charset="0"/>
                  <a:cs typeface="Helvetica Neue" panose="02000503000000020004" pitchFamily="2" charset="0"/>
                </a:rPr>
                <a:t>Technical skills required for data management specialist</a:t>
              </a:r>
              <a:endParaRPr lang="en-GB" sz="3200" b="1" dirty="0">
                <a:solidFill>
                  <a:schemeClr val="tx1">
                    <a:lumMod val="65000"/>
                    <a:lumOff val="35000"/>
                  </a:schemeClr>
                </a:solidFill>
                <a:latin typeface="Helvetica Neue" panose="02000503000000020004" pitchFamily="2" charset="0"/>
                <a:ea typeface="Helvetica Neue" panose="02000503000000020004" pitchFamily="2" charset="0"/>
                <a:cs typeface="Helvetica Neue" panose="02000503000000020004" pitchFamily="2" charset="0"/>
              </a:endParaRPr>
            </a:p>
          </p:txBody>
        </p:sp>
        <p:sp>
          <p:nvSpPr>
            <p:cNvPr id="4" name="TextBox 3">
              <a:extLst>
                <a:ext uri="{FF2B5EF4-FFF2-40B4-BE49-F238E27FC236}">
                  <a16:creationId xmlns:a16="http://schemas.microsoft.com/office/drawing/2014/main" id="{A69D3E73-DE8D-A2C1-005E-80EACAECA2F4}"/>
                </a:ext>
              </a:extLst>
            </p:cNvPr>
            <p:cNvSpPr txBox="1"/>
            <p:nvPr/>
          </p:nvSpPr>
          <p:spPr>
            <a:xfrm>
              <a:off x="6726688" y="1795309"/>
              <a:ext cx="3951644" cy="3046988"/>
            </a:xfrm>
            <a:prstGeom prst="rect">
              <a:avLst/>
            </a:prstGeom>
            <a:noFill/>
          </p:spPr>
          <p:txBody>
            <a:bodyPr wrap="square">
              <a:spAutoFit/>
            </a:bodyPr>
            <a:lstStyle/>
            <a:p>
              <a:pPr marL="285750" indent="-285750">
                <a:buFont typeface="Arial" panose="020B0604020202020204" pitchFamily="34" charset="0"/>
                <a:buChar char="•"/>
              </a:pPr>
              <a:r>
                <a:rPr lang="en-GB" sz="2400" dirty="0">
                  <a:solidFill>
                    <a:schemeClr val="tx1">
                      <a:lumMod val="65000"/>
                      <a:lumOff val="35000"/>
                    </a:schemeClr>
                  </a:solidFill>
                  <a:latin typeface="Helvetica Neue" panose="02000503000000020004" pitchFamily="2" charset="0"/>
                  <a:ea typeface="Helvetica Neue" panose="02000503000000020004" pitchFamily="2" charset="0"/>
                  <a:cs typeface="Helvetica Neue" panose="02000503000000020004" pitchFamily="2" charset="0"/>
                </a:rPr>
                <a:t>Data Analysis</a:t>
              </a:r>
            </a:p>
            <a:p>
              <a:pPr marL="285750" indent="-285750">
                <a:buFont typeface="Arial" panose="020B0604020202020204" pitchFamily="34" charset="0"/>
                <a:buChar char="•"/>
              </a:pPr>
              <a:endParaRPr lang="en-GB" sz="2400" dirty="0">
                <a:solidFill>
                  <a:schemeClr val="tx1">
                    <a:lumMod val="65000"/>
                    <a:lumOff val="35000"/>
                  </a:schemeClr>
                </a:solidFill>
                <a:latin typeface="Helvetica Neue" panose="02000503000000020004" pitchFamily="2" charset="0"/>
                <a:ea typeface="Helvetica Neue" panose="02000503000000020004" pitchFamily="2" charset="0"/>
                <a:cs typeface="Helvetica Neue" panose="02000503000000020004" pitchFamily="2" charset="0"/>
              </a:endParaRPr>
            </a:p>
            <a:p>
              <a:pPr marL="285750" indent="-285750">
                <a:buFont typeface="Arial" panose="020B0604020202020204" pitchFamily="34" charset="0"/>
                <a:buChar char="•"/>
              </a:pPr>
              <a:r>
                <a:rPr lang="en-GB" sz="2400" dirty="0">
                  <a:solidFill>
                    <a:schemeClr val="tx1">
                      <a:lumMod val="65000"/>
                      <a:lumOff val="35000"/>
                    </a:schemeClr>
                  </a:solidFill>
                  <a:latin typeface="Helvetica Neue" panose="02000503000000020004" pitchFamily="2" charset="0"/>
                  <a:ea typeface="Helvetica Neue" panose="02000503000000020004" pitchFamily="2" charset="0"/>
                  <a:cs typeface="Helvetica Neue" panose="02000503000000020004" pitchFamily="2" charset="0"/>
                </a:rPr>
                <a:t>Database Creation &amp; Management</a:t>
              </a:r>
            </a:p>
            <a:p>
              <a:pPr marL="285750" indent="-285750">
                <a:buFont typeface="Arial" panose="020B0604020202020204" pitchFamily="34" charset="0"/>
                <a:buChar char="•"/>
              </a:pPr>
              <a:endParaRPr lang="en-GB" sz="2400" dirty="0">
                <a:solidFill>
                  <a:schemeClr val="tx1">
                    <a:lumMod val="65000"/>
                    <a:lumOff val="35000"/>
                  </a:schemeClr>
                </a:solidFill>
                <a:latin typeface="Helvetica Neue" panose="02000503000000020004" pitchFamily="2" charset="0"/>
                <a:ea typeface="Helvetica Neue" panose="02000503000000020004" pitchFamily="2" charset="0"/>
                <a:cs typeface="Helvetica Neue" panose="02000503000000020004" pitchFamily="2" charset="0"/>
              </a:endParaRPr>
            </a:p>
            <a:p>
              <a:pPr marL="285750" indent="-285750">
                <a:buFont typeface="Arial" panose="020B0604020202020204" pitchFamily="34" charset="0"/>
                <a:buChar char="•"/>
              </a:pPr>
              <a:r>
                <a:rPr lang="en-GB" sz="2400" dirty="0">
                  <a:solidFill>
                    <a:schemeClr val="tx1">
                      <a:lumMod val="65000"/>
                      <a:lumOff val="35000"/>
                    </a:schemeClr>
                  </a:solidFill>
                  <a:latin typeface="Helvetica Neue" panose="02000503000000020004" pitchFamily="2" charset="0"/>
                  <a:ea typeface="Helvetica Neue" panose="02000503000000020004" pitchFamily="2" charset="0"/>
                  <a:cs typeface="Helvetica Neue" panose="02000503000000020004" pitchFamily="2" charset="0"/>
                </a:rPr>
                <a:t>Critical Thinking</a:t>
              </a:r>
            </a:p>
            <a:p>
              <a:pPr marL="285750" indent="-285750">
                <a:buFont typeface="Arial" panose="020B0604020202020204" pitchFamily="34" charset="0"/>
                <a:buChar char="•"/>
              </a:pPr>
              <a:endParaRPr lang="en-GB" sz="2400" dirty="0">
                <a:solidFill>
                  <a:schemeClr val="tx1">
                    <a:lumMod val="65000"/>
                    <a:lumOff val="35000"/>
                  </a:schemeClr>
                </a:solidFill>
                <a:latin typeface="Helvetica Neue" panose="02000503000000020004" pitchFamily="2" charset="0"/>
                <a:ea typeface="Helvetica Neue" panose="02000503000000020004" pitchFamily="2" charset="0"/>
                <a:cs typeface="Helvetica Neue" panose="02000503000000020004" pitchFamily="2" charset="0"/>
              </a:endParaRPr>
            </a:p>
            <a:p>
              <a:pPr marL="285750" indent="-285750">
                <a:buFont typeface="Arial" panose="020B0604020202020204" pitchFamily="34" charset="0"/>
                <a:buChar char="•"/>
              </a:pPr>
              <a:r>
                <a:rPr lang="en-GB" sz="2400" dirty="0">
                  <a:solidFill>
                    <a:schemeClr val="tx1">
                      <a:lumMod val="65000"/>
                      <a:lumOff val="35000"/>
                    </a:schemeClr>
                  </a:solidFill>
                  <a:latin typeface="Helvetica Neue" panose="02000503000000020004" pitchFamily="2" charset="0"/>
                  <a:ea typeface="Helvetica Neue" panose="02000503000000020004" pitchFamily="2" charset="0"/>
                  <a:cs typeface="Helvetica Neue" panose="02000503000000020004" pitchFamily="2" charset="0"/>
                </a:rPr>
                <a:t>Data Visualization</a:t>
              </a:r>
            </a:p>
          </p:txBody>
        </p:sp>
      </p:grpSp>
      <p:pic>
        <p:nvPicPr>
          <p:cNvPr id="8" name="Picture Placeholder 7">
            <a:extLst>
              <a:ext uri="{FF2B5EF4-FFF2-40B4-BE49-F238E27FC236}">
                <a16:creationId xmlns:a16="http://schemas.microsoft.com/office/drawing/2014/main" id="{841E2D9C-AA70-4D23-B50E-C9D095AC19ED}"/>
              </a:ext>
            </a:extLst>
          </p:cNvPr>
          <p:cNvPicPr>
            <a:picLocks noGrp="1" noChangeAspect="1"/>
          </p:cNvPicPr>
          <p:nvPr>
            <p:ph type="pic" sz="quarter" idx="10"/>
          </p:nvPr>
        </p:nvPicPr>
        <p:blipFill>
          <a:blip r:embed="rId2"/>
          <a:srcRect l="23130" r="23130"/>
          <a:stretch>
            <a:fillRect/>
          </a:stretch>
        </p:blipFill>
        <p:spPr/>
      </p:pic>
    </p:spTree>
    <p:extLst>
      <p:ext uri="{BB962C8B-B14F-4D97-AF65-F5344CB8AC3E}">
        <p14:creationId xmlns:p14="http://schemas.microsoft.com/office/powerpoint/2010/main" val="6320992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 name="Arrow: Pentagon 196">
            <a:extLst>
              <a:ext uri="{FF2B5EF4-FFF2-40B4-BE49-F238E27FC236}">
                <a16:creationId xmlns:a16="http://schemas.microsoft.com/office/drawing/2014/main" id="{99502985-F70B-4D93-813A-84A6A9414F34}"/>
              </a:ext>
            </a:extLst>
          </p:cNvPr>
          <p:cNvSpPr/>
          <p:nvPr/>
        </p:nvSpPr>
        <p:spPr>
          <a:xfrm rot="10800000">
            <a:off x="7112683" y="-11222"/>
            <a:ext cx="5079317" cy="6869222"/>
          </a:xfrm>
          <a:prstGeom prst="homePlate">
            <a:avLst>
              <a:gd name="adj" fmla="val 24329"/>
            </a:avLst>
          </a:prstGeom>
          <a:solidFill>
            <a:srgbClr val="5C240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1" name="Arrow: Pentagon 200">
            <a:extLst>
              <a:ext uri="{FF2B5EF4-FFF2-40B4-BE49-F238E27FC236}">
                <a16:creationId xmlns:a16="http://schemas.microsoft.com/office/drawing/2014/main" id="{9E5EB72E-0594-4E5C-8EDD-A00D08188229}"/>
              </a:ext>
            </a:extLst>
          </p:cNvPr>
          <p:cNvSpPr/>
          <p:nvPr/>
        </p:nvSpPr>
        <p:spPr>
          <a:xfrm rot="10800000">
            <a:off x="6308202" y="-2"/>
            <a:ext cx="6401219" cy="6839309"/>
          </a:xfrm>
          <a:prstGeom prst="homePlate">
            <a:avLst>
              <a:gd name="adj" fmla="val 40081"/>
            </a:avLst>
          </a:prstGeom>
          <a:gradFill>
            <a:gsLst>
              <a:gs pos="10000">
                <a:schemeClr val="bg1">
                  <a:alpha val="14000"/>
                </a:schemeClr>
              </a:gs>
              <a:gs pos="100000">
                <a:schemeClr val="bg1">
                  <a:alpha val="0"/>
                </a:schemeClr>
              </a:gs>
            </a:gsLst>
            <a:lin ang="189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Rectangle 3">
            <a:extLst>
              <a:ext uri="{FF2B5EF4-FFF2-40B4-BE49-F238E27FC236}">
                <a16:creationId xmlns:a16="http://schemas.microsoft.com/office/drawing/2014/main" id="{4360D47C-FE52-0864-DD08-9F8185E1636C}"/>
              </a:ext>
            </a:extLst>
          </p:cNvPr>
          <p:cNvSpPr/>
          <p:nvPr/>
        </p:nvSpPr>
        <p:spPr>
          <a:xfrm>
            <a:off x="7222211" y="2881043"/>
            <a:ext cx="5596740" cy="1077218"/>
          </a:xfrm>
          <a:prstGeom prst="rect">
            <a:avLst/>
          </a:prstGeom>
        </p:spPr>
        <p:txBody>
          <a:bodyPr wrap="square">
            <a:spAutoFit/>
          </a:bodyPr>
          <a:lstStyle/>
          <a:p>
            <a:r>
              <a:rPr lang="en-US" sz="3200" b="1"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rPr>
              <a:t>Why technical proficiency crucial for data handling?</a:t>
            </a:r>
            <a:endParaRPr lang="en-PK" sz="3200" b="1" dirty="0">
              <a:solidFill>
                <a:schemeClr val="bg1"/>
              </a:solidFill>
              <a:latin typeface="Helvetica Neue" panose="02000503000000020004" pitchFamily="2" charset="0"/>
              <a:ea typeface="Helvetica Neue" panose="02000503000000020004" pitchFamily="2" charset="0"/>
              <a:cs typeface="Helvetica Neue" panose="02000503000000020004" pitchFamily="2" charset="0"/>
            </a:endParaRPr>
          </a:p>
        </p:txBody>
      </p:sp>
      <p:sp>
        <p:nvSpPr>
          <p:cNvPr id="5" name="TextBox 4">
            <a:extLst>
              <a:ext uri="{FF2B5EF4-FFF2-40B4-BE49-F238E27FC236}">
                <a16:creationId xmlns:a16="http://schemas.microsoft.com/office/drawing/2014/main" id="{9027385B-5457-DB5A-3CDF-A0C29CB32984}"/>
              </a:ext>
            </a:extLst>
          </p:cNvPr>
          <p:cNvSpPr txBox="1"/>
          <p:nvPr/>
        </p:nvSpPr>
        <p:spPr>
          <a:xfrm>
            <a:off x="723971" y="151179"/>
            <a:ext cx="5986472" cy="6740307"/>
          </a:xfrm>
          <a:prstGeom prst="rect">
            <a:avLst/>
          </a:prstGeom>
          <a:noFill/>
        </p:spPr>
        <p:txBody>
          <a:bodyPr wrap="square">
            <a:spAutoFit/>
          </a:bodyPr>
          <a:lstStyle/>
          <a:p>
            <a:pPr marL="342900" indent="-342900">
              <a:buFont typeface="Arial" panose="020B0604020202020204" pitchFamily="34" charset="0"/>
              <a:buChar char="•"/>
            </a:pPr>
            <a:r>
              <a:rPr lang="en-GB" sz="2400" dirty="0">
                <a:solidFill>
                  <a:schemeClr val="tx1">
                    <a:lumMod val="65000"/>
                    <a:lumOff val="35000"/>
                  </a:schemeClr>
                </a:solidFill>
                <a:latin typeface="Helvetica Neue" panose="02000503000000020004" pitchFamily="2" charset="0"/>
                <a:ea typeface="Helvetica Neue" panose="02000503000000020004" pitchFamily="2" charset="0"/>
                <a:cs typeface="Helvetica Neue" panose="02000503000000020004" pitchFamily="2" charset="0"/>
              </a:rPr>
              <a:t>Data handling requires adequate planning, development of procedures, and training and supervision of research staff to ensure that data is stored, archived or disposed off in a safe and secure manner.</a:t>
            </a:r>
          </a:p>
          <a:p>
            <a:pPr marL="342900" indent="-342900">
              <a:buFont typeface="Arial" panose="020B0604020202020204" pitchFamily="34" charset="0"/>
              <a:buChar char="•"/>
            </a:pPr>
            <a:endParaRPr lang="en-GB" sz="2400" dirty="0">
              <a:solidFill>
                <a:schemeClr val="tx1">
                  <a:lumMod val="65000"/>
                  <a:lumOff val="35000"/>
                </a:schemeClr>
              </a:solidFill>
              <a:latin typeface="Helvetica Neue" panose="02000503000000020004" pitchFamily="2" charset="0"/>
              <a:ea typeface="Helvetica Neue" panose="02000503000000020004" pitchFamily="2" charset="0"/>
              <a:cs typeface="Helvetica Neue" panose="02000503000000020004" pitchFamily="2" charset="0"/>
            </a:endParaRPr>
          </a:p>
          <a:p>
            <a:pPr marL="342900" indent="-342900">
              <a:buFont typeface="Arial" panose="020B0604020202020204" pitchFamily="34" charset="0"/>
              <a:buChar char="•"/>
            </a:pPr>
            <a:r>
              <a:rPr lang="en-GB" sz="2400" dirty="0">
                <a:solidFill>
                  <a:schemeClr val="tx1">
                    <a:lumMod val="65000"/>
                    <a:lumOff val="35000"/>
                  </a:schemeClr>
                </a:solidFill>
                <a:latin typeface="Helvetica Neue" panose="02000503000000020004" pitchFamily="2" charset="0"/>
                <a:ea typeface="Helvetica Neue" panose="02000503000000020004" pitchFamily="2" charset="0"/>
                <a:cs typeface="Helvetica Neue" panose="02000503000000020004" pitchFamily="2" charset="0"/>
              </a:rPr>
              <a:t>Adequately trained tech employees can help companies achieve growth goals, improve efficiency and keep entire organizations safe from hackers and cyberattacks.</a:t>
            </a:r>
          </a:p>
          <a:p>
            <a:pPr marL="342900" indent="-342900">
              <a:buFont typeface="Arial" panose="020B0604020202020204" pitchFamily="34" charset="0"/>
              <a:buChar char="•"/>
            </a:pPr>
            <a:endParaRPr lang="en-GB" sz="2400" dirty="0">
              <a:solidFill>
                <a:schemeClr val="tx1">
                  <a:lumMod val="65000"/>
                  <a:lumOff val="35000"/>
                </a:schemeClr>
              </a:solidFill>
              <a:latin typeface="Helvetica Neue" panose="02000503000000020004" pitchFamily="2" charset="0"/>
              <a:ea typeface="Helvetica Neue" panose="02000503000000020004" pitchFamily="2" charset="0"/>
              <a:cs typeface="Helvetica Neue" panose="02000503000000020004" pitchFamily="2" charset="0"/>
            </a:endParaRPr>
          </a:p>
          <a:p>
            <a:pPr marL="342900" indent="-342900">
              <a:buFont typeface="Arial" panose="020B0604020202020204" pitchFamily="34" charset="0"/>
              <a:buChar char="•"/>
            </a:pPr>
            <a:r>
              <a:rPr lang="en-GB" sz="2400" dirty="0">
                <a:solidFill>
                  <a:schemeClr val="tx1">
                    <a:lumMod val="65000"/>
                    <a:lumOff val="35000"/>
                  </a:schemeClr>
                </a:solidFill>
                <a:latin typeface="Helvetica Neue" panose="02000503000000020004" pitchFamily="2" charset="0"/>
                <a:ea typeface="Helvetica Neue" panose="02000503000000020004" pitchFamily="2" charset="0"/>
                <a:cs typeface="Helvetica Neue" panose="02000503000000020004" pitchFamily="2" charset="0"/>
              </a:rPr>
              <a:t>Allow managers to solve problems, coordinate work with peers, communicate effectively, and understand the big picture of front-line work</a:t>
            </a:r>
          </a:p>
        </p:txBody>
      </p:sp>
    </p:spTree>
    <p:extLst>
      <p:ext uri="{BB962C8B-B14F-4D97-AF65-F5344CB8AC3E}">
        <p14:creationId xmlns:p14="http://schemas.microsoft.com/office/powerpoint/2010/main" val="33425087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9" name="AutoShape 6">
            <a:extLst>
              <a:ext uri="{FF2B5EF4-FFF2-40B4-BE49-F238E27FC236}">
                <a16:creationId xmlns:a16="http://schemas.microsoft.com/office/drawing/2014/main" id="{EAAA2409-EF75-70F2-F96A-7299A1C404BD}"/>
              </a:ext>
            </a:extLst>
          </p:cNvPr>
          <p:cNvSpPr>
            <a:spLocks noGrp="1" noChangeAspect="1" noChangeArrowheads="1"/>
          </p:cNvSpPr>
          <p:nvPr>
            <p:ph type="ctrTitle"/>
          </p:nvPr>
        </p:nvSpPr>
        <p:spPr bwMode="auto">
          <a:xfrm>
            <a:off x="279009" y="1471042"/>
            <a:ext cx="11633981" cy="318536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noAutofit/>
          </a:bodyPr>
          <a:lstStyle/>
          <a:p>
            <a:pPr algn="ctr">
              <a:lnSpc>
                <a:spcPct val="150000"/>
              </a:lnSpc>
            </a:pPr>
            <a:r>
              <a:rPr lang="en-IN" sz="3200" b="1" dirty="0">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Module: Digital Skills and Research Methods  </a:t>
            </a:r>
            <a:br>
              <a:rPr lang="en-IN" sz="3200" b="1" dirty="0">
                <a:solidFill>
                  <a:schemeClr val="tx1">
                    <a:lumMod val="85000"/>
                    <a:lumOff val="15000"/>
                  </a:schemeClr>
                </a:solidFill>
                <a:effectLst/>
                <a:latin typeface="Times New Roman" panose="02020603050405020304" pitchFamily="18" charset="0"/>
                <a:ea typeface="Arial" panose="020B0604020202020204" pitchFamily="34" charset="0"/>
                <a:cs typeface="Times New Roman" panose="02020603050405020304" pitchFamily="18" charset="0"/>
              </a:rPr>
            </a:br>
            <a:r>
              <a:rPr lang="en-IN" sz="3200" b="1" dirty="0">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Module Code: LCHS4002</a:t>
            </a:r>
            <a:br>
              <a:rPr lang="en-IN" sz="3200" b="1" dirty="0">
                <a:solidFill>
                  <a:schemeClr val="tx1">
                    <a:lumMod val="85000"/>
                    <a:lumOff val="15000"/>
                  </a:schemeClr>
                </a:solidFill>
                <a:effectLst/>
                <a:latin typeface="Times New Roman" panose="02020603050405020304" pitchFamily="18" charset="0"/>
                <a:ea typeface="Arial" panose="020B0604020202020204" pitchFamily="34" charset="0"/>
                <a:cs typeface="Times New Roman" panose="02020603050405020304" pitchFamily="18" charset="0"/>
              </a:rPr>
            </a:br>
            <a:r>
              <a:rPr lang="en-IN" sz="3200" b="1" dirty="0">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Topic: The use of digital literacy for employee well-being and their professional career development                     </a:t>
            </a:r>
            <a:br>
              <a:rPr lang="en-IN" sz="3200" b="1" dirty="0">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br>
            <a:r>
              <a:rPr lang="en-IN" sz="3200" b="1" dirty="0">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DANIELLI SOUZA</a:t>
            </a:r>
            <a:br>
              <a:rPr lang="en-IN" sz="3200" b="1" dirty="0">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br>
            <a:r>
              <a:rPr lang="en-IN" sz="3200" b="1" dirty="0">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STUDENT ID: 2211925</a:t>
            </a:r>
            <a:endParaRPr lang="en-IN" sz="3200" b="1" dirty="0">
              <a:solidFill>
                <a:schemeClr val="tx1">
                  <a:lumMod val="85000"/>
                  <a:lumOff val="15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99102516"/>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BD79F-5D22-2895-1D06-F7ACED41660D}"/>
              </a:ext>
            </a:extLst>
          </p:cNvPr>
          <p:cNvSpPr>
            <a:spLocks noGrp="1"/>
          </p:cNvSpPr>
          <p:nvPr>
            <p:ph type="title"/>
          </p:nvPr>
        </p:nvSpPr>
        <p:spPr>
          <a:xfrm>
            <a:off x="1790700" y="1035174"/>
            <a:ext cx="8610600" cy="1293028"/>
          </a:xfrm>
        </p:spPr>
        <p:txBody>
          <a:bodyPr>
            <a:noAutofit/>
          </a:bodyPr>
          <a:lstStyle/>
          <a:p>
            <a:pPr algn="ctr"/>
            <a:r>
              <a:rPr lang="en-US" sz="3200" b="1" dirty="0">
                <a:latin typeface="Times New Roman" panose="02020603050405020304" pitchFamily="18" charset="0"/>
                <a:cs typeface="Times New Roman" panose="02020603050405020304" pitchFamily="18" charset="0"/>
              </a:rPr>
              <a:t>THE USE of Digital Literacy from Employee’s Perspective </a:t>
            </a:r>
            <a:endParaRPr lang="en-IN"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FE88B83-748B-F493-E9C2-808390E4E543}"/>
              </a:ext>
            </a:extLst>
          </p:cNvPr>
          <p:cNvSpPr>
            <a:spLocks noGrp="1"/>
          </p:cNvSpPr>
          <p:nvPr>
            <p:ph sz="half" idx="1"/>
          </p:nvPr>
        </p:nvSpPr>
        <p:spPr>
          <a:xfrm>
            <a:off x="5229664" y="2437605"/>
            <a:ext cx="6587197" cy="4024125"/>
          </a:xfrm>
        </p:spPr>
        <p:txBody>
          <a:bodyPr>
            <a:noAutofit/>
          </a:bodyPr>
          <a:lstStyle/>
          <a:p>
            <a:pPr marL="342900" lvl="0" indent="-342900" algn="just">
              <a:lnSpc>
                <a:spcPct val="150000"/>
              </a:lnSpc>
              <a:buFont typeface="Arial" panose="020B0604020202020204" pitchFamily="34" charset="0"/>
              <a:buChar char="●"/>
            </a:pPr>
            <a:r>
              <a:rPr lang="en-IN" sz="1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concept of digital literacy mainly represents a skill towards accessing information through using digital technologies and several platforms of the internet (</a:t>
            </a:r>
            <a:r>
              <a:rPr lang="en-IN" sz="1600" u="none" strike="noStrike"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Bosanac and </a:t>
            </a:r>
            <a:r>
              <a:rPr lang="en-IN" sz="1600" u="none" strike="noStrike" dirty="0" err="1">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Luic</a:t>
            </a:r>
            <a:r>
              <a:rPr lang="en-IN" sz="1600" u="none" strike="noStrike"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2021)</a:t>
            </a:r>
            <a:r>
              <a:rPr lang="en-IN" sz="1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1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IN" sz="1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It is important for the employees in terms of encompassing the required skills and enhancing the opportunity to apply the technologies responsibly and effectively. </a:t>
            </a:r>
            <a:endParaRPr lang="en-IN" sz="1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IN" sz="1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process of digital literacy in the workplace helps the employees to work more efficiently as well as allows them to readily determine necessary patterns to utilize.</a:t>
            </a:r>
            <a:endParaRPr lang="en-IN" sz="1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0" indent="0">
              <a:buNone/>
            </a:pPr>
            <a:endParaRPr lang="en-IN" sz="1600" dirty="0">
              <a:latin typeface="Times New Roman" panose="02020603050405020304" pitchFamily="18" charset="0"/>
              <a:cs typeface="Times New Roman" panose="02020603050405020304" pitchFamily="18" charset="0"/>
            </a:endParaRPr>
          </a:p>
        </p:txBody>
      </p:sp>
      <p:pic>
        <p:nvPicPr>
          <p:cNvPr id="6" name="Content Placeholder 5">
            <a:extLst>
              <a:ext uri="{FF2B5EF4-FFF2-40B4-BE49-F238E27FC236}">
                <a16:creationId xmlns:a16="http://schemas.microsoft.com/office/drawing/2014/main" id="{84AA0F81-D19E-4D6C-4648-35BE9EDA48C6}"/>
              </a:ext>
            </a:extLst>
          </p:cNvPr>
          <p:cNvPicPr>
            <a:picLocks noGrp="1" noChangeAspect="1"/>
          </p:cNvPicPr>
          <p:nvPr>
            <p:ph sz="half" idx="2"/>
          </p:nvPr>
        </p:nvPicPr>
        <p:blipFill>
          <a:blip r:embed="rId3"/>
          <a:stretch>
            <a:fillRect/>
          </a:stretch>
        </p:blipFill>
        <p:spPr>
          <a:xfrm>
            <a:off x="622495" y="2515359"/>
            <a:ext cx="4244975" cy="386861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413880342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BD79F-5D22-2895-1D06-F7ACED41660D}"/>
              </a:ext>
            </a:extLst>
          </p:cNvPr>
          <p:cNvSpPr>
            <a:spLocks noGrp="1"/>
          </p:cNvSpPr>
          <p:nvPr>
            <p:ph type="title"/>
          </p:nvPr>
        </p:nvSpPr>
        <p:spPr>
          <a:xfrm>
            <a:off x="996389" y="-355480"/>
            <a:ext cx="10515600" cy="1325563"/>
          </a:xfrm>
        </p:spPr>
        <p:txBody>
          <a:bodyPr>
            <a:noAutofit/>
          </a:bodyPr>
          <a:lstStyle/>
          <a:p>
            <a:pPr algn="ctr"/>
            <a:r>
              <a:rPr lang="en-US" sz="3200" b="1" dirty="0">
                <a:latin typeface="Times New Roman" panose="02020603050405020304" pitchFamily="18" charset="0"/>
                <a:cs typeface="Times New Roman" panose="02020603050405020304" pitchFamily="18" charset="0"/>
              </a:rPr>
              <a:t>Increasing Efficiency using Digital Literacy </a:t>
            </a:r>
            <a:endParaRPr lang="en-IN"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FE88B83-748B-F493-E9C2-808390E4E543}"/>
              </a:ext>
            </a:extLst>
          </p:cNvPr>
          <p:cNvSpPr>
            <a:spLocks noGrp="1"/>
          </p:cNvSpPr>
          <p:nvPr>
            <p:ph sz="half" idx="1"/>
          </p:nvPr>
        </p:nvSpPr>
        <p:spPr>
          <a:xfrm>
            <a:off x="838200" y="545154"/>
            <a:ext cx="5099613" cy="4024314"/>
          </a:xfrm>
        </p:spPr>
        <p:txBody>
          <a:bodyPr>
            <a:noAutofit/>
          </a:bodyPr>
          <a:lstStyle/>
          <a:p>
            <a:pPr marL="342900" lvl="0" indent="-342900" algn="just">
              <a:lnSpc>
                <a:spcPct val="150000"/>
              </a:lnSpc>
              <a:buFont typeface="Arial" panose="020B0604020202020204" pitchFamily="34" charset="0"/>
              <a:buChar char="●"/>
            </a:pPr>
            <a:r>
              <a:rPr lang="en-US"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In terms of applying digital literacy, it is possible to readily observe the necessary information and data for effective planning of success (Bosanac and </a:t>
            </a:r>
            <a:r>
              <a:rPr lang="en-US" sz="2000" u="none" strike="noStrike" dirty="0" err="1">
                <a:effectLst/>
                <a:latin typeface="Times New Roman" panose="02020603050405020304" pitchFamily="18" charset="0"/>
                <a:ea typeface="Times New Roman" panose="02020603050405020304" pitchFamily="18" charset="0"/>
                <a:cs typeface="Times New Roman" panose="02020603050405020304" pitchFamily="18" charset="0"/>
              </a:rPr>
              <a:t>Luic</a:t>
            </a:r>
            <a:r>
              <a:rPr lang="en-US"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2021). </a:t>
            </a:r>
          </a:p>
          <a:p>
            <a:pPr marL="342900" lvl="0" indent="-342900" algn="just">
              <a:lnSpc>
                <a:spcPct val="150000"/>
              </a:lnSpc>
              <a:buFont typeface="Arial" panose="020B0604020202020204" pitchFamily="34" charset="0"/>
              <a:buChar char="●"/>
            </a:pPr>
            <a:r>
              <a:rPr lang="en-US"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Employees with the skills of digital literacy are more confident and comfortable using digital platforms, which increase their working efficiency as well as productivity, </a:t>
            </a:r>
          </a:p>
          <a:p>
            <a:pPr marL="342900" lvl="0" indent="-342900" algn="just">
              <a:lnSpc>
                <a:spcPct val="150000"/>
              </a:lnSpc>
              <a:buFont typeface="Arial" panose="020B0604020202020204" pitchFamily="34" charset="0"/>
              <a:buChar char="●"/>
            </a:pPr>
            <a:r>
              <a:rPr lang="en-US"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As an example, it is possible to say that organizations like Tesla have emphasized multimodal innovation through social media in raising awareness of digital literacy among employees. </a:t>
            </a:r>
          </a:p>
        </p:txBody>
      </p:sp>
      <p:pic>
        <p:nvPicPr>
          <p:cNvPr id="3074" name="Picture 2" descr="Digital Literacy Challenges and Opportunities – Kashmir Reader">
            <a:extLst>
              <a:ext uri="{FF2B5EF4-FFF2-40B4-BE49-F238E27FC236}">
                <a16:creationId xmlns:a16="http://schemas.microsoft.com/office/drawing/2014/main" id="{E7B4F2C1-6F5C-5354-D651-6BDD5C0660B8}"/>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7024757" y="2306466"/>
            <a:ext cx="4636188" cy="402431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014488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BD79F-5D22-2895-1D06-F7ACED41660D}"/>
              </a:ext>
            </a:extLst>
          </p:cNvPr>
          <p:cNvSpPr>
            <a:spLocks noGrp="1"/>
          </p:cNvSpPr>
          <p:nvPr>
            <p:ph type="title"/>
          </p:nvPr>
        </p:nvSpPr>
        <p:spPr/>
        <p:txBody>
          <a:bodyPr>
            <a:noAutofit/>
          </a:bodyPr>
          <a:lstStyle/>
          <a:p>
            <a:pPr algn="ctr"/>
            <a:r>
              <a:rPr lang="en-US" sz="3200" b="1" dirty="0">
                <a:latin typeface="Times New Roman" panose="02020603050405020304" pitchFamily="18" charset="0"/>
                <a:cs typeface="Times New Roman" panose="02020603050405020304" pitchFamily="18" charset="0"/>
              </a:rPr>
              <a:t>Techniques to Improve Workplace Efficiency </a:t>
            </a:r>
            <a:endParaRPr lang="en-IN"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FE88B83-748B-F493-E9C2-808390E4E543}"/>
              </a:ext>
            </a:extLst>
          </p:cNvPr>
          <p:cNvSpPr>
            <a:spLocks noGrp="1"/>
          </p:cNvSpPr>
          <p:nvPr>
            <p:ph sz="half" idx="1"/>
          </p:nvPr>
        </p:nvSpPr>
        <p:spPr>
          <a:xfrm>
            <a:off x="6467622" y="2278964"/>
            <a:ext cx="5334000" cy="4024125"/>
          </a:xfrm>
        </p:spPr>
        <p:txBody>
          <a:bodyPr>
            <a:noAutofit/>
          </a:bodyPr>
          <a:lstStyle/>
          <a:p>
            <a:pPr marL="342900" lvl="0" indent="-342900" algn="just">
              <a:lnSpc>
                <a:spcPct val="150000"/>
              </a:lnSpc>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It will be possible to increase workplace efficiency by increasing awareness about the use of modern information technology among employees (Klassen, 2019).</a:t>
            </a:r>
          </a:p>
          <a:p>
            <a:pPr marL="342900" lvl="0" indent="-342900" algn="just">
              <a:lnSpc>
                <a:spcPct val="150000"/>
              </a:lnSpc>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Another effective technique to increase efficiency is to provide technical training to employees by emphasizing digital literacy in the organization's infrastructure</a:t>
            </a:r>
            <a:r>
              <a:rPr lang="en-US" sz="1800" b="1" dirty="0">
                <a:effectLst/>
                <a:latin typeface="Times New Roman" panose="02020603050405020304" pitchFamily="18" charset="0"/>
                <a:ea typeface="Times New Roman" panose="02020603050405020304" pitchFamily="18" charset="0"/>
              </a:rPr>
              <a:t>.</a:t>
            </a:r>
          </a:p>
        </p:txBody>
      </p:sp>
      <p:pic>
        <p:nvPicPr>
          <p:cNvPr id="5122" name="Picture 2" descr="Seven element of digital literacies | Digital literacy, Information  literacy, Literacy">
            <a:extLst>
              <a:ext uri="{FF2B5EF4-FFF2-40B4-BE49-F238E27FC236}">
                <a16:creationId xmlns:a16="http://schemas.microsoft.com/office/drawing/2014/main" id="{FE2ACF84-CA41-D742-A315-63A12475ADED}"/>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228600" y="2381126"/>
            <a:ext cx="5867400" cy="335544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334629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BD79F-5D22-2895-1D06-F7ACED41660D}"/>
              </a:ext>
            </a:extLst>
          </p:cNvPr>
          <p:cNvSpPr>
            <a:spLocks noGrp="1"/>
          </p:cNvSpPr>
          <p:nvPr>
            <p:ph type="title"/>
          </p:nvPr>
        </p:nvSpPr>
        <p:spPr>
          <a:xfrm>
            <a:off x="1790700" y="975389"/>
            <a:ext cx="8610600" cy="1293028"/>
          </a:xfrm>
        </p:spPr>
        <p:txBody>
          <a:bodyPr>
            <a:noAutofit/>
          </a:bodyPr>
          <a:lstStyle/>
          <a:p>
            <a:pPr algn="ctr"/>
            <a:r>
              <a:rPr lang="en-US" sz="3200" b="1" dirty="0">
                <a:latin typeface="Times New Roman" panose="02020603050405020304" pitchFamily="18" charset="0"/>
                <a:cs typeface="Times New Roman" panose="02020603050405020304" pitchFamily="18" charset="0"/>
              </a:rPr>
              <a:t>Competence of Data Handling through Digital Literacy </a:t>
            </a:r>
            <a:endParaRPr lang="en-IN"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FE88B83-748B-F493-E9C2-808390E4E543}"/>
              </a:ext>
            </a:extLst>
          </p:cNvPr>
          <p:cNvSpPr>
            <a:spLocks noGrp="1"/>
          </p:cNvSpPr>
          <p:nvPr>
            <p:ph sz="half" idx="1"/>
          </p:nvPr>
        </p:nvSpPr>
        <p:spPr>
          <a:xfrm>
            <a:off x="573258" y="2433709"/>
            <a:ext cx="5334000" cy="4024125"/>
          </a:xfrm>
        </p:spPr>
        <p:txBody>
          <a:bodyPr>
            <a:noAutofit/>
          </a:bodyPr>
          <a:lstStyle/>
          <a:p>
            <a:pPr marL="342900" lvl="0" indent="-342900" algn="just">
              <a:lnSpc>
                <a:spcPct val="150000"/>
              </a:lnSpc>
              <a:buFont typeface="Arial" panose="020B0604020202020204" pitchFamily="34" charset="0"/>
              <a:buChar char="●"/>
            </a:pPr>
            <a:r>
              <a:rPr lang="en-IN" sz="2000" u="none" strike="noStrike" dirty="0">
                <a:effectLst/>
                <a:latin typeface="Times New Roman" panose="02020603050405020304" pitchFamily="18" charset="0"/>
                <a:ea typeface="Times New Roman" panose="02020603050405020304" pitchFamily="18" charset="0"/>
              </a:rPr>
              <a:t>Digital literacy works for evolving the newer technologies which indicate the competencies of practical and technical skills (</a:t>
            </a:r>
            <a:r>
              <a:rPr lang="en-IN" sz="2000" u="none" strike="noStrike" dirty="0" err="1">
                <a:solidFill>
                  <a:srgbClr val="222222"/>
                </a:solidFill>
                <a:effectLst/>
                <a:highlight>
                  <a:srgbClr val="FFFFFF"/>
                </a:highlight>
                <a:latin typeface="Times New Roman" panose="02020603050405020304" pitchFamily="18" charset="0"/>
                <a:ea typeface="Times New Roman" panose="02020603050405020304" pitchFamily="18" charset="0"/>
              </a:rPr>
              <a:t>Bejaković</a:t>
            </a:r>
            <a:r>
              <a:rPr lang="en-IN" sz="2000" u="none" strike="noStrike" dirty="0">
                <a:solidFill>
                  <a:srgbClr val="222222"/>
                </a:solidFill>
                <a:effectLst/>
                <a:highlight>
                  <a:srgbClr val="FFFFFF"/>
                </a:highlight>
                <a:latin typeface="Times New Roman" panose="02020603050405020304" pitchFamily="18" charset="0"/>
                <a:ea typeface="Times New Roman" panose="02020603050405020304" pitchFamily="18" charset="0"/>
              </a:rPr>
              <a:t> and </a:t>
            </a:r>
            <a:r>
              <a:rPr lang="en-IN" sz="2000" u="none" strike="noStrike" dirty="0" err="1">
                <a:solidFill>
                  <a:srgbClr val="222222"/>
                </a:solidFill>
                <a:effectLst/>
                <a:highlight>
                  <a:srgbClr val="FFFFFF"/>
                </a:highlight>
                <a:latin typeface="Times New Roman" panose="02020603050405020304" pitchFamily="18" charset="0"/>
                <a:ea typeface="Times New Roman" panose="02020603050405020304" pitchFamily="18" charset="0"/>
              </a:rPr>
              <a:t>Mrnjavac</a:t>
            </a:r>
            <a:r>
              <a:rPr lang="en-IN" sz="2000" u="none" strike="noStrike" dirty="0">
                <a:solidFill>
                  <a:srgbClr val="222222"/>
                </a:solidFill>
                <a:effectLst/>
                <a:highlight>
                  <a:srgbClr val="FFFFFF"/>
                </a:highlight>
                <a:latin typeface="Times New Roman" panose="02020603050405020304" pitchFamily="18" charset="0"/>
                <a:ea typeface="Times New Roman" panose="02020603050405020304" pitchFamily="18" charset="0"/>
              </a:rPr>
              <a:t>, 2020)</a:t>
            </a:r>
            <a:r>
              <a:rPr lang="en-IN" sz="2000" u="none" strike="noStrike" dirty="0">
                <a:effectLst/>
                <a:latin typeface="Times New Roman" panose="02020603050405020304" pitchFamily="18" charset="0"/>
                <a:ea typeface="Times New Roman" panose="02020603050405020304" pitchFamily="18" charset="0"/>
              </a:rPr>
              <a:t>. </a:t>
            </a:r>
            <a:endParaRPr lang="en-IN" sz="20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2000" u="none" strike="noStrike" dirty="0">
                <a:effectLst/>
                <a:latin typeface="Times New Roman" panose="02020603050405020304" pitchFamily="18" charset="0"/>
                <a:ea typeface="Times New Roman" panose="02020603050405020304" pitchFamily="18" charset="0"/>
              </a:rPr>
              <a:t>Core competencies of digital technology are consistent with the data handling principles of “</a:t>
            </a:r>
            <a:r>
              <a:rPr lang="en-IN" sz="2000" b="1" i="1" u="none" strike="noStrike" dirty="0">
                <a:effectLst/>
                <a:latin typeface="Times New Roman" panose="02020603050405020304" pitchFamily="18" charset="0"/>
                <a:ea typeface="Times New Roman" panose="02020603050405020304" pitchFamily="18" charset="0"/>
              </a:rPr>
              <a:t>Access, Use, Understanding, and Engaging</a:t>
            </a:r>
            <a:r>
              <a:rPr lang="en-IN" sz="2000" u="none" strike="noStrike" dirty="0">
                <a:effectLst/>
                <a:latin typeface="Times New Roman" panose="02020603050405020304" pitchFamily="18" charset="0"/>
                <a:ea typeface="Times New Roman" panose="02020603050405020304" pitchFamily="18" charset="0"/>
              </a:rPr>
              <a:t>.”  </a:t>
            </a:r>
            <a:endParaRPr lang="en-IN" sz="2000" u="none" strike="noStrike" dirty="0">
              <a:effectLst/>
              <a:latin typeface="Arial" panose="020B0604020202020204" pitchFamily="34" charset="0"/>
              <a:ea typeface="Arial" panose="020B0604020202020204" pitchFamily="34" charset="0"/>
            </a:endParaRPr>
          </a:p>
        </p:txBody>
      </p:sp>
      <p:pic>
        <p:nvPicPr>
          <p:cNvPr id="5" name="image2.png">
            <a:extLst>
              <a:ext uri="{FF2B5EF4-FFF2-40B4-BE49-F238E27FC236}">
                <a16:creationId xmlns:a16="http://schemas.microsoft.com/office/drawing/2014/main" id="{350F6095-B619-5EEA-ED9A-2F000E162A6F}"/>
              </a:ext>
            </a:extLst>
          </p:cNvPr>
          <p:cNvPicPr>
            <a:picLocks noGrp="1"/>
          </p:cNvPicPr>
          <p:nvPr>
            <p:ph sz="half" idx="2"/>
          </p:nvPr>
        </p:nvPicPr>
        <p:blipFill>
          <a:blip r:embed="rId3"/>
          <a:stretch>
            <a:fillRect/>
          </a:stretch>
        </p:blipFill>
        <p:spPr>
          <a:xfrm>
            <a:off x="6794696" y="2433709"/>
            <a:ext cx="4051494" cy="368637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602264433"/>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395C1737-4902-31E0-3BA4-6641F462938B}"/>
              </a:ext>
            </a:extLst>
          </p:cNvPr>
          <p:cNvSpPr>
            <a:spLocks noGrp="1"/>
          </p:cNvSpPr>
          <p:nvPr>
            <p:ph type="ctrTitle"/>
          </p:nvPr>
        </p:nvSpPr>
        <p:spPr>
          <a:xfrm>
            <a:off x="3215729" y="1764407"/>
            <a:ext cx="5760846" cy="2310312"/>
          </a:xfrm>
        </p:spPr>
        <p:txBody>
          <a:bodyPr>
            <a:normAutofit/>
          </a:bodyPr>
          <a:lstStyle/>
          <a:p>
            <a:r>
              <a:rPr lang="en-US" sz="5200">
                <a:solidFill>
                  <a:schemeClr val="tx2"/>
                </a:solidFill>
              </a:rPr>
              <a:t>Digital Skills and Research Methods </a:t>
            </a:r>
            <a:br>
              <a:rPr lang="en-US" sz="5200">
                <a:solidFill>
                  <a:schemeClr val="tx2"/>
                </a:solidFill>
              </a:rPr>
            </a:br>
            <a:r>
              <a:rPr lang="en-US" sz="5200">
                <a:solidFill>
                  <a:schemeClr val="tx2"/>
                </a:solidFill>
              </a:rPr>
              <a:t>LCHS4002</a:t>
            </a:r>
          </a:p>
        </p:txBody>
      </p:sp>
      <p:sp>
        <p:nvSpPr>
          <p:cNvPr id="3" name="Subtitle 2">
            <a:extLst>
              <a:ext uri="{FF2B5EF4-FFF2-40B4-BE49-F238E27FC236}">
                <a16:creationId xmlns:a16="http://schemas.microsoft.com/office/drawing/2014/main" id="{9237306A-6178-5C98-B0A3-0B6E9D64C979}"/>
              </a:ext>
            </a:extLst>
          </p:cNvPr>
          <p:cNvSpPr>
            <a:spLocks noGrp="1"/>
          </p:cNvSpPr>
          <p:nvPr>
            <p:ph type="subTitle" idx="1"/>
          </p:nvPr>
        </p:nvSpPr>
        <p:spPr>
          <a:xfrm>
            <a:off x="3215729" y="4165152"/>
            <a:ext cx="5760846" cy="682079"/>
          </a:xfrm>
        </p:spPr>
        <p:txBody>
          <a:bodyPr>
            <a:normAutofit/>
          </a:bodyPr>
          <a:lstStyle/>
          <a:p>
            <a:r>
              <a:rPr lang="en-US" sz="1500" dirty="0">
                <a:solidFill>
                  <a:schemeClr val="tx2"/>
                </a:solidFill>
              </a:rPr>
              <a:t>JACKELINE MUNOZ MEDEIROS</a:t>
            </a:r>
          </a:p>
          <a:p>
            <a:r>
              <a:rPr lang="en-US" sz="1500" dirty="0">
                <a:solidFill>
                  <a:schemeClr val="tx2"/>
                </a:solidFill>
              </a:rPr>
              <a:t>2214906</a:t>
            </a:r>
          </a:p>
        </p:txBody>
      </p:sp>
    </p:spTree>
    <p:extLst>
      <p:ext uri="{BB962C8B-B14F-4D97-AF65-F5344CB8AC3E}">
        <p14:creationId xmlns:p14="http://schemas.microsoft.com/office/powerpoint/2010/main" val="28329051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B26EE4FD-480F-42A5-9FEB-DA630457C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5">
            <a:extLst>
              <a:ext uri="{FF2B5EF4-FFF2-40B4-BE49-F238E27FC236}">
                <a16:creationId xmlns:a16="http://schemas.microsoft.com/office/drawing/2014/main" id="{A187062F-BE14-42FC-B06A-607DB23849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42688" y="1766812"/>
            <a:ext cx="822493" cy="4232692"/>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6">
            <a:extLst>
              <a:ext uri="{FF2B5EF4-FFF2-40B4-BE49-F238E27FC236}">
                <a16:creationId xmlns:a16="http://schemas.microsoft.com/office/drawing/2014/main" id="{731FE21B-2A45-4BF5-8B03-E1234198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42689" y="1423780"/>
            <a:ext cx="687754" cy="3820236"/>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7">
            <a:extLst>
              <a:ext uri="{FF2B5EF4-FFF2-40B4-BE49-F238E27FC236}">
                <a16:creationId xmlns:a16="http://schemas.microsoft.com/office/drawing/2014/main" id="{2DC5A94D-79ED-48F5-9DC5-96CBB507C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183243" y="1239381"/>
            <a:ext cx="347200" cy="369970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Rectangle 8">
            <a:extLst>
              <a:ext uri="{FF2B5EF4-FFF2-40B4-BE49-F238E27FC236}">
                <a16:creationId xmlns:a16="http://schemas.microsoft.com/office/drawing/2014/main" id="{93A3D4BE-AF25-4F9A-9C29-1145CCE24A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183242" y="1230651"/>
            <a:ext cx="10208658" cy="3531073"/>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DB3F466C-10A3-744B-A31A-421BE94BB49B}"/>
              </a:ext>
            </a:extLst>
          </p:cNvPr>
          <p:cNvSpPr>
            <a:spLocks noGrp="1"/>
          </p:cNvSpPr>
          <p:nvPr>
            <p:ph type="title"/>
          </p:nvPr>
        </p:nvSpPr>
        <p:spPr>
          <a:xfrm>
            <a:off x="1870997" y="1607809"/>
            <a:ext cx="9236026" cy="2876680"/>
          </a:xfrm>
        </p:spPr>
        <p:txBody>
          <a:bodyPr vert="horz" lIns="91440" tIns="45720" rIns="91440" bIns="45720" rtlCol="0" anchor="b">
            <a:normAutofit/>
          </a:bodyPr>
          <a:lstStyle/>
          <a:p>
            <a:r>
              <a:rPr lang="en-US" sz="5100" kern="1200">
                <a:solidFill>
                  <a:srgbClr val="FFFFFF"/>
                </a:solidFill>
                <a:latin typeface="+mj-lt"/>
                <a:ea typeface="+mj-ea"/>
                <a:cs typeface="+mj-cs"/>
              </a:rPr>
              <a:t>The use of digital communication, collaboration and participation in the health care sector</a:t>
            </a:r>
          </a:p>
        </p:txBody>
      </p:sp>
    </p:spTree>
    <p:extLst>
      <p:ext uri="{BB962C8B-B14F-4D97-AF65-F5344CB8AC3E}">
        <p14:creationId xmlns:p14="http://schemas.microsoft.com/office/powerpoint/2010/main" val="2225956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264092B1-F339-841B-02E5-BA5179330276}"/>
              </a:ext>
            </a:extLst>
          </p:cNvPr>
          <p:cNvSpPr>
            <a:spLocks noGrp="1"/>
          </p:cNvSpPr>
          <p:nvPr>
            <p:ph type="title"/>
          </p:nvPr>
        </p:nvSpPr>
        <p:spPr>
          <a:xfrm>
            <a:off x="640080" y="1243013"/>
            <a:ext cx="3855720" cy="4371974"/>
          </a:xfrm>
        </p:spPr>
        <p:txBody>
          <a:bodyPr>
            <a:normAutofit/>
          </a:bodyPr>
          <a:lstStyle/>
          <a:p>
            <a:r>
              <a:rPr lang="en-US" sz="3600" b="1">
                <a:solidFill>
                  <a:schemeClr val="tx2"/>
                </a:solidFill>
              </a:rPr>
              <a:t>Why</a:t>
            </a:r>
            <a:r>
              <a:rPr lang="en-US" sz="3600">
                <a:solidFill>
                  <a:schemeClr val="tx2"/>
                </a:solidFill>
              </a:rPr>
              <a:t> digital communication, collaboration and participation is used</a:t>
            </a:r>
          </a:p>
        </p:txBody>
      </p:sp>
      <p:sp>
        <p:nvSpPr>
          <p:cNvPr id="3" name="Content Placeholder 2">
            <a:extLst>
              <a:ext uri="{FF2B5EF4-FFF2-40B4-BE49-F238E27FC236}">
                <a16:creationId xmlns:a16="http://schemas.microsoft.com/office/drawing/2014/main" id="{174CECCB-E22E-6D94-5416-FBBF19752A7D}"/>
              </a:ext>
            </a:extLst>
          </p:cNvPr>
          <p:cNvSpPr>
            <a:spLocks noGrp="1"/>
          </p:cNvSpPr>
          <p:nvPr>
            <p:ph idx="1"/>
          </p:nvPr>
        </p:nvSpPr>
        <p:spPr>
          <a:xfrm>
            <a:off x="6172200" y="804672"/>
            <a:ext cx="5221224" cy="5230368"/>
          </a:xfrm>
        </p:spPr>
        <p:txBody>
          <a:bodyPr anchor="ctr">
            <a:normAutofit fontScale="70000" lnSpcReduction="20000"/>
          </a:bodyPr>
          <a:lstStyle/>
          <a:p>
            <a:pPr lvl="0"/>
            <a:r>
              <a:rPr lang="en-US" sz="3200" b="1" dirty="0">
                <a:solidFill>
                  <a:schemeClr val="tx2"/>
                </a:solidFill>
              </a:rPr>
              <a:t>Attitudes</a:t>
            </a:r>
            <a:r>
              <a:rPr lang="en-US" sz="3200" dirty="0">
                <a:solidFill>
                  <a:schemeClr val="tx2"/>
                </a:solidFill>
              </a:rPr>
              <a:t> </a:t>
            </a:r>
            <a:r>
              <a:rPr lang="en-US" sz="3200" b="1" dirty="0">
                <a:solidFill>
                  <a:schemeClr val="tx2"/>
                </a:solidFill>
              </a:rPr>
              <a:t>and </a:t>
            </a:r>
            <a:r>
              <a:rPr lang="en-US" sz="3200" b="1" dirty="0" err="1">
                <a:solidFill>
                  <a:schemeClr val="tx2"/>
                </a:solidFill>
              </a:rPr>
              <a:t>behaviours</a:t>
            </a:r>
            <a:r>
              <a:rPr lang="en-US" sz="3200" dirty="0">
                <a:solidFill>
                  <a:schemeClr val="tx2"/>
                </a:solidFill>
              </a:rPr>
              <a:t> are two important elements of work in digital space because these relate to participation, collaboration and digital communication.</a:t>
            </a:r>
          </a:p>
          <a:p>
            <a:pPr lvl="0"/>
            <a:r>
              <a:rPr lang="en-US" sz="3200" dirty="0">
                <a:solidFill>
                  <a:schemeClr val="tx2"/>
                </a:solidFill>
              </a:rPr>
              <a:t>Providers of healthcare have </a:t>
            </a:r>
            <a:r>
              <a:rPr lang="en-US" sz="3200" dirty="0" err="1">
                <a:solidFill>
                  <a:schemeClr val="tx2"/>
                </a:solidFill>
              </a:rPr>
              <a:t>recognised</a:t>
            </a:r>
            <a:r>
              <a:rPr lang="en-US" sz="3200" dirty="0">
                <a:solidFill>
                  <a:schemeClr val="tx2"/>
                </a:solidFill>
              </a:rPr>
              <a:t> that good </a:t>
            </a:r>
            <a:r>
              <a:rPr lang="en-US" sz="3200" b="1" dirty="0">
                <a:solidFill>
                  <a:schemeClr val="tx2"/>
                </a:solidFill>
              </a:rPr>
              <a:t>engagement</a:t>
            </a:r>
            <a:r>
              <a:rPr lang="en-US" sz="3200" dirty="0">
                <a:solidFill>
                  <a:schemeClr val="tx2"/>
                </a:solidFill>
              </a:rPr>
              <a:t> is a must with patients, and it should be maintained on a </a:t>
            </a:r>
            <a:r>
              <a:rPr lang="en-US" sz="3200" b="1" dirty="0">
                <a:solidFill>
                  <a:schemeClr val="tx2"/>
                </a:solidFill>
              </a:rPr>
              <a:t>constant and consistent basis</a:t>
            </a:r>
            <a:r>
              <a:rPr lang="en-US" sz="3200" dirty="0">
                <a:solidFill>
                  <a:schemeClr val="tx2"/>
                </a:solidFill>
              </a:rPr>
              <a:t>.</a:t>
            </a:r>
          </a:p>
          <a:p>
            <a:pPr lvl="0"/>
            <a:r>
              <a:rPr lang="en-US" sz="3200" b="1" dirty="0">
                <a:solidFill>
                  <a:schemeClr val="tx2"/>
                </a:solidFill>
              </a:rPr>
              <a:t>Electronic communication</a:t>
            </a:r>
            <a:r>
              <a:rPr lang="en-US" sz="3200" dirty="0">
                <a:solidFill>
                  <a:schemeClr val="tx2"/>
                </a:solidFill>
              </a:rPr>
              <a:t> </a:t>
            </a:r>
            <a:r>
              <a:rPr lang="en-US" sz="3200" b="1" dirty="0">
                <a:solidFill>
                  <a:schemeClr val="tx2"/>
                </a:solidFill>
              </a:rPr>
              <a:t>tools</a:t>
            </a:r>
            <a:r>
              <a:rPr lang="en-US" sz="3200" dirty="0">
                <a:solidFill>
                  <a:schemeClr val="tx2"/>
                </a:solidFill>
              </a:rPr>
              <a:t> are used by companies under these practices.</a:t>
            </a:r>
          </a:p>
          <a:p>
            <a:pPr lvl="0"/>
            <a:r>
              <a:rPr lang="en-US" sz="3200" dirty="0">
                <a:solidFill>
                  <a:schemeClr val="tx2"/>
                </a:solidFill>
              </a:rPr>
              <a:t>Grown accustomed has been witnessed among patients regarding the use of digital technologies involved in interacting with businesses of different sizes. A similar level of expectation is made from health care practitioners and physicians (Lyles, Wachter and Sarkar, 2021).</a:t>
            </a:r>
          </a:p>
          <a:p>
            <a:pPr marL="0" indent="0">
              <a:buNone/>
            </a:pPr>
            <a:endParaRPr lang="en-US" sz="1800" dirty="0">
              <a:solidFill>
                <a:schemeClr val="tx2"/>
              </a:solidFill>
            </a:endParaRPr>
          </a:p>
        </p:txBody>
      </p:sp>
    </p:spTree>
    <p:extLst>
      <p:ext uri="{BB962C8B-B14F-4D97-AF65-F5344CB8AC3E}">
        <p14:creationId xmlns:p14="http://schemas.microsoft.com/office/powerpoint/2010/main" val="287164834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092B1-F339-841B-02E5-BA5179330276}"/>
              </a:ext>
            </a:extLst>
          </p:cNvPr>
          <p:cNvSpPr>
            <a:spLocks noGrp="1"/>
          </p:cNvSpPr>
          <p:nvPr>
            <p:ph type="title"/>
          </p:nvPr>
        </p:nvSpPr>
        <p:spPr>
          <a:xfrm>
            <a:off x="648929" y="629266"/>
            <a:ext cx="3667039" cy="5506358"/>
          </a:xfrm>
        </p:spPr>
        <p:txBody>
          <a:bodyPr>
            <a:normAutofit/>
          </a:bodyPr>
          <a:lstStyle/>
          <a:p>
            <a:r>
              <a:rPr lang="en-US" sz="4000" b="1"/>
              <a:t>How</a:t>
            </a:r>
            <a:r>
              <a:rPr lang="en-US" sz="4000"/>
              <a:t> digital communication, collaboration and participation is used</a:t>
            </a:r>
          </a:p>
        </p:txBody>
      </p:sp>
      <p:sp>
        <p:nvSpPr>
          <p:cNvPr id="9" name="Rectangle 8">
            <a:extLst>
              <a:ext uri="{FF2B5EF4-FFF2-40B4-BE49-F238E27FC236}">
                <a16:creationId xmlns:a16="http://schemas.microsoft.com/office/drawing/2014/main" id="{577D1452-F0B7-431E-9A24-D3F7103D8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20">
            <a:extLst>
              <a:ext uri="{FF2B5EF4-FFF2-40B4-BE49-F238E27FC236}">
                <a16:creationId xmlns:a16="http://schemas.microsoft.com/office/drawing/2014/main" id="{A660F4F9-5DF5-4F15-BE6A-CD8648BB1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8267" y="559407"/>
            <a:ext cx="6594522"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8" name="Content Placeholder 2">
            <a:extLst>
              <a:ext uri="{FF2B5EF4-FFF2-40B4-BE49-F238E27FC236}">
                <a16:creationId xmlns:a16="http://schemas.microsoft.com/office/drawing/2014/main" id="{43A58389-F1F6-09E2-D84E-EE6F4833A2DD}"/>
              </a:ext>
            </a:extLst>
          </p:cNvPr>
          <p:cNvGraphicFramePr>
            <a:graphicFrameLocks noGrp="1"/>
          </p:cNvGraphicFramePr>
          <p:nvPr>
            <p:ph idx="1"/>
            <p:extLst>
              <p:ext uri="{D42A27DB-BD31-4B8C-83A1-F6EECF244321}">
                <p14:modId xmlns:p14="http://schemas.microsoft.com/office/powerpoint/2010/main" val="3646309745"/>
              </p:ext>
            </p:extLst>
          </p:nvPr>
        </p:nvGraphicFramePr>
        <p:xfrm>
          <a:off x="5285232" y="722376"/>
          <a:ext cx="6263640" cy="54132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36491204"/>
      </p:ext>
    </p:extLst>
  </p:cSld>
  <p:clrMapOvr>
    <a:masterClrMapping/>
  </p:clrMapOvr>
  <p:transition spd="slow">
    <p:randomBar dir="vert"/>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264092B1-F339-841B-02E5-BA5179330276}"/>
              </a:ext>
            </a:extLst>
          </p:cNvPr>
          <p:cNvSpPr>
            <a:spLocks noGrp="1"/>
          </p:cNvSpPr>
          <p:nvPr>
            <p:ph type="title"/>
          </p:nvPr>
        </p:nvSpPr>
        <p:spPr>
          <a:xfrm>
            <a:off x="3016680" y="-379775"/>
            <a:ext cx="5754696" cy="1837349"/>
          </a:xfrm>
        </p:spPr>
        <p:txBody>
          <a:bodyPr>
            <a:normAutofit/>
          </a:bodyPr>
          <a:lstStyle/>
          <a:p>
            <a:pPr algn="ctr"/>
            <a:r>
              <a:rPr lang="en-US" sz="3600" dirty="0">
                <a:solidFill>
                  <a:schemeClr val="tx2"/>
                </a:solidFill>
              </a:rPr>
              <a:t>Telemedicine</a:t>
            </a:r>
          </a:p>
        </p:txBody>
      </p:sp>
      <p:sp>
        <p:nvSpPr>
          <p:cNvPr id="3" name="Content Placeholder 2">
            <a:extLst>
              <a:ext uri="{FF2B5EF4-FFF2-40B4-BE49-F238E27FC236}">
                <a16:creationId xmlns:a16="http://schemas.microsoft.com/office/drawing/2014/main" id="{174CECCB-E22E-6D94-5416-FBBF19752A7D}"/>
              </a:ext>
            </a:extLst>
          </p:cNvPr>
          <p:cNvSpPr>
            <a:spLocks noGrp="1"/>
          </p:cNvSpPr>
          <p:nvPr>
            <p:ph idx="1"/>
          </p:nvPr>
        </p:nvSpPr>
        <p:spPr>
          <a:xfrm>
            <a:off x="3007700" y="912297"/>
            <a:ext cx="5732208" cy="3878587"/>
          </a:xfrm>
        </p:spPr>
        <p:txBody>
          <a:bodyPr anchor="t">
            <a:normAutofit fontScale="25000" lnSpcReduction="20000"/>
          </a:bodyPr>
          <a:lstStyle/>
          <a:p>
            <a:pPr lvl="0"/>
            <a:r>
              <a:rPr lang="en-US" sz="9800" dirty="0">
                <a:solidFill>
                  <a:schemeClr val="tx2"/>
                </a:solidFill>
              </a:rPr>
              <a:t>Customers visits can be handled and managed remotely by providers of healthcare services using </a:t>
            </a:r>
            <a:r>
              <a:rPr lang="en-US" sz="9800" b="1" dirty="0">
                <a:solidFill>
                  <a:schemeClr val="tx2"/>
                </a:solidFill>
              </a:rPr>
              <a:t>telemedicine</a:t>
            </a:r>
            <a:r>
              <a:rPr lang="en-US" sz="9800" dirty="0">
                <a:solidFill>
                  <a:schemeClr val="tx2"/>
                </a:solidFill>
              </a:rPr>
              <a:t>.</a:t>
            </a:r>
          </a:p>
          <a:p>
            <a:pPr lvl="0"/>
            <a:r>
              <a:rPr lang="en-US" sz="9800" dirty="0">
                <a:solidFill>
                  <a:schemeClr val="tx2"/>
                </a:solidFill>
              </a:rPr>
              <a:t>Telemedicine has become one of the fastest-growing electronic communication tools due to the increased spread of Covid-19.</a:t>
            </a:r>
          </a:p>
          <a:p>
            <a:pPr lvl="0"/>
            <a:r>
              <a:rPr lang="en-US" sz="9800" dirty="0">
                <a:solidFill>
                  <a:schemeClr val="tx2"/>
                </a:solidFill>
              </a:rPr>
              <a:t>Tool that can be used for many things.</a:t>
            </a:r>
          </a:p>
          <a:p>
            <a:pPr lvl="0"/>
            <a:r>
              <a:rPr lang="en-US" sz="9800" dirty="0">
                <a:solidFill>
                  <a:schemeClr val="tx2"/>
                </a:solidFill>
              </a:rPr>
              <a:t>A patient’s electronic health record could be stored by some portals, and critical data could be accessed easily by the patient in this way (Bucci, </a:t>
            </a:r>
            <a:r>
              <a:rPr lang="en-US" sz="9800" dirty="0" err="1">
                <a:solidFill>
                  <a:schemeClr val="tx2"/>
                </a:solidFill>
              </a:rPr>
              <a:t>Schwannauer</a:t>
            </a:r>
            <a:r>
              <a:rPr lang="en-US" sz="9800" dirty="0">
                <a:solidFill>
                  <a:schemeClr val="tx2"/>
                </a:solidFill>
              </a:rPr>
              <a:t> and Berry, 2019). </a:t>
            </a:r>
          </a:p>
          <a:p>
            <a:r>
              <a:rPr lang="en-US" sz="9800" dirty="0">
                <a:solidFill>
                  <a:schemeClr val="tx2"/>
                </a:solidFill>
              </a:rPr>
              <a:t>There are different kinds of benefits that could be attained based on the use of these new communication tools such as keeping valid records of patients (Mann, 2020).</a:t>
            </a:r>
          </a:p>
          <a:p>
            <a:pPr lvl="0"/>
            <a:endParaRPr lang="en-US" sz="1100" dirty="0">
              <a:solidFill>
                <a:schemeClr val="tx2"/>
              </a:solidFill>
            </a:endParaRPr>
          </a:p>
          <a:p>
            <a:endParaRPr lang="en-US" sz="1100" dirty="0">
              <a:solidFill>
                <a:schemeClr val="tx2"/>
              </a:solidFill>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557867669"/>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688D1E-4FD3-4A68-8C88-501E7A8A2B35}"/>
              </a:ext>
            </a:extLst>
          </p:cNvPr>
          <p:cNvSpPr>
            <a:spLocks noGrp="1"/>
          </p:cNvSpPr>
          <p:nvPr>
            <p:ph type="title"/>
          </p:nvPr>
        </p:nvSpPr>
        <p:spPr>
          <a:xfrm>
            <a:off x="594360" y="1042416"/>
            <a:ext cx="3800153" cy="4793762"/>
          </a:xfrm>
        </p:spPr>
        <p:txBody>
          <a:bodyPr>
            <a:normAutofit/>
          </a:bodyPr>
          <a:lstStyle/>
          <a:p>
            <a:r>
              <a:rPr lang="en-US" sz="4100" b="1" dirty="0"/>
              <a:t>Increase in the use</a:t>
            </a:r>
            <a:r>
              <a:rPr lang="en-US" sz="4100" dirty="0"/>
              <a:t> of digital communication, collaboration and participation</a:t>
            </a:r>
          </a:p>
        </p:txBody>
      </p:sp>
      <p:grpSp>
        <p:nvGrpSpPr>
          <p:cNvPr id="10" name="Group 9">
            <a:extLst>
              <a:ext uri="{FF2B5EF4-FFF2-40B4-BE49-F238E27FC236}">
                <a16:creationId xmlns:a16="http://schemas.microsoft.com/office/drawing/2014/main" id="{2FA2A407-516C-4590-9403-34038E9BB6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167" y="2761488"/>
            <a:ext cx="242107" cy="1340860"/>
            <a:chOff x="56167" y="2761488"/>
            <a:chExt cx="242107" cy="1340860"/>
          </a:xfrm>
        </p:grpSpPr>
        <p:sp>
          <p:nvSpPr>
            <p:cNvPr id="11" name="Rectangle 2">
              <a:extLst>
                <a:ext uri="{FF2B5EF4-FFF2-40B4-BE49-F238E27FC236}">
                  <a16:creationId xmlns:a16="http://schemas.microsoft.com/office/drawing/2014/main" id="{D3F47A57-50EC-4964-85FA-84B326B772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59">
              <a:extLst>
                <a:ext uri="{FF2B5EF4-FFF2-40B4-BE49-F238E27FC236}">
                  <a16:creationId xmlns:a16="http://schemas.microsoft.com/office/drawing/2014/main" id="{03467C0A-5C92-4A25-BA16-53665D54B8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2">
              <a:extLst>
                <a:ext uri="{FF2B5EF4-FFF2-40B4-BE49-F238E27FC236}">
                  <a16:creationId xmlns:a16="http://schemas.microsoft.com/office/drawing/2014/main" id="{435F4864-0253-4261-9AED-5E798B971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59">
              <a:extLst>
                <a:ext uri="{FF2B5EF4-FFF2-40B4-BE49-F238E27FC236}">
                  <a16:creationId xmlns:a16="http://schemas.microsoft.com/office/drawing/2014/main" id="{6BEA136C-3A72-42D2-9D59-E9403321BD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2">
              <a:extLst>
                <a:ext uri="{FF2B5EF4-FFF2-40B4-BE49-F238E27FC236}">
                  <a16:creationId xmlns:a16="http://schemas.microsoft.com/office/drawing/2014/main" id="{306AAEAC-F37D-46C1-B3C8-293E7014EB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59">
              <a:extLst>
                <a:ext uri="{FF2B5EF4-FFF2-40B4-BE49-F238E27FC236}">
                  <a16:creationId xmlns:a16="http://schemas.microsoft.com/office/drawing/2014/main" id="{3139D819-91EA-46A0-93FF-45FF7A8A82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2">
              <a:extLst>
                <a:ext uri="{FF2B5EF4-FFF2-40B4-BE49-F238E27FC236}">
                  <a16:creationId xmlns:a16="http://schemas.microsoft.com/office/drawing/2014/main" id="{08F35BD0-1ED8-41A6-B3CE-C40EAA004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59">
              <a:extLst>
                <a:ext uri="{FF2B5EF4-FFF2-40B4-BE49-F238E27FC236}">
                  <a16:creationId xmlns:a16="http://schemas.microsoft.com/office/drawing/2014/main" id="{C2886557-BD78-4C10-BB29-2E34CD8C8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2">
              <a:extLst>
                <a:ext uri="{FF2B5EF4-FFF2-40B4-BE49-F238E27FC236}">
                  <a16:creationId xmlns:a16="http://schemas.microsoft.com/office/drawing/2014/main" id="{CACD67D1-ACC3-43BE-9A0A-7713F6F097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59">
              <a:extLst>
                <a:ext uri="{FF2B5EF4-FFF2-40B4-BE49-F238E27FC236}">
                  <a16:creationId xmlns:a16="http://schemas.microsoft.com/office/drawing/2014/main" id="{A4E2C77A-D17B-4792-9ED5-2872383236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
              <a:extLst>
                <a:ext uri="{FF2B5EF4-FFF2-40B4-BE49-F238E27FC236}">
                  <a16:creationId xmlns:a16="http://schemas.microsoft.com/office/drawing/2014/main" id="{ABE3CB03-D3EF-45F1-8FBD-E9B86CDD16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59">
              <a:extLst>
                <a:ext uri="{FF2B5EF4-FFF2-40B4-BE49-F238E27FC236}">
                  <a16:creationId xmlns:a16="http://schemas.microsoft.com/office/drawing/2014/main" id="{26C9EA63-B864-4041-AD52-E26240DA3D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
              <a:extLst>
                <a:ext uri="{FF2B5EF4-FFF2-40B4-BE49-F238E27FC236}">
                  <a16:creationId xmlns:a16="http://schemas.microsoft.com/office/drawing/2014/main" id="{DFD9C0DC-3AA4-48DE-8C65-AB56C588FB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59">
              <a:extLst>
                <a:ext uri="{FF2B5EF4-FFF2-40B4-BE49-F238E27FC236}">
                  <a16:creationId xmlns:a16="http://schemas.microsoft.com/office/drawing/2014/main" id="{82D52FD4-9CAA-4610-A07A-289A740AF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
              <a:extLst>
                <a:ext uri="{FF2B5EF4-FFF2-40B4-BE49-F238E27FC236}">
                  <a16:creationId xmlns:a16="http://schemas.microsoft.com/office/drawing/2014/main" id="{D0436FA3-25D9-4C12-8F4A-80A407954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59">
              <a:extLst>
                <a:ext uri="{FF2B5EF4-FFF2-40B4-BE49-F238E27FC236}">
                  <a16:creationId xmlns:a16="http://schemas.microsoft.com/office/drawing/2014/main" id="{49101D1B-A82E-40CF-9A50-754308C215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
              <a:extLst>
                <a:ext uri="{FF2B5EF4-FFF2-40B4-BE49-F238E27FC236}">
                  <a16:creationId xmlns:a16="http://schemas.microsoft.com/office/drawing/2014/main" id="{4F434848-83AC-4070-8D97-8A006210FE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59">
              <a:extLst>
                <a:ext uri="{FF2B5EF4-FFF2-40B4-BE49-F238E27FC236}">
                  <a16:creationId xmlns:a16="http://schemas.microsoft.com/office/drawing/2014/main" id="{40745A98-11F5-47FE-9220-B93A61DA97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
              <a:extLst>
                <a:ext uri="{FF2B5EF4-FFF2-40B4-BE49-F238E27FC236}">
                  <a16:creationId xmlns:a16="http://schemas.microsoft.com/office/drawing/2014/main" id="{47B6E1B3-283D-4CF7-970C-352DB472E5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59">
              <a:extLst>
                <a:ext uri="{FF2B5EF4-FFF2-40B4-BE49-F238E27FC236}">
                  <a16:creationId xmlns:a16="http://schemas.microsoft.com/office/drawing/2014/main" id="{7675737E-FE46-420B-B3AF-75399E8FC9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2" name="Rectangle 31">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0605" y="1"/>
            <a:ext cx="2681395"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A210685A-6235-45A7-850D-A6F555466E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9587" y="767714"/>
            <a:ext cx="6454975" cy="53225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B28F54D-504F-A092-D343-E51BF3DCD630}"/>
              </a:ext>
            </a:extLst>
          </p:cNvPr>
          <p:cNvSpPr>
            <a:spLocks noGrp="1"/>
          </p:cNvSpPr>
          <p:nvPr>
            <p:ph idx="1"/>
          </p:nvPr>
        </p:nvSpPr>
        <p:spPr>
          <a:xfrm>
            <a:off x="5495109" y="1178446"/>
            <a:ext cx="5662845" cy="4543599"/>
          </a:xfrm>
        </p:spPr>
        <p:txBody>
          <a:bodyPr anchor="ctr">
            <a:normAutofit fontScale="85000" lnSpcReduction="10000"/>
          </a:bodyPr>
          <a:lstStyle/>
          <a:p>
            <a:pPr marL="0" indent="0">
              <a:buNone/>
            </a:pPr>
            <a:endParaRPr lang="en-US" sz="1800" dirty="0">
              <a:solidFill>
                <a:srgbClr val="FFFFFF"/>
              </a:solidFill>
            </a:endParaRPr>
          </a:p>
          <a:p>
            <a:pPr lvl="0"/>
            <a:r>
              <a:rPr lang="en-US" sz="3200" b="1" dirty="0">
                <a:solidFill>
                  <a:srgbClr val="FFFFFF"/>
                </a:solidFill>
              </a:rPr>
              <a:t>Rapid growth</a:t>
            </a:r>
            <a:r>
              <a:rPr lang="en-US" sz="3200" dirty="0">
                <a:solidFill>
                  <a:srgbClr val="FFFFFF"/>
                </a:solidFill>
              </a:rPr>
              <a:t> has occurred on a year-on-year basis.</a:t>
            </a:r>
          </a:p>
          <a:p>
            <a:pPr lvl="0"/>
            <a:r>
              <a:rPr lang="en-US" sz="3200" b="1" dirty="0">
                <a:solidFill>
                  <a:srgbClr val="FFFFFF"/>
                </a:solidFill>
              </a:rPr>
              <a:t>Interconnection</a:t>
            </a:r>
            <a:r>
              <a:rPr lang="en-US" sz="3200" dirty="0">
                <a:solidFill>
                  <a:srgbClr val="FFFFFF"/>
                </a:solidFill>
              </a:rPr>
              <a:t> has become possible among healthcare </a:t>
            </a:r>
            <a:r>
              <a:rPr lang="en-US" sz="3200" dirty="0" err="1">
                <a:solidFill>
                  <a:srgbClr val="FFFFFF"/>
                </a:solidFill>
              </a:rPr>
              <a:t>organisations</a:t>
            </a:r>
            <a:r>
              <a:rPr lang="en-US" sz="3200" dirty="0">
                <a:solidFill>
                  <a:srgbClr val="FFFFFF"/>
                </a:solidFill>
              </a:rPr>
              <a:t> because of the introduction and use of cloud technology.</a:t>
            </a:r>
          </a:p>
          <a:p>
            <a:pPr lvl="0"/>
            <a:r>
              <a:rPr lang="en-US" sz="3200" dirty="0">
                <a:solidFill>
                  <a:srgbClr val="FFFFFF"/>
                </a:solidFill>
              </a:rPr>
              <a:t>A definitive collaborative approach should need to be developed for facilitating collaboration in the healthcare sector (Al-Abdallah, Hamdan and Dar-Odeh, 2021).</a:t>
            </a:r>
          </a:p>
          <a:p>
            <a:endParaRPr lang="en-US" sz="1800" dirty="0">
              <a:solidFill>
                <a:srgbClr val="FFFFFF"/>
              </a:solidFill>
            </a:endParaRPr>
          </a:p>
        </p:txBody>
      </p:sp>
    </p:spTree>
    <p:extLst>
      <p:ext uri="{BB962C8B-B14F-4D97-AF65-F5344CB8AC3E}">
        <p14:creationId xmlns:p14="http://schemas.microsoft.com/office/powerpoint/2010/main" val="30015889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93FBAFA6-2BBF-3060-98CB-C2532DB895F1}"/>
              </a:ext>
            </a:extLst>
          </p:cNvPr>
          <p:cNvSpPr>
            <a:spLocks noGrp="1"/>
          </p:cNvSpPr>
          <p:nvPr>
            <p:ph type="ctrTitle"/>
          </p:nvPr>
        </p:nvSpPr>
        <p:spPr>
          <a:xfrm>
            <a:off x="1314824" y="735106"/>
            <a:ext cx="10053763" cy="2928470"/>
          </a:xfrm>
        </p:spPr>
        <p:txBody>
          <a:bodyPr anchor="b">
            <a:normAutofit fontScale="90000"/>
          </a:bodyPr>
          <a:lstStyle/>
          <a:p>
            <a:pPr algn="l"/>
            <a:br>
              <a:rPr lang="en-GB" sz="4800" dirty="0">
                <a:solidFill>
                  <a:srgbClr val="FFFFFF"/>
                </a:solidFill>
              </a:rPr>
            </a:br>
            <a:r>
              <a:rPr lang="en-GB" sz="4800" dirty="0">
                <a:solidFill>
                  <a:srgbClr val="FFFFFF"/>
                </a:solidFill>
              </a:rPr>
              <a:t>Module: Digital Skills and Research Methods</a:t>
            </a:r>
            <a:br>
              <a:rPr lang="en-GB" sz="4800" dirty="0">
                <a:solidFill>
                  <a:srgbClr val="FFFFFF"/>
                </a:solidFill>
              </a:rPr>
            </a:br>
            <a:r>
              <a:rPr lang="en-GB" sz="4800" dirty="0">
                <a:solidFill>
                  <a:srgbClr val="FFFFFF"/>
                </a:solidFill>
              </a:rPr>
              <a:t>Module Code: LCH4002</a:t>
            </a:r>
            <a:br>
              <a:rPr lang="en-GB" sz="4800" dirty="0">
                <a:solidFill>
                  <a:srgbClr val="FFFFFF"/>
                </a:solidFill>
              </a:rPr>
            </a:br>
            <a:r>
              <a:rPr lang="en-GB" sz="4800" b="1" dirty="0">
                <a:solidFill>
                  <a:srgbClr val="FFFFFF"/>
                </a:solidFill>
              </a:rPr>
              <a:t>The Use of Contemporary Technology in Healthcare</a:t>
            </a:r>
            <a:endParaRPr lang="en-US" sz="4800" b="1" dirty="0">
              <a:solidFill>
                <a:srgbClr val="FFFFFF"/>
              </a:solidFill>
            </a:endParaRPr>
          </a:p>
        </p:txBody>
      </p:sp>
      <p:sp>
        <p:nvSpPr>
          <p:cNvPr id="3" name="Subtitle 2">
            <a:extLst>
              <a:ext uri="{FF2B5EF4-FFF2-40B4-BE49-F238E27FC236}">
                <a16:creationId xmlns:a16="http://schemas.microsoft.com/office/drawing/2014/main" id="{3ED88ADF-3D3D-B00E-DE0E-1321B9642568}"/>
              </a:ext>
            </a:extLst>
          </p:cNvPr>
          <p:cNvSpPr>
            <a:spLocks noGrp="1"/>
          </p:cNvSpPr>
          <p:nvPr>
            <p:ph type="subTitle" idx="1"/>
          </p:nvPr>
        </p:nvSpPr>
        <p:spPr>
          <a:xfrm>
            <a:off x="1350682" y="4870824"/>
            <a:ext cx="10005951" cy="1458258"/>
          </a:xfrm>
        </p:spPr>
        <p:txBody>
          <a:bodyPr anchor="ctr"/>
          <a:lstStyle/>
          <a:p>
            <a:pPr algn="l"/>
            <a:r>
              <a:rPr lang="en-GB" dirty="0"/>
              <a:t>Victoria </a:t>
            </a:r>
            <a:r>
              <a:rPr lang="en-GB" dirty="0" err="1"/>
              <a:t>Oltean</a:t>
            </a:r>
            <a:endParaRPr lang="en-GB" dirty="0"/>
          </a:p>
          <a:p>
            <a:pPr algn="l"/>
            <a:r>
              <a:rPr lang="en-GB" dirty="0"/>
              <a:t>Student ID: 2212115</a:t>
            </a:r>
          </a:p>
        </p:txBody>
      </p:sp>
    </p:spTree>
    <p:extLst>
      <p:ext uri="{BB962C8B-B14F-4D97-AF65-F5344CB8AC3E}">
        <p14:creationId xmlns:p14="http://schemas.microsoft.com/office/powerpoint/2010/main" val="210574239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85F651C-C84D-CE52-C487-85A83D792191}"/>
              </a:ext>
            </a:extLst>
          </p:cNvPr>
          <p:cNvSpPr>
            <a:spLocks noGrp="1"/>
          </p:cNvSpPr>
          <p:nvPr>
            <p:ph type="title"/>
          </p:nvPr>
        </p:nvSpPr>
        <p:spPr>
          <a:xfrm>
            <a:off x="524741" y="620392"/>
            <a:ext cx="3808268" cy="5504688"/>
          </a:xfrm>
        </p:spPr>
        <p:txBody>
          <a:bodyPr>
            <a:noAutofit/>
          </a:bodyPr>
          <a:lstStyle/>
          <a:p>
            <a:r>
              <a:rPr lang="en-GB" sz="6000">
                <a:solidFill>
                  <a:schemeClr val="bg1"/>
                </a:solidFill>
              </a:rPr>
              <a:t>E-Health and Block chain Technology</a:t>
            </a:r>
            <a:endParaRPr lang="en-US" sz="6000">
              <a:solidFill>
                <a:schemeClr val="bg1"/>
              </a:solidFill>
            </a:endParaRPr>
          </a:p>
        </p:txBody>
      </p:sp>
      <p:graphicFrame>
        <p:nvGraphicFramePr>
          <p:cNvPr id="5" name="Content Placeholder 2">
            <a:extLst>
              <a:ext uri="{FF2B5EF4-FFF2-40B4-BE49-F238E27FC236}">
                <a16:creationId xmlns:a16="http://schemas.microsoft.com/office/drawing/2014/main" id="{19099627-4531-BA03-4340-97AA107AEC26}"/>
              </a:ext>
            </a:extLst>
          </p:cNvPr>
          <p:cNvGraphicFramePr>
            <a:graphicFrameLocks noGrp="1"/>
          </p:cNvGraphicFramePr>
          <p:nvPr>
            <p:ph idx="1"/>
            <p:extLst>
              <p:ext uri="{D42A27DB-BD31-4B8C-83A1-F6EECF244321}">
                <p14:modId xmlns:p14="http://schemas.microsoft.com/office/powerpoint/2010/main" val="4152213852"/>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80632549"/>
      </p:ext>
    </p:extLst>
  </p:cSld>
  <p:clrMapOvr>
    <a:masterClrMapping/>
  </p:clrMapOvr>
  <p:transition spd="slow">
    <p:push dir="u"/>
  </p:transition>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150A1-5D7B-FB77-4836-3869B58B1F8A}"/>
              </a:ext>
            </a:extLst>
          </p:cNvPr>
          <p:cNvSpPr>
            <a:spLocks noGrp="1"/>
          </p:cNvSpPr>
          <p:nvPr>
            <p:ph type="title"/>
          </p:nvPr>
        </p:nvSpPr>
        <p:spPr>
          <a:xfrm>
            <a:off x="6109498" y="908344"/>
            <a:ext cx="5244301" cy="1538130"/>
          </a:xfrm>
        </p:spPr>
        <p:txBody>
          <a:bodyPr>
            <a:normAutofit/>
          </a:bodyPr>
          <a:lstStyle/>
          <a:p>
            <a:r>
              <a:rPr lang="en-GB"/>
              <a:t>Robotics</a:t>
            </a:r>
            <a:endParaRPr lang="en-US"/>
          </a:p>
        </p:txBody>
      </p:sp>
      <p:sp>
        <p:nvSpPr>
          <p:cNvPr id="23" name="Freeform 6">
            <a:extLst>
              <a:ext uri="{FF2B5EF4-FFF2-40B4-BE49-F238E27FC236}">
                <a16:creationId xmlns:a16="http://schemas.microsoft.com/office/drawing/2014/main" id="{B6C29DB0-17E9-42FF-986E-0B7F493F4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99584"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rgbClr val="4C4C4C"/>
          </a:solidFill>
          <a:ln w="0">
            <a:noFill/>
            <a:prstDash val="solid"/>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 name="Freeform 6">
            <a:extLst>
              <a:ext uri="{FF2B5EF4-FFF2-40B4-BE49-F238E27FC236}">
                <a16:creationId xmlns:a16="http://schemas.microsoft.com/office/drawing/2014/main" id="{115AD956-A5B6-4760-B8B2-11E2DF6B0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rgbClr val="4C4C4C"/>
          </a:solidFill>
          <a:ln w="0">
            <a:noFill/>
            <a:prstDash val="solid"/>
            <a:round/>
            <a:headEnd/>
            <a:tailEnd/>
          </a:ln>
        </p:spPr>
      </p:sp>
      <p:pic>
        <p:nvPicPr>
          <p:cNvPr id="7" name="Graphic 6" descr="Robot">
            <a:extLst>
              <a:ext uri="{FF2B5EF4-FFF2-40B4-BE49-F238E27FC236}">
                <a16:creationId xmlns:a16="http://schemas.microsoft.com/office/drawing/2014/main" id="{67B8F91A-E442-D8C1-C605-1649F3D74B2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480173" y="1790732"/>
            <a:ext cx="3267942" cy="3267942"/>
          </a:xfrm>
          <a:prstGeom prst="rect">
            <a:avLst/>
          </a:prstGeom>
        </p:spPr>
      </p:pic>
      <p:sp>
        <p:nvSpPr>
          <p:cNvPr id="3" name="Content Placeholder 2">
            <a:extLst>
              <a:ext uri="{FF2B5EF4-FFF2-40B4-BE49-F238E27FC236}">
                <a16:creationId xmlns:a16="http://schemas.microsoft.com/office/drawing/2014/main" id="{F5ED0D18-DE09-E7DB-8206-AE04A474F58E}"/>
              </a:ext>
            </a:extLst>
          </p:cNvPr>
          <p:cNvSpPr>
            <a:spLocks noGrp="1"/>
          </p:cNvSpPr>
          <p:nvPr>
            <p:ph idx="1"/>
          </p:nvPr>
        </p:nvSpPr>
        <p:spPr>
          <a:xfrm>
            <a:off x="5911158" y="2706865"/>
            <a:ext cx="5383652" cy="3470097"/>
          </a:xfrm>
        </p:spPr>
        <p:txBody>
          <a:bodyPr>
            <a:normAutofit/>
          </a:bodyPr>
          <a:lstStyle/>
          <a:p>
            <a:r>
              <a:rPr lang="en-GB" sz="2400" dirty="0"/>
              <a:t>Robotic Surgery</a:t>
            </a:r>
          </a:p>
          <a:p>
            <a:r>
              <a:rPr lang="en-GB" sz="2400" dirty="0"/>
              <a:t>Care Robots for Patient Care</a:t>
            </a:r>
          </a:p>
          <a:p>
            <a:r>
              <a:rPr lang="en-GB" sz="2400" dirty="0"/>
              <a:t>Widely Used in Elderly Care and Monitoring Health Conditions</a:t>
            </a:r>
          </a:p>
          <a:p>
            <a:r>
              <a:rPr lang="en-GB" sz="2400" dirty="0" err="1"/>
              <a:t>Microrobotics</a:t>
            </a:r>
            <a:endParaRPr lang="en-GB" sz="2400" dirty="0"/>
          </a:p>
          <a:p>
            <a:endParaRPr lang="en-US" sz="2400" dirty="0"/>
          </a:p>
        </p:txBody>
      </p:sp>
    </p:spTree>
    <p:extLst>
      <p:ext uri="{BB962C8B-B14F-4D97-AF65-F5344CB8AC3E}">
        <p14:creationId xmlns:p14="http://schemas.microsoft.com/office/powerpoint/2010/main" val="410242247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D1EC51-5C28-B744-DFF7-504A3414A940}"/>
              </a:ext>
            </a:extLst>
          </p:cNvPr>
          <p:cNvSpPr>
            <a:spLocks noGrp="1"/>
          </p:cNvSpPr>
          <p:nvPr>
            <p:ph type="title"/>
          </p:nvPr>
        </p:nvSpPr>
        <p:spPr>
          <a:xfrm>
            <a:off x="838200" y="556995"/>
            <a:ext cx="10515600" cy="1133693"/>
          </a:xfrm>
        </p:spPr>
        <p:txBody>
          <a:bodyPr>
            <a:normAutofit/>
          </a:bodyPr>
          <a:lstStyle/>
          <a:p>
            <a:r>
              <a:rPr lang="en-GB" sz="5200"/>
              <a:t>Artificial Technology and VR</a:t>
            </a:r>
            <a:endParaRPr lang="en-US" sz="5200"/>
          </a:p>
        </p:txBody>
      </p:sp>
      <p:graphicFrame>
        <p:nvGraphicFramePr>
          <p:cNvPr id="5" name="Content Placeholder 2">
            <a:extLst>
              <a:ext uri="{FF2B5EF4-FFF2-40B4-BE49-F238E27FC236}">
                <a16:creationId xmlns:a16="http://schemas.microsoft.com/office/drawing/2014/main" id="{2D18E419-BDF3-97B0-6719-F9EA7A9CB03A}"/>
              </a:ext>
            </a:extLst>
          </p:cNvPr>
          <p:cNvGraphicFramePr>
            <a:graphicFrameLocks noGrp="1"/>
          </p:cNvGraphicFramePr>
          <p:nvPr>
            <p:ph idx="1"/>
            <p:extLst>
              <p:ext uri="{D42A27DB-BD31-4B8C-83A1-F6EECF244321}">
                <p14:modId xmlns:p14="http://schemas.microsoft.com/office/powerpoint/2010/main" val="193013609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5915360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6">
            <a:extLst>
              <a:ext uri="{FF2B5EF4-FFF2-40B4-BE49-F238E27FC236}">
                <a16:creationId xmlns:a16="http://schemas.microsoft.com/office/drawing/2014/main" id="{6DDA8CE9-E0A6-4FF2-823D-D0860760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8">
            <a:extLst>
              <a:ext uri="{FF2B5EF4-FFF2-40B4-BE49-F238E27FC236}">
                <a16:creationId xmlns:a16="http://schemas.microsoft.com/office/drawing/2014/main" id="{11195564-33B9-434B-9641-764F5905A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1" name="Group 10">
            <a:extLst>
              <a:ext uri="{FF2B5EF4-FFF2-40B4-BE49-F238E27FC236}">
                <a16:creationId xmlns:a16="http://schemas.microsoft.com/office/drawing/2014/main" id="{1D18C537-E336-47C4-836B-C342A230F8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2475" y="1"/>
            <a:ext cx="4262009" cy="2602764"/>
            <a:chOff x="6867015" y="-1"/>
            <a:chExt cx="5324985" cy="3251912"/>
          </a:xfrm>
          <a:solidFill>
            <a:schemeClr val="accent5">
              <a:alpha val="5000"/>
            </a:schemeClr>
          </a:solidFill>
        </p:grpSpPr>
        <p:sp>
          <p:nvSpPr>
            <p:cNvPr id="12" name="Freeform: Shape 11">
              <a:extLst>
                <a:ext uri="{FF2B5EF4-FFF2-40B4-BE49-F238E27FC236}">
                  <a16:creationId xmlns:a16="http://schemas.microsoft.com/office/drawing/2014/main" id="{481F97D2-9A0D-4CA5-B9AF-27B558BCF1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6678A47C-892D-47C9-A5D8-F8860B1B05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D9E8FDFA-59ED-4D6F-BA20-10CDF8436C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E958D9A5-8003-4D92-8C05-787C630F75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5A1259D8-0C3A-4069-A22F-537BBBB61A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60995" y="62352"/>
            <a:ext cx="6028697" cy="6795648"/>
            <a:chOff x="6160995" y="62352"/>
            <a:chExt cx="6028697" cy="6795648"/>
          </a:xfrm>
        </p:grpSpPr>
        <p:sp>
          <p:nvSpPr>
            <p:cNvPr id="18" name="Freeform: Shape 17">
              <a:extLst>
                <a:ext uri="{FF2B5EF4-FFF2-40B4-BE49-F238E27FC236}">
                  <a16:creationId xmlns:a16="http://schemas.microsoft.com/office/drawing/2014/main" id="{D90700B4-CEB5-450F-9EA7-95E355B50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82080" y="81632"/>
              <a:ext cx="6007612" cy="6776368"/>
            </a:xfrm>
            <a:custGeom>
              <a:avLst/>
              <a:gdLst>
                <a:gd name="connsiteX0" fmla="*/ 4493599 w 6007612"/>
                <a:gd name="connsiteY0" fmla="*/ 0 h 6797829"/>
                <a:gd name="connsiteX1" fmla="*/ 5981837 w 6007612"/>
                <a:gd name="connsiteY1" fmla="*/ 314220 h 6797829"/>
                <a:gd name="connsiteX2" fmla="*/ 6007612 w 6007612"/>
                <a:gd name="connsiteY2" fmla="*/ 327088 h 6797829"/>
                <a:gd name="connsiteX3" fmla="*/ 6007612 w 6007612"/>
                <a:gd name="connsiteY3" fmla="*/ 1316637 h 6797829"/>
                <a:gd name="connsiteX4" fmla="*/ 5852405 w 6007612"/>
                <a:gd name="connsiteY4" fmla="*/ 1209899 h 6797829"/>
                <a:gd name="connsiteX5" fmla="*/ 5622498 w 6007612"/>
                <a:gd name="connsiteY5" fmla="*/ 1086619 h 6797829"/>
                <a:gd name="connsiteX6" fmla="*/ 4493032 w 6007612"/>
                <a:gd name="connsiteY6" fmla="*/ 851533 h 6797829"/>
                <a:gd name="connsiteX7" fmla="*/ 3155579 w 6007612"/>
                <a:gd name="connsiteY7" fmla="*/ 1108326 h 6797829"/>
                <a:gd name="connsiteX8" fmla="*/ 1963832 w 6007612"/>
                <a:gd name="connsiteY8" fmla="*/ 1817700 h 6797829"/>
                <a:gd name="connsiteX9" fmla="*/ 1144646 w 6007612"/>
                <a:gd name="connsiteY9" fmla="*/ 2832814 h 6797829"/>
                <a:gd name="connsiteX10" fmla="*/ 851249 w 6007612"/>
                <a:gd name="connsiteY10" fmla="*/ 3998599 h 6797829"/>
                <a:gd name="connsiteX11" fmla="*/ 1336319 w 6007612"/>
                <a:gd name="connsiteY11" fmla="*/ 5057837 h 6797829"/>
                <a:gd name="connsiteX12" fmla="*/ 1597084 w 6007612"/>
                <a:gd name="connsiteY12" fmla="*/ 5424583 h 6797829"/>
                <a:gd name="connsiteX13" fmla="*/ 2591910 w 6007612"/>
                <a:gd name="connsiteY13" fmla="*/ 6440122 h 6797829"/>
                <a:gd name="connsiteX14" fmla="*/ 3899854 w 6007612"/>
                <a:gd name="connsiteY14" fmla="*/ 6780621 h 6797829"/>
                <a:gd name="connsiteX15" fmla="*/ 4741172 w 6007612"/>
                <a:gd name="connsiteY15" fmla="*/ 6563979 h 6797829"/>
                <a:gd name="connsiteX16" fmla="*/ 5649171 w 6007612"/>
                <a:gd name="connsiteY16" fmla="*/ 5938452 h 6797829"/>
                <a:gd name="connsiteX17" fmla="*/ 5873475 w 6007612"/>
                <a:gd name="connsiteY17" fmla="*/ 5764656 h 6797829"/>
                <a:gd name="connsiteX18" fmla="*/ 6007612 w 6007612"/>
                <a:gd name="connsiteY18" fmla="*/ 5660343 h 6797829"/>
                <a:gd name="connsiteX19" fmla="*/ 6007612 w 6007612"/>
                <a:gd name="connsiteY19" fmla="*/ 6737454 h 6797829"/>
                <a:gd name="connsiteX20" fmla="*/ 5929386 w 6007612"/>
                <a:gd name="connsiteY20" fmla="*/ 6797829 h 6797829"/>
                <a:gd name="connsiteX21" fmla="*/ 1656512 w 6007612"/>
                <a:gd name="connsiteY21" fmla="*/ 6797829 h 6797829"/>
                <a:gd name="connsiteX22" fmla="*/ 1630254 w 6007612"/>
                <a:gd name="connsiteY22" fmla="*/ 6775222 h 6797829"/>
                <a:gd name="connsiteX23" fmla="*/ 892250 w 6007612"/>
                <a:gd name="connsiteY23" fmla="*/ 5902700 h 6797829"/>
                <a:gd name="connsiteX24" fmla="*/ 0 w 6007612"/>
                <a:gd name="connsiteY24" fmla="*/ 3998599 h 6797829"/>
                <a:gd name="connsiteX25" fmla="*/ 4493032 w 6007612"/>
                <a:gd name="connsiteY25" fmla="*/ 285 h 679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6007612" h="6797829">
                  <a:moveTo>
                    <a:pt x="4493599" y="0"/>
                  </a:moveTo>
                  <a:cubicBezTo>
                    <a:pt x="5048011" y="0"/>
                    <a:pt x="5546284" y="111886"/>
                    <a:pt x="5981837" y="314220"/>
                  </a:cubicBezTo>
                  <a:lnTo>
                    <a:pt x="6007612" y="327088"/>
                  </a:lnTo>
                  <a:lnTo>
                    <a:pt x="6007612" y="1316637"/>
                  </a:lnTo>
                  <a:lnTo>
                    <a:pt x="5852405" y="1209899"/>
                  </a:lnTo>
                  <a:cubicBezTo>
                    <a:pt x="5778266" y="1164709"/>
                    <a:pt x="5701526" y="1123535"/>
                    <a:pt x="5622498" y="1086619"/>
                  </a:cubicBezTo>
                  <a:cubicBezTo>
                    <a:pt x="5286822" y="930699"/>
                    <a:pt x="4906882" y="851533"/>
                    <a:pt x="4493032" y="851533"/>
                  </a:cubicBezTo>
                  <a:cubicBezTo>
                    <a:pt x="4056201" y="851533"/>
                    <a:pt x="3593263" y="940631"/>
                    <a:pt x="3155579" y="1108326"/>
                  </a:cubicBezTo>
                  <a:cubicBezTo>
                    <a:pt x="2721215" y="1275979"/>
                    <a:pt x="2318305" y="1515819"/>
                    <a:pt x="1963832" y="1817700"/>
                  </a:cubicBezTo>
                  <a:cubicBezTo>
                    <a:pt x="1617657" y="2114360"/>
                    <a:pt x="1334332" y="2465358"/>
                    <a:pt x="1144646" y="2832814"/>
                  </a:cubicBezTo>
                  <a:cubicBezTo>
                    <a:pt x="950561" y="3210060"/>
                    <a:pt x="851249" y="3602202"/>
                    <a:pt x="851249" y="3998599"/>
                  </a:cubicBezTo>
                  <a:cubicBezTo>
                    <a:pt x="851249" y="4377547"/>
                    <a:pt x="999792" y="4597311"/>
                    <a:pt x="1336319" y="5057837"/>
                  </a:cubicBezTo>
                  <a:cubicBezTo>
                    <a:pt x="1420450" y="5173181"/>
                    <a:pt x="1507419" y="5292497"/>
                    <a:pt x="1597084" y="5424583"/>
                  </a:cubicBezTo>
                  <a:cubicBezTo>
                    <a:pt x="1914175" y="5891917"/>
                    <a:pt x="2239493" y="6224189"/>
                    <a:pt x="2591910" y="6440122"/>
                  </a:cubicBezTo>
                  <a:cubicBezTo>
                    <a:pt x="2965467" y="6669393"/>
                    <a:pt x="3393219" y="6780621"/>
                    <a:pt x="3899854" y="6780621"/>
                  </a:cubicBezTo>
                  <a:cubicBezTo>
                    <a:pt x="4187861" y="6780621"/>
                    <a:pt x="4454583" y="6711812"/>
                    <a:pt x="4741172" y="6563979"/>
                  </a:cubicBezTo>
                  <a:cubicBezTo>
                    <a:pt x="5034852" y="6412173"/>
                    <a:pt x="5326263" y="6190848"/>
                    <a:pt x="5649171" y="5938452"/>
                  </a:cubicBezTo>
                  <a:cubicBezTo>
                    <a:pt x="5724931" y="5879291"/>
                    <a:pt x="5800409" y="5821406"/>
                    <a:pt x="5873475" y="5764656"/>
                  </a:cubicBezTo>
                  <a:lnTo>
                    <a:pt x="6007612" y="5660343"/>
                  </a:lnTo>
                  <a:lnTo>
                    <a:pt x="6007612" y="6737454"/>
                  </a:lnTo>
                  <a:lnTo>
                    <a:pt x="5929386" y="6797829"/>
                  </a:lnTo>
                  <a:lnTo>
                    <a:pt x="1656512" y="6797829"/>
                  </a:lnTo>
                  <a:lnTo>
                    <a:pt x="1630254" y="6775222"/>
                  </a:lnTo>
                  <a:cubicBezTo>
                    <a:pt x="1360562" y="6528765"/>
                    <a:pt x="1117699" y="6235219"/>
                    <a:pt x="892250" y="5902700"/>
                  </a:cubicBezTo>
                  <a:cubicBezTo>
                    <a:pt x="459249" y="5264548"/>
                    <a:pt x="0" y="4826722"/>
                    <a:pt x="0" y="3998599"/>
                  </a:cubicBezTo>
                  <a:cubicBezTo>
                    <a:pt x="0" y="1790460"/>
                    <a:pt x="2262336" y="285"/>
                    <a:pt x="4493032" y="2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0582300F-F646-4FC3-94FC-0582F4B5E0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60995" y="62352"/>
              <a:ext cx="6028697" cy="6795648"/>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FBB8E8B8-1900-4326-8858-F375F5D8A0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63721" y="81632"/>
              <a:ext cx="6025971" cy="6776368"/>
            </a:xfrm>
            <a:custGeom>
              <a:avLst/>
              <a:gdLst>
                <a:gd name="connsiteX0" fmla="*/ 6025971 w 6025971"/>
                <a:gd name="connsiteY0" fmla="*/ 5825635 h 6797829"/>
                <a:gd name="connsiteX1" fmla="*/ 6025971 w 6025971"/>
                <a:gd name="connsiteY1" fmla="*/ 6723285 h 6797829"/>
                <a:gd name="connsiteX2" fmla="*/ 5929386 w 6025971"/>
                <a:gd name="connsiteY2" fmla="*/ 6797829 h 6797829"/>
                <a:gd name="connsiteX3" fmla="*/ 4560411 w 6025971"/>
                <a:gd name="connsiteY3" fmla="*/ 6797829 h 6797829"/>
                <a:gd name="connsiteX4" fmla="*/ 4597731 w 6025971"/>
                <a:gd name="connsiteY4" fmla="*/ 6785305 h 6797829"/>
                <a:gd name="connsiteX5" fmla="*/ 5736707 w 6025971"/>
                <a:gd name="connsiteY5" fmla="*/ 6050108 h 6797829"/>
                <a:gd name="connsiteX6" fmla="*/ 5960301 w 6025971"/>
                <a:gd name="connsiteY6" fmla="*/ 5876738 h 6797829"/>
                <a:gd name="connsiteX7" fmla="*/ 4493599 w 6025971"/>
                <a:gd name="connsiteY7" fmla="*/ 0 h 6797829"/>
                <a:gd name="connsiteX8" fmla="*/ 5981837 w 6025971"/>
                <a:gd name="connsiteY8" fmla="*/ 314220 h 6797829"/>
                <a:gd name="connsiteX9" fmla="*/ 6025971 w 6025971"/>
                <a:gd name="connsiteY9" fmla="*/ 336254 h 6797829"/>
                <a:gd name="connsiteX10" fmla="*/ 6025971 w 6025971"/>
                <a:gd name="connsiteY10" fmla="*/ 1157325 h 6797829"/>
                <a:gd name="connsiteX11" fmla="*/ 5925889 w 6025971"/>
                <a:gd name="connsiteY11" fmla="*/ 1088522 h 6797829"/>
                <a:gd name="connsiteX12" fmla="*/ 5682227 w 6025971"/>
                <a:gd name="connsiteY12" fmla="*/ 957939 h 6797829"/>
                <a:gd name="connsiteX13" fmla="*/ 4493032 w 6025971"/>
                <a:gd name="connsiteY13" fmla="*/ 709658 h 6797829"/>
                <a:gd name="connsiteX14" fmla="*/ 3104646 w 6025971"/>
                <a:gd name="connsiteY14" fmla="*/ 976666 h 6797829"/>
                <a:gd name="connsiteX15" fmla="*/ 1871612 w 6025971"/>
                <a:gd name="connsiteY15" fmla="*/ 1710017 h 6797829"/>
                <a:gd name="connsiteX16" fmla="*/ 1018661 w 6025971"/>
                <a:gd name="connsiteY16" fmla="*/ 2767694 h 6797829"/>
                <a:gd name="connsiteX17" fmla="*/ 709374 w 6025971"/>
                <a:gd name="connsiteY17" fmla="*/ 3998599 h 6797829"/>
                <a:gd name="connsiteX18" fmla="*/ 1221258 w 6025971"/>
                <a:gd name="connsiteY18" fmla="*/ 5141684 h 6797829"/>
                <a:gd name="connsiteX19" fmla="*/ 1479187 w 6025971"/>
                <a:gd name="connsiteY19" fmla="*/ 5504459 h 6797829"/>
                <a:gd name="connsiteX20" fmla="*/ 3021272 w 6025971"/>
                <a:gd name="connsiteY20" fmla="*/ 6793670 h 6797829"/>
                <a:gd name="connsiteX21" fmla="*/ 3035805 w 6025971"/>
                <a:gd name="connsiteY21" fmla="*/ 6797829 h 6797829"/>
                <a:gd name="connsiteX22" fmla="*/ 1656512 w 6025971"/>
                <a:gd name="connsiteY22" fmla="*/ 6797829 h 6797829"/>
                <a:gd name="connsiteX23" fmla="*/ 1630254 w 6025971"/>
                <a:gd name="connsiteY23" fmla="*/ 6775222 h 6797829"/>
                <a:gd name="connsiteX24" fmla="*/ 892250 w 6025971"/>
                <a:gd name="connsiteY24" fmla="*/ 5902700 h 6797829"/>
                <a:gd name="connsiteX25" fmla="*/ 0 w 6025971"/>
                <a:gd name="connsiteY25" fmla="*/ 3998599 h 6797829"/>
                <a:gd name="connsiteX26" fmla="*/ 4493032 w 6025971"/>
                <a:gd name="connsiteY26" fmla="*/ 285 h 679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025971" h="6797829">
                  <a:moveTo>
                    <a:pt x="6025971" y="5825635"/>
                  </a:moveTo>
                  <a:lnTo>
                    <a:pt x="6025971" y="6723285"/>
                  </a:lnTo>
                  <a:lnTo>
                    <a:pt x="5929386" y="6797829"/>
                  </a:lnTo>
                  <a:lnTo>
                    <a:pt x="4560411" y="6797829"/>
                  </a:lnTo>
                  <a:lnTo>
                    <a:pt x="4597731" y="6785305"/>
                  </a:lnTo>
                  <a:cubicBezTo>
                    <a:pt x="4964953" y="6637825"/>
                    <a:pt x="5315251" y="6379435"/>
                    <a:pt x="5736707" y="6050108"/>
                  </a:cubicBezTo>
                  <a:cubicBezTo>
                    <a:pt x="5812043" y="5991230"/>
                    <a:pt x="5887377" y="5933488"/>
                    <a:pt x="5960301" y="5876738"/>
                  </a:cubicBezTo>
                  <a:close/>
                  <a:moveTo>
                    <a:pt x="4493599" y="0"/>
                  </a:moveTo>
                  <a:cubicBezTo>
                    <a:pt x="5048011" y="0"/>
                    <a:pt x="5546284" y="111886"/>
                    <a:pt x="5981837" y="314220"/>
                  </a:cubicBezTo>
                  <a:lnTo>
                    <a:pt x="6025971" y="336254"/>
                  </a:lnTo>
                  <a:lnTo>
                    <a:pt x="6025971" y="1157325"/>
                  </a:lnTo>
                  <a:lnTo>
                    <a:pt x="5925889" y="1088522"/>
                  </a:lnTo>
                  <a:cubicBezTo>
                    <a:pt x="5847314" y="1040649"/>
                    <a:pt x="5765982" y="997036"/>
                    <a:pt x="5682227" y="957939"/>
                  </a:cubicBezTo>
                  <a:cubicBezTo>
                    <a:pt x="5327823" y="793222"/>
                    <a:pt x="4927595" y="709658"/>
                    <a:pt x="4493032" y="709658"/>
                  </a:cubicBezTo>
                  <a:cubicBezTo>
                    <a:pt x="4031940" y="709658"/>
                    <a:pt x="3564888" y="799465"/>
                    <a:pt x="3104646" y="976666"/>
                  </a:cubicBezTo>
                  <a:cubicBezTo>
                    <a:pt x="2655243" y="1149867"/>
                    <a:pt x="2238358" y="1397822"/>
                    <a:pt x="1871612" y="1710017"/>
                  </a:cubicBezTo>
                  <a:cubicBezTo>
                    <a:pt x="1506427" y="2022852"/>
                    <a:pt x="1219414" y="2378815"/>
                    <a:pt x="1018661" y="2767694"/>
                  </a:cubicBezTo>
                  <a:cubicBezTo>
                    <a:pt x="813368" y="3165227"/>
                    <a:pt x="709374" y="3579358"/>
                    <a:pt x="709374" y="3998599"/>
                  </a:cubicBezTo>
                  <a:cubicBezTo>
                    <a:pt x="709374" y="4421103"/>
                    <a:pt x="875510" y="4667680"/>
                    <a:pt x="1221258" y="5141684"/>
                  </a:cubicBezTo>
                  <a:cubicBezTo>
                    <a:pt x="1304681" y="5256035"/>
                    <a:pt x="1390941" y="5374217"/>
                    <a:pt x="1479187" y="5504459"/>
                  </a:cubicBezTo>
                  <a:cubicBezTo>
                    <a:pt x="1942790" y="6187719"/>
                    <a:pt x="2430063" y="6601673"/>
                    <a:pt x="3021272" y="6793670"/>
                  </a:cubicBezTo>
                  <a:lnTo>
                    <a:pt x="3035805" y="6797829"/>
                  </a:lnTo>
                  <a:lnTo>
                    <a:pt x="1656512" y="6797829"/>
                  </a:lnTo>
                  <a:lnTo>
                    <a:pt x="1630254" y="6775222"/>
                  </a:lnTo>
                  <a:cubicBezTo>
                    <a:pt x="1360562" y="6528765"/>
                    <a:pt x="1117699" y="6235219"/>
                    <a:pt x="892250" y="5902700"/>
                  </a:cubicBezTo>
                  <a:cubicBezTo>
                    <a:pt x="459249" y="5264548"/>
                    <a:pt x="0" y="4826722"/>
                    <a:pt x="0" y="3998599"/>
                  </a:cubicBezTo>
                  <a:cubicBezTo>
                    <a:pt x="0" y="1790460"/>
                    <a:pt x="2262336" y="285"/>
                    <a:pt x="4493032" y="2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7EDD9ACE-5805-B7EA-11A7-C868E8FF6850}"/>
              </a:ext>
            </a:extLst>
          </p:cNvPr>
          <p:cNvSpPr>
            <a:spLocks noGrp="1"/>
          </p:cNvSpPr>
          <p:nvPr>
            <p:ph type="title"/>
          </p:nvPr>
        </p:nvSpPr>
        <p:spPr>
          <a:xfrm>
            <a:off x="804672" y="1055098"/>
            <a:ext cx="5760719" cy="4747805"/>
          </a:xfrm>
        </p:spPr>
        <p:txBody>
          <a:bodyPr vert="horz" lIns="91440" tIns="45720" rIns="91440" bIns="45720" rtlCol="0" anchor="ctr">
            <a:normAutofit/>
          </a:bodyPr>
          <a:lstStyle/>
          <a:p>
            <a:br>
              <a:rPr lang="en-US" sz="2800" kern="1200">
                <a:solidFill>
                  <a:schemeClr val="tx2"/>
                </a:solidFill>
                <a:latin typeface="+mj-lt"/>
                <a:ea typeface="+mj-ea"/>
                <a:cs typeface="+mj-cs"/>
              </a:rPr>
            </a:br>
            <a:r>
              <a:rPr lang="en-US" sz="2800" kern="1200">
                <a:solidFill>
                  <a:schemeClr val="tx2"/>
                </a:solidFill>
                <a:latin typeface="+mj-lt"/>
                <a:ea typeface="+mj-ea"/>
                <a:cs typeface="+mj-cs"/>
              </a:rPr>
              <a:t>MODULE:DIGITAL SKILLS AND RESEARCH METHODS           </a:t>
            </a:r>
            <a:br>
              <a:rPr lang="en-US" sz="2800" kern="1200">
                <a:solidFill>
                  <a:schemeClr val="tx2"/>
                </a:solidFill>
                <a:latin typeface="+mj-lt"/>
                <a:ea typeface="+mj-ea"/>
                <a:cs typeface="+mj-cs"/>
              </a:rPr>
            </a:br>
            <a:r>
              <a:rPr lang="en-US" sz="2800" kern="1200">
                <a:solidFill>
                  <a:schemeClr val="tx2"/>
                </a:solidFill>
                <a:latin typeface="+mj-lt"/>
                <a:ea typeface="+mj-ea"/>
                <a:cs typeface="+mj-cs"/>
              </a:rPr>
              <a:t>               </a:t>
            </a:r>
            <a:br>
              <a:rPr lang="en-US" sz="2800" kern="1200">
                <a:solidFill>
                  <a:schemeClr val="tx2"/>
                </a:solidFill>
                <a:latin typeface="+mj-lt"/>
                <a:ea typeface="+mj-ea"/>
                <a:cs typeface="+mj-cs"/>
              </a:rPr>
            </a:br>
            <a:r>
              <a:rPr lang="en-US" sz="2800" kern="1200">
                <a:solidFill>
                  <a:schemeClr val="tx2"/>
                </a:solidFill>
                <a:latin typeface="+mj-lt"/>
                <a:ea typeface="+mj-ea"/>
                <a:cs typeface="+mj-cs"/>
              </a:rPr>
              <a:t>MODULE CODE :LCHS4002</a:t>
            </a:r>
            <a:br>
              <a:rPr lang="en-US" sz="2800" kern="1200">
                <a:solidFill>
                  <a:schemeClr val="tx2"/>
                </a:solidFill>
                <a:latin typeface="+mj-lt"/>
                <a:ea typeface="+mj-ea"/>
                <a:cs typeface="+mj-cs"/>
              </a:rPr>
            </a:br>
            <a:br>
              <a:rPr lang="en-US" sz="2800" kern="1200">
                <a:solidFill>
                  <a:schemeClr val="tx2"/>
                </a:solidFill>
                <a:latin typeface="+mj-lt"/>
                <a:ea typeface="+mj-ea"/>
                <a:cs typeface="+mj-cs"/>
              </a:rPr>
            </a:br>
            <a:r>
              <a:rPr lang="en-US" sz="2800" kern="1200">
                <a:solidFill>
                  <a:schemeClr val="tx2"/>
                </a:solidFill>
                <a:latin typeface="+mj-lt"/>
                <a:ea typeface="+mj-ea"/>
                <a:cs typeface="+mj-cs"/>
              </a:rPr>
              <a:t>TOPIC: THE USE OF TECHNOLOGY DURING</a:t>
            </a:r>
            <a:br>
              <a:rPr lang="en-US" sz="2800" kern="1200">
                <a:solidFill>
                  <a:schemeClr val="tx2"/>
                </a:solidFill>
                <a:latin typeface="+mj-lt"/>
                <a:ea typeface="+mj-ea"/>
                <a:cs typeface="+mj-cs"/>
              </a:rPr>
            </a:br>
            <a:r>
              <a:rPr lang="en-US" sz="2800" kern="1200">
                <a:solidFill>
                  <a:schemeClr val="tx2"/>
                </a:solidFill>
                <a:latin typeface="+mj-lt"/>
                <a:ea typeface="+mj-ea"/>
                <a:cs typeface="+mj-cs"/>
              </a:rPr>
              <a:t>             THE COVID 19 PANDEMIC</a:t>
            </a:r>
            <a:br>
              <a:rPr lang="en-US" sz="2800" kern="1200">
                <a:solidFill>
                  <a:schemeClr val="tx2"/>
                </a:solidFill>
                <a:latin typeface="+mj-lt"/>
                <a:ea typeface="+mj-ea"/>
                <a:cs typeface="+mj-cs"/>
              </a:rPr>
            </a:br>
            <a:br>
              <a:rPr lang="en-US" sz="2800" kern="1200">
                <a:solidFill>
                  <a:schemeClr val="tx2"/>
                </a:solidFill>
                <a:latin typeface="+mj-lt"/>
                <a:ea typeface="+mj-ea"/>
                <a:cs typeface="+mj-cs"/>
              </a:rPr>
            </a:br>
            <a:r>
              <a:rPr lang="en-US" sz="2800" kern="1200">
                <a:solidFill>
                  <a:schemeClr val="tx2"/>
                </a:solidFill>
                <a:latin typeface="+mj-lt"/>
                <a:ea typeface="+mj-ea"/>
                <a:cs typeface="+mj-cs"/>
              </a:rPr>
              <a:t>            ANGELA MANTUANO</a:t>
            </a:r>
            <a:br>
              <a:rPr lang="en-US" sz="2800" kern="1200">
                <a:solidFill>
                  <a:schemeClr val="tx2"/>
                </a:solidFill>
                <a:latin typeface="+mj-lt"/>
                <a:ea typeface="+mj-ea"/>
                <a:cs typeface="+mj-cs"/>
              </a:rPr>
            </a:br>
            <a:r>
              <a:rPr lang="en-US" sz="2800" kern="1200">
                <a:solidFill>
                  <a:schemeClr val="tx2"/>
                </a:solidFill>
                <a:latin typeface="+mj-lt"/>
                <a:ea typeface="+mj-ea"/>
                <a:cs typeface="+mj-cs"/>
              </a:rPr>
              <a:t>            STUDENT ID: 2212632  </a:t>
            </a:r>
          </a:p>
        </p:txBody>
      </p:sp>
    </p:spTree>
    <p:extLst>
      <p:ext uri="{BB962C8B-B14F-4D97-AF65-F5344CB8AC3E}">
        <p14:creationId xmlns:p14="http://schemas.microsoft.com/office/powerpoint/2010/main" val="14732549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row of samples for medical testing">
            <a:extLst>
              <a:ext uri="{FF2B5EF4-FFF2-40B4-BE49-F238E27FC236}">
                <a16:creationId xmlns:a16="http://schemas.microsoft.com/office/drawing/2014/main" id="{5BC73844-E1CB-E8D4-D6F5-A466EDBFA0BD}"/>
              </a:ext>
            </a:extLst>
          </p:cNvPr>
          <p:cNvPicPr>
            <a:picLocks noChangeAspect="1"/>
          </p:cNvPicPr>
          <p:nvPr/>
        </p:nvPicPr>
        <p:blipFill rotWithShape="1">
          <a:blip r:embed="rId2"/>
          <a:srcRect l="13362"/>
          <a:stretch/>
        </p:blipFill>
        <p:spPr>
          <a:xfrm>
            <a:off x="4269854" y="-180976"/>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3F3E1E21-E3A3-5DF5-3BA5-E45F3FE06C02}"/>
              </a:ext>
            </a:extLst>
          </p:cNvPr>
          <p:cNvSpPr>
            <a:spLocks noGrp="1"/>
          </p:cNvSpPr>
          <p:nvPr>
            <p:ph type="title"/>
          </p:nvPr>
        </p:nvSpPr>
        <p:spPr>
          <a:xfrm>
            <a:off x="677333" y="609600"/>
            <a:ext cx="3851123" cy="1320800"/>
          </a:xfrm>
        </p:spPr>
        <p:txBody>
          <a:bodyPr>
            <a:normAutofit/>
          </a:bodyPr>
          <a:lstStyle/>
          <a:p>
            <a:pPr>
              <a:lnSpc>
                <a:spcPct val="90000"/>
              </a:lnSpc>
            </a:pPr>
            <a:r>
              <a:rPr lang="en-GB" sz="2800" dirty="0"/>
              <a:t>The use of technology during the covid 19 pandemic</a:t>
            </a:r>
          </a:p>
        </p:txBody>
      </p:sp>
      <p:graphicFrame>
        <p:nvGraphicFramePr>
          <p:cNvPr id="7" name="Content Placeholder 2">
            <a:extLst>
              <a:ext uri="{FF2B5EF4-FFF2-40B4-BE49-F238E27FC236}">
                <a16:creationId xmlns:a16="http://schemas.microsoft.com/office/drawing/2014/main" id="{0425724A-AAEC-0FE0-29AE-330427BFDBAA}"/>
              </a:ext>
            </a:extLst>
          </p:cNvPr>
          <p:cNvGraphicFramePr>
            <a:graphicFrameLocks noGrp="1"/>
          </p:cNvGraphicFramePr>
          <p:nvPr>
            <p:ph idx="1"/>
          </p:nvPr>
        </p:nvGraphicFramePr>
        <p:xfrm>
          <a:off x="677334" y="2160589"/>
          <a:ext cx="4351866" cy="45164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892696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D528B-93E3-A787-9D75-8B37186B95E9}"/>
              </a:ext>
            </a:extLst>
          </p:cNvPr>
          <p:cNvSpPr>
            <a:spLocks noGrp="1"/>
          </p:cNvSpPr>
          <p:nvPr>
            <p:ph type="title"/>
          </p:nvPr>
        </p:nvSpPr>
        <p:spPr>
          <a:xfrm>
            <a:off x="324465" y="599768"/>
            <a:ext cx="6990735" cy="1366684"/>
          </a:xfrm>
        </p:spPr>
        <p:txBody>
          <a:bodyPr anchor="ctr">
            <a:normAutofit fontScale="90000"/>
          </a:bodyPr>
          <a:lstStyle/>
          <a:p>
            <a:r>
              <a:rPr lang="en-GB" sz="4000" dirty="0"/>
              <a:t>The used of technology during the covid 19 pandemic </a:t>
            </a:r>
            <a:br>
              <a:rPr lang="en-GB" sz="4000" dirty="0"/>
            </a:br>
            <a:r>
              <a:rPr lang="en-GB" dirty="0"/>
              <a:t> </a:t>
            </a:r>
          </a:p>
        </p:txBody>
      </p:sp>
      <p:sp>
        <p:nvSpPr>
          <p:cNvPr id="33" name="Content Placeholder 32">
            <a:extLst>
              <a:ext uri="{FF2B5EF4-FFF2-40B4-BE49-F238E27FC236}">
                <a16:creationId xmlns:a16="http://schemas.microsoft.com/office/drawing/2014/main" id="{928CA5EA-B16D-C49F-C4E4-1BD2C5B255A6}"/>
              </a:ext>
            </a:extLst>
          </p:cNvPr>
          <p:cNvSpPr>
            <a:spLocks noGrp="1"/>
          </p:cNvSpPr>
          <p:nvPr>
            <p:ph idx="1"/>
          </p:nvPr>
        </p:nvSpPr>
        <p:spPr>
          <a:xfrm>
            <a:off x="403123" y="2182761"/>
            <a:ext cx="6785308" cy="3937259"/>
          </a:xfrm>
        </p:spPr>
        <p:txBody>
          <a:bodyPr>
            <a:normAutofit/>
          </a:bodyPr>
          <a:lstStyle/>
          <a:p>
            <a:r>
              <a:rPr lang="en-US" sz="2800" dirty="0"/>
              <a:t>Technology became essential during the COVID 19 pandemic.</a:t>
            </a:r>
          </a:p>
          <a:p>
            <a:r>
              <a:rPr lang="en-US" sz="2800" dirty="0"/>
              <a:t>Patients with a range of chronic diseases, including those infected with coronavirus.</a:t>
            </a:r>
          </a:p>
          <a:p>
            <a:r>
              <a:rPr lang="en-US" sz="2800" dirty="0"/>
              <a:t>Radiologists, surgeons, and nurse all play key roles in providing initial patient assessment and subsequent care.</a:t>
            </a:r>
          </a:p>
          <a:p>
            <a:endParaRPr lang="en-US" sz="2800" dirty="0"/>
          </a:p>
          <a:p>
            <a:endParaRPr lang="en-US" sz="2000" dirty="0"/>
          </a:p>
          <a:p>
            <a:endParaRPr lang="en-US" sz="2000" dirty="0"/>
          </a:p>
        </p:txBody>
      </p:sp>
      <p:pic>
        <p:nvPicPr>
          <p:cNvPr id="5" name="Content Placeholder 4" descr="A picture containing text, indoor, person&#10;&#10;Description automatically generated">
            <a:extLst>
              <a:ext uri="{FF2B5EF4-FFF2-40B4-BE49-F238E27FC236}">
                <a16:creationId xmlns:a16="http://schemas.microsoft.com/office/drawing/2014/main" id="{E417302B-FF5B-8554-E0AB-4DA0526268A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9061" r="785" b="-3"/>
          <a:stretch/>
        </p:blipFill>
        <p:spPr>
          <a:xfrm>
            <a:off x="7531482" y="10"/>
            <a:ext cx="4657341" cy="3448414"/>
          </a:xfrm>
          <a:prstGeom prst="rect">
            <a:avLst/>
          </a:prstGeom>
        </p:spPr>
      </p:pic>
      <p:pic>
        <p:nvPicPr>
          <p:cNvPr id="8" name="Content Placeholder 7" descr="Diagram">
            <a:extLst>
              <a:ext uri="{FF2B5EF4-FFF2-40B4-BE49-F238E27FC236}">
                <a16:creationId xmlns:a16="http://schemas.microsoft.com/office/drawing/2014/main" id="{2573F7F0-3F71-93FB-1148-62EF5E6DF658}"/>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32089"/>
          <a:stretch/>
        </p:blipFill>
        <p:spPr>
          <a:xfrm>
            <a:off x="7528308" y="3437472"/>
            <a:ext cx="4657341" cy="3428996"/>
          </a:xfrm>
          <a:prstGeom prst="rect">
            <a:avLst/>
          </a:prstGeom>
        </p:spPr>
      </p:pic>
      <p:sp>
        <p:nvSpPr>
          <p:cNvPr id="6" name="TextBox 5">
            <a:extLst>
              <a:ext uri="{FF2B5EF4-FFF2-40B4-BE49-F238E27FC236}">
                <a16:creationId xmlns:a16="http://schemas.microsoft.com/office/drawing/2014/main" id="{4A80EE6E-4508-CA5F-7089-9F2A2BC504FB}"/>
              </a:ext>
            </a:extLst>
          </p:cNvPr>
          <p:cNvSpPr txBox="1"/>
          <p:nvPr/>
        </p:nvSpPr>
        <p:spPr>
          <a:xfrm>
            <a:off x="9646140" y="3248369"/>
            <a:ext cx="254268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pursuit.unimelb.edu.au/articles/the-danger-of-surveillance-tech-post-covid-19">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
        <p:nvSpPr>
          <p:cNvPr id="9" name="TextBox 8">
            <a:extLst>
              <a:ext uri="{FF2B5EF4-FFF2-40B4-BE49-F238E27FC236}">
                <a16:creationId xmlns:a16="http://schemas.microsoft.com/office/drawing/2014/main" id="{52015DB4-50B2-1C38-37C7-BA0707BCA93A}"/>
              </a:ext>
            </a:extLst>
          </p:cNvPr>
          <p:cNvSpPr txBox="1"/>
          <p:nvPr/>
        </p:nvSpPr>
        <p:spPr>
          <a:xfrm>
            <a:off x="9642966" y="6666413"/>
            <a:ext cx="254268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policyoptions.irpp.org/magazines/july-2020/whos-covid-19-technology-access-pool-deserves-canadas-support/twitter-whos-covid-19-technology-access-pool-deserves-canadas-suppor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20156987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46E0C-3230-EC7F-87F1-DCA666408ADC}"/>
              </a:ext>
            </a:extLst>
          </p:cNvPr>
          <p:cNvSpPr>
            <a:spLocks noGrp="1"/>
          </p:cNvSpPr>
          <p:nvPr>
            <p:ph type="title"/>
          </p:nvPr>
        </p:nvSpPr>
        <p:spPr/>
        <p:txBody>
          <a:bodyPr/>
          <a:lstStyle/>
          <a:p>
            <a:r>
              <a:rPr lang="en-GB" dirty="0"/>
              <a:t>Reference</a:t>
            </a:r>
          </a:p>
        </p:txBody>
      </p:sp>
      <p:sp>
        <p:nvSpPr>
          <p:cNvPr id="3" name="Content Placeholder 2">
            <a:extLst>
              <a:ext uri="{FF2B5EF4-FFF2-40B4-BE49-F238E27FC236}">
                <a16:creationId xmlns:a16="http://schemas.microsoft.com/office/drawing/2014/main" id="{B4F58754-4125-EEA8-A20B-A6383AC89AB4}"/>
              </a:ext>
            </a:extLst>
          </p:cNvPr>
          <p:cNvSpPr>
            <a:spLocks noGrp="1"/>
          </p:cNvSpPr>
          <p:nvPr>
            <p:ph idx="1"/>
          </p:nvPr>
        </p:nvSpPr>
        <p:spPr/>
        <p:txBody>
          <a:bodyPr>
            <a:normAutofit lnSpcReduction="10000"/>
          </a:bodyPr>
          <a:lstStyle/>
          <a:p>
            <a:r>
              <a:rPr lang="en-GB" dirty="0"/>
              <a:t>Goldschmidt.,2020.The COVID- 19 pandemic: Technology use to support the wellbeing of children. Journal of pediatric nursing.53,p88.</a:t>
            </a:r>
          </a:p>
          <a:p>
            <a:r>
              <a:rPr lang="en-GB" dirty="0"/>
              <a:t>Guamantan.,2021.Learning during the COVID-19 pandemic: Analysis of learning on sport education. Journal sport  Area.6,p51-58</a:t>
            </a:r>
          </a:p>
          <a:p>
            <a:r>
              <a:rPr lang="en-GB" dirty="0"/>
              <a:t>Kumar.,2020.‘A review of modern technologies for tackling COVID 19 pandemic’.25 April.p569.</a:t>
            </a:r>
          </a:p>
          <a:p>
            <a:r>
              <a:rPr lang="en-GB" dirty="0"/>
              <a:t>Shu Wei Ting.,2020.  Digital technology and COVID 19. Nature Medicine. 26,p459-461.</a:t>
            </a:r>
          </a:p>
          <a:p>
            <a:r>
              <a:rPr lang="en-GB" dirty="0"/>
              <a:t>Brem, A .,2021.Implication of the coronavirus (COVID 19).Which technologies will improve our lives.163,p2</a:t>
            </a:r>
          </a:p>
        </p:txBody>
      </p:sp>
    </p:spTree>
    <p:extLst>
      <p:ext uri="{BB962C8B-B14F-4D97-AF65-F5344CB8AC3E}">
        <p14:creationId xmlns:p14="http://schemas.microsoft.com/office/powerpoint/2010/main" val="172465577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000AE00-478B-4C94-E713-D10A574DFA11}"/>
              </a:ext>
            </a:extLst>
          </p:cNvPr>
          <p:cNvSpPr>
            <a:spLocks noGrp="1"/>
          </p:cNvSpPr>
          <p:nvPr>
            <p:ph type="title"/>
          </p:nvPr>
        </p:nvSpPr>
        <p:spPr>
          <a:xfrm>
            <a:off x="643466" y="321734"/>
            <a:ext cx="6891187" cy="1135737"/>
          </a:xfrm>
        </p:spPr>
        <p:txBody>
          <a:bodyPr>
            <a:normAutofit/>
          </a:bodyPr>
          <a:lstStyle/>
          <a:p>
            <a:r>
              <a:rPr lang="en-GB" sz="3600"/>
              <a:t>References</a:t>
            </a:r>
            <a:endParaRPr lang="en-US" sz="3600"/>
          </a:p>
        </p:txBody>
      </p:sp>
      <p:sp>
        <p:nvSpPr>
          <p:cNvPr id="12" name="Isosceles Triangle 11">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D0FA7C96-6E39-5CB3-87F4-C1FCE754D25B}"/>
              </a:ext>
            </a:extLst>
          </p:cNvPr>
          <p:cNvPicPr>
            <a:picLocks noChangeAspect="1"/>
          </p:cNvPicPr>
          <p:nvPr/>
        </p:nvPicPr>
        <p:blipFill rotWithShape="1">
          <a:blip r:embed="rId2"/>
          <a:srcRect l="41305" r="25377"/>
          <a:stretch/>
        </p:blipFill>
        <p:spPr>
          <a:xfrm>
            <a:off x="8129873" y="10"/>
            <a:ext cx="4062128" cy="6857990"/>
          </a:xfrm>
          <a:prstGeom prst="rect">
            <a:avLst/>
          </a:prstGeom>
        </p:spPr>
      </p:pic>
      <p:grpSp>
        <p:nvGrpSpPr>
          <p:cNvPr id="16" name="Group 15">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23132" y="713128"/>
            <a:ext cx="1068867" cy="2126625"/>
            <a:chOff x="10918968" y="713127"/>
            <a:chExt cx="1273032" cy="2532832"/>
          </a:xfrm>
        </p:grpSpPr>
        <p:sp>
          <p:nvSpPr>
            <p:cNvPr id="17" name="Rectangle 16">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Isosceles Triangle 17">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aphicFrame>
        <p:nvGraphicFramePr>
          <p:cNvPr id="5" name="Content Placeholder 2">
            <a:extLst>
              <a:ext uri="{FF2B5EF4-FFF2-40B4-BE49-F238E27FC236}">
                <a16:creationId xmlns:a16="http://schemas.microsoft.com/office/drawing/2014/main" id="{28F97CD1-83E6-FB46-8283-D2400D89BCF9}"/>
              </a:ext>
            </a:extLst>
          </p:cNvPr>
          <p:cNvGraphicFramePr>
            <a:graphicFrameLocks noGrp="1"/>
          </p:cNvGraphicFramePr>
          <p:nvPr>
            <p:ph idx="1"/>
            <p:extLst>
              <p:ext uri="{D42A27DB-BD31-4B8C-83A1-F6EECF244321}">
                <p14:modId xmlns:p14="http://schemas.microsoft.com/office/powerpoint/2010/main" val="2482014715"/>
              </p:ext>
            </p:extLst>
          </p:nvPr>
        </p:nvGraphicFramePr>
        <p:xfrm>
          <a:off x="643467" y="1782981"/>
          <a:ext cx="6891187" cy="43939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19279706"/>
      </p:ext>
    </p:extLst>
  </p:cSld>
  <p:clrMapOvr>
    <a:masterClrMapping/>
  </p:clrMapOvr>
  <p:transition spd="slow">
    <p:wip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C1605-58DE-493E-918D-1F406CC0E56C}"/>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400792D3-5F6E-4419-9E64-6434C7B863A1}"/>
              </a:ext>
            </a:extLst>
          </p:cNvPr>
          <p:cNvSpPr>
            <a:spLocks noGrp="1"/>
          </p:cNvSpPr>
          <p:nvPr>
            <p:ph idx="1"/>
          </p:nvPr>
        </p:nvSpPr>
        <p:spPr/>
        <p:txBody>
          <a:bodyPr>
            <a:normAutofit/>
          </a:bodyPr>
          <a:lstStyle/>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 </a:t>
            </a:r>
            <a:r>
              <a:rPr lang="en-US" sz="1800">
                <a:effectLst/>
                <a:latin typeface="Calibri" panose="020F0502020204030204" pitchFamily="34" charset="0"/>
                <a:ea typeface="Calibri" panose="020F0502020204030204" pitchFamily="34" charset="0"/>
                <a:cs typeface="Times New Roman" panose="02020603050405020304" pitchFamily="18" charset="0"/>
              </a:rPr>
              <a:t>Al-Abdallah</a:t>
            </a:r>
            <a:r>
              <a:rPr lang="en-US" sz="1800" dirty="0">
                <a:effectLst/>
                <a:latin typeface="Calibri" panose="020F0502020204030204" pitchFamily="34" charset="0"/>
                <a:ea typeface="Calibri" panose="020F0502020204030204" pitchFamily="34" charset="0"/>
                <a:cs typeface="Times New Roman" panose="02020603050405020304" pitchFamily="18" charset="0"/>
              </a:rPr>
              <a:t>, M., Hamdan, M. and Dar-Odeh, N., 2021. Traditional vs digital communication channels for improving compliance with fixed orthodontic treatment: A randomized controlled trial.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The Angle Orthodontist</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91</a:t>
            </a:r>
            <a:r>
              <a:rPr lang="en-US" sz="1800" dirty="0">
                <a:effectLst/>
                <a:latin typeface="Calibri" panose="020F0502020204030204" pitchFamily="34" charset="0"/>
                <a:ea typeface="Calibri" panose="020F0502020204030204" pitchFamily="34" charset="0"/>
                <a:cs typeface="Times New Roman" panose="02020603050405020304" pitchFamily="18" charset="0"/>
              </a:rPr>
              <a:t>(2), pp.227-235.</a:t>
            </a:r>
          </a:p>
          <a:p>
            <a:pPr marL="342900" lvl="0" indent="-342900">
              <a:lnSpc>
                <a:spcPct val="107000"/>
              </a:lnSpc>
              <a:spcAft>
                <a:spcPts val="800"/>
              </a:spcAft>
              <a:buFont typeface="Wingdings 3" panose="05040102010807070707" pitchFamily="18" charset="2"/>
              <a:buChar char=""/>
              <a:tabLst>
                <a:tab pos="457200" algn="l"/>
              </a:tabLst>
            </a:pPr>
            <a:r>
              <a:rPr lang="en-US" sz="1800" dirty="0">
                <a:effectLst/>
                <a:latin typeface="Calibri" panose="020F0502020204030204" pitchFamily="34" charset="0"/>
                <a:ea typeface="Calibri" panose="020F0502020204030204" pitchFamily="34" charset="0"/>
                <a:cs typeface="Times New Roman" panose="02020603050405020304" pitchFamily="18" charset="0"/>
              </a:rPr>
              <a:t>Bucci, S.,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Schwannauer</a:t>
            </a:r>
            <a:r>
              <a:rPr lang="en-US" sz="1800" dirty="0">
                <a:effectLst/>
                <a:latin typeface="Calibri" panose="020F0502020204030204" pitchFamily="34" charset="0"/>
                <a:ea typeface="Calibri" panose="020F0502020204030204" pitchFamily="34" charset="0"/>
                <a:cs typeface="Times New Roman" panose="02020603050405020304" pitchFamily="18" charset="0"/>
              </a:rPr>
              <a:t>, M. and Berry, N., 2019. The digital revolution and its impact on mental health care.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Psychology and Psychotherapy: Theory, Research and Practice</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92</a:t>
            </a:r>
            <a:r>
              <a:rPr lang="en-US" sz="1800" dirty="0">
                <a:effectLst/>
                <a:latin typeface="Calibri" panose="020F0502020204030204" pitchFamily="34" charset="0"/>
                <a:ea typeface="Calibri" panose="020F0502020204030204" pitchFamily="34" charset="0"/>
                <a:cs typeface="Times New Roman" panose="02020603050405020304" pitchFamily="18" charset="0"/>
              </a:rPr>
              <a:t>(2), pp.277-297.</a:t>
            </a:r>
          </a:p>
          <a:p>
            <a:pPr marL="342900" lvl="0" indent="-342900">
              <a:lnSpc>
                <a:spcPct val="107000"/>
              </a:lnSpc>
              <a:spcAft>
                <a:spcPts val="800"/>
              </a:spcAft>
              <a:buFont typeface="Wingdings 3" panose="05040102010807070707" pitchFamily="18" charset="2"/>
              <a:buChar char=""/>
              <a:tabLst>
                <a:tab pos="457200" algn="l"/>
              </a:tabLst>
            </a:pPr>
            <a:r>
              <a:rPr lang="en-US" sz="1800" dirty="0">
                <a:effectLst/>
                <a:latin typeface="Calibri" panose="020F0502020204030204" pitchFamily="34" charset="0"/>
                <a:ea typeface="Calibri" panose="020F0502020204030204" pitchFamily="34" charset="0"/>
                <a:cs typeface="Times New Roman" panose="02020603050405020304" pitchFamily="18" charset="0"/>
              </a:rPr>
              <a:t>Lyles, C.R., Wachter, R.M. and Sarkar, U., 2021. Focusing on digital health equity.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JAMA</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326</a:t>
            </a:r>
            <a:r>
              <a:rPr lang="en-US" sz="1800" dirty="0">
                <a:effectLst/>
                <a:latin typeface="Calibri" panose="020F0502020204030204" pitchFamily="34" charset="0"/>
                <a:ea typeface="Calibri" panose="020F0502020204030204" pitchFamily="34" charset="0"/>
                <a:cs typeface="Times New Roman" panose="02020603050405020304" pitchFamily="18" charset="0"/>
              </a:rPr>
              <a:t>(18), pp.1795-1796.</a:t>
            </a:r>
          </a:p>
          <a:p>
            <a:pPr marL="342900" lvl="0" indent="-342900">
              <a:lnSpc>
                <a:spcPct val="107000"/>
              </a:lnSpc>
              <a:spcAft>
                <a:spcPts val="800"/>
              </a:spcAft>
              <a:buFont typeface="Wingdings 3" panose="05040102010807070707" pitchFamily="18" charset="2"/>
              <a:buChar char=""/>
              <a:tabLst>
                <a:tab pos="457200" algn="l"/>
              </a:tabLst>
            </a:pPr>
            <a:r>
              <a:rPr lang="en-US" sz="1800" dirty="0">
                <a:effectLst/>
                <a:latin typeface="Calibri" panose="020F0502020204030204" pitchFamily="34" charset="0"/>
                <a:ea typeface="Calibri" panose="020F0502020204030204" pitchFamily="34" charset="0"/>
                <a:cs typeface="Times New Roman" panose="02020603050405020304" pitchFamily="18" charset="0"/>
              </a:rPr>
              <a:t>Mann, C., 2020. Conveying empathy in telephonic and digital communication.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Professional Case Management</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25</a:t>
            </a:r>
            <a:r>
              <a:rPr lang="en-US" sz="1800" dirty="0">
                <a:effectLst/>
                <a:latin typeface="Calibri" panose="020F0502020204030204" pitchFamily="34" charset="0"/>
                <a:ea typeface="Calibri" panose="020F0502020204030204" pitchFamily="34" charset="0"/>
                <a:cs typeface="Times New Roman" panose="02020603050405020304" pitchFamily="18" charset="0"/>
              </a:rPr>
              <a:t>(5), pp.297-299.</a:t>
            </a:r>
          </a:p>
          <a:p>
            <a:pPr marL="342900" lvl="0" indent="-342900">
              <a:lnSpc>
                <a:spcPct val="107000"/>
              </a:lnSpc>
              <a:spcAft>
                <a:spcPts val="800"/>
              </a:spcAft>
              <a:buFont typeface="Wingdings 3" panose="05040102010807070707" pitchFamily="18" charset="2"/>
              <a:buChar char=""/>
              <a:tabLst>
                <a:tab pos="457200" algn="l"/>
              </a:tabLst>
            </a:pPr>
            <a:r>
              <a:rPr lang="en-US" sz="1800" dirty="0">
                <a:effectLst/>
                <a:latin typeface="Calibri" panose="020F0502020204030204" pitchFamily="34" charset="0"/>
                <a:ea typeface="Calibri" panose="020F0502020204030204" pitchFamily="34" charset="0"/>
                <a:cs typeface="Times New Roman" panose="02020603050405020304" pitchFamily="18" charset="0"/>
              </a:rPr>
              <a:t>Smith, B. and Magnani, J.W., 2019. New technologies, new disparities: the intersection of electronic health and digital health literacy.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International journal of cardiology</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292</a:t>
            </a:r>
            <a:r>
              <a:rPr lang="en-US" sz="1800" dirty="0">
                <a:effectLst/>
                <a:latin typeface="Calibri" panose="020F0502020204030204" pitchFamily="34" charset="0"/>
                <a:ea typeface="Calibri" panose="020F0502020204030204" pitchFamily="34" charset="0"/>
                <a:cs typeface="Times New Roman" panose="02020603050405020304" pitchFamily="18" charset="0"/>
              </a:rPr>
              <a:t>, pp.280-282.</a:t>
            </a:r>
          </a:p>
          <a:p>
            <a:endParaRPr lang="en-US" dirty="0"/>
          </a:p>
        </p:txBody>
      </p:sp>
    </p:spTree>
    <p:extLst>
      <p:ext uri="{BB962C8B-B14F-4D97-AF65-F5344CB8AC3E}">
        <p14:creationId xmlns:p14="http://schemas.microsoft.com/office/powerpoint/2010/main" val="317222229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BD79F-5D22-2895-1D06-F7ACED41660D}"/>
              </a:ext>
            </a:extLst>
          </p:cNvPr>
          <p:cNvSpPr>
            <a:spLocks noGrp="1"/>
          </p:cNvSpPr>
          <p:nvPr>
            <p:ph type="title"/>
          </p:nvPr>
        </p:nvSpPr>
        <p:spPr>
          <a:xfrm>
            <a:off x="1790700" y="943735"/>
            <a:ext cx="8610600" cy="1293028"/>
          </a:xfrm>
        </p:spPr>
        <p:txBody>
          <a:bodyPr>
            <a:noAutofit/>
          </a:bodyPr>
          <a:lstStyle/>
          <a:p>
            <a:pPr algn="ctr"/>
            <a:r>
              <a:rPr lang="en-US" sz="3200" b="1" dirty="0">
                <a:latin typeface="Times New Roman" panose="02020603050405020304" pitchFamily="18" charset="0"/>
                <a:cs typeface="Times New Roman" panose="02020603050405020304" pitchFamily="18" charset="0"/>
              </a:rPr>
              <a:t>Reference List</a:t>
            </a:r>
            <a:endParaRPr lang="en-IN"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FE88B83-748B-F493-E9C2-808390E4E543}"/>
              </a:ext>
            </a:extLst>
          </p:cNvPr>
          <p:cNvSpPr>
            <a:spLocks noGrp="1"/>
          </p:cNvSpPr>
          <p:nvPr>
            <p:ph idx="1"/>
          </p:nvPr>
        </p:nvSpPr>
        <p:spPr>
          <a:xfrm>
            <a:off x="1023257" y="2236763"/>
            <a:ext cx="10820400" cy="4024125"/>
          </a:xfrm>
        </p:spPr>
        <p:txBody>
          <a:bodyPr>
            <a:noAutofit/>
          </a:bodyPr>
          <a:lstStyle/>
          <a:p>
            <a:pPr algn="just">
              <a:lnSpc>
                <a:spcPct val="150000"/>
              </a:lnSpc>
              <a:spcBef>
                <a:spcPts val="1000"/>
              </a:spcBef>
            </a:pPr>
            <a:r>
              <a:rPr lang="en-IN" sz="1400" dirty="0" err="1">
                <a:solidFill>
                  <a:srgbClr val="222222"/>
                </a:solidFill>
                <a:effectLst/>
                <a:highlight>
                  <a:srgbClr val="FFFFFF"/>
                </a:highlight>
                <a:latin typeface="Times New Roman" panose="02020603050405020304" pitchFamily="18" charset="0"/>
                <a:ea typeface="Times New Roman" panose="02020603050405020304" pitchFamily="18" charset="0"/>
              </a:rPr>
              <a:t>Bejaković</a:t>
            </a:r>
            <a:r>
              <a:rPr lang="en-IN" sz="1400" dirty="0">
                <a:solidFill>
                  <a:srgbClr val="222222"/>
                </a:solidFill>
                <a:effectLst/>
                <a:highlight>
                  <a:srgbClr val="FFFFFF"/>
                </a:highlight>
                <a:latin typeface="Times New Roman" panose="02020603050405020304" pitchFamily="18" charset="0"/>
                <a:ea typeface="Times New Roman" panose="02020603050405020304" pitchFamily="18" charset="0"/>
              </a:rPr>
              <a:t>, P. and </a:t>
            </a:r>
            <a:r>
              <a:rPr lang="en-IN" sz="1400" dirty="0" err="1">
                <a:solidFill>
                  <a:srgbClr val="222222"/>
                </a:solidFill>
                <a:effectLst/>
                <a:highlight>
                  <a:srgbClr val="FFFFFF"/>
                </a:highlight>
                <a:latin typeface="Times New Roman" panose="02020603050405020304" pitchFamily="18" charset="0"/>
                <a:ea typeface="Times New Roman" panose="02020603050405020304" pitchFamily="18" charset="0"/>
              </a:rPr>
              <a:t>Mrnjavac</a:t>
            </a:r>
            <a:r>
              <a:rPr lang="en-IN" sz="1400" dirty="0">
                <a:solidFill>
                  <a:srgbClr val="222222"/>
                </a:solidFill>
                <a:effectLst/>
                <a:highlight>
                  <a:srgbClr val="FFFFFF"/>
                </a:highlight>
                <a:latin typeface="Times New Roman" panose="02020603050405020304" pitchFamily="18" charset="0"/>
                <a:ea typeface="Times New Roman" panose="02020603050405020304" pitchFamily="18" charset="0"/>
              </a:rPr>
              <a:t>, Ž., 2020. The importance of digital literacy on the labour market. </a:t>
            </a:r>
            <a:r>
              <a:rPr lang="en-IN" sz="1400" i="1" dirty="0">
                <a:solidFill>
                  <a:srgbClr val="222222"/>
                </a:solidFill>
                <a:effectLst/>
                <a:highlight>
                  <a:srgbClr val="FFFFFF"/>
                </a:highlight>
                <a:latin typeface="Times New Roman" panose="02020603050405020304" pitchFamily="18" charset="0"/>
                <a:ea typeface="Times New Roman" panose="02020603050405020304" pitchFamily="18" charset="0"/>
              </a:rPr>
              <a:t>Employee Relations: The International Journal</a:t>
            </a:r>
          </a:p>
          <a:p>
            <a:pPr algn="just">
              <a:lnSpc>
                <a:spcPct val="150000"/>
              </a:lnSpc>
              <a:spcBef>
                <a:spcPts val="1000"/>
              </a:spcBef>
            </a:pPr>
            <a:r>
              <a:rPr lang="en-IN" sz="1400" dirty="0">
                <a:solidFill>
                  <a:srgbClr val="222222"/>
                </a:solidFill>
                <a:effectLst/>
                <a:highlight>
                  <a:srgbClr val="FFFFFF"/>
                </a:highlight>
                <a:latin typeface="Times New Roman" panose="02020603050405020304" pitchFamily="18" charset="0"/>
                <a:ea typeface="Times New Roman" panose="02020603050405020304" pitchFamily="18" charset="0"/>
              </a:rPr>
              <a:t>Bosanac, D. and </a:t>
            </a:r>
            <a:r>
              <a:rPr lang="en-IN" sz="1400" dirty="0" err="1">
                <a:solidFill>
                  <a:srgbClr val="222222"/>
                </a:solidFill>
                <a:effectLst/>
                <a:highlight>
                  <a:srgbClr val="FFFFFF"/>
                </a:highlight>
                <a:latin typeface="Times New Roman" panose="02020603050405020304" pitchFamily="18" charset="0"/>
                <a:ea typeface="Times New Roman" panose="02020603050405020304" pitchFamily="18" charset="0"/>
              </a:rPr>
              <a:t>Luic</a:t>
            </a:r>
            <a:r>
              <a:rPr lang="en-IN" sz="1400" dirty="0">
                <a:solidFill>
                  <a:srgbClr val="222222"/>
                </a:solidFill>
                <a:effectLst/>
                <a:highlight>
                  <a:srgbClr val="FFFFFF"/>
                </a:highlight>
                <a:latin typeface="Times New Roman" panose="02020603050405020304" pitchFamily="18" charset="0"/>
                <a:ea typeface="Times New Roman" panose="02020603050405020304" pitchFamily="18" charset="0"/>
              </a:rPr>
              <a:t>, L., 2021. Importance of digital literacy in the process of confronting the stress during COVID-19 Pandemic. In </a:t>
            </a:r>
            <a:r>
              <a:rPr lang="en-IN" sz="1400" i="1" dirty="0">
                <a:solidFill>
                  <a:srgbClr val="222222"/>
                </a:solidFill>
                <a:effectLst/>
                <a:highlight>
                  <a:srgbClr val="FFFFFF"/>
                </a:highlight>
                <a:latin typeface="Times New Roman" panose="02020603050405020304" pitchFamily="18" charset="0"/>
                <a:ea typeface="Times New Roman" panose="02020603050405020304" pitchFamily="18" charset="0"/>
              </a:rPr>
              <a:t>Public Health and Informatics</a:t>
            </a:r>
            <a:r>
              <a:rPr lang="en-IN" sz="1400" dirty="0">
                <a:solidFill>
                  <a:srgbClr val="222222"/>
                </a:solidFill>
                <a:effectLst/>
                <a:highlight>
                  <a:srgbClr val="FFFFFF"/>
                </a:highlight>
                <a:latin typeface="Times New Roman" panose="02020603050405020304" pitchFamily="18" charset="0"/>
                <a:ea typeface="Times New Roman" panose="02020603050405020304" pitchFamily="18" charset="0"/>
              </a:rPr>
              <a:t> (pp. 1041-1045). IOS Press..</a:t>
            </a:r>
          </a:p>
          <a:p>
            <a:pPr algn="just">
              <a:lnSpc>
                <a:spcPct val="150000"/>
              </a:lnSpc>
            </a:pPr>
            <a:r>
              <a:rPr lang="en-IN" sz="1400" dirty="0">
                <a:solidFill>
                  <a:srgbClr val="222222"/>
                </a:solidFill>
                <a:effectLst/>
                <a:highlight>
                  <a:srgbClr val="FFFFFF"/>
                </a:highlight>
                <a:latin typeface="Times New Roman" panose="02020603050405020304" pitchFamily="18" charset="0"/>
                <a:ea typeface="Times New Roman" panose="02020603050405020304" pitchFamily="18" charset="0"/>
              </a:rPr>
              <a:t>Klassen, A., 2019. Deconstructing Paper-Lined Cubicles: Digital Literacy and Information Technology Resources in the Workplace. </a:t>
            </a:r>
            <a:r>
              <a:rPr lang="en-IN" sz="1400" i="1" dirty="0">
                <a:solidFill>
                  <a:srgbClr val="222222"/>
                </a:solidFill>
                <a:effectLst/>
                <a:highlight>
                  <a:srgbClr val="FFFFFF"/>
                </a:highlight>
                <a:latin typeface="Times New Roman" panose="02020603050405020304" pitchFamily="18" charset="0"/>
                <a:ea typeface="Times New Roman" panose="02020603050405020304" pitchFamily="18" charset="0"/>
              </a:rPr>
              <a:t>Int. J. Adv. Corp. Learn.</a:t>
            </a:r>
            <a:r>
              <a:rPr lang="en-IN" sz="1400" dirty="0">
                <a:solidFill>
                  <a:srgbClr val="222222"/>
                </a:solidFill>
                <a:effectLst/>
                <a:highlight>
                  <a:srgbClr val="FFFFFF"/>
                </a:highlight>
                <a:latin typeface="Times New Roman" panose="02020603050405020304" pitchFamily="18" charset="0"/>
                <a:ea typeface="Times New Roman" panose="02020603050405020304" pitchFamily="18" charset="0"/>
              </a:rPr>
              <a:t>, </a:t>
            </a:r>
            <a:r>
              <a:rPr lang="en-IN" sz="1400" i="1" dirty="0">
                <a:solidFill>
                  <a:srgbClr val="222222"/>
                </a:solidFill>
                <a:effectLst/>
                <a:highlight>
                  <a:srgbClr val="FFFFFF"/>
                </a:highlight>
                <a:latin typeface="Times New Roman" panose="02020603050405020304" pitchFamily="18" charset="0"/>
                <a:ea typeface="Times New Roman" panose="02020603050405020304" pitchFamily="18" charset="0"/>
              </a:rPr>
              <a:t>12</a:t>
            </a:r>
            <a:r>
              <a:rPr lang="en-IN" sz="1400" dirty="0">
                <a:solidFill>
                  <a:srgbClr val="222222"/>
                </a:solidFill>
                <a:effectLst/>
                <a:highlight>
                  <a:srgbClr val="FFFFFF"/>
                </a:highlight>
                <a:latin typeface="Times New Roman" panose="02020603050405020304" pitchFamily="18" charset="0"/>
                <a:ea typeface="Times New Roman" panose="02020603050405020304" pitchFamily="18" charset="0"/>
              </a:rPr>
              <a:t>(3), pp.5-13..</a:t>
            </a:r>
            <a:endParaRPr lang="en-IN" sz="1400" dirty="0">
              <a:effectLst/>
              <a:latin typeface="Arial" panose="020B0604020202020204" pitchFamily="34" charset="0"/>
              <a:ea typeface="Arial" panose="020B0604020202020204" pitchFamily="34" charset="0"/>
            </a:endParaRPr>
          </a:p>
          <a:p>
            <a:pPr algn="just">
              <a:lnSpc>
                <a:spcPct val="150000"/>
              </a:lnSpc>
            </a:pPr>
            <a:r>
              <a:rPr lang="en-IN" sz="1400" dirty="0">
                <a:solidFill>
                  <a:srgbClr val="222222"/>
                </a:solidFill>
                <a:effectLst/>
                <a:highlight>
                  <a:srgbClr val="FFFFFF"/>
                </a:highlight>
                <a:latin typeface="Times New Roman" panose="02020603050405020304" pitchFamily="18" charset="0"/>
                <a:ea typeface="Times New Roman" panose="02020603050405020304" pitchFamily="18" charset="0"/>
              </a:rPr>
              <a:t> Marsh, E., 2021. Understanding the effect of digital literacy on employees' digital workplace continuance intentions and individual performance. In </a:t>
            </a:r>
            <a:r>
              <a:rPr lang="en-IN" sz="1400" i="1" dirty="0">
                <a:solidFill>
                  <a:srgbClr val="222222"/>
                </a:solidFill>
                <a:effectLst/>
                <a:highlight>
                  <a:srgbClr val="FFFFFF"/>
                </a:highlight>
                <a:latin typeface="Times New Roman" panose="02020603050405020304" pitchFamily="18" charset="0"/>
                <a:ea typeface="Times New Roman" panose="02020603050405020304" pitchFamily="18" charset="0"/>
              </a:rPr>
              <a:t>Research anthology on digital transformation, organizational change, and the impact of remote work</a:t>
            </a:r>
            <a:r>
              <a:rPr lang="en-IN" sz="1400" dirty="0">
                <a:solidFill>
                  <a:srgbClr val="222222"/>
                </a:solidFill>
                <a:effectLst/>
                <a:highlight>
                  <a:srgbClr val="FFFFFF"/>
                </a:highlight>
                <a:latin typeface="Times New Roman" panose="02020603050405020304" pitchFamily="18" charset="0"/>
                <a:ea typeface="Times New Roman" panose="02020603050405020304" pitchFamily="18" charset="0"/>
              </a:rPr>
              <a:t> (pp. 1638-1659). IGI Global.</a:t>
            </a:r>
            <a:endParaRPr lang="en-IN" sz="14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2994035479"/>
      </p:ext>
    </p:extLst>
  </p:cSld>
  <p:clrMapOvr>
    <a:masterClrMapping/>
  </p:clrMapOvr>
  <p:transition spd="slow">
    <p:push dir="u"/>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 name="Picture 29">
            <a:extLst>
              <a:ext uri="{FF2B5EF4-FFF2-40B4-BE49-F238E27FC236}">
                <a16:creationId xmlns:a16="http://schemas.microsoft.com/office/drawing/2014/main" id="{3BE47EA0-FD38-1A4B-9EF0-45B02A32A580}"/>
              </a:ext>
            </a:extLst>
          </p:cNvPr>
          <p:cNvPicPr>
            <a:picLocks noChangeAspect="1"/>
          </p:cNvPicPr>
          <p:nvPr/>
        </p:nvPicPr>
        <p:blipFill rotWithShape="1">
          <a:blip r:embed="rId2" cstate="hqprint">
            <a:extLst>
              <a:ext uri="{28A0092B-C50C-407E-A947-70E740481C1C}">
                <a14:useLocalDpi xmlns:a14="http://schemas.microsoft.com/office/drawing/2010/main"/>
              </a:ext>
            </a:extLst>
          </a:blip>
          <a:srcRect l="-78"/>
          <a:stretch/>
        </p:blipFill>
        <p:spPr>
          <a:xfrm>
            <a:off x="0" y="3429000"/>
            <a:ext cx="12201426" cy="3669292"/>
          </a:xfrm>
          <a:prstGeom prst="rect">
            <a:avLst/>
          </a:prstGeom>
        </p:spPr>
      </p:pic>
      <p:sp>
        <p:nvSpPr>
          <p:cNvPr id="5" name="Rectangle 4">
            <a:extLst>
              <a:ext uri="{FF2B5EF4-FFF2-40B4-BE49-F238E27FC236}">
                <a16:creationId xmlns:a16="http://schemas.microsoft.com/office/drawing/2014/main" id="{FDC849B4-BF3B-4A31-AFFB-DCE189032FCD}"/>
              </a:ext>
            </a:extLst>
          </p:cNvPr>
          <p:cNvSpPr/>
          <p:nvPr/>
        </p:nvSpPr>
        <p:spPr>
          <a:xfrm flipV="1">
            <a:off x="0" y="3429000"/>
            <a:ext cx="12201426" cy="3669292"/>
          </a:xfrm>
          <a:prstGeom prst="rect">
            <a:avLst/>
          </a:prstGeom>
          <a:solidFill>
            <a:srgbClr val="5C2405">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4" name="Rectangle 13">
            <a:extLst>
              <a:ext uri="{FF2B5EF4-FFF2-40B4-BE49-F238E27FC236}">
                <a16:creationId xmlns:a16="http://schemas.microsoft.com/office/drawing/2014/main" id="{5C01BFF0-1CF9-4B45-9991-20479E1FD892}"/>
              </a:ext>
            </a:extLst>
          </p:cNvPr>
          <p:cNvSpPr/>
          <p:nvPr/>
        </p:nvSpPr>
        <p:spPr>
          <a:xfrm>
            <a:off x="3547434" y="599305"/>
            <a:ext cx="5097132" cy="523220"/>
          </a:xfrm>
          <a:prstGeom prst="rect">
            <a:avLst/>
          </a:prstGeom>
        </p:spPr>
        <p:txBody>
          <a:bodyPr wrap="square">
            <a:spAutoFit/>
          </a:bodyPr>
          <a:lstStyle/>
          <a:p>
            <a:pPr algn="ctr"/>
            <a:r>
              <a:rPr lang="en-US" sz="2800" b="1" dirty="0">
                <a:solidFill>
                  <a:schemeClr val="tx1">
                    <a:lumMod val="65000"/>
                    <a:lumOff val="35000"/>
                  </a:schemeClr>
                </a:solidFill>
                <a:latin typeface="Helvetica Neue" panose="02000503000000020004" pitchFamily="2" charset="0"/>
                <a:ea typeface="Helvetica Neue" panose="02000503000000020004" pitchFamily="2" charset="0"/>
                <a:cs typeface="Helvetica Neue" panose="02000503000000020004" pitchFamily="2" charset="0"/>
              </a:rPr>
              <a:t>References</a:t>
            </a:r>
          </a:p>
        </p:txBody>
      </p:sp>
      <p:grpSp>
        <p:nvGrpSpPr>
          <p:cNvPr id="2" name="Group 1">
            <a:extLst>
              <a:ext uri="{FF2B5EF4-FFF2-40B4-BE49-F238E27FC236}">
                <a16:creationId xmlns:a16="http://schemas.microsoft.com/office/drawing/2014/main" id="{3EB8E1E0-32B9-45CC-A2E9-232D1DCABBB6}"/>
              </a:ext>
            </a:extLst>
          </p:cNvPr>
          <p:cNvGrpSpPr/>
          <p:nvPr/>
        </p:nvGrpSpPr>
        <p:grpSpPr>
          <a:xfrm>
            <a:off x="1023115" y="1479836"/>
            <a:ext cx="10145771" cy="4920963"/>
            <a:chOff x="904100" y="1479836"/>
            <a:chExt cx="10145771" cy="4920963"/>
          </a:xfrm>
        </p:grpSpPr>
        <p:sp>
          <p:nvSpPr>
            <p:cNvPr id="25" name="Rectangle: Rounded Corners 18">
              <a:extLst>
                <a:ext uri="{FF2B5EF4-FFF2-40B4-BE49-F238E27FC236}">
                  <a16:creationId xmlns:a16="http://schemas.microsoft.com/office/drawing/2014/main" id="{2DD0FA76-A8DD-A94D-902F-76123F00E39E}"/>
                </a:ext>
              </a:extLst>
            </p:cNvPr>
            <p:cNvSpPr/>
            <p:nvPr/>
          </p:nvSpPr>
          <p:spPr>
            <a:xfrm rot="5400000" flipV="1">
              <a:off x="4043166" y="-1132569"/>
              <a:ext cx="3867639" cy="10145771"/>
            </a:xfrm>
            <a:prstGeom prst="roundRect">
              <a:avLst>
                <a:gd name="adj" fmla="val 1503"/>
              </a:avLst>
            </a:prstGeom>
            <a:solidFill>
              <a:sysClr val="window" lastClr="FFFFFF">
                <a:alpha val="15000"/>
              </a:sysClr>
            </a:solidFill>
            <a:ln w="12700" cap="flat" cmpd="sng" algn="ctr">
              <a:noFill/>
              <a:prstDash val="solid"/>
              <a:miter lim="800000"/>
            </a:ln>
            <a:effectLst>
              <a:outerShdw blurRad="444500" algn="ctr" rotWithShape="0">
                <a:prstClr val="black">
                  <a:alpha val="10000"/>
                </a:prst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white"/>
                  </a:solidFill>
                  <a:effectLst/>
                  <a:uLnTx/>
                  <a:uFillTx/>
                  <a:latin typeface="Calibri" panose="020F0502020204030204"/>
                  <a:ea typeface="+mn-ea"/>
                  <a:cs typeface="+mn-cs"/>
                </a:rPr>
                <a:t> 	</a:t>
              </a:r>
              <a:endParaRPr kumimoji="0" lang="id-ID" sz="1800" b="0" i="0" u="none" strike="noStrike" kern="0" cap="none" spc="0" normalizeH="0" baseline="0" noProof="0" dirty="0">
                <a:ln>
                  <a:noFill/>
                </a:ln>
                <a:solidFill>
                  <a:prstClr val="white"/>
                </a:solidFill>
                <a:effectLst/>
                <a:uLnTx/>
                <a:uFillTx/>
                <a:latin typeface="Calibri" panose="020F0502020204030204"/>
                <a:ea typeface="+mn-ea"/>
                <a:cs typeface="+mn-cs"/>
              </a:endParaRPr>
            </a:p>
          </p:txBody>
        </p:sp>
        <p:sp>
          <p:nvSpPr>
            <p:cNvPr id="26" name="Rectangle: Rounded Corners 19">
              <a:extLst>
                <a:ext uri="{FF2B5EF4-FFF2-40B4-BE49-F238E27FC236}">
                  <a16:creationId xmlns:a16="http://schemas.microsoft.com/office/drawing/2014/main" id="{401FA040-DD94-DF4D-B8D7-3A653686373C}"/>
                </a:ext>
              </a:extLst>
            </p:cNvPr>
            <p:cNvSpPr/>
            <p:nvPr/>
          </p:nvSpPr>
          <p:spPr>
            <a:xfrm rot="5400000" flipV="1">
              <a:off x="3725821" y="-892928"/>
              <a:ext cx="4502332" cy="9666492"/>
            </a:xfrm>
            <a:prstGeom prst="roundRect">
              <a:avLst>
                <a:gd name="adj" fmla="val 1503"/>
              </a:avLst>
            </a:prstGeom>
            <a:solidFill>
              <a:sysClr val="window" lastClr="FFFFFF">
                <a:alpha val="40000"/>
              </a:sysClr>
            </a:solidFill>
            <a:ln w="12700" cap="flat" cmpd="sng" algn="ctr">
              <a:noFill/>
              <a:prstDash val="solid"/>
              <a:miter lim="800000"/>
            </a:ln>
            <a:effectLst>
              <a:outerShdw blurRad="444500" algn="ctr" rotWithShape="0">
                <a:prstClr val="black">
                  <a:alpha val="10000"/>
                </a:prst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white"/>
                  </a:solidFill>
                  <a:effectLst/>
                  <a:uLnTx/>
                  <a:uFillTx/>
                  <a:latin typeface="Calibri" panose="020F0502020204030204"/>
                  <a:ea typeface="+mn-ea"/>
                  <a:cs typeface="+mn-cs"/>
                </a:rPr>
                <a:t> 	</a:t>
              </a:r>
              <a:endParaRPr kumimoji="0" lang="id-ID" sz="1800" b="0" i="0" u="none" strike="noStrike" kern="0" cap="none" spc="0" normalizeH="0" baseline="0" noProof="0" dirty="0">
                <a:ln>
                  <a:noFill/>
                </a:ln>
                <a:solidFill>
                  <a:prstClr val="white"/>
                </a:solidFill>
                <a:effectLst/>
                <a:uLnTx/>
                <a:uFillTx/>
                <a:latin typeface="Calibri" panose="020F0502020204030204"/>
                <a:ea typeface="+mn-ea"/>
                <a:cs typeface="+mn-cs"/>
              </a:endParaRPr>
            </a:p>
          </p:txBody>
        </p:sp>
        <p:sp>
          <p:nvSpPr>
            <p:cNvPr id="27" name="Rectangle: Rounded Corners 20">
              <a:extLst>
                <a:ext uri="{FF2B5EF4-FFF2-40B4-BE49-F238E27FC236}">
                  <a16:creationId xmlns:a16="http://schemas.microsoft.com/office/drawing/2014/main" id="{A647182F-4F3A-A64A-A35D-AE50F17E2970}"/>
                </a:ext>
              </a:extLst>
            </p:cNvPr>
            <p:cNvSpPr/>
            <p:nvPr/>
          </p:nvSpPr>
          <p:spPr>
            <a:xfrm rot="5400000" flipV="1">
              <a:off x="3516505" y="-649151"/>
              <a:ext cx="4920963" cy="9178938"/>
            </a:xfrm>
            <a:prstGeom prst="roundRect">
              <a:avLst>
                <a:gd name="adj" fmla="val 1503"/>
              </a:avLst>
            </a:prstGeom>
            <a:solidFill>
              <a:sysClr val="window" lastClr="FFFFFF"/>
            </a:solidFill>
            <a:ln w="12700" cap="flat" cmpd="sng" algn="ctr">
              <a:noFill/>
              <a:prstDash val="solid"/>
              <a:miter lim="800000"/>
            </a:ln>
            <a:effectLst>
              <a:outerShdw blurRad="444500" algn="ctr" rotWithShape="0">
                <a:prstClr val="black">
                  <a:alpha val="10000"/>
                </a:prst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white"/>
                  </a:solidFill>
                  <a:effectLst/>
                  <a:uLnTx/>
                  <a:uFillTx/>
                  <a:latin typeface="Calibri" panose="020F0502020204030204"/>
                  <a:ea typeface="+mn-ea"/>
                  <a:cs typeface="+mn-cs"/>
                </a:rPr>
                <a:t> 	</a:t>
              </a:r>
              <a:endParaRPr kumimoji="0" lang="id-ID" sz="1800" b="0" i="0" u="none" strike="noStrike" kern="0" cap="none" spc="0" normalizeH="0" baseline="0" noProof="0" dirty="0">
                <a:ln>
                  <a:noFill/>
                </a:ln>
                <a:solidFill>
                  <a:prstClr val="white"/>
                </a:solidFill>
                <a:effectLst/>
                <a:uLnTx/>
                <a:uFillTx/>
                <a:latin typeface="Calibri" panose="020F0502020204030204"/>
                <a:ea typeface="+mn-ea"/>
                <a:cs typeface="+mn-cs"/>
              </a:endParaRPr>
            </a:p>
          </p:txBody>
        </p:sp>
      </p:grpSp>
      <p:sp>
        <p:nvSpPr>
          <p:cNvPr id="4" name="TextBox 3">
            <a:extLst>
              <a:ext uri="{FF2B5EF4-FFF2-40B4-BE49-F238E27FC236}">
                <a16:creationId xmlns:a16="http://schemas.microsoft.com/office/drawing/2014/main" id="{B91481D7-90F1-4B94-52DA-554D8E0A4B0E}"/>
              </a:ext>
            </a:extLst>
          </p:cNvPr>
          <p:cNvSpPr txBox="1"/>
          <p:nvPr/>
        </p:nvSpPr>
        <p:spPr>
          <a:xfrm>
            <a:off x="2123167" y="2539933"/>
            <a:ext cx="7945665" cy="2800767"/>
          </a:xfrm>
          <a:prstGeom prst="rect">
            <a:avLst/>
          </a:prstGeom>
          <a:noFill/>
        </p:spPr>
        <p:txBody>
          <a:bodyPr wrap="square">
            <a:spAutoFit/>
          </a:bodyPr>
          <a:lstStyle/>
          <a:p>
            <a:pPr marL="285750" indent="-285750">
              <a:buFont typeface="Arial" panose="020B0604020202020204" pitchFamily="34" charset="0"/>
              <a:buChar char="•"/>
            </a:pPr>
            <a:r>
              <a:rPr lang="en-US" sz="1600" dirty="0">
                <a:solidFill>
                  <a:schemeClr val="tx1">
                    <a:lumMod val="65000"/>
                    <a:lumOff val="35000"/>
                  </a:schemeClr>
                </a:solidFill>
                <a:latin typeface="Helvetica Neue" panose="02000503000000020004" pitchFamily="2" charset="0"/>
                <a:ea typeface="Helvetica Neue" panose="02000503000000020004" pitchFamily="2" charset="0"/>
                <a:cs typeface="Helvetica Neue" panose="02000503000000020004" pitchFamily="2" charset="0"/>
                <a:hlinkClick r:id="rId3">
                  <a:extLst>
                    <a:ext uri="{A12FA001-AC4F-418D-AE19-62706E023703}">
                      <ahyp:hlinkClr xmlns:ahyp="http://schemas.microsoft.com/office/drawing/2018/hyperlinkcolor" val="tx"/>
                    </a:ext>
                  </a:extLst>
                </a:hlinkClick>
              </a:rPr>
              <a:t>https://ori.hhs.gov/education/products/n_illinois_u/datamanagement/dhtopic.html</a:t>
            </a:r>
            <a:endParaRPr lang="en-US" sz="1600" dirty="0">
              <a:solidFill>
                <a:schemeClr val="tx1">
                  <a:lumMod val="65000"/>
                  <a:lumOff val="35000"/>
                </a:schemeClr>
              </a:solidFill>
              <a:latin typeface="Helvetica Neue" panose="02000503000000020004" pitchFamily="2" charset="0"/>
              <a:ea typeface="Helvetica Neue" panose="02000503000000020004" pitchFamily="2" charset="0"/>
              <a:cs typeface="Helvetica Neue" panose="02000503000000020004" pitchFamily="2" charset="0"/>
            </a:endParaRPr>
          </a:p>
          <a:p>
            <a:pPr marL="285750" indent="-285750">
              <a:buFont typeface="Arial" panose="020B0604020202020204" pitchFamily="34" charset="0"/>
              <a:buChar char="•"/>
            </a:pPr>
            <a:endParaRPr lang="en-US" sz="1600" dirty="0">
              <a:solidFill>
                <a:schemeClr val="tx1">
                  <a:lumMod val="65000"/>
                  <a:lumOff val="35000"/>
                </a:schemeClr>
              </a:solidFill>
              <a:latin typeface="Helvetica Neue" panose="02000503000000020004" pitchFamily="2" charset="0"/>
              <a:ea typeface="Helvetica Neue" panose="02000503000000020004" pitchFamily="2" charset="0"/>
              <a:cs typeface="Helvetica Neue" panose="02000503000000020004" pitchFamily="2" charset="0"/>
            </a:endParaRPr>
          </a:p>
          <a:p>
            <a:pPr marL="285750" indent="-285750">
              <a:buFont typeface="Arial" panose="020B0604020202020204" pitchFamily="34" charset="0"/>
              <a:buChar char="•"/>
            </a:pPr>
            <a:r>
              <a:rPr lang="en-US" sz="1600" dirty="0">
                <a:solidFill>
                  <a:schemeClr val="tx1">
                    <a:lumMod val="65000"/>
                    <a:lumOff val="35000"/>
                  </a:schemeClr>
                </a:solidFill>
                <a:latin typeface="Helvetica Neue" panose="02000503000000020004" pitchFamily="2" charset="0"/>
                <a:ea typeface="Helvetica Neue" panose="02000503000000020004" pitchFamily="2" charset="0"/>
                <a:cs typeface="Helvetica Neue" panose="02000503000000020004" pitchFamily="2" charset="0"/>
                <a:hlinkClick r:id="rId4">
                  <a:extLst>
                    <a:ext uri="{A12FA001-AC4F-418D-AE19-62706E023703}">
                      <ahyp:hlinkClr xmlns:ahyp="http://schemas.microsoft.com/office/drawing/2018/hyperlinkcolor" val="tx"/>
                    </a:ext>
                  </a:extLst>
                </a:hlinkClick>
              </a:rPr>
              <a:t>https://www.blue-pencil.ca/what-is-data-management-and-why-it-is-important/</a:t>
            </a:r>
            <a:endParaRPr lang="en-US" sz="1600" dirty="0">
              <a:solidFill>
                <a:schemeClr val="tx1">
                  <a:lumMod val="65000"/>
                  <a:lumOff val="35000"/>
                </a:schemeClr>
              </a:solidFill>
              <a:latin typeface="Helvetica Neue" panose="02000503000000020004" pitchFamily="2" charset="0"/>
              <a:ea typeface="Helvetica Neue" panose="02000503000000020004" pitchFamily="2" charset="0"/>
              <a:cs typeface="Helvetica Neue" panose="02000503000000020004" pitchFamily="2" charset="0"/>
            </a:endParaRPr>
          </a:p>
          <a:p>
            <a:pPr marL="285750" indent="-285750">
              <a:buFont typeface="Arial" panose="020B0604020202020204" pitchFamily="34" charset="0"/>
              <a:buChar char="•"/>
            </a:pPr>
            <a:endParaRPr lang="en-US" sz="1600" dirty="0">
              <a:solidFill>
                <a:schemeClr val="tx1">
                  <a:lumMod val="65000"/>
                  <a:lumOff val="35000"/>
                </a:schemeClr>
              </a:solidFill>
              <a:latin typeface="Helvetica Neue" panose="02000503000000020004" pitchFamily="2" charset="0"/>
              <a:ea typeface="Helvetica Neue" panose="02000503000000020004" pitchFamily="2" charset="0"/>
              <a:cs typeface="Helvetica Neue" panose="02000503000000020004" pitchFamily="2" charset="0"/>
            </a:endParaRPr>
          </a:p>
          <a:p>
            <a:pPr marL="285750" indent="-285750">
              <a:buFont typeface="Arial" panose="020B0604020202020204" pitchFamily="34" charset="0"/>
              <a:buChar char="•"/>
            </a:pPr>
            <a:r>
              <a:rPr lang="en-US" sz="1600" dirty="0">
                <a:solidFill>
                  <a:schemeClr val="tx1">
                    <a:lumMod val="65000"/>
                    <a:lumOff val="35000"/>
                  </a:schemeClr>
                </a:solidFill>
                <a:latin typeface="Helvetica Neue" panose="02000503000000020004" pitchFamily="2" charset="0"/>
                <a:ea typeface="Helvetica Neue" panose="02000503000000020004" pitchFamily="2" charset="0"/>
                <a:cs typeface="Helvetica Neue" panose="02000503000000020004" pitchFamily="2" charset="0"/>
                <a:hlinkClick r:id="rId5">
                  <a:extLst>
                    <a:ext uri="{A12FA001-AC4F-418D-AE19-62706E023703}">
                      <ahyp:hlinkClr xmlns:ahyp="http://schemas.microsoft.com/office/drawing/2018/hyperlinkcolor" val="tx"/>
                    </a:ext>
                  </a:extLst>
                </a:hlinkClick>
              </a:rPr>
              <a:t>https://www.tableau.com/learn/articles/what-is-data-management</a:t>
            </a:r>
            <a:endParaRPr lang="en-US" sz="1600" dirty="0">
              <a:solidFill>
                <a:schemeClr val="tx1">
                  <a:lumMod val="65000"/>
                  <a:lumOff val="35000"/>
                </a:schemeClr>
              </a:solidFill>
              <a:latin typeface="Helvetica Neue" panose="02000503000000020004" pitchFamily="2" charset="0"/>
              <a:ea typeface="Helvetica Neue" panose="02000503000000020004" pitchFamily="2" charset="0"/>
              <a:cs typeface="Helvetica Neue" panose="02000503000000020004" pitchFamily="2" charset="0"/>
            </a:endParaRPr>
          </a:p>
          <a:p>
            <a:pPr marL="285750" indent="-285750">
              <a:buFont typeface="Arial" panose="020B0604020202020204" pitchFamily="34" charset="0"/>
              <a:buChar char="•"/>
            </a:pPr>
            <a:endParaRPr lang="en-US" sz="1600" dirty="0">
              <a:solidFill>
                <a:schemeClr val="tx1">
                  <a:lumMod val="65000"/>
                  <a:lumOff val="35000"/>
                </a:schemeClr>
              </a:solidFill>
              <a:latin typeface="Helvetica Neue" panose="02000503000000020004" pitchFamily="2" charset="0"/>
              <a:ea typeface="Helvetica Neue" panose="02000503000000020004" pitchFamily="2" charset="0"/>
              <a:cs typeface="Helvetica Neue" panose="02000503000000020004" pitchFamily="2" charset="0"/>
            </a:endParaRPr>
          </a:p>
          <a:p>
            <a:pPr marL="285750" indent="-285750">
              <a:buFont typeface="Arial" panose="020B0604020202020204" pitchFamily="34" charset="0"/>
              <a:buChar char="•"/>
            </a:pPr>
            <a:r>
              <a:rPr lang="en-US" sz="1600" dirty="0">
                <a:solidFill>
                  <a:schemeClr val="tx1">
                    <a:lumMod val="65000"/>
                    <a:lumOff val="35000"/>
                  </a:schemeClr>
                </a:solidFill>
                <a:latin typeface="Helvetica Neue" panose="02000503000000020004" pitchFamily="2" charset="0"/>
                <a:ea typeface="Helvetica Neue" panose="02000503000000020004" pitchFamily="2" charset="0"/>
                <a:cs typeface="Helvetica Neue" panose="02000503000000020004" pitchFamily="2" charset="0"/>
                <a:hlinkClick r:id="rId6">
                  <a:extLst>
                    <a:ext uri="{A12FA001-AC4F-418D-AE19-62706E023703}">
                      <ahyp:hlinkClr xmlns:ahyp="http://schemas.microsoft.com/office/drawing/2018/hyperlinkcolor" val="tx"/>
                    </a:ext>
                  </a:extLst>
                </a:hlinkClick>
              </a:rPr>
              <a:t>https://www.cambridgehealth.edu/blog/what-are-data-management-skills/</a:t>
            </a:r>
            <a:endParaRPr lang="en-US" sz="1600" dirty="0">
              <a:solidFill>
                <a:schemeClr val="tx1">
                  <a:lumMod val="65000"/>
                  <a:lumOff val="35000"/>
                </a:schemeClr>
              </a:solidFill>
              <a:latin typeface="Helvetica Neue" panose="02000503000000020004" pitchFamily="2" charset="0"/>
              <a:ea typeface="Helvetica Neue" panose="02000503000000020004" pitchFamily="2" charset="0"/>
              <a:cs typeface="Helvetica Neue" panose="02000503000000020004" pitchFamily="2" charset="0"/>
            </a:endParaRPr>
          </a:p>
          <a:p>
            <a:pPr marL="285750" indent="-285750">
              <a:buFont typeface="Arial" panose="020B0604020202020204" pitchFamily="34" charset="0"/>
              <a:buChar char="•"/>
            </a:pPr>
            <a:endParaRPr lang="en-US" sz="1600" dirty="0">
              <a:solidFill>
                <a:schemeClr val="tx1">
                  <a:lumMod val="65000"/>
                  <a:lumOff val="35000"/>
                </a:schemeClr>
              </a:solidFill>
              <a:latin typeface="Helvetica Neue" panose="02000503000000020004" pitchFamily="2" charset="0"/>
              <a:ea typeface="Helvetica Neue" panose="02000503000000020004" pitchFamily="2" charset="0"/>
              <a:cs typeface="Helvetica Neue" panose="02000503000000020004" pitchFamily="2" charset="0"/>
            </a:endParaRPr>
          </a:p>
          <a:p>
            <a:pPr marL="285750" indent="-285750">
              <a:buFont typeface="Arial" panose="020B0604020202020204" pitchFamily="34" charset="0"/>
              <a:buChar char="•"/>
            </a:pPr>
            <a:r>
              <a:rPr lang="en-US" sz="1600" dirty="0">
                <a:solidFill>
                  <a:schemeClr val="tx1">
                    <a:lumMod val="65000"/>
                    <a:lumOff val="35000"/>
                  </a:schemeClr>
                </a:solidFill>
                <a:latin typeface="Helvetica Neue" panose="02000503000000020004" pitchFamily="2" charset="0"/>
                <a:ea typeface="Helvetica Neue" panose="02000503000000020004" pitchFamily="2" charset="0"/>
                <a:cs typeface="Helvetica Neue" panose="02000503000000020004" pitchFamily="2" charset="0"/>
                <a:hlinkClick r:id="rId7">
                  <a:extLst>
                    <a:ext uri="{A12FA001-AC4F-418D-AE19-62706E023703}">
                      <ahyp:hlinkClr xmlns:ahyp="http://schemas.microsoft.com/office/drawing/2018/hyperlinkcolor" val="tx"/>
                    </a:ext>
                  </a:extLst>
                </a:hlinkClick>
              </a:rPr>
              <a:t>https://www.quickstart.com/blog/importance-of-technical-skills-in-the-workplace/#:~:text=Adequately%20trained%20tech%20employees%20can,for%20employers%20across%20all%20industries</a:t>
            </a:r>
            <a:r>
              <a:rPr lang="en-US" sz="1600" dirty="0">
                <a:solidFill>
                  <a:schemeClr val="tx1">
                    <a:lumMod val="65000"/>
                    <a:lumOff val="35000"/>
                  </a:schemeClr>
                </a:solidFill>
                <a:latin typeface="Helvetica Neue" panose="02000503000000020004" pitchFamily="2" charset="0"/>
                <a:ea typeface="Helvetica Neue" panose="02000503000000020004" pitchFamily="2" charset="0"/>
                <a:cs typeface="Helvetica Neue" panose="02000503000000020004" pitchFamily="2" charset="0"/>
              </a:rPr>
              <a:t>.</a:t>
            </a:r>
          </a:p>
        </p:txBody>
      </p:sp>
    </p:spTree>
    <p:extLst>
      <p:ext uri="{BB962C8B-B14F-4D97-AF65-F5344CB8AC3E}">
        <p14:creationId xmlns:p14="http://schemas.microsoft.com/office/powerpoint/2010/main" val="199247763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12669</TotalTime>
  <Words>3447</Words>
  <Application>Microsoft Macintosh PowerPoint</Application>
  <PresentationFormat>Widescreen</PresentationFormat>
  <Paragraphs>216</Paragraphs>
  <Slides>30</Slides>
  <Notes>12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30</vt:i4>
      </vt:variant>
    </vt:vector>
  </HeadingPairs>
  <TitlesOfParts>
    <vt:vector size="39" baseType="lpstr">
      <vt:lpstr>Arial</vt:lpstr>
      <vt:lpstr>Calibri</vt:lpstr>
      <vt:lpstr>Calibri Light</vt:lpstr>
      <vt:lpstr>Helvetica Neue</vt:lpstr>
      <vt:lpstr>Source Sans Pro</vt:lpstr>
      <vt:lpstr>Times New Roman</vt:lpstr>
      <vt:lpstr>Trebuchet MS</vt:lpstr>
      <vt:lpstr>Wingdings 3</vt:lpstr>
      <vt:lpstr>Office Theme</vt:lpstr>
      <vt:lpstr>Digital skills and research methods: Health and social care</vt:lpstr>
      <vt:lpstr>PowerPoint Presentation</vt:lpstr>
      <vt:lpstr>PowerPoint Presentation</vt:lpstr>
      <vt:lpstr>PowerPoint Presentation</vt:lpstr>
      <vt:lpstr>PowerPoint Presentation</vt:lpstr>
      <vt:lpstr>PowerPoint Presentation</vt:lpstr>
      <vt:lpstr>PowerPoint Presentation</vt:lpstr>
      <vt:lpstr>Module: Digital Skills and Research Methods   Module Code: LCHS4002 Topic: The use of digital literacy for employee well-being and their professional career development                      DANIELLI SOUZA STUDENT ID: 2211925</vt:lpstr>
      <vt:lpstr>THE USE of Digital Literacy from Employee’s Perspective </vt:lpstr>
      <vt:lpstr>Increasing Efficiency using Digital Literacy </vt:lpstr>
      <vt:lpstr>Techniques to Improve Workplace Efficiency </vt:lpstr>
      <vt:lpstr>Competence of Data Handling through Digital Literacy </vt:lpstr>
      <vt:lpstr>Digital Skills and Research Methods  LCHS4002</vt:lpstr>
      <vt:lpstr>The use of digital communication, collaboration and participation in the health care sector</vt:lpstr>
      <vt:lpstr>Why digital communication, collaboration and participation is used</vt:lpstr>
      <vt:lpstr>How digital communication, collaboration and participation is used</vt:lpstr>
      <vt:lpstr>Telemedicine</vt:lpstr>
      <vt:lpstr>Increase in the use of digital communication, collaboration and participation</vt:lpstr>
      <vt:lpstr> Module: Digital Skills and Research Methods Module Code: LCH4002 The Use of Contemporary Technology in Healthcare</vt:lpstr>
      <vt:lpstr>E-Health and Block chain Technology</vt:lpstr>
      <vt:lpstr>Robotics</vt:lpstr>
      <vt:lpstr>Artificial Technology and VR</vt:lpstr>
      <vt:lpstr> MODULE:DIGITAL SKILLS AND RESEARCH METHODS                            MODULE CODE :LCHS4002  TOPIC: THE USE OF TECHNOLOGY DURING              THE COVID 19 PANDEMIC              ANGELA MANTUANO             STUDENT ID: 2212632  </vt:lpstr>
      <vt:lpstr>The use of technology during the covid 19 pandemic</vt:lpstr>
      <vt:lpstr>The used of technology during the covid 19 pandemic   </vt:lpstr>
      <vt:lpstr>Reference</vt:lpstr>
      <vt:lpstr>References</vt:lpstr>
      <vt:lpstr>References</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hadia saleem</dc:creator>
  <cp:lastModifiedBy>LUISA PETITO</cp:lastModifiedBy>
  <cp:revision>30</cp:revision>
  <dcterms:created xsi:type="dcterms:W3CDTF">2019-09-23T14:22:17Z</dcterms:created>
  <dcterms:modified xsi:type="dcterms:W3CDTF">2022-11-29T11:49:04Z</dcterms:modified>
</cp:coreProperties>
</file>