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7"/>
  </p:notesMasterIdLst>
  <p:sldIdLst>
    <p:sldId id="719" r:id="rId6"/>
    <p:sldId id="715" r:id="rId7"/>
    <p:sldId id="331" r:id="rId8"/>
    <p:sldId id="725" r:id="rId9"/>
    <p:sldId id="293" r:id="rId10"/>
    <p:sldId id="716" r:id="rId11"/>
    <p:sldId id="723" r:id="rId12"/>
    <p:sldId id="726" r:id="rId13"/>
    <p:sldId id="727" r:id="rId14"/>
    <p:sldId id="724" r:id="rId15"/>
    <p:sldId id="72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0D338B-6F19-4A7B-8BCC-BFC9FF7CE4D7}" v="10" dt="2025-12-05T10:15:35.4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3DF969B-C49E-41BE-AC2E-9A5FC7F0D4BF}"/>
    <pc:docChg chg="undo custSel addSld modSld">
      <pc:chgData name="Stalin Jacob Wilson Packia Dhas" userId="050d7d71-3621-4503-95e8-1c9a9d962492" providerId="ADAL" clId="{93DF969B-C49E-41BE-AC2E-9A5FC7F0D4BF}" dt="2025-12-05T10:26:02.036" v="258" actId="114"/>
      <pc:docMkLst>
        <pc:docMk/>
      </pc:docMkLst>
      <pc:sldChg chg="modSp mod">
        <pc:chgData name="Stalin Jacob Wilson Packia Dhas" userId="050d7d71-3621-4503-95e8-1c9a9d962492" providerId="ADAL" clId="{93DF969B-C49E-41BE-AC2E-9A5FC7F0D4BF}" dt="2025-12-05T10:21:38.126" v="231" actId="14100"/>
        <pc:sldMkLst>
          <pc:docMk/>
          <pc:sldMk cId="376590867" sldId="293"/>
        </pc:sldMkLst>
        <pc:spChg chg="mod">
          <ac:chgData name="Stalin Jacob Wilson Packia Dhas" userId="050d7d71-3621-4503-95e8-1c9a9d962492" providerId="ADAL" clId="{93DF969B-C49E-41BE-AC2E-9A5FC7F0D4BF}" dt="2025-12-05T10:21:22.115" v="228" actId="27636"/>
          <ac:spMkLst>
            <pc:docMk/>
            <pc:sldMk cId="376590867" sldId="293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2-05T10:21:38.126" v="231" actId="14100"/>
          <ac:spMkLst>
            <pc:docMk/>
            <pc:sldMk cId="376590867" sldId="293"/>
            <ac:spMk id="6" creationId="{5956683B-7E14-07D8-C09D-F1EC02D6B691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2-05T10:25:50.425" v="257" actId="20577"/>
        <pc:sldMkLst>
          <pc:docMk/>
          <pc:sldMk cId="1572649805" sldId="331"/>
        </pc:sldMkLst>
        <pc:spChg chg="mod">
          <ac:chgData name="Stalin Jacob Wilson Packia Dhas" userId="050d7d71-3621-4503-95e8-1c9a9d962492" providerId="ADAL" clId="{93DF969B-C49E-41BE-AC2E-9A5FC7F0D4BF}" dt="2025-12-05T10:08:35.054" v="79" actId="20577"/>
          <ac:spMkLst>
            <pc:docMk/>
            <pc:sldMk cId="1572649805" sldId="33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2-05T10:25:50.425" v="257" actId="20577"/>
          <ac:spMkLst>
            <pc:docMk/>
            <pc:sldMk cId="1572649805" sldId="331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2-05T09:42:02.028" v="53" actId="20577"/>
        <pc:sldMkLst>
          <pc:docMk/>
          <pc:sldMk cId="3581411444" sldId="715"/>
        </pc:sldMkLst>
        <pc:spChg chg="mod">
          <ac:chgData name="Stalin Jacob Wilson Packia Dhas" userId="050d7d71-3621-4503-95e8-1c9a9d962492" providerId="ADAL" clId="{93DF969B-C49E-41BE-AC2E-9A5FC7F0D4BF}" dt="2025-12-05T09:42:02.028" v="53" actId="20577"/>
          <ac:spMkLst>
            <pc:docMk/>
            <pc:sldMk cId="3581411444" sldId="715"/>
            <ac:spMk id="2" creationId="{9843DB1F-90B0-42CC-ABF2-3259D70B3186}"/>
          </ac:spMkLst>
        </pc:spChg>
      </pc:sldChg>
      <pc:sldChg chg="modNotesTx">
        <pc:chgData name="Stalin Jacob Wilson Packia Dhas" userId="050d7d71-3621-4503-95e8-1c9a9d962492" providerId="ADAL" clId="{93DF969B-C49E-41BE-AC2E-9A5FC7F0D4BF}" dt="2025-12-05T10:25:33.709" v="241" actId="6549"/>
        <pc:sldMkLst>
          <pc:docMk/>
          <pc:sldMk cId="3531350373" sldId="716"/>
        </pc:sldMkLst>
      </pc:sldChg>
      <pc:sldChg chg="modSp mod">
        <pc:chgData name="Stalin Jacob Wilson Packia Dhas" userId="050d7d71-3621-4503-95e8-1c9a9d962492" providerId="ADAL" clId="{93DF969B-C49E-41BE-AC2E-9A5FC7F0D4BF}" dt="2025-12-05T09:41:29.931" v="26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93DF969B-C49E-41BE-AC2E-9A5FC7F0D4BF}" dt="2025-12-05T09:41:29.931" v="26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2-05T10:19:04.738" v="210" actId="404"/>
        <pc:sldMkLst>
          <pc:docMk/>
          <pc:sldMk cId="1580573591" sldId="723"/>
        </pc:sldMkLst>
        <pc:spChg chg="mod">
          <ac:chgData name="Stalin Jacob Wilson Packia Dhas" userId="050d7d71-3621-4503-95e8-1c9a9d962492" providerId="ADAL" clId="{93DF969B-C49E-41BE-AC2E-9A5FC7F0D4BF}" dt="2025-12-05T10:19:04.738" v="210" actId="404"/>
          <ac:spMkLst>
            <pc:docMk/>
            <pc:sldMk cId="1580573591" sldId="723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2-05T10:26:02.036" v="258" actId="114"/>
        <pc:sldMkLst>
          <pc:docMk/>
          <pc:sldMk cId="4130696742" sldId="724"/>
        </pc:sldMkLst>
        <pc:spChg chg="mod">
          <ac:chgData name="Stalin Jacob Wilson Packia Dhas" userId="050d7d71-3621-4503-95e8-1c9a9d962492" providerId="ADAL" clId="{93DF969B-C49E-41BE-AC2E-9A5FC7F0D4BF}" dt="2025-12-05T10:13:37.004" v="155" actId="5793"/>
          <ac:spMkLst>
            <pc:docMk/>
            <pc:sldMk cId="4130696742" sldId="724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2-05T10:26:02.036" v="258" actId="114"/>
          <ac:spMkLst>
            <pc:docMk/>
            <pc:sldMk cId="4130696742" sldId="724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2-05T10:20:22.991" v="215" actId="20577"/>
        <pc:sldMkLst>
          <pc:docMk/>
          <pc:sldMk cId="411121364" sldId="725"/>
        </pc:sldMkLst>
        <pc:spChg chg="mod">
          <ac:chgData name="Stalin Jacob Wilson Packia Dhas" userId="050d7d71-3621-4503-95e8-1c9a9d962492" providerId="ADAL" clId="{93DF969B-C49E-41BE-AC2E-9A5FC7F0D4BF}" dt="2025-12-05T10:20:22.991" v="215" actId="20577"/>
          <ac:spMkLst>
            <pc:docMk/>
            <pc:sldMk cId="411121364" sldId="725"/>
            <ac:spMk id="3" creationId="{00000000-0000-0000-0000-000000000000}"/>
          </ac:spMkLst>
        </pc:spChg>
      </pc:sldChg>
      <pc:sldChg chg="delSp modSp add mod">
        <pc:chgData name="Stalin Jacob Wilson Packia Dhas" userId="050d7d71-3621-4503-95e8-1c9a9d962492" providerId="ADAL" clId="{93DF969B-C49E-41BE-AC2E-9A5FC7F0D4BF}" dt="2025-12-05T10:24:35.672" v="237" actId="113"/>
        <pc:sldMkLst>
          <pc:docMk/>
          <pc:sldMk cId="2231701283" sldId="726"/>
        </pc:sldMkLst>
        <pc:spChg chg="mod">
          <ac:chgData name="Stalin Jacob Wilson Packia Dhas" userId="050d7d71-3621-4503-95e8-1c9a9d962492" providerId="ADAL" clId="{93DF969B-C49E-41BE-AC2E-9A5FC7F0D4BF}" dt="2025-12-05T10:24:35.672" v="237" actId="113"/>
          <ac:spMkLst>
            <pc:docMk/>
            <pc:sldMk cId="2231701283" sldId="726"/>
            <ac:spMk id="3" creationId="{B9A69CA7-D735-B735-25E5-9F680FEBB1CC}"/>
          </ac:spMkLst>
        </pc:spChg>
        <pc:graphicFrameChg chg="del">
          <ac:chgData name="Stalin Jacob Wilson Packia Dhas" userId="050d7d71-3621-4503-95e8-1c9a9d962492" providerId="ADAL" clId="{93DF969B-C49E-41BE-AC2E-9A5FC7F0D4BF}" dt="2025-12-05T10:14:28.309" v="158" actId="478"/>
          <ac:graphicFrameMkLst>
            <pc:docMk/>
            <pc:sldMk cId="2231701283" sldId="726"/>
            <ac:graphicFrameMk id="5" creationId="{3EC43765-96B2-64B4-812B-87E71F8B7AD7}"/>
          </ac:graphicFrameMkLst>
        </pc:graphicFrameChg>
      </pc:sldChg>
      <pc:sldChg chg="modSp add mod">
        <pc:chgData name="Stalin Jacob Wilson Packia Dhas" userId="050d7d71-3621-4503-95e8-1c9a9d962492" providerId="ADAL" clId="{93DF969B-C49E-41BE-AC2E-9A5FC7F0D4BF}" dt="2025-12-05T10:25:15.323" v="240" actId="113"/>
        <pc:sldMkLst>
          <pc:docMk/>
          <pc:sldMk cId="355036704" sldId="727"/>
        </pc:sldMkLst>
        <pc:spChg chg="mod">
          <ac:chgData name="Stalin Jacob Wilson Packia Dhas" userId="050d7d71-3621-4503-95e8-1c9a9d962492" providerId="ADAL" clId="{93DF969B-C49E-41BE-AC2E-9A5FC7F0D4BF}" dt="2025-12-05T10:25:15.323" v="240" actId="113"/>
          <ac:spMkLst>
            <pc:docMk/>
            <pc:sldMk cId="355036704" sldId="727"/>
            <ac:spMk id="3" creationId="{DF38136A-F380-4C80-AFCC-ED189CBC6E2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2255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700A5B-282A-55B5-641E-9C42A35E7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CE611D-7A3E-9A2C-2054-1C5C94CEC1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DEE767-F4F5-5AED-B030-166F8B18D2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CB7BEF4-9D56-906A-853D-F387DF7606B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66FF0-9631-BF44-E854-5F0CB28BD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C3D1C-49FA-65F2-3DC9-32A2140D1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43215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1EAF6C-8C5F-11C3-CF39-D6A6D3BC3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08E3FD-5A96-C32E-2B13-7173282A29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21CB25-3AAF-21B1-6A8D-BB9964724C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164CBB6-C832-A15E-0A1C-8688156185F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EF29A-572A-9FD4-84F2-A4FF125CB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743DD-B82C-D0AC-5CCD-22D67C295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5502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762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1E5B8-7357-4DE8-AC33-7EF32676F5F0}" type="datetime1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Principles</a:t>
            </a:r>
          </a:p>
          <a:p>
            <a:r>
              <a:rPr lang="en-GB" sz="4800" dirty="0"/>
              <a:t>(ACMA 4031)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801" y="1915738"/>
            <a:ext cx="11312272" cy="454604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109538">
              <a:lnSpc>
                <a:spcPct val="150000"/>
              </a:lnSpc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</a:t>
            </a:r>
            <a:r>
              <a:rPr lang="en-US" sz="3200" dirty="0">
                <a:latin typeface="+mn-lt"/>
              </a:rPr>
              <a:t>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: Electrical Principles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ACMA4031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			: 20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4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Stalin Jacob 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Email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s.wpackiadhas@uwtsd.ac.uk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endParaRPr lang="en-US" sz="3200" kern="1200" dirty="0">
              <a:solidFill>
                <a:schemeClr val="tx1"/>
              </a:solidFill>
              <a:latin typeface="+mn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0B290-9A81-CD5A-2C5B-A6C3F250F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5569630" cy="365125"/>
          </a:xfrm>
        </p:spPr>
        <p:txBody>
          <a:bodyPr/>
          <a:lstStyle/>
          <a:p>
            <a:r>
              <a:rPr lang="en-GB"/>
              <a:t>Electrical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835106"/>
            <a:ext cx="11216503" cy="46835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900" b="1" kern="1200" dirty="0">
                <a:solidFill>
                  <a:schemeClr val="tx1"/>
                </a:solidFill>
                <a:ea typeface="+mj-ea"/>
                <a:cs typeface="+mj-cs"/>
              </a:rPr>
              <a:t>Aim: </a:t>
            </a: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000" b="0" i="0" dirty="0">
                <a:solidFill>
                  <a:srgbClr val="000000"/>
                </a:solidFill>
                <a:effectLst/>
              </a:rPr>
              <a:t>To understand the fundamental operation of common electrical components and circuits.</a:t>
            </a:r>
            <a:endParaRPr lang="en-GB" sz="54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638872" y="6461781"/>
            <a:ext cx="5397715" cy="365125"/>
          </a:xfrm>
        </p:spPr>
        <p:txBody>
          <a:bodyPr/>
          <a:lstStyle/>
          <a:p>
            <a:r>
              <a:rPr lang="fr-FR" dirty="0" err="1"/>
              <a:t>Electrical</a:t>
            </a:r>
            <a:r>
              <a:rPr lang="fr-FR" dirty="0"/>
              <a:t> Principles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lvl="0" indent="0" algn="just" fontAlgn="base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None/>
            </a:pPr>
            <a:r>
              <a:rPr lang="en-GB" sz="3900" b="1" dirty="0"/>
              <a:t>Learning Outcome: </a:t>
            </a:r>
          </a:p>
          <a:p>
            <a:pPr marL="0" indent="0">
              <a:buNone/>
            </a:pPr>
            <a:r>
              <a:rPr lang="en-GB" b="1" dirty="0"/>
              <a:t>Upon the successful completion of this module, the student should be able to: </a:t>
            </a:r>
          </a:p>
          <a:p>
            <a:pPr algn="just">
              <a:spcBef>
                <a:spcPts val="1200"/>
              </a:spcBef>
            </a:pPr>
            <a:r>
              <a:rPr lang="en-GB" dirty="0">
                <a:effectLst/>
                <a:ea typeface="Times New Roman" panose="02020603050405020304" pitchFamily="18" charset="0"/>
              </a:rPr>
              <a:t>Analyse specified circuits and networks using appropriate analysis tools. </a:t>
            </a:r>
            <a:endParaRPr lang="en-GB" dirty="0">
              <a:ea typeface="Times New Roman" panose="02020603050405020304" pitchFamily="18" charset="0"/>
            </a:endParaRPr>
          </a:p>
          <a:p>
            <a:pPr algn="just">
              <a:spcBef>
                <a:spcPts val="1200"/>
              </a:spcBef>
            </a:pPr>
            <a:r>
              <a:rPr lang="en-GB" dirty="0">
                <a:effectLst/>
                <a:ea typeface="Times New Roman" panose="02020603050405020304" pitchFamily="18" charset="0"/>
              </a:rPr>
              <a:t>define electrical / electronic measurements, record and analyse data and produce a report.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638872" y="6461781"/>
            <a:ext cx="5397715" cy="365125"/>
          </a:xfrm>
        </p:spPr>
        <p:txBody>
          <a:bodyPr/>
          <a:lstStyle/>
          <a:p>
            <a:r>
              <a:rPr lang="fr-FR"/>
              <a:t>Electrical Principles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21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en-GB" sz="4800" b="1" dirty="0">
                <a:solidFill>
                  <a:schemeClr val="bg1"/>
                </a:solidFill>
              </a:rPr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091" y="1426936"/>
            <a:ext cx="5791073" cy="5165895"/>
          </a:xfrm>
        </p:spPr>
        <p:txBody>
          <a:bodyPr>
            <a:normAutofit fontScale="92500"/>
          </a:bodyPr>
          <a:lstStyle/>
          <a:p>
            <a:pPr marL="342900" lvl="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Ohm’s Law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Series/parallel connections for R, L and C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KVL and KCL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Potential and Current divider networks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Voltage and Current sources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 fundamentals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Sinusoidal properties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Resistance, Reactance and Impedance</a:t>
            </a:r>
          </a:p>
          <a:p>
            <a:pPr marL="34290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latin typeface="Arial" panose="020B0604020202020204" pitchFamily="34" charset="0"/>
                <a:ea typeface="Times New Roman" panose="02020603050405020304" pitchFamily="18" charset="0"/>
              </a:rPr>
              <a:t>Complex notation</a:t>
            </a:r>
          </a:p>
          <a:p>
            <a:pPr marL="34290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latin typeface="Arial" panose="020B0604020202020204" pitchFamily="34" charset="0"/>
                <a:ea typeface="Times New Roman" panose="02020603050405020304" pitchFamily="18" charset="0"/>
              </a:rPr>
              <a:t>Single phase AC circuits</a:t>
            </a:r>
          </a:p>
          <a:p>
            <a:pPr marL="34290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latin typeface="Arial" panose="020B0604020202020204" pitchFamily="34" charset="0"/>
                <a:ea typeface="Times New Roman" panose="02020603050405020304" pitchFamily="18" charset="0"/>
              </a:rPr>
              <a:t>Maximum Power Transfer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305743" cy="365125"/>
          </a:xfrm>
        </p:spPr>
        <p:txBody>
          <a:bodyPr/>
          <a:lstStyle/>
          <a:p>
            <a:r>
              <a:rPr lang="en-GB"/>
              <a:t>Electrical Principles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56683B-7E14-07D8-C09D-F1EC02D6B691}"/>
              </a:ext>
            </a:extLst>
          </p:cNvPr>
          <p:cNvSpPr txBox="1"/>
          <p:nvPr/>
        </p:nvSpPr>
        <p:spPr>
          <a:xfrm>
            <a:off x="6470168" y="1426936"/>
            <a:ext cx="572183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Tuned Circuits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Electromagnetism, Electromagnetic Induction, Faraday’s, Lens’ Laws </a:t>
            </a:r>
            <a:r>
              <a:rPr lang="en-US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etc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Principles of motors and generators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sz="4800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3539743"/>
              </p:ext>
            </p:extLst>
          </p:nvPr>
        </p:nvGraphicFramePr>
        <p:xfrm>
          <a:off x="1058606" y="2601909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813718-BD7C-54AE-A963-7C90E273F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090951" cy="365125"/>
          </a:xfrm>
        </p:spPr>
        <p:txBody>
          <a:bodyPr/>
          <a:lstStyle/>
          <a:p>
            <a:r>
              <a:rPr lang="en-GB"/>
              <a:t>Electrical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2526" y="1339233"/>
            <a:ext cx="11067190" cy="5122548"/>
          </a:xfrm>
        </p:spPr>
        <p:txBody>
          <a:bodyPr>
            <a:normAutofit/>
          </a:bodyPr>
          <a:lstStyle/>
          <a:p>
            <a:pPr marL="574675" indent="-574675">
              <a:lnSpc>
                <a:spcPct val="120000"/>
              </a:lnSpc>
              <a:buNone/>
            </a:pPr>
            <a:r>
              <a:rPr lang="en-US" sz="4000" b="1" kern="1200" dirty="0">
                <a:solidFill>
                  <a:schemeClr val="tx1"/>
                </a:solidFill>
                <a:ea typeface="+mj-ea"/>
                <a:cs typeface="+mj-cs"/>
              </a:rPr>
              <a:t>Mode of Assessment: </a:t>
            </a:r>
          </a:p>
          <a:p>
            <a:pPr marL="574675" indent="-574675">
              <a:lnSpc>
                <a:spcPct val="120000"/>
              </a:lnSpc>
              <a:buNone/>
            </a:pPr>
            <a:endParaRPr lang="en-US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32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9800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9800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7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A9460-D119-B35A-FFA7-A6983471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943665" cy="365125"/>
          </a:xfrm>
        </p:spPr>
        <p:txBody>
          <a:bodyPr/>
          <a:lstStyle/>
          <a:p>
            <a:r>
              <a:rPr lang="en-GB"/>
              <a:t>Electrical Principles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7132CDE-3882-3312-5C1B-66B6FEF297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5918188"/>
              </p:ext>
            </p:extLst>
          </p:nvPr>
        </p:nvGraphicFramePr>
        <p:xfrm>
          <a:off x="1431821" y="2675014"/>
          <a:ext cx="9670288" cy="25527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628659">
                  <a:extLst>
                    <a:ext uri="{9D8B030D-6E8A-4147-A177-3AD203B41FA5}">
                      <a16:colId xmlns:a16="http://schemas.microsoft.com/office/drawing/2014/main" val="1153144339"/>
                    </a:ext>
                  </a:extLst>
                </a:gridCol>
                <a:gridCol w="2825388">
                  <a:extLst>
                    <a:ext uri="{9D8B030D-6E8A-4147-A177-3AD203B41FA5}">
                      <a16:colId xmlns:a16="http://schemas.microsoft.com/office/drawing/2014/main" val="3847327031"/>
                    </a:ext>
                  </a:extLst>
                </a:gridCol>
                <a:gridCol w="2216241">
                  <a:extLst>
                    <a:ext uri="{9D8B030D-6E8A-4147-A177-3AD203B41FA5}">
                      <a16:colId xmlns:a16="http://schemas.microsoft.com/office/drawing/2014/main" val="955615442"/>
                    </a:ext>
                  </a:extLst>
                </a:gridCol>
              </a:tblGrid>
              <a:tr h="85092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dirty="0">
                          <a:effectLst/>
                        </a:rPr>
                        <a:t>Mode of assessment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>
                          <a:effectLst/>
                        </a:rPr>
                        <a:t>Volume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>
                          <a:effectLst/>
                        </a:rPr>
                        <a:t>Weighting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64603631"/>
                  </a:ext>
                </a:extLst>
              </a:tr>
              <a:tr h="85092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Written Exam</a:t>
                      </a:r>
                      <a:endParaRPr lang="en-GB" sz="4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dirty="0">
                          <a:effectLst/>
                        </a:rPr>
                        <a:t>2 hours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dirty="0">
                          <a:effectLst/>
                        </a:rPr>
                        <a:t>50%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5088975"/>
                  </a:ext>
                </a:extLst>
              </a:tr>
              <a:tr h="85092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Written lab Report</a:t>
                      </a:r>
                      <a:endParaRPr lang="en-GB" sz="4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dirty="0">
                          <a:effectLst/>
                        </a:rPr>
                        <a:t>2000 Words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800" dirty="0">
                          <a:effectLst/>
                        </a:rPr>
                        <a:t>50%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99320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86C953-08DF-D30D-D987-C4149857B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55244-289E-C841-1230-42D8EDE56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69CA7-D735-B735-25E5-9F680FEBB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526" y="1339233"/>
            <a:ext cx="11067190" cy="51225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/>
              <a:t>Assessment Component 1 (Coursework) </a:t>
            </a:r>
            <a:endParaRPr lang="en-GB" b="1" dirty="0"/>
          </a:p>
          <a:p>
            <a:pPr marL="0" indent="0">
              <a:buNone/>
            </a:pPr>
            <a:r>
              <a:rPr lang="en-US" dirty="0"/>
              <a:t>Engineering Council AHEP4 Learning Outcomes developed</a:t>
            </a:r>
            <a:r>
              <a:rPr lang="en-US" b="1" dirty="0"/>
              <a:t> </a:t>
            </a:r>
            <a:r>
              <a:rPr lang="en-US" dirty="0"/>
              <a:t>in this assessment:</a:t>
            </a:r>
            <a:endParaRPr lang="en-GB" dirty="0"/>
          </a:p>
          <a:p>
            <a:r>
              <a:rPr lang="en-US" dirty="0"/>
              <a:t>C1: Apply </a:t>
            </a:r>
            <a:r>
              <a:rPr lang="en-US" b="1" dirty="0"/>
              <a:t>knowledge of mathematics, statistics, natural science and engineering principles </a:t>
            </a:r>
            <a:r>
              <a:rPr lang="en-US" dirty="0"/>
              <a:t>to the </a:t>
            </a:r>
            <a:r>
              <a:rPr lang="en-US" b="1" dirty="0"/>
              <a:t>solution of complex problems</a:t>
            </a:r>
            <a:r>
              <a:rPr lang="en-US" dirty="0"/>
              <a:t>. Some of the knowledge will be at the forefront of the particular subject of study.</a:t>
            </a:r>
            <a:endParaRPr lang="en-GB" dirty="0"/>
          </a:p>
          <a:p>
            <a:r>
              <a:rPr lang="en-US" dirty="0"/>
              <a:t>C2: </a:t>
            </a:r>
            <a:r>
              <a:rPr lang="en-US" dirty="0" err="1"/>
              <a:t>Analyse</a:t>
            </a:r>
            <a:r>
              <a:rPr lang="en-US" dirty="0"/>
              <a:t> complex problems to </a:t>
            </a:r>
            <a:r>
              <a:rPr lang="en-US" b="1" dirty="0"/>
              <a:t>reach substantiated conclusions using first principles of mathematics, statistics, natural science, and engineering principles.</a:t>
            </a:r>
            <a:endParaRPr lang="en-GB" b="1" dirty="0"/>
          </a:p>
          <a:p>
            <a:r>
              <a:rPr lang="en-US" dirty="0"/>
              <a:t>C3: Select and </a:t>
            </a:r>
            <a:r>
              <a:rPr lang="en-US" b="1" dirty="0"/>
              <a:t>apply appropriate computational and analytical techniques to model complex problems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/>
              <a:t>C4: Select and evaluate </a:t>
            </a:r>
            <a:r>
              <a:rPr lang="en-US" b="1" dirty="0"/>
              <a:t>technical literature and other sources </a:t>
            </a:r>
            <a:r>
              <a:rPr lang="en-US" dirty="0"/>
              <a:t>or information to address complex problems.</a:t>
            </a:r>
            <a:endParaRPr lang="en-GB" dirty="0"/>
          </a:p>
          <a:p>
            <a:r>
              <a:rPr lang="en-US" dirty="0"/>
              <a:t>C12: Use </a:t>
            </a:r>
            <a:r>
              <a:rPr lang="en-US" b="1" dirty="0"/>
              <a:t>practical laboratory and workshop skills</a:t>
            </a:r>
            <a:r>
              <a:rPr lang="en-US" dirty="0"/>
              <a:t> to investigate complex problems.</a:t>
            </a:r>
            <a:endParaRPr lang="en-GB" dirty="0"/>
          </a:p>
          <a:p>
            <a:pPr marL="574675" indent="-574675">
              <a:lnSpc>
                <a:spcPct val="120000"/>
              </a:lnSpc>
              <a:buNone/>
            </a:pPr>
            <a:endParaRPr lang="en-US" sz="9800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7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A765ADF-B394-F901-C250-C01892C7E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6067B2-5762-96C0-B0D8-5901E5D36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943665" cy="365125"/>
          </a:xfrm>
        </p:spPr>
        <p:txBody>
          <a:bodyPr/>
          <a:lstStyle/>
          <a:p>
            <a:r>
              <a:rPr lang="en-GB"/>
              <a:t>Electrical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17012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66B57A-83FD-D269-04C0-0AE4BFAFB3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21936-F9F3-6290-81E1-2B94D9742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8136A-F380-4C80-AFCC-ED189CBC6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526" y="1339233"/>
            <a:ext cx="11067190" cy="51225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Assessment Component 2 (Written Exam) </a:t>
            </a:r>
            <a:endParaRPr lang="en-GB" b="1" dirty="0"/>
          </a:p>
          <a:p>
            <a:pPr marL="0" indent="0">
              <a:buNone/>
            </a:pPr>
            <a:r>
              <a:rPr lang="en-US" dirty="0"/>
              <a:t>Engineering Council AHEP4 Learning Outcomes </a:t>
            </a:r>
            <a:r>
              <a:rPr lang="en-US" b="1" dirty="0"/>
              <a:t>developed </a:t>
            </a:r>
            <a:r>
              <a:rPr lang="en-US" dirty="0"/>
              <a:t>in this assessment:</a:t>
            </a:r>
            <a:endParaRPr lang="en-GB" dirty="0"/>
          </a:p>
          <a:p>
            <a:r>
              <a:rPr lang="en-US" dirty="0"/>
              <a:t>C1: Apply </a:t>
            </a:r>
            <a:r>
              <a:rPr lang="en-US" b="1" dirty="0"/>
              <a:t>knowledge of mathematics, statistics, natural science and engineering principles</a:t>
            </a:r>
            <a:r>
              <a:rPr lang="en-US" dirty="0"/>
              <a:t> to the solution of complex problems. Some of the knowledge will be at the forefront of the particular subject of study.</a:t>
            </a:r>
            <a:endParaRPr lang="en-GB" dirty="0"/>
          </a:p>
          <a:p>
            <a:r>
              <a:rPr lang="en-US" dirty="0"/>
              <a:t>C2: </a:t>
            </a:r>
            <a:r>
              <a:rPr lang="en-US" dirty="0" err="1"/>
              <a:t>Analyse</a:t>
            </a:r>
            <a:r>
              <a:rPr lang="en-US" dirty="0"/>
              <a:t> complex problems to reach </a:t>
            </a:r>
            <a:r>
              <a:rPr lang="en-US" b="1" dirty="0"/>
              <a:t>substantiated conclusions using first principles of mathematics, statistics, natural science, and engineering principles.</a:t>
            </a:r>
            <a:endParaRPr lang="en-GB" b="1" dirty="0"/>
          </a:p>
          <a:p>
            <a:r>
              <a:rPr lang="en-US" dirty="0"/>
              <a:t>C3: Select and </a:t>
            </a:r>
            <a:r>
              <a:rPr lang="en-US" b="1" dirty="0"/>
              <a:t>apply appropriate computational and analytical techniques to model complex problems.</a:t>
            </a:r>
            <a:endParaRPr lang="en-US" sz="98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7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6151F56-86BF-B6B5-7874-436F9FADB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EE4410-C304-A4DE-C44E-E4D960933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943665" cy="365125"/>
          </a:xfrm>
        </p:spPr>
        <p:txBody>
          <a:bodyPr/>
          <a:lstStyle/>
          <a:p>
            <a:r>
              <a:rPr lang="en-GB"/>
              <a:t>Electrical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36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Reading Book:</a:t>
            </a:r>
            <a:endParaRPr lang="en-US" sz="3200" b="1" dirty="0">
              <a:ea typeface="+mj-ea"/>
              <a:cs typeface="+mj-cs"/>
            </a:endParaRPr>
          </a:p>
          <a:p>
            <a:r>
              <a:rPr lang="en-US" dirty="0"/>
              <a:t>Bird, J.O. (2022) </a:t>
            </a:r>
            <a:r>
              <a:rPr lang="en-US" i="1" dirty="0"/>
              <a:t>Bird’s electrical circuit theory and</a:t>
            </a:r>
            <a:r>
              <a:rPr lang="en-GB" dirty="0"/>
              <a:t> </a:t>
            </a:r>
            <a:r>
              <a:rPr lang="en-US" i="1" dirty="0"/>
              <a:t>technology</a:t>
            </a:r>
            <a:r>
              <a:rPr lang="en-US" dirty="0"/>
              <a:t>. Seventh edition. London: Routledge.</a:t>
            </a:r>
          </a:p>
          <a:p>
            <a:pPr marL="0" indent="0">
              <a:buNone/>
            </a:pPr>
            <a:r>
              <a:rPr lang="en-GB" sz="3200" b="1" dirty="0">
                <a:latin typeface="+mn-lt"/>
              </a:rPr>
              <a:t>Reference Book: </a:t>
            </a:r>
            <a:endParaRPr lang="en-GB" sz="4400" b="1" dirty="0"/>
          </a:p>
          <a:p>
            <a:r>
              <a:rPr lang="en-US" dirty="0"/>
              <a:t>Floyd, T.L. and Buchla, D.M. (2013) </a:t>
            </a:r>
            <a:r>
              <a:rPr lang="en-US" i="1" dirty="0"/>
              <a:t>DC/AC</a:t>
            </a:r>
            <a:r>
              <a:rPr lang="en-GB" dirty="0"/>
              <a:t> </a:t>
            </a:r>
            <a:r>
              <a:rPr lang="en-US" i="1" dirty="0"/>
              <a:t>fundamentals : a systems approach</a:t>
            </a:r>
            <a:r>
              <a:rPr lang="en-US" dirty="0"/>
              <a:t>. Upper Saddle River, N.J: Pearson.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Sinclair, I. and Dutton, J. (2007) Practical Electronics Handbook, Oxford :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Newnes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  <a:endParaRPr lang="en-GB" dirty="0">
              <a:solidFill>
                <a:srgbClr val="000000"/>
              </a:solidFill>
            </a:endParaRPr>
          </a:p>
          <a:p>
            <a:r>
              <a:rPr lang="en-US" dirty="0"/>
              <a:t>Warnes, L.A.A. (2003) </a:t>
            </a:r>
            <a:r>
              <a:rPr lang="en-US" i="1" dirty="0"/>
              <a:t>Electronic and	electrical</a:t>
            </a:r>
            <a:r>
              <a:rPr lang="en-GB" dirty="0"/>
              <a:t> </a:t>
            </a:r>
            <a:r>
              <a:rPr lang="en-US" i="1" dirty="0"/>
              <a:t>engineering : principles and practice</a:t>
            </a:r>
            <a:r>
              <a:rPr lang="en-US" dirty="0"/>
              <a:t>. 3</a:t>
            </a:r>
            <a:r>
              <a:rPr lang="en-US" baseline="30000" dirty="0"/>
              <a:t>rd</a:t>
            </a:r>
            <a:r>
              <a:rPr lang="en-US" dirty="0"/>
              <a:t> ed. Basingstoke: Palgrave Macmillan.</a:t>
            </a:r>
            <a:endParaRPr lang="en-GB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5029582" cy="365125"/>
          </a:xfrm>
        </p:spPr>
        <p:txBody>
          <a:bodyPr/>
          <a:lstStyle/>
          <a:p>
            <a:r>
              <a:rPr lang="en-GB" dirty="0"/>
              <a:t>Electrical Principles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6967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158457" cy="365125"/>
          </a:xfrm>
        </p:spPr>
        <p:txBody>
          <a:bodyPr/>
          <a:lstStyle/>
          <a:p>
            <a:r>
              <a:rPr lang="en-GB"/>
              <a:t>Electrical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628</Words>
  <Application>Microsoft Office PowerPoint</Application>
  <PresentationFormat>Widescreen</PresentationFormat>
  <Paragraphs>131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Symbol</vt:lpstr>
      <vt:lpstr>Times New Roman</vt:lpstr>
      <vt:lpstr>UWTSD 200_Title Page 2</vt:lpstr>
      <vt:lpstr>UWTSD 200_Text 4</vt:lpstr>
      <vt:lpstr>PowerPoint Presentation</vt:lpstr>
      <vt:lpstr>Module Name  : Electrical Principles Module Code  : ACMA4031 Credits    : 20 Level    : 4 Lecturer   : Stalin Jacob  Email   : s.wpackiadhas@uwtsd.ac.uk </vt:lpstr>
      <vt:lpstr>Module Descriptor</vt:lpstr>
      <vt:lpstr>Module Descriptor</vt:lpstr>
      <vt:lpstr>Indicative Content</vt:lpstr>
      <vt:lpstr>Study time allocation      </vt:lpstr>
      <vt:lpstr>Module Descriptor</vt:lpstr>
      <vt:lpstr>Module Descriptor</vt:lpstr>
      <vt:lpstr>Module Descriptor</vt:lpstr>
      <vt:lpstr>Module Descriptor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109</cp:revision>
  <dcterms:created xsi:type="dcterms:W3CDTF">2021-03-09T15:35:42Z</dcterms:created>
  <dcterms:modified xsi:type="dcterms:W3CDTF">2025-12-05T10:26:02Z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