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84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555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DBC81F-71E0-AF46-97BE-1984C7670F3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260FF-0711-FC4F-8429-5C64BCC9465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B260FF-0711-FC4F-8429-5C64BCC9465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B260FF-0711-FC4F-8429-5C64BCC9465B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7C84701-413E-924F-A639-B57110929D81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6366E95-BD54-C848-9C8D-C7D5EC39C7B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– </a:t>
            </a:r>
            <a:r>
              <a:rPr lang="en-US" dirty="0" err="1" smtClean="0"/>
              <a:t>Digon</a:t>
            </a:r>
            <a:r>
              <a:rPr lang="en-US" dirty="0" smtClean="0"/>
              <a:t> am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theori</a:t>
            </a:r>
            <a:r>
              <a:rPr lang="en-US" dirty="0" smtClean="0"/>
              <a:t>!</a:t>
            </a:r>
            <a:br>
              <a:rPr lang="en-US" dirty="0" smtClean="0"/>
            </a:br>
            <a:r>
              <a:rPr lang="en-US" dirty="0" smtClean="0"/>
              <a:t> Beth am </a:t>
            </a:r>
            <a:r>
              <a:rPr lang="en-US" dirty="0" err="1" smtClean="0"/>
              <a:t>roi</a:t>
            </a:r>
            <a:r>
              <a:rPr lang="en-US" dirty="0" smtClean="0"/>
              <a:t> </a:t>
            </a:r>
            <a:r>
              <a:rPr lang="en-US" dirty="0" err="1" smtClean="0"/>
              <a:t>cynnig</a:t>
            </a:r>
            <a:r>
              <a:rPr lang="en-US" dirty="0" smtClean="0"/>
              <a:t> </a:t>
            </a:r>
            <a:r>
              <a:rPr lang="en-US" dirty="0" err="1" smtClean="0"/>
              <a:t>arni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ECAD5001C</a:t>
            </a:r>
          </a:p>
          <a:p>
            <a:r>
              <a:rPr lang="en-US" dirty="0" smtClean="0"/>
              <a:t>16/10/17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29177" y="351888"/>
            <a:ext cx="7885655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Faint ydych chi’n cofio?</a:t>
            </a:r>
          </a:p>
          <a:p>
            <a:pPr algn="ctr"/>
            <a:endParaRPr lang="cy-GB" sz="540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r>
              <a:rPr lang="cy-GB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CWIS</a:t>
            </a:r>
          </a:p>
          <a:p>
            <a:pPr algn="ctr"/>
            <a:endParaRPr lang="cy-GB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3958" y="2974756"/>
            <a:ext cx="5524500" cy="31877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Nod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sesiwn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Atgyfnerthu</a:t>
            </a:r>
            <a:r>
              <a:rPr lang="en-US" dirty="0" smtClean="0"/>
              <a:t>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nod a </a:t>
            </a:r>
            <a:r>
              <a:rPr lang="en-US" dirty="0" err="1" smtClean="0"/>
              <a:t>phwrpas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endParaRPr lang="en-US" dirty="0" smtClean="0"/>
          </a:p>
          <a:p>
            <a:r>
              <a:rPr lang="en-US" dirty="0" err="1" smtClean="0"/>
              <a:t>Archwilio</a:t>
            </a:r>
            <a:r>
              <a:rPr lang="en-US" dirty="0" smtClean="0"/>
              <a:t> a </a:t>
            </a:r>
            <a:r>
              <a:rPr lang="en-US" dirty="0" err="1" smtClean="0"/>
              <a:t>gwerthuso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strategaethau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 a </a:t>
            </a:r>
            <a:r>
              <a:rPr lang="en-US" dirty="0" err="1" smtClean="0"/>
              <a:t>ddefnyddir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ystafell</a:t>
            </a:r>
            <a:r>
              <a:rPr lang="en-US" dirty="0" smtClean="0"/>
              <a:t> </a:t>
            </a:r>
            <a:r>
              <a:rPr lang="en-US" dirty="0" err="1" smtClean="0"/>
              <a:t>ddosbarth</a:t>
            </a:r>
            <a:r>
              <a:rPr lang="en-US" dirty="0" smtClean="0"/>
              <a:t>. 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0734" y="3993316"/>
            <a:ext cx="2725886" cy="204441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Mae </a:t>
            </a: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rhagorol</a:t>
            </a:r>
            <a:r>
              <a:rPr lang="en-US" dirty="0" smtClean="0"/>
              <a:t> …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463" y="1828800"/>
            <a:ext cx="7901386" cy="31645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508" y="1428750"/>
            <a:ext cx="8549576" cy="368920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Trafodwch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err="1" smtClean="0"/>
              <a:t>Ydy’r</a:t>
            </a:r>
            <a:r>
              <a:rPr lang="en-US" dirty="0" smtClean="0"/>
              <a:t>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rhagorol</a:t>
            </a:r>
            <a:r>
              <a:rPr lang="en-US" dirty="0" smtClean="0"/>
              <a:t> </a:t>
            </a:r>
            <a:r>
              <a:rPr lang="en-US" dirty="0" err="1" smtClean="0"/>
              <a:t>oherwydd</a:t>
            </a:r>
            <a:r>
              <a:rPr lang="en-US" dirty="0" smtClean="0"/>
              <a:t> …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dirty="0" err="1" smtClean="0"/>
              <a:t>bod</a:t>
            </a:r>
            <a:r>
              <a:rPr lang="en-US" dirty="0" smtClean="0"/>
              <a:t> yr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canmoliaeth</a:t>
            </a:r>
            <a:r>
              <a:rPr lang="en-US" dirty="0" smtClean="0"/>
              <a:t>              NEU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dirty="0" smtClean="0"/>
              <a:t>  </a:t>
            </a:r>
            <a:r>
              <a:rPr lang="en-US" dirty="0" err="1" smtClean="0"/>
              <a:t>oherwydd</a:t>
            </a:r>
            <a:r>
              <a:rPr lang="en-US" dirty="0" smtClean="0"/>
              <a:t> bod y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wir</a:t>
            </a:r>
            <a:r>
              <a:rPr lang="en-US" dirty="0" smtClean="0"/>
              <a:t> </a:t>
            </a:r>
            <a:r>
              <a:rPr lang="en-US" dirty="0" err="1"/>
              <a:t>d</a:t>
            </a:r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smtClean="0"/>
              <a:t>yr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roeddent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.</a:t>
            </a:r>
          </a:p>
          <a:p>
            <a:pPr marL="457200" indent="-457200">
              <a:buFont typeface="+mj-ea"/>
              <a:buAutoNum type="circleNumDbPlain"/>
            </a:pPr>
            <a:endParaRPr lang="en-US" dirty="0" smtClean="0"/>
          </a:p>
          <a:p>
            <a:pPr marL="457200" indent="-457200">
              <a:buNone/>
            </a:pPr>
            <a:r>
              <a:rPr lang="en-US" dirty="0" err="1" smtClean="0"/>
              <a:t>Rhowch</a:t>
            </a:r>
            <a:r>
              <a:rPr lang="en-US" dirty="0" smtClean="0"/>
              <a:t> </a:t>
            </a:r>
            <a:r>
              <a:rPr lang="en-US" dirty="0" err="1" smtClean="0"/>
              <a:t>reswm</a:t>
            </a:r>
            <a:r>
              <a:rPr lang="en-US" dirty="0" smtClean="0"/>
              <a:t> am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dewis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73" y="734376"/>
            <a:ext cx="8317773" cy="535482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31" y="703777"/>
            <a:ext cx="8351936" cy="526302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yw’r</a:t>
            </a:r>
            <a:r>
              <a:rPr lang="en-US" dirty="0" smtClean="0"/>
              <a:t> 4 </a:t>
            </a:r>
            <a:r>
              <a:rPr lang="en-US" dirty="0" err="1" smtClean="0"/>
              <a:t>elfen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ea"/>
              <a:buAutoNum type="circleNumDbPlain"/>
            </a:pPr>
            <a:r>
              <a:rPr lang="en-US" dirty="0" err="1" smtClean="0"/>
              <a:t>Rhannu</a:t>
            </a:r>
            <a:r>
              <a:rPr lang="en-US" dirty="0" smtClean="0"/>
              <a:t> </a:t>
            </a:r>
            <a:r>
              <a:rPr lang="en-US" dirty="0" err="1" smtClean="0"/>
              <a:t>meini</a:t>
            </a:r>
            <a:r>
              <a:rPr lang="en-US" dirty="0" smtClean="0"/>
              <a:t> </a:t>
            </a:r>
            <a:r>
              <a:rPr lang="en-US" dirty="0" err="1" smtClean="0"/>
              <a:t>prawf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endParaRPr lang="en-US" dirty="0" smtClean="0"/>
          </a:p>
          <a:p>
            <a:pPr marL="457200" indent="-457200">
              <a:buFont typeface="+mj-ea"/>
              <a:buAutoNum type="circleNumDbPlain"/>
            </a:pPr>
            <a:r>
              <a:rPr lang="en-US" dirty="0" err="1" smtClean="0"/>
              <a:t>Ansawdd</a:t>
            </a:r>
            <a:r>
              <a:rPr lang="en-US" dirty="0" smtClean="0"/>
              <a:t> </a:t>
            </a:r>
            <a:r>
              <a:rPr lang="en-US" dirty="0" err="1" smtClean="0"/>
              <a:t>cwestiynau/ansawdd</a:t>
            </a:r>
            <a:r>
              <a:rPr lang="en-US" dirty="0" smtClean="0"/>
              <a:t> </a:t>
            </a:r>
            <a:r>
              <a:rPr lang="en-US" dirty="0" err="1" smtClean="0"/>
              <a:t>siarad</a:t>
            </a:r>
            <a:endParaRPr lang="en-US" dirty="0" smtClean="0"/>
          </a:p>
          <a:p>
            <a:pPr marL="457200" indent="-457200">
              <a:buFont typeface="+mj-ea"/>
              <a:buAutoNum type="circleNumDbPlain"/>
            </a:pPr>
            <a:r>
              <a:rPr lang="en-US" dirty="0" err="1" smtClean="0"/>
              <a:t>Defnydd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ac </a:t>
            </a:r>
            <a:r>
              <a:rPr lang="en-US" dirty="0" err="1" smtClean="0"/>
              <a:t>ansawdd</a:t>
            </a:r>
            <a:r>
              <a:rPr lang="en-US" dirty="0" smtClean="0"/>
              <a:t> yr </a:t>
            </a:r>
            <a:r>
              <a:rPr lang="en-US" dirty="0" err="1" smtClean="0"/>
              <a:t>adborth</a:t>
            </a:r>
            <a:endParaRPr lang="en-US" dirty="0" smtClean="0"/>
          </a:p>
          <a:p>
            <a:pPr marL="457200" indent="-457200">
              <a:buFont typeface="+mj-ea"/>
              <a:buAutoNum type="circleNumDbPlain"/>
            </a:pP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cyfoedion</a:t>
            </a:r>
            <a:r>
              <a:rPr lang="en-US" dirty="0" smtClean="0"/>
              <a:t> a </a:t>
            </a:r>
            <a:r>
              <a:rPr lang="en-US" dirty="0" err="1" smtClean="0"/>
              <a:t>hunan-asesu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698808">
            <a:off x="5009684" y="4139927"/>
            <a:ext cx="3452432" cy="1933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688477"/>
            <a:ext cx="7583487" cy="1044388"/>
          </a:xfrm>
        </p:spPr>
        <p:txBody>
          <a:bodyPr/>
          <a:lstStyle/>
          <a:p>
            <a:pPr algn="ctr"/>
            <a:r>
              <a:rPr lang="en-US" dirty="0" smtClean="0"/>
              <a:t>Pa </a:t>
            </a:r>
            <a:r>
              <a:rPr lang="en-US" dirty="0" err="1" smtClean="0"/>
              <a:t>elfennau</a:t>
            </a:r>
            <a:r>
              <a:rPr lang="en-US" dirty="0" smtClean="0"/>
              <a:t> o </a:t>
            </a:r>
            <a:r>
              <a:rPr lang="en-US" dirty="0" err="1" smtClean="0"/>
              <a:t>AagD</a:t>
            </a:r>
            <a:r>
              <a:rPr lang="en-US" dirty="0" smtClean="0"/>
              <a:t> </a:t>
            </a:r>
            <a:r>
              <a:rPr lang="en-US" dirty="0" smtClean="0"/>
              <a:t>gall y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rhain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datblygu</a:t>
            </a:r>
            <a:r>
              <a:rPr lang="en-US" dirty="0" smtClean="0"/>
              <a:t>?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463" y="1732865"/>
            <a:ext cx="3505200" cy="49149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2950" y="1732865"/>
            <a:ext cx="3810000" cy="48387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Dewis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050" y="1425389"/>
            <a:ext cx="6985899" cy="505041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Gwyneb</a:t>
            </a:r>
            <a:r>
              <a:rPr lang="en-US" dirty="0" smtClean="0"/>
              <a:t> </a:t>
            </a:r>
            <a:r>
              <a:rPr lang="en-US" dirty="0" err="1" smtClean="0"/>
              <a:t>procer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1429" y="381000"/>
            <a:ext cx="4673991" cy="623198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Llinell</a:t>
            </a:r>
            <a:r>
              <a:rPr lang="en-US" dirty="0" smtClean="0"/>
              <a:t> </a:t>
            </a:r>
            <a:r>
              <a:rPr lang="en-US" dirty="0" err="1" smtClean="0"/>
              <a:t>sicrwydd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0173" y="1441450"/>
            <a:ext cx="1974639" cy="479117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9542" y="1441449"/>
            <a:ext cx="1910959" cy="47247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3111" y="2519955"/>
            <a:ext cx="1902760" cy="177920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strategaethau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79463" y="381000"/>
            <a:ext cx="8094865" cy="1044388"/>
          </a:xfrm>
        </p:spPr>
        <p:txBody>
          <a:bodyPr/>
          <a:lstStyle/>
          <a:p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ysgrifennu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PAM?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Os </a:t>
            </a:r>
            <a:r>
              <a:rPr lang="en-US" dirty="0" err="1" smtClean="0"/>
              <a:t>ydynt</a:t>
            </a:r>
            <a:r>
              <a:rPr lang="en-US" dirty="0" smtClean="0"/>
              <a:t> am </a:t>
            </a:r>
            <a:r>
              <a:rPr lang="en-US" dirty="0" err="1" smtClean="0"/>
              <a:t>wybod</a:t>
            </a:r>
            <a:r>
              <a:rPr lang="en-US" dirty="0" smtClean="0"/>
              <a:t> </a:t>
            </a:r>
            <a:r>
              <a:rPr lang="en-US" dirty="0" err="1" smtClean="0"/>
              <a:t>rhywbeth</a:t>
            </a:r>
            <a:r>
              <a:rPr lang="en-US" dirty="0" smtClean="0"/>
              <a:t> am </a:t>
            </a:r>
            <a:r>
              <a:rPr lang="en-US" dirty="0" err="1" smtClean="0"/>
              <a:t>bwnc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thema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I </a:t>
            </a:r>
            <a:r>
              <a:rPr lang="en-US" dirty="0" err="1" smtClean="0"/>
              <a:t>ofyn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gyfoedion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I </a:t>
            </a:r>
            <a:r>
              <a:rPr lang="en-US" dirty="0" err="1" smtClean="0"/>
              <a:t>arddangos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dysgu/camsyniadau/meysydd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dymunant</a:t>
            </a:r>
            <a:r>
              <a:rPr lang="en-US" dirty="0" smtClean="0"/>
              <a:t> </a:t>
            </a:r>
            <a:r>
              <a:rPr lang="en-US" dirty="0" err="1" smtClean="0"/>
              <a:t>archwilio</a:t>
            </a:r>
            <a:r>
              <a:rPr lang="en-US" dirty="0" smtClean="0"/>
              <a:t>. 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SUT?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Coeden</a:t>
            </a:r>
            <a:r>
              <a:rPr lang="en-US" dirty="0" smtClean="0"/>
              <a:t> </a:t>
            </a:r>
            <a:r>
              <a:rPr lang="en-US" dirty="0" err="1" smtClean="0"/>
              <a:t>gwestiynau</a:t>
            </a: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err="1" smtClean="0"/>
              <a:t>Bocs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diweddglo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ygsrifennu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gweithio</a:t>
            </a:r>
            <a:r>
              <a:rPr lang="en-US" dirty="0" smtClean="0"/>
              <a:t> </a:t>
            </a:r>
            <a:r>
              <a:rPr lang="en-US" dirty="0" err="1" smtClean="0"/>
              <a:t>arnynt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sesiwn/wers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gofyn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79463" y="1828800"/>
            <a:ext cx="8048963" cy="4208930"/>
          </a:xfrm>
        </p:spPr>
        <p:txBody>
          <a:bodyPr/>
          <a:lstStyle/>
          <a:p>
            <a:pPr>
              <a:buFont typeface="Wingdings" charset="2"/>
              <a:buChar char="q"/>
            </a:pPr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err="1" smtClean="0"/>
              <a:t>cyfleoedd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ofyn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,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cyfoedion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ddatblygu</a:t>
            </a:r>
            <a:r>
              <a:rPr lang="en-US" dirty="0" smtClean="0"/>
              <a:t> </a:t>
            </a:r>
            <a:r>
              <a:rPr lang="en-US" dirty="0" err="1" smtClean="0"/>
              <a:t>trafodaeth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Bocs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ysgrifenedig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cyfrwng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gyfathrebu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ofyn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r>
              <a:rPr lang="en-US" dirty="0" smtClean="0"/>
              <a:t> am</a:t>
            </a:r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ddarnau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weithgareddau</a:t>
            </a:r>
            <a:r>
              <a:rPr lang="en-US" dirty="0" smtClean="0"/>
              <a:t>.  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649014">
            <a:off x="4897608" y="3823452"/>
            <a:ext cx="3975100" cy="2540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Sylw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farcio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charset="2"/>
              <a:buChar char="q"/>
            </a:pPr>
            <a:r>
              <a:rPr lang="en-US" dirty="0" smtClean="0"/>
              <a:t>Mae </a:t>
            </a:r>
            <a:r>
              <a:rPr lang="en-US" dirty="0" err="1" smtClean="0"/>
              <a:t>marcio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sylwadau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ffocws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dilyniant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gwobr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gosb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yr ego (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gradd</a:t>
            </a:r>
            <a:r>
              <a:rPr lang="en-US" dirty="0" smtClean="0"/>
              <a:t>).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sylwadau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llyfrau</a:t>
            </a:r>
            <a:r>
              <a:rPr lang="en-US" dirty="0" smtClean="0"/>
              <a:t>,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tabl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ddechrau</a:t>
            </a:r>
            <a:r>
              <a:rPr lang="en-US" dirty="0" smtClean="0"/>
              <a:t> </a:t>
            </a:r>
            <a:r>
              <a:rPr lang="en-US" dirty="0" err="1" smtClean="0"/>
              <a:t>llyfr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dyddiadur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ddyddlyfr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 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olaf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ddefnyddiol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a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 </a:t>
            </a:r>
            <a:r>
              <a:rPr lang="en-US" dirty="0" err="1" smtClean="0"/>
              <a:t>dracio</a:t>
            </a:r>
            <a:r>
              <a:rPr lang="en-US" dirty="0" smtClean="0"/>
              <a:t> </a:t>
            </a:r>
            <a:r>
              <a:rPr lang="en-US" dirty="0" err="1" smtClean="0"/>
              <a:t>dilyniant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sylwadau</a:t>
            </a:r>
            <a:r>
              <a:rPr lang="en-US" dirty="0" smtClean="0"/>
              <a:t> a </a:t>
            </a:r>
            <a:r>
              <a:rPr lang="en-US" dirty="0" err="1" smtClean="0"/>
              <a:t>gweld</a:t>
            </a:r>
            <a:r>
              <a:rPr lang="en-US" dirty="0" smtClean="0"/>
              <a:t> </a:t>
            </a:r>
            <a:r>
              <a:rPr lang="en-US" dirty="0" err="1" smtClean="0"/>
              <a:t>cynnydd</a:t>
            </a:r>
            <a:r>
              <a:rPr lang="en-US" dirty="0" smtClean="0"/>
              <a:t>. 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Dylai’r</a:t>
            </a:r>
            <a:r>
              <a:rPr lang="en-US" dirty="0" smtClean="0"/>
              <a:t> </a:t>
            </a:r>
            <a:r>
              <a:rPr lang="en-US" dirty="0" err="1" smtClean="0"/>
              <a:t>sylwadau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hollol</a:t>
            </a:r>
            <a:r>
              <a:rPr lang="en-US" dirty="0" smtClean="0"/>
              <a:t> </a:t>
            </a:r>
            <a:r>
              <a:rPr lang="en-US" dirty="0" err="1" smtClean="0"/>
              <a:t>eglur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all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Cynlluniwch</a:t>
            </a:r>
            <a:r>
              <a:rPr lang="en-US" dirty="0" smtClean="0"/>
              <a:t> </a:t>
            </a:r>
            <a:r>
              <a:rPr lang="en-US" dirty="0" err="1" smtClean="0"/>
              <a:t>weithgareddau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gadw</a:t>
            </a:r>
            <a:r>
              <a:rPr lang="en-US" dirty="0" smtClean="0"/>
              <a:t>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cof</a:t>
            </a:r>
            <a:r>
              <a:rPr lang="en-US" dirty="0" smtClean="0"/>
              <a:t> – </a:t>
            </a:r>
            <a:r>
              <a:rPr lang="en-US" dirty="0" err="1" smtClean="0"/>
              <a:t>gadewch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gynorthwyo’r</a:t>
            </a:r>
            <a:r>
              <a:rPr lang="en-US" dirty="0" smtClean="0"/>
              <a:t> broses.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9788" y="4174984"/>
            <a:ext cx="2723500" cy="187339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Asesiad canol uned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779462" y="1425388"/>
            <a:ext cx="4805244" cy="5122797"/>
          </a:xfrm>
        </p:spPr>
        <p:txBody>
          <a:bodyPr>
            <a:normAutofit/>
          </a:bodyPr>
          <a:lstStyle/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ddiwedd</a:t>
            </a:r>
            <a:r>
              <a:rPr lang="en-US" dirty="0" smtClean="0"/>
              <a:t> </a:t>
            </a:r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digonol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smtClean="0"/>
              <a:t>chi </a:t>
            </a:r>
            <a:r>
              <a:rPr lang="en-US" dirty="0" err="1" smtClean="0"/>
              <a:t>fynd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agweddau</a:t>
            </a:r>
            <a:r>
              <a:rPr lang="en-US" dirty="0" smtClean="0"/>
              <a:t>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weld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heriol</a:t>
            </a:r>
            <a:r>
              <a:rPr lang="en-US" dirty="0" smtClean="0"/>
              <a:t>,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lle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ganddynt</a:t>
            </a:r>
            <a:r>
              <a:rPr lang="en-US" dirty="0" smtClean="0"/>
              <a:t> </a:t>
            </a:r>
            <a:r>
              <a:rPr lang="en-US" dirty="0" err="1" smtClean="0"/>
              <a:t>gamsyniadau</a:t>
            </a:r>
            <a:r>
              <a:rPr lang="en-US" dirty="0" smtClean="0"/>
              <a:t>.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amseru</a:t>
            </a:r>
            <a:r>
              <a:rPr lang="en-US" dirty="0" smtClean="0"/>
              <a:t> </a:t>
            </a:r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 (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sesiwn</a:t>
            </a:r>
            <a:r>
              <a:rPr lang="en-US" dirty="0" smtClean="0"/>
              <a:t> 5 </a:t>
            </a:r>
            <a:r>
              <a:rPr lang="en-US" dirty="0" err="1" smtClean="0"/>
              <a:t>o</a:t>
            </a:r>
            <a:r>
              <a:rPr lang="en-US" dirty="0" smtClean="0"/>
              <a:t> 7)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caniatau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adolygu</a:t>
            </a:r>
            <a:r>
              <a:rPr lang="en-US" dirty="0" smtClean="0"/>
              <a:t>, </a:t>
            </a:r>
            <a:r>
              <a:rPr lang="en-US" dirty="0" err="1" smtClean="0"/>
              <a:t>adfyfyrio</a:t>
            </a:r>
            <a:r>
              <a:rPr lang="en-US" dirty="0" smtClean="0"/>
              <a:t> ac ail-</a:t>
            </a:r>
            <a:r>
              <a:rPr lang="en-US" dirty="0" err="1" smtClean="0"/>
              <a:t>ymweld</a:t>
            </a:r>
            <a:r>
              <a:rPr lang="en-US" dirty="0" smtClean="0"/>
              <a:t>. 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 </a:t>
            </a:r>
            <a:r>
              <a:rPr lang="en-US" dirty="0" err="1" smtClean="0"/>
              <a:t>ffocysu;n</a:t>
            </a:r>
            <a:r>
              <a:rPr lang="en-US" dirty="0" smtClean="0"/>
              <a:t> </a:t>
            </a:r>
            <a:r>
              <a:rPr lang="en-US" dirty="0" err="1" smtClean="0"/>
              <a:t>gyfangwbl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feysydd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ddealltwriaeth</a:t>
            </a:r>
            <a:r>
              <a:rPr lang="en-US" dirty="0" smtClean="0"/>
              <a:t> wan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thystiolaeth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gefnogi</a:t>
            </a:r>
            <a:r>
              <a:rPr lang="en-US" dirty="0" smtClean="0"/>
              <a:t> </a:t>
            </a:r>
            <a:r>
              <a:rPr lang="en-US" dirty="0" err="1" smtClean="0"/>
              <a:t>hynny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8191" y="2440780"/>
            <a:ext cx="2454759" cy="188897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Tybed</a:t>
            </a:r>
            <a:r>
              <a:rPr lang="en-US" dirty="0" smtClean="0"/>
              <a:t>?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779462" y="1425388"/>
            <a:ext cx="4146624" cy="5076899"/>
          </a:xfrm>
        </p:spPr>
        <p:txBody>
          <a:bodyPr/>
          <a:lstStyle/>
          <a:p>
            <a:pPr>
              <a:buFont typeface="Wingdings" charset="2"/>
              <a:buChar char="q"/>
            </a:pP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gwestiynu</a:t>
            </a:r>
            <a:r>
              <a:rPr lang="en-US" dirty="0" smtClean="0"/>
              <a:t>, </a:t>
            </a:r>
            <a:r>
              <a:rPr lang="en-US" dirty="0" err="1" smtClean="0"/>
              <a:t>ychwanegwch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gair</a:t>
            </a:r>
            <a:r>
              <a:rPr lang="en-US" dirty="0" smtClean="0"/>
              <a:t> ‘</a:t>
            </a:r>
            <a:r>
              <a:rPr lang="en-US" dirty="0" err="1" smtClean="0"/>
              <a:t>tybed</a:t>
            </a:r>
            <a:r>
              <a:rPr lang="en-US" dirty="0" smtClean="0"/>
              <a:t>’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gyfleoedd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feddwl</a:t>
            </a:r>
            <a:r>
              <a:rPr lang="en-US" dirty="0" smtClean="0"/>
              <a:t> ac </a:t>
            </a:r>
            <a:r>
              <a:rPr lang="en-US" dirty="0" err="1" smtClean="0"/>
              <a:t>archwilio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err="1" smtClean="0"/>
              <a:t>e.e</a:t>
            </a:r>
            <a:r>
              <a:rPr lang="en-US" dirty="0" smtClean="0"/>
              <a:t>. Beth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ystyr</a:t>
            </a:r>
            <a:r>
              <a:rPr lang="en-US" dirty="0" smtClean="0"/>
              <a:t> </a:t>
            </a:r>
            <a:r>
              <a:rPr lang="en-US" dirty="0" err="1" smtClean="0"/>
              <a:t>democratiaeth</a:t>
            </a:r>
            <a:r>
              <a:rPr lang="en-US" dirty="0" smtClean="0"/>
              <a:t>?</a:t>
            </a:r>
          </a:p>
          <a:p>
            <a:pPr>
              <a:buNone/>
            </a:pPr>
            <a:r>
              <a:rPr lang="en-US" dirty="0" smtClean="0"/>
              <a:t>    Beth </a:t>
            </a:r>
            <a:r>
              <a:rPr lang="en-US" dirty="0" err="1" smtClean="0"/>
              <a:t>tybed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ystyr</a:t>
            </a:r>
            <a:r>
              <a:rPr lang="en-US" dirty="0" smtClean="0"/>
              <a:t> </a:t>
            </a:r>
            <a:r>
              <a:rPr lang="en-US" dirty="0" err="1" smtClean="0"/>
              <a:t>democratiaeth</a:t>
            </a:r>
            <a:r>
              <a:rPr lang="en-US" dirty="0" smtClean="0"/>
              <a:t>?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awgrymu</a:t>
            </a:r>
            <a:r>
              <a:rPr lang="en-US" dirty="0" smtClean="0"/>
              <a:t> un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wybyddus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.  </a:t>
            </a:r>
            <a:r>
              <a:rPr lang="en-US" dirty="0" err="1" smtClean="0"/>
              <a:t>Mae’r</a:t>
            </a:r>
            <a:r>
              <a:rPr lang="en-US" dirty="0" smtClean="0"/>
              <a:t> ail </a:t>
            </a:r>
            <a:r>
              <a:rPr lang="en-US" dirty="0" err="1" smtClean="0"/>
              <a:t>serch</a:t>
            </a:r>
            <a:r>
              <a:rPr lang="en-US" dirty="0" smtClean="0"/>
              <a:t> </a:t>
            </a:r>
            <a:r>
              <a:rPr lang="en-US" dirty="0" err="1" smtClean="0"/>
              <a:t>hynny</a:t>
            </a:r>
            <a:r>
              <a:rPr lang="en-US" dirty="0" smtClean="0"/>
              <a:t> </a:t>
            </a:r>
            <a:r>
              <a:rPr lang="en-US" dirty="0" err="1" smtClean="0"/>
              <a:t>tipyn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agored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086" y="431800"/>
            <a:ext cx="3835400" cy="2794000"/>
          </a:xfrm>
          <a:prstGeom prst="rect">
            <a:avLst/>
          </a:prstGeom>
        </p:spPr>
      </p:pic>
      <p:sp>
        <p:nvSpPr>
          <p:cNvPr id="8" name="Oval Callout 7"/>
          <p:cNvSpPr/>
          <p:nvPr/>
        </p:nvSpPr>
        <p:spPr>
          <a:xfrm>
            <a:off x="4926086" y="3947270"/>
            <a:ext cx="3835400" cy="1912437"/>
          </a:xfrm>
          <a:prstGeom prst="wedgeEllipseCallout">
            <a:avLst>
              <a:gd name="adj1" fmla="val -41689"/>
              <a:gd name="adj2" fmla="val 59059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Allwch</a:t>
            </a:r>
            <a:r>
              <a:rPr lang="en-US" dirty="0" smtClean="0"/>
              <a:t> chi </a:t>
            </a:r>
            <a:r>
              <a:rPr lang="en-US" dirty="0" err="1" smtClean="0"/>
              <a:t>feddwl</a:t>
            </a:r>
            <a:r>
              <a:rPr lang="en-US" dirty="0" smtClean="0"/>
              <a:t> am </a:t>
            </a:r>
            <a:r>
              <a:rPr lang="en-US" dirty="0" err="1" smtClean="0"/>
              <a:t>eiriau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 </a:t>
            </a:r>
            <a:r>
              <a:rPr lang="en-US" dirty="0" err="1" smtClean="0"/>
              <a:t>Cymraeg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gellid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lle</a:t>
            </a:r>
            <a:r>
              <a:rPr lang="en-US" dirty="0" smtClean="0"/>
              <a:t> ‘</a:t>
            </a:r>
            <a:r>
              <a:rPr lang="en-US" dirty="0" err="1" smtClean="0"/>
              <a:t>tybed</a:t>
            </a:r>
            <a:r>
              <a:rPr lang="en-US" dirty="0" smtClean="0"/>
              <a:t>’?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charset="2"/>
              <a:buChar char="q"/>
            </a:pPr>
            <a:r>
              <a:rPr lang="en-US" dirty="0" err="1" smtClean="0"/>
              <a:t>Ydych</a:t>
            </a:r>
            <a:r>
              <a:rPr lang="en-US" dirty="0" smtClean="0"/>
              <a:t> chi\</a:t>
            </a:r>
            <a:r>
              <a:rPr lang="en-US" dirty="0" err="1" smtClean="0"/>
              <a:t>n</a:t>
            </a:r>
            <a:r>
              <a:rPr lang="en-US" dirty="0" smtClean="0"/>
              <a:t> </a:t>
            </a:r>
            <a:r>
              <a:rPr lang="en-US" dirty="0" err="1" smtClean="0"/>
              <a:t>cofio</a:t>
            </a:r>
            <a:r>
              <a:rPr lang="en-US" dirty="0" smtClean="0"/>
              <a:t> faint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roi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feddwl</a:t>
            </a:r>
            <a:r>
              <a:rPr lang="en-US" dirty="0" smtClean="0"/>
              <a:t> am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arfer</a:t>
            </a:r>
            <a:r>
              <a:rPr lang="en-US" dirty="0" smtClean="0"/>
              <a:t>?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0.9 </a:t>
            </a:r>
            <a:r>
              <a:rPr lang="en-US" dirty="0" err="1" smtClean="0"/>
              <a:t>eiliad</a:t>
            </a: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smtClean="0"/>
              <a:t>Mae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aros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galluogi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feddwl</a:t>
            </a:r>
            <a:r>
              <a:rPr lang="en-US" dirty="0" smtClean="0"/>
              <a:t> ac felly </a:t>
            </a:r>
            <a:r>
              <a:rPr lang="en-US" dirty="0" err="1" smtClean="0"/>
              <a:t>cynhyrchu</a:t>
            </a:r>
            <a:r>
              <a:rPr lang="en-US" dirty="0" smtClean="0"/>
              <a:t> </a:t>
            </a:r>
            <a:r>
              <a:rPr lang="en-US" dirty="0" err="1" smtClean="0"/>
              <a:t>gwell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. 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pawb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un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nac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yr un </a:t>
            </a:r>
            <a:r>
              <a:rPr lang="en-US" dirty="0" err="1" smtClean="0"/>
              <a:t>cyflymder</a:t>
            </a:r>
            <a:r>
              <a:rPr lang="en-US" dirty="0" smtClean="0"/>
              <a:t>.  Mae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aros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galluogi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adeiladu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 ac </a:t>
            </a:r>
            <a:r>
              <a:rPr lang="en-US" dirty="0" err="1" smtClean="0"/>
              <a:t>archwilio’r</a:t>
            </a:r>
            <a:r>
              <a:rPr lang="en-US" dirty="0" smtClean="0"/>
              <a:t> </a:t>
            </a:r>
            <a:r>
              <a:rPr lang="en-US" dirty="0" err="1" smtClean="0"/>
              <a:t>cwestiwn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ddyfnder</a:t>
            </a:r>
            <a:r>
              <a:rPr lang="en-US" dirty="0" smtClean="0"/>
              <a:t>. </a:t>
            </a:r>
          </a:p>
          <a:p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/>
              <a:t>2 FATH O AMSER AROS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siarad</a:t>
            </a:r>
            <a:r>
              <a:rPr lang="en-US" dirty="0" smtClean="0"/>
              <a:t> ac </a:t>
            </a:r>
            <a:r>
              <a:rPr lang="en-US" dirty="0" err="1" smtClean="0"/>
              <a:t>wedyn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aros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ymatebion</a:t>
            </a:r>
            <a:r>
              <a:rPr lang="en-US" dirty="0" smtClean="0"/>
              <a:t>.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gorffen</a:t>
            </a:r>
            <a:r>
              <a:rPr lang="en-US" dirty="0" smtClean="0"/>
              <a:t> ac </a:t>
            </a:r>
            <a:r>
              <a:rPr lang="en-US" dirty="0" err="1" smtClean="0"/>
              <a:t>yna’r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aros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ymateb</a:t>
            </a:r>
            <a:r>
              <a:rPr lang="en-US" dirty="0" smtClean="0"/>
              <a:t>.  Mae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 </a:t>
            </a:r>
            <a:r>
              <a:rPr lang="en-US" dirty="0" err="1" smtClean="0"/>
              <a:t>ehangu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barhau</a:t>
            </a:r>
            <a:r>
              <a:rPr lang="en-US" dirty="0" smtClean="0"/>
              <a:t>,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alluogi</a:t>
            </a:r>
            <a:r>
              <a:rPr lang="en-US" dirty="0" smtClean="0"/>
              <a:t> </a:t>
            </a:r>
            <a:r>
              <a:rPr lang="en-US" dirty="0" err="1" smtClean="0"/>
              <a:t>disgyl</a:t>
            </a:r>
            <a:r>
              <a:rPr lang="en-US" dirty="0" smtClean="0"/>
              <a:t> </a:t>
            </a:r>
            <a:r>
              <a:rPr lang="en-US" dirty="0" err="1" smtClean="0"/>
              <a:t>arall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ymateb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49550">
            <a:off x="7658671" y="4725768"/>
            <a:ext cx="1053739" cy="17942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agored</a:t>
            </a:r>
            <a:r>
              <a:rPr lang="en-US" dirty="0" smtClean="0"/>
              <a:t> a </a:t>
            </a:r>
            <a:r>
              <a:rPr lang="en-US" dirty="0" err="1" smtClean="0"/>
              <a:t>chaeedig</a:t>
            </a:r>
            <a:endParaRPr lang="en-US" dirty="0"/>
          </a:p>
        </p:txBody>
      </p:sp>
      <p:pic>
        <p:nvPicPr>
          <p:cNvPr id="4" name="Content Placeholder 3" descr="main_image_72dpi.jpg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 t="-27500" b="-27500"/>
          <a:stretch>
            <a:fillRect/>
          </a:stretch>
        </p:blipFill>
        <p:spPr/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88540" y="1828800"/>
            <a:ext cx="4173237" cy="421957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charset="2"/>
              <a:buChar char="q"/>
            </a:pPr>
            <a:r>
              <a:rPr lang="en-US" dirty="0" smtClean="0"/>
              <a:t>Gall </a:t>
            </a:r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caeedig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ddefnyddiol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ydynt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haniaethol</a:t>
            </a:r>
            <a:r>
              <a:rPr lang="en-US" dirty="0" smtClean="0"/>
              <a:t> (</a:t>
            </a:r>
            <a:r>
              <a:rPr lang="en-US" i="1" dirty="0" smtClean="0"/>
              <a:t>abstract</a:t>
            </a:r>
            <a:r>
              <a:rPr lang="en-US" dirty="0" smtClean="0"/>
              <a:t>), </a:t>
            </a: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trafodaeth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ennyn</a:t>
            </a:r>
            <a:r>
              <a:rPr lang="en-US" dirty="0" smtClean="0"/>
              <a:t> </a:t>
            </a:r>
            <a:r>
              <a:rPr lang="en-US" dirty="0" err="1" smtClean="0"/>
              <a:t>llawer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ddealltwriaeth</a:t>
            </a:r>
            <a:r>
              <a:rPr lang="en-US" dirty="0" smtClean="0"/>
              <a:t>.  Mae </a:t>
            </a:r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agored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tebygol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ac </a:t>
            </a:r>
            <a:r>
              <a:rPr lang="en-US" dirty="0" err="1" smtClean="0"/>
              <a:t>felly’n</a:t>
            </a:r>
            <a:r>
              <a:rPr lang="en-US" dirty="0" smtClean="0"/>
              <a:t> </a:t>
            </a:r>
            <a:r>
              <a:rPr lang="en-US" dirty="0" err="1" smtClean="0"/>
              <a:t>gwella’r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Fuoch</a:t>
            </a:r>
            <a:r>
              <a:rPr lang="en-US" dirty="0" smtClean="0"/>
              <a:t> chi </a:t>
            </a:r>
            <a:r>
              <a:rPr lang="en-US" dirty="0" err="1" smtClean="0"/>
              <a:t>mas/allan</a:t>
            </a:r>
            <a:r>
              <a:rPr lang="en-US" dirty="0" smtClean="0"/>
              <a:t> </a:t>
            </a:r>
            <a:r>
              <a:rPr lang="en-US" dirty="0" err="1" smtClean="0"/>
              <a:t>neithiwr</a:t>
            </a:r>
            <a:r>
              <a:rPr lang="en-US" dirty="0" smtClean="0"/>
              <a:t>?</a:t>
            </a:r>
          </a:p>
          <a:p>
            <a:pPr>
              <a:buNone/>
            </a:pPr>
            <a:r>
              <a:rPr lang="en-US" dirty="0" smtClean="0"/>
              <a:t>    Beth </a:t>
            </a:r>
            <a:r>
              <a:rPr lang="en-US" dirty="0" err="1" smtClean="0"/>
              <a:t>wnaethoch</a:t>
            </a:r>
            <a:r>
              <a:rPr lang="en-US" dirty="0" smtClean="0"/>
              <a:t> chi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ddoe</a:t>
            </a:r>
            <a:r>
              <a:rPr lang="en-US" dirty="0" smtClean="0"/>
              <a:t>?</a:t>
            </a:r>
          </a:p>
          <a:p>
            <a:pPr>
              <a:buNone/>
            </a:pPr>
            <a:r>
              <a:rPr lang="en-US" dirty="0" smtClean="0"/>
              <a:t>EICH TRO CHI!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enghreifftiol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osod</a:t>
            </a:r>
            <a:r>
              <a:rPr lang="en-US" dirty="0" smtClean="0"/>
              <a:t> </a:t>
            </a:r>
            <a:r>
              <a:rPr lang="en-US" dirty="0" err="1" smtClean="0"/>
              <a:t>tasg</a:t>
            </a:r>
            <a:r>
              <a:rPr lang="en-US" dirty="0" smtClean="0"/>
              <a:t>, </a:t>
            </a:r>
            <a:r>
              <a:rPr lang="en-US" dirty="0" err="1" smtClean="0"/>
              <a:t>dangoswch</a:t>
            </a:r>
            <a:r>
              <a:rPr lang="en-US" dirty="0" smtClean="0"/>
              <a:t> </a:t>
            </a:r>
            <a:r>
              <a:rPr lang="en-US" dirty="0" err="1" smtClean="0"/>
              <a:t>enghreifftiau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ac </a:t>
            </a:r>
            <a:r>
              <a:rPr lang="en-US" dirty="0" err="1" smtClean="0"/>
              <a:t>eglurwch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hollol</a:t>
            </a:r>
            <a:r>
              <a:rPr lang="en-US" dirty="0" smtClean="0"/>
              <a:t> </a:t>
            </a:r>
            <a:r>
              <a:rPr lang="en-US" dirty="0" err="1" smtClean="0"/>
              <a:t>glir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rydych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iddynt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– a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iddynt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cwrdd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meini</a:t>
            </a:r>
            <a:r>
              <a:rPr lang="en-US" dirty="0" smtClean="0"/>
              <a:t> </a:t>
            </a:r>
            <a:r>
              <a:rPr lang="en-US" dirty="0" err="1" smtClean="0"/>
              <a:t>prawf</a:t>
            </a:r>
            <a:r>
              <a:rPr lang="en-US" dirty="0" smtClean="0"/>
              <a:t> </a:t>
            </a:r>
            <a:r>
              <a:rPr lang="en-US" dirty="0" err="1" smtClean="0"/>
              <a:t>llwyddiant</a:t>
            </a:r>
            <a:r>
              <a:rPr lang="en-US" dirty="0" smtClean="0"/>
              <a:t> (</a:t>
            </a:r>
            <a:r>
              <a:rPr lang="en-US" dirty="0" err="1" smtClean="0"/>
              <a:t>MPLl</a:t>
            </a:r>
            <a:r>
              <a:rPr lang="en-US" dirty="0" smtClean="0"/>
              <a:t>). </a:t>
            </a:r>
          </a:p>
          <a:p>
            <a:pPr>
              <a:buNone/>
            </a:pPr>
            <a:r>
              <a:rPr lang="en-US" dirty="0" smtClean="0"/>
              <a:t>	Gall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farcio</a:t>
            </a:r>
            <a:r>
              <a:rPr lang="en-US" dirty="0" smtClean="0"/>
              <a:t> </a:t>
            </a:r>
            <a:r>
              <a:rPr lang="en-US" dirty="0" err="1" smtClean="0"/>
              <a:t>enghreifftiau</a:t>
            </a:r>
            <a:r>
              <a:rPr lang="en-US" dirty="0" smtClean="0"/>
              <a:t> o </a:t>
            </a:r>
            <a:r>
              <a:rPr lang="en-US" dirty="0" err="1" smtClean="0"/>
              <a:t>waith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ddefnyddio’r</a:t>
            </a:r>
            <a:r>
              <a:rPr lang="en-US" dirty="0" smtClean="0"/>
              <a:t> </a:t>
            </a:r>
            <a:r>
              <a:rPr lang="en-US" dirty="0" err="1" smtClean="0"/>
              <a:t>MPLl</a:t>
            </a:r>
            <a:r>
              <a:rPr lang="en-US" dirty="0" smtClean="0"/>
              <a:t>.  </a:t>
            </a:r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modelu’r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cysylltu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broses </a:t>
            </a:r>
            <a:r>
              <a:rPr lang="en-US" dirty="0" err="1" smtClean="0"/>
              <a:t>asesu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6250" y="4696642"/>
            <a:ext cx="2406193" cy="17874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Marcio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hunain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gymryd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broses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ddyfnach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bynciau</a:t>
            </a:r>
            <a:r>
              <a:rPr lang="en-US" dirty="0" smtClean="0"/>
              <a:t>, </a:t>
            </a:r>
            <a:r>
              <a:rPr lang="en-US" dirty="0" err="1" smtClean="0"/>
              <a:t>y</a:t>
            </a:r>
            <a:r>
              <a:rPr lang="en-US" dirty="0" smtClean="0"/>
              <a:t> broses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nhw’n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hunain</a:t>
            </a:r>
            <a:r>
              <a:rPr lang="en-US" dirty="0" smtClean="0"/>
              <a:t>.  </a:t>
            </a:r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helpu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ymwybodol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‘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’ ac felly </a:t>
            </a:r>
            <a:r>
              <a:rPr lang="en-US" dirty="0" err="1" smtClean="0"/>
              <a:t>byddant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prosesau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hunain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/>
              <a:t>SUT?</a:t>
            </a:r>
          </a:p>
          <a:p>
            <a:pPr>
              <a:buNone/>
            </a:pP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hunan-asesu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cyfoed</a:t>
            </a:r>
            <a:r>
              <a:rPr lang="en-US" dirty="0" smtClean="0"/>
              <a:t>,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cartref</a:t>
            </a:r>
            <a:r>
              <a:rPr lang="en-US" dirty="0" smtClean="0"/>
              <a:t>. </a:t>
            </a:r>
          </a:p>
          <a:p>
            <a:pPr>
              <a:buNone/>
            </a:pPr>
            <a:r>
              <a:rPr lang="en-US" dirty="0" err="1" smtClean="0"/>
              <a:t>Gellir</a:t>
            </a:r>
            <a:r>
              <a:rPr lang="en-US" dirty="0" smtClean="0"/>
              <a:t>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parau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endParaRPr lang="en-US" dirty="0" smtClean="0"/>
          </a:p>
          <a:p>
            <a:pPr>
              <a:buNone/>
            </a:pPr>
            <a:r>
              <a:rPr lang="en-US" dirty="0" err="1"/>
              <a:t>u</a:t>
            </a:r>
            <a:r>
              <a:rPr lang="en-US" dirty="0" err="1" smtClean="0"/>
              <a:t>nigolion</a:t>
            </a:r>
            <a:r>
              <a:rPr lang="en-US" dirty="0" smtClean="0"/>
              <a:t>,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chynllun</a:t>
            </a:r>
            <a:r>
              <a:rPr lang="en-US" dirty="0" smtClean="0"/>
              <a:t> </a:t>
            </a:r>
            <a:r>
              <a:rPr lang="en-US" dirty="0" err="1" smtClean="0"/>
              <a:t>marcio</a:t>
            </a:r>
            <a:r>
              <a:rPr lang="en-US" dirty="0" smtClean="0"/>
              <a:t> </a:t>
            </a:r>
            <a:r>
              <a:rPr lang="en-US" dirty="0" err="1" smtClean="0"/>
              <a:t>swyddogol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Neu</a:t>
            </a:r>
            <a:r>
              <a:rPr lang="en-US" dirty="0" smtClean="0"/>
              <a:t> un </a:t>
            </a:r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greu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5282" y="3306360"/>
            <a:ext cx="2797668" cy="2152815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Nodau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clir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01" y="1828800"/>
            <a:ext cx="8510587" cy="420893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charset="2"/>
              <a:buChar char="q"/>
            </a:pPr>
            <a:r>
              <a:rPr lang="en-US" dirty="0" err="1" smtClean="0"/>
              <a:t>Rhannwch</a:t>
            </a:r>
            <a:r>
              <a:rPr lang="en-US" dirty="0" smtClean="0"/>
              <a:t> </a:t>
            </a:r>
            <a:r>
              <a:rPr lang="en-US" dirty="0" err="1" smtClean="0"/>
              <a:t>nodau’r</a:t>
            </a:r>
            <a:r>
              <a:rPr lang="en-US" dirty="0" smtClean="0"/>
              <a:t> </a:t>
            </a:r>
            <a:r>
              <a:rPr lang="en-US" dirty="0" err="1" smtClean="0"/>
              <a:t>wers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bwrdd</a:t>
            </a:r>
            <a:r>
              <a:rPr lang="en-US" dirty="0" smtClean="0"/>
              <a:t> </a:t>
            </a:r>
            <a:r>
              <a:rPr lang="en-US" dirty="0" err="1" smtClean="0"/>
              <a:t>gwyn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ddechrau’r</a:t>
            </a:r>
            <a:r>
              <a:rPr lang="en-US" dirty="0" smtClean="0"/>
              <a:t> </a:t>
            </a:r>
            <a:r>
              <a:rPr lang="en-US" dirty="0" err="1" smtClean="0"/>
              <a:t>wers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Siaradwch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am ‘</a:t>
            </a:r>
            <a:r>
              <a:rPr lang="en-US" dirty="0" err="1" smtClean="0"/>
              <a:t>pam</a:t>
            </a:r>
            <a:r>
              <a:rPr lang="en-US" dirty="0" smtClean="0"/>
              <a:t>’ a ‘</a:t>
            </a:r>
            <a:r>
              <a:rPr lang="en-US" dirty="0" err="1" smtClean="0"/>
              <a:t>beth</a:t>
            </a:r>
            <a:r>
              <a:rPr lang="en-US" dirty="0" smtClean="0"/>
              <a:t>’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nhw’n</a:t>
            </a:r>
            <a:r>
              <a:rPr lang="en-US" dirty="0" smtClean="0"/>
              <a:t> </a:t>
            </a:r>
            <a:r>
              <a:rPr lang="en-US" dirty="0" err="1" smtClean="0"/>
              <a:t>astudio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Gosodwch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nodau</a:t>
            </a:r>
            <a:r>
              <a:rPr lang="en-US" dirty="0" smtClean="0"/>
              <a:t> </a:t>
            </a:r>
            <a:r>
              <a:rPr lang="en-US" dirty="0" err="1" smtClean="0"/>
              <a:t>tymor</a:t>
            </a:r>
            <a:r>
              <a:rPr lang="en-US" dirty="0" smtClean="0"/>
              <a:t> </a:t>
            </a:r>
            <a:r>
              <a:rPr lang="en-US" dirty="0" err="1" smtClean="0"/>
              <a:t>byr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nghyd-destun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nodau</a:t>
            </a:r>
            <a:r>
              <a:rPr lang="en-US" dirty="0" smtClean="0"/>
              <a:t> </a:t>
            </a:r>
            <a:r>
              <a:rPr lang="en-US" dirty="0" err="1" smtClean="0"/>
              <a:t>tymor</a:t>
            </a:r>
            <a:r>
              <a:rPr lang="en-US" dirty="0" smtClean="0"/>
              <a:t> </a:t>
            </a:r>
            <a:r>
              <a:rPr lang="en-US" dirty="0" err="1" smtClean="0"/>
              <a:t>hir</a:t>
            </a:r>
            <a:r>
              <a:rPr lang="en-US" dirty="0" smtClean="0"/>
              <a:t>. 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Gwiriwch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hollol</a:t>
            </a:r>
            <a:r>
              <a:rPr lang="en-US" dirty="0" smtClean="0"/>
              <a:t> </a:t>
            </a:r>
            <a:r>
              <a:rPr lang="en-US" dirty="0" err="1" smtClean="0"/>
              <a:t>glir</a:t>
            </a:r>
            <a:r>
              <a:rPr lang="en-US" dirty="0" smtClean="0"/>
              <a:t> </a:t>
            </a:r>
            <a:r>
              <a:rPr lang="en-US" dirty="0" smtClean="0"/>
              <a:t>am </a:t>
            </a:r>
            <a:r>
              <a:rPr lang="en-US" dirty="0" err="1" smtClean="0"/>
              <a:t>nodau’r</a:t>
            </a:r>
            <a:r>
              <a:rPr lang="en-US" dirty="0" smtClean="0"/>
              <a:t> </a:t>
            </a:r>
            <a:r>
              <a:rPr lang="en-US" dirty="0" err="1" smtClean="0"/>
              <a:t>wers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Cynlluniwch</a:t>
            </a:r>
            <a:r>
              <a:rPr lang="en-US" dirty="0" smtClean="0"/>
              <a:t> </a:t>
            </a:r>
            <a:r>
              <a:rPr lang="en-US" dirty="0" err="1" smtClean="0"/>
              <a:t>nodau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cyd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7950" y="3561230"/>
            <a:ext cx="3175000" cy="24765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Gosod</a:t>
            </a:r>
            <a:r>
              <a:rPr lang="en-US" dirty="0" smtClean="0"/>
              <a:t> </a:t>
            </a:r>
            <a:r>
              <a:rPr lang="en-US" dirty="0" err="1" smtClean="0"/>
              <a:t>targedau</a:t>
            </a:r>
            <a:r>
              <a:rPr lang="en-US" dirty="0" smtClean="0"/>
              <a:t> </a:t>
            </a:r>
            <a:r>
              <a:rPr lang="en-US" dirty="0" err="1" smtClean="0"/>
              <a:t>gwersi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Gwnewch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wers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pwrpasol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osod</a:t>
            </a:r>
            <a:r>
              <a:rPr lang="en-US" dirty="0" smtClean="0"/>
              <a:t> </a:t>
            </a:r>
            <a:r>
              <a:rPr lang="en-US" dirty="0" err="1" smtClean="0"/>
              <a:t>targedau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cychwyn</a:t>
            </a:r>
            <a:r>
              <a:rPr lang="en-US" dirty="0" smtClean="0"/>
              <a:t> am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rydych</a:t>
            </a:r>
            <a:r>
              <a:rPr lang="en-US" dirty="0" smtClean="0"/>
              <a:t> chi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. 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Gellir</a:t>
            </a:r>
            <a:r>
              <a:rPr lang="en-US" dirty="0" smtClean="0"/>
              <a:t> </a:t>
            </a:r>
            <a:r>
              <a:rPr lang="en-US" dirty="0" err="1" smtClean="0"/>
              <a:t>cyfeirio</a:t>
            </a:r>
            <a:r>
              <a:rPr lang="en-US" dirty="0" smtClean="0"/>
              <a:t> at </a:t>
            </a:r>
            <a:r>
              <a:rPr lang="en-US" dirty="0" smtClean="0"/>
              <a:t>y </a:t>
            </a:r>
            <a:r>
              <a:rPr lang="en-US" dirty="0" err="1" smtClean="0"/>
              <a:t>rhain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</a:t>
            </a:r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wers</a:t>
            </a:r>
            <a:r>
              <a:rPr lang="en-US" dirty="0" smtClean="0"/>
              <a:t>. </a:t>
            </a:r>
            <a:r>
              <a:rPr lang="en-US" dirty="0" err="1" smtClean="0"/>
              <a:t>Neu</a:t>
            </a:r>
            <a:r>
              <a:rPr lang="en-US" dirty="0" smtClean="0"/>
              <a:t> ail-</a:t>
            </a:r>
            <a:r>
              <a:rPr lang="en-US" dirty="0" err="1" smtClean="0"/>
              <a:t>ymweld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hwy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diweddglo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Gall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ddangos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maent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diwallu’r</a:t>
            </a:r>
            <a:r>
              <a:rPr lang="en-US" dirty="0" smtClean="0"/>
              <a:t> </a:t>
            </a:r>
            <a:r>
              <a:rPr lang="en-US" dirty="0" err="1" smtClean="0"/>
              <a:t>nodau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diweddglo</a:t>
            </a:r>
            <a:r>
              <a:rPr lang="en-US" dirty="0" smtClean="0"/>
              <a:t> a/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osod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targedau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wers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950" y="3396130"/>
            <a:ext cx="2921000" cy="26416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Adolygiad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828800"/>
            <a:ext cx="7583487" cy="4360244"/>
          </a:xfrm>
        </p:spPr>
        <p:txBody>
          <a:bodyPr>
            <a:normAutofit lnSpcReduction="10000"/>
          </a:bodyPr>
          <a:lstStyle/>
          <a:p>
            <a:pPr>
              <a:buFont typeface="Wingdings" charset="2"/>
              <a:buChar char="q"/>
            </a:pP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arwain</a:t>
            </a:r>
            <a:r>
              <a:rPr lang="en-US" dirty="0" smtClean="0"/>
              <a:t> </a:t>
            </a:r>
            <a:r>
              <a:rPr lang="en-US" dirty="0" err="1" smtClean="0"/>
              <a:t>adolygiad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wers/weithgaredd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gwestiynu</a:t>
            </a:r>
            <a:r>
              <a:rPr lang="en-US" dirty="0" smtClean="0"/>
              <a:t>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Gall </a:t>
            </a:r>
            <a:r>
              <a:rPr lang="en-US" dirty="0" smtClean="0"/>
              <a:t>y </a:t>
            </a:r>
            <a:r>
              <a:rPr lang="en-US" dirty="0" err="1" smtClean="0"/>
              <a:t>ffocws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effeithlonrywdd</a:t>
            </a:r>
            <a:r>
              <a:rPr lang="en-US" dirty="0" smtClean="0"/>
              <a:t> </a:t>
            </a:r>
            <a:r>
              <a:rPr lang="en-US" dirty="0" err="1" smtClean="0"/>
              <a:t>gwers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hybu’r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, </a:t>
            </a:r>
            <a:r>
              <a:rPr lang="en-US" dirty="0" err="1" smtClean="0"/>
              <a:t>hynny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a all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feddwl</a:t>
            </a:r>
            <a:r>
              <a:rPr lang="en-US" dirty="0" smtClean="0"/>
              <a:t> am </a:t>
            </a:r>
            <a:r>
              <a:rPr lang="en-US" dirty="0" err="1" smtClean="0"/>
              <a:t>ffyrdd</a:t>
            </a:r>
            <a:r>
              <a:rPr lang="en-US" dirty="0" smtClean="0"/>
              <a:t> y </a:t>
            </a:r>
            <a:r>
              <a:rPr lang="en-US" dirty="0" err="1" smtClean="0"/>
              <a:t>gallai’r</a:t>
            </a:r>
            <a:r>
              <a:rPr lang="en-US" dirty="0" smtClean="0"/>
              <a:t> </a:t>
            </a:r>
            <a:r>
              <a:rPr lang="en-US" dirty="0" err="1" smtClean="0"/>
              <a:t>wers</a:t>
            </a:r>
            <a:r>
              <a:rPr lang="en-US" dirty="0" smtClean="0"/>
              <a:t>/</a:t>
            </a:r>
            <a:r>
              <a:rPr lang="en-US" dirty="0" err="1" smtClean="0"/>
              <a:t>weithgaredd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wella’r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?</a:t>
            </a:r>
          </a:p>
          <a:p>
            <a:pPr>
              <a:buFont typeface="Wingdings" charset="2"/>
              <a:buChar char="q"/>
            </a:pPr>
            <a:r>
              <a:rPr lang="en-US" dirty="0" err="1" smtClean="0"/>
              <a:t>Gallai’r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fodelu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adolygu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werthuso’r</a:t>
            </a:r>
            <a:r>
              <a:rPr lang="en-US" dirty="0" smtClean="0"/>
              <a:t> </a:t>
            </a:r>
            <a:r>
              <a:rPr lang="en-US" dirty="0" err="1" smtClean="0"/>
              <a:t>wers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perthynas</a:t>
            </a:r>
            <a:r>
              <a:rPr lang="en-US" dirty="0" smtClean="0"/>
              <a:t> </a:t>
            </a:r>
            <a:r>
              <a:rPr lang="en-US" dirty="0" err="1" smtClean="0"/>
              <a:t>â’i</a:t>
            </a:r>
            <a:r>
              <a:rPr lang="en-US" dirty="0" smtClean="0"/>
              <a:t> </a:t>
            </a:r>
            <a:r>
              <a:rPr lang="en-US" dirty="0" err="1" smtClean="0"/>
              <a:t>amcanion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hun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5950" y="4388443"/>
            <a:ext cx="2774950" cy="2096861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cysylltiadau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  <p:pic>
        <p:nvPicPr>
          <p:cNvPr id="4" name="Picture 3" descr="7321610-Golden-Chain-Link-Stock-Photo-gol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553004">
            <a:off x="4730779" y="3421787"/>
            <a:ext cx="3208505" cy="2495230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463625" y="1828800"/>
            <a:ext cx="4938617" cy="2544099"/>
          </a:xfrm>
          <a:prstGeom prst="wedgeEllipseCallout">
            <a:avLst>
              <a:gd name="adj1" fmla="val -47458"/>
              <a:gd name="adj2" fmla="val 64550"/>
            </a:avLst>
          </a:prstGeom>
          <a:solidFill>
            <a:schemeClr val="bg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 smtClean="0"/>
              <a:t>Fedrwch</a:t>
            </a:r>
            <a:r>
              <a:rPr lang="en-US" sz="2400" dirty="0" smtClean="0"/>
              <a:t> chi weld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cysylltiadau</a:t>
            </a:r>
            <a:r>
              <a:rPr lang="en-US" sz="2400" dirty="0" smtClean="0"/>
              <a:t> </a:t>
            </a:r>
            <a:r>
              <a:rPr lang="en-US" sz="2400" dirty="0" err="1" smtClean="0"/>
              <a:t>rhwng</a:t>
            </a:r>
            <a:r>
              <a:rPr lang="en-US" sz="2400" dirty="0" smtClean="0"/>
              <a:t> </a:t>
            </a:r>
            <a:r>
              <a:rPr lang="en-US" sz="2400" dirty="0" err="1" smtClean="0"/>
              <a:t>rhai</a:t>
            </a:r>
            <a:r>
              <a:rPr lang="en-US" sz="2400" dirty="0" smtClean="0"/>
              <a:t> </a:t>
            </a:r>
            <a:r>
              <a:rPr lang="en-US" sz="2400" dirty="0" err="1" smtClean="0"/>
              <a:t>o’r</a:t>
            </a:r>
            <a:r>
              <a:rPr lang="en-US" sz="2400" dirty="0" smtClean="0"/>
              <a:t> </a:t>
            </a:r>
            <a:r>
              <a:rPr lang="en-US" sz="2400" dirty="0" err="1" smtClean="0"/>
              <a:t>strategaethau</a:t>
            </a:r>
            <a:r>
              <a:rPr lang="en-US" sz="2400" dirty="0" smtClean="0"/>
              <a:t> </a:t>
            </a:r>
            <a:r>
              <a:rPr lang="en-US" sz="2400" dirty="0" err="1" smtClean="0"/>
              <a:t>hyn</a:t>
            </a:r>
            <a:r>
              <a:rPr lang="en-US" sz="2400" dirty="0" smtClean="0"/>
              <a:t>?</a:t>
            </a:r>
          </a:p>
          <a:p>
            <a:pPr algn="ctr"/>
            <a:r>
              <a:rPr lang="en-US" sz="2400" dirty="0" smtClean="0"/>
              <a:t>Beth </a:t>
            </a:r>
            <a:r>
              <a:rPr lang="en-US" sz="2400" dirty="0" err="1" smtClean="0"/>
              <a:t>yn</a:t>
            </a:r>
            <a:r>
              <a:rPr lang="en-US" sz="2400" dirty="0" smtClean="0"/>
              <a:t> union?</a:t>
            </a:r>
            <a:endParaRPr lang="en-US" sz="2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66889" y="508000"/>
            <a:ext cx="8607777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I’w barhau ... </a:t>
            </a:r>
          </a:p>
          <a:p>
            <a:pPr algn="ctr"/>
            <a:r>
              <a:rPr lang="cy-GB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ond erbyn wythnos nesaf</a:t>
            </a:r>
          </a:p>
          <a:p>
            <a:pPr algn="ctr"/>
            <a:r>
              <a:rPr lang="cy-GB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y</a:t>
            </a:r>
            <a:r>
              <a:rPr lang="cy-GB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mchwiliwch i waith John Hattie.  Beth yw ei 10 prif strategaeth ar gyfer dysgu ac addysgu effeithiol?</a:t>
            </a:r>
            <a:endParaRPr lang="cy-GB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volution">
  <a:themeElements>
    <a:clrScheme name="Custom 105">
      <a:dk1>
        <a:sysClr val="windowText" lastClr="000000"/>
      </a:dk1>
      <a:lt1>
        <a:srgbClr val="000000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228</TotalTime>
  <Words>958</Words>
  <Application>Microsoft Office PowerPoint</Application>
  <PresentationFormat>On-screen Show (4:3)</PresentationFormat>
  <Paragraphs>112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Trebuchet MS</vt:lpstr>
      <vt:lpstr>Wingdings</vt:lpstr>
      <vt:lpstr>Wingdings 2</vt:lpstr>
      <vt:lpstr>Revolution</vt:lpstr>
      <vt:lpstr>Asesu ar Gyfer Dysgu – Digon am y theori!  Beth am roi cynnig arni?</vt:lpstr>
      <vt:lpstr>PowerPoint Presentation</vt:lpstr>
      <vt:lpstr>Nod y sesiwn</vt:lpstr>
      <vt:lpstr>Mae athrawon rhagorol …</vt:lpstr>
      <vt:lpstr>PowerPoint Presentation</vt:lpstr>
      <vt:lpstr>Trafodwch</vt:lpstr>
      <vt:lpstr>PowerPoint Presentation</vt:lpstr>
      <vt:lpstr>PowerPoint Presentation</vt:lpstr>
      <vt:lpstr>Beth yw’r 4 elfen o AagD?</vt:lpstr>
      <vt:lpstr>Pa elfennau o AagD gall y rhain eu datblygu? </vt:lpstr>
      <vt:lpstr>Dewis o atebion</vt:lpstr>
      <vt:lpstr>Gwyneb procer</vt:lpstr>
      <vt:lpstr>Llinell sicrwydd</vt:lpstr>
      <vt:lpstr>Mwy o strategaethau  Asesu ar gyfer Dysgu</vt:lpstr>
      <vt:lpstr>Disgyblion yn ysgrifennu cwestiynau</vt:lpstr>
      <vt:lpstr>Disgyblion yn gofyn cwestiynau</vt:lpstr>
      <vt:lpstr>Sylw yn unig wrth farcio</vt:lpstr>
      <vt:lpstr>Asesiad canol uned</vt:lpstr>
      <vt:lpstr>Tybed? </vt:lpstr>
      <vt:lpstr>Amser meddwl</vt:lpstr>
      <vt:lpstr>Cwestiynau agored a chaeedig</vt:lpstr>
      <vt:lpstr>Gwaith enghreifftiol</vt:lpstr>
      <vt:lpstr>Marcio gwaith eu hunain</vt:lpstr>
      <vt:lpstr>Nodau dysgu clir</vt:lpstr>
      <vt:lpstr>Gosod targedau gwersi</vt:lpstr>
      <vt:lpstr>Adolygiad athro</vt:lpstr>
      <vt:lpstr>Gwneud y cysylltiadau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Asesu ar Gyfer Dysgu – digon am y theori, beth amdani?</dc:title>
  <dc:creator>swwcte27</dc:creator>
  <cp:lastModifiedBy>Carys Jennings</cp:lastModifiedBy>
  <cp:revision>8</cp:revision>
  <dcterms:created xsi:type="dcterms:W3CDTF">2017-10-15T20:15:16Z</dcterms:created>
  <dcterms:modified xsi:type="dcterms:W3CDTF">2018-10-12T07:05:31Z</dcterms:modified>
</cp:coreProperties>
</file>