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sldIdLst>
    <p:sldId id="256" r:id="rId2"/>
    <p:sldId id="257" r:id="rId3"/>
    <p:sldId id="258" r:id="rId4"/>
    <p:sldId id="259" r:id="rId5"/>
    <p:sldId id="260" r:id="rId6"/>
    <p:sldId id="261" r:id="rId7"/>
    <p:sldId id="262" r:id="rId8"/>
    <p:sldId id="263" r:id="rId9"/>
    <p:sldId id="264" r:id="rId10"/>
    <p:sldId id="265" r:id="rId11"/>
    <p:sldId id="266" r:id="rId12"/>
    <p:sldId id="268" r:id="rId13"/>
    <p:sldId id="267" r:id="rId14"/>
    <p:sldId id="269" r:id="rId15"/>
    <p:sldId id="270" r:id="rId16"/>
    <p:sldId id="271" r:id="rId17"/>
    <p:sldId id="272" r:id="rId18"/>
    <p:sldId id="275" r:id="rId19"/>
    <p:sldId id="273" r:id="rId20"/>
    <p:sldId id="274" r:id="rId21"/>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p:cViewPr varScale="1">
        <p:scale>
          <a:sx n="53" d="100"/>
          <a:sy n="53" d="100"/>
        </p:scale>
        <p:origin x="-1098" y="-84"/>
      </p:cViewPr>
      <p:guideLst>
        <p:guide orient="horz" pos="2160"/>
        <p:guide pos="2880"/>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tableStyles" Target="tableStyle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theme" Target="theme/theme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viewProps" Target="viewProps.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presProps" Target="presProps.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GB"/>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GB"/>
          </a:p>
        </p:txBody>
      </p:sp>
      <p:sp>
        <p:nvSpPr>
          <p:cNvPr id="4" name="Date Placeholder 3"/>
          <p:cNvSpPr>
            <a:spLocks noGrp="1"/>
          </p:cNvSpPr>
          <p:nvPr>
            <p:ph type="dt" sz="half" idx="10"/>
          </p:nvPr>
        </p:nvSpPr>
        <p:spPr/>
        <p:txBody>
          <a:bodyPr/>
          <a:lstStyle/>
          <a:p>
            <a:fld id="{AED90934-D2B4-4DDD-87DD-4F9F3DE33AC3}" type="datetimeFigureOut">
              <a:rPr lang="en-GB" smtClean="0"/>
              <a:t>16/03/2015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20E21372-FFB0-4A59-9438-F23897896D73}" type="slidenum">
              <a:rPr lang="en-GB" smtClean="0"/>
              <a:t>‹#›</a:t>
            </a:fld>
            <a:endParaRPr lang="en-GB"/>
          </a:p>
        </p:txBody>
      </p:sp>
    </p:spTree>
    <p:extLst>
      <p:ext uri="{BB962C8B-B14F-4D97-AF65-F5344CB8AC3E}">
        <p14:creationId xmlns:p14="http://schemas.microsoft.com/office/powerpoint/2010/main" val="1378941563"/>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AED90934-D2B4-4DDD-87DD-4F9F3DE33AC3}" type="datetimeFigureOut">
              <a:rPr lang="en-GB" smtClean="0"/>
              <a:t>16/03/2015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20E21372-FFB0-4A59-9438-F23897896D73}" type="slidenum">
              <a:rPr lang="en-GB" smtClean="0"/>
              <a:t>‹#›</a:t>
            </a:fld>
            <a:endParaRPr lang="en-GB"/>
          </a:p>
        </p:txBody>
      </p:sp>
    </p:spTree>
    <p:extLst>
      <p:ext uri="{BB962C8B-B14F-4D97-AF65-F5344CB8AC3E}">
        <p14:creationId xmlns:p14="http://schemas.microsoft.com/office/powerpoint/2010/main" val="641112203"/>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GB"/>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AED90934-D2B4-4DDD-87DD-4F9F3DE33AC3}" type="datetimeFigureOut">
              <a:rPr lang="en-GB" smtClean="0"/>
              <a:t>16/03/2015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20E21372-FFB0-4A59-9438-F23897896D73}" type="slidenum">
              <a:rPr lang="en-GB" smtClean="0"/>
              <a:t>‹#›</a:t>
            </a:fld>
            <a:endParaRPr lang="en-GB"/>
          </a:p>
        </p:txBody>
      </p:sp>
    </p:spTree>
    <p:extLst>
      <p:ext uri="{BB962C8B-B14F-4D97-AF65-F5344CB8AC3E}">
        <p14:creationId xmlns:p14="http://schemas.microsoft.com/office/powerpoint/2010/main" val="522813416"/>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Date Placeholder 4"/>
          <p:cNvSpPr>
            <a:spLocks noGrp="1"/>
          </p:cNvSpPr>
          <p:nvPr>
            <p:ph type="dt" sz="half" idx="10"/>
          </p:nvPr>
        </p:nvSpPr>
        <p:spPr/>
        <p:txBody>
          <a:bodyPr/>
          <a:lstStyle/>
          <a:p>
            <a:fld id="{AED90934-D2B4-4DDD-87DD-4F9F3DE33AC3}" type="datetimeFigureOut">
              <a:rPr lang="en-GB" smtClean="0"/>
              <a:t>16/03/2015</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20E21372-FFB0-4A59-9438-F23897896D73}" type="slidenum">
              <a:rPr lang="en-GB" smtClean="0"/>
              <a:t>‹#›</a:t>
            </a:fld>
            <a:endParaRPr lang="en-GB"/>
          </a:p>
        </p:txBody>
      </p:sp>
    </p:spTree>
    <p:extLst>
      <p:ext uri="{BB962C8B-B14F-4D97-AF65-F5344CB8AC3E}">
        <p14:creationId xmlns:p14="http://schemas.microsoft.com/office/powerpoint/2010/main" val="769069756"/>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7" name="Date Placeholder 6"/>
          <p:cNvSpPr>
            <a:spLocks noGrp="1"/>
          </p:cNvSpPr>
          <p:nvPr>
            <p:ph type="dt" sz="half" idx="10"/>
          </p:nvPr>
        </p:nvSpPr>
        <p:spPr/>
        <p:txBody>
          <a:bodyPr/>
          <a:lstStyle/>
          <a:p>
            <a:fld id="{AED90934-D2B4-4DDD-87DD-4F9F3DE33AC3}" type="datetimeFigureOut">
              <a:rPr lang="en-GB" smtClean="0"/>
              <a:t>16/03/2015</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20E21372-FFB0-4A59-9438-F23897896D73}" type="slidenum">
              <a:rPr lang="en-GB" smtClean="0"/>
              <a:t>‹#›</a:t>
            </a:fld>
            <a:endParaRPr lang="en-GB"/>
          </a:p>
        </p:txBody>
      </p:sp>
    </p:spTree>
    <p:extLst>
      <p:ext uri="{BB962C8B-B14F-4D97-AF65-F5344CB8AC3E}">
        <p14:creationId xmlns:p14="http://schemas.microsoft.com/office/powerpoint/2010/main" val="342794750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Date Placeholder 2"/>
          <p:cNvSpPr>
            <a:spLocks noGrp="1"/>
          </p:cNvSpPr>
          <p:nvPr>
            <p:ph type="dt" sz="half" idx="10"/>
          </p:nvPr>
        </p:nvSpPr>
        <p:spPr/>
        <p:txBody>
          <a:bodyPr/>
          <a:lstStyle/>
          <a:p>
            <a:fld id="{AED90934-D2B4-4DDD-87DD-4F9F3DE33AC3}" type="datetimeFigureOut">
              <a:rPr lang="en-GB" smtClean="0"/>
              <a:t>16/03/2015</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20E21372-FFB0-4A59-9438-F23897896D73}" type="slidenum">
              <a:rPr lang="en-GB" smtClean="0"/>
              <a:t>‹#›</a:t>
            </a:fld>
            <a:endParaRPr lang="en-GB"/>
          </a:p>
        </p:txBody>
      </p:sp>
    </p:spTree>
    <p:extLst>
      <p:ext uri="{BB962C8B-B14F-4D97-AF65-F5344CB8AC3E}">
        <p14:creationId xmlns:p14="http://schemas.microsoft.com/office/powerpoint/2010/main" val="303063110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AED90934-D2B4-4DDD-87DD-4F9F3DE33AC3}" type="datetimeFigureOut">
              <a:rPr lang="en-GB" smtClean="0"/>
              <a:t>16/03/2015</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20E21372-FFB0-4A59-9438-F23897896D73}" type="slidenum">
              <a:rPr lang="en-GB" smtClean="0"/>
              <a:t>‹#›</a:t>
            </a:fld>
            <a:endParaRPr lang="en-GB"/>
          </a:p>
        </p:txBody>
      </p:sp>
    </p:spTree>
    <p:extLst>
      <p:ext uri="{BB962C8B-B14F-4D97-AF65-F5344CB8AC3E}">
        <p14:creationId xmlns:p14="http://schemas.microsoft.com/office/powerpoint/2010/main" val="2971517947"/>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GB"/>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AED90934-D2B4-4DDD-87DD-4F9F3DE33AC3}" type="datetimeFigureOut">
              <a:rPr lang="en-GB" smtClean="0"/>
              <a:t>16/03/2015</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20E21372-FFB0-4A59-9438-F23897896D73}" type="slidenum">
              <a:rPr lang="en-GB" smtClean="0"/>
              <a:t>‹#›</a:t>
            </a:fld>
            <a:endParaRPr lang="en-GB"/>
          </a:p>
        </p:txBody>
      </p:sp>
    </p:spTree>
    <p:extLst>
      <p:ext uri="{BB962C8B-B14F-4D97-AF65-F5344CB8AC3E}">
        <p14:creationId xmlns:p14="http://schemas.microsoft.com/office/powerpoint/2010/main" val="314958468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GB"/>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AED90934-D2B4-4DDD-87DD-4F9F3DE33AC3}" type="datetimeFigureOut">
              <a:rPr lang="en-GB" smtClean="0"/>
              <a:t>16/03/2015</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20E21372-FFB0-4A59-9438-F23897896D73}" type="slidenum">
              <a:rPr lang="en-GB" smtClean="0"/>
              <a:t>‹#›</a:t>
            </a:fld>
            <a:endParaRPr lang="en-GB"/>
          </a:p>
        </p:txBody>
      </p:sp>
    </p:spTree>
    <p:extLst>
      <p:ext uri="{BB962C8B-B14F-4D97-AF65-F5344CB8AC3E}">
        <p14:creationId xmlns:p14="http://schemas.microsoft.com/office/powerpoint/2010/main" val="308312554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AED90934-D2B4-4DDD-87DD-4F9F3DE33AC3}" type="datetimeFigureOut">
              <a:rPr lang="en-GB" smtClean="0"/>
              <a:t>16/03/2015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20E21372-FFB0-4A59-9438-F23897896D73}" type="slidenum">
              <a:rPr lang="en-GB" smtClean="0"/>
              <a:t>‹#›</a:t>
            </a:fld>
            <a:endParaRPr lang="en-GB"/>
          </a:p>
        </p:txBody>
      </p:sp>
    </p:spTree>
    <p:extLst>
      <p:ext uri="{BB962C8B-B14F-4D97-AF65-F5344CB8AC3E}">
        <p14:creationId xmlns:p14="http://schemas.microsoft.com/office/powerpoint/2010/main" val="145361442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GB"/>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AED90934-D2B4-4DDD-87DD-4F9F3DE33AC3}" type="datetimeFigureOut">
              <a:rPr lang="en-GB" smtClean="0"/>
              <a:t>16/03/2015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20E21372-FFB0-4A59-9438-F23897896D73}" type="slidenum">
              <a:rPr lang="en-GB" smtClean="0"/>
              <a:t>‹#›</a:t>
            </a:fld>
            <a:endParaRPr lang="en-GB"/>
          </a:p>
        </p:txBody>
      </p:sp>
    </p:spTree>
    <p:extLst>
      <p:ext uri="{BB962C8B-B14F-4D97-AF65-F5344CB8AC3E}">
        <p14:creationId xmlns:p14="http://schemas.microsoft.com/office/powerpoint/2010/main" val="1097208344"/>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GB"/>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AED90934-D2B4-4DDD-87DD-4F9F3DE33AC3}" type="datetimeFigureOut">
              <a:rPr lang="en-GB" smtClean="0"/>
              <a:t>16/03/2015</a:t>
            </a:fld>
            <a:endParaRPr lang="en-GB"/>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20E21372-FFB0-4A59-9438-F23897896D73}" type="slidenum">
              <a:rPr lang="en-GB" smtClean="0"/>
              <a:t>‹#›</a:t>
            </a:fld>
            <a:endParaRPr lang="en-GB"/>
          </a:p>
        </p:txBody>
      </p:sp>
    </p:spTree>
    <p:extLst>
      <p:ext uri="{BB962C8B-B14F-4D97-AF65-F5344CB8AC3E}">
        <p14:creationId xmlns:p14="http://schemas.microsoft.com/office/powerpoint/2010/main" val="317557119"/>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hyperlink" Target="http://www.familylawweek.co.uk/site.aspx?i=ed24924" TargetMode="External"/><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lstStyle/>
          <a:p>
            <a:r>
              <a:rPr lang="en-GB" dirty="0" smtClean="0"/>
              <a:t>Illegality</a:t>
            </a:r>
            <a:endParaRPr lang="en-GB" dirty="0"/>
          </a:p>
        </p:txBody>
      </p:sp>
    </p:spTree>
    <p:extLst>
      <p:ext uri="{BB962C8B-B14F-4D97-AF65-F5344CB8AC3E}">
        <p14:creationId xmlns:p14="http://schemas.microsoft.com/office/powerpoint/2010/main" val="2589422906"/>
      </p:ext>
    </p:extLst>
  </p:cSld>
  <p:clrMapOvr>
    <a:masterClrMapping/>
  </p:clrMapOvr>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Illegal by Statute or Common Law</a:t>
            </a:r>
            <a:endParaRPr lang="en-GB" dirty="0"/>
          </a:p>
        </p:txBody>
      </p:sp>
      <p:sp>
        <p:nvSpPr>
          <p:cNvPr id="3" name="Content Placeholder 2"/>
          <p:cNvSpPr>
            <a:spLocks noGrp="1"/>
          </p:cNvSpPr>
          <p:nvPr>
            <p:ph idx="1"/>
          </p:nvPr>
        </p:nvSpPr>
        <p:spPr/>
        <p:txBody>
          <a:bodyPr>
            <a:normAutofit/>
          </a:bodyPr>
          <a:lstStyle/>
          <a:p>
            <a:r>
              <a:rPr lang="en-GB" dirty="0" smtClean="0"/>
              <a:t>Contracts to commit a crime or civil wrong</a:t>
            </a:r>
          </a:p>
          <a:p>
            <a:pPr lvl="1"/>
            <a:r>
              <a:rPr lang="en-GB" dirty="0" smtClean="0"/>
              <a:t>Crime:  Illegal </a:t>
            </a:r>
          </a:p>
          <a:p>
            <a:pPr lvl="1"/>
            <a:r>
              <a:rPr lang="en-GB" dirty="0" smtClean="0"/>
              <a:t>Civil Wrong</a:t>
            </a:r>
          </a:p>
          <a:p>
            <a:pPr lvl="2"/>
            <a:r>
              <a:rPr lang="en-GB" dirty="0" smtClean="0"/>
              <a:t>Illegal but</a:t>
            </a:r>
          </a:p>
          <a:p>
            <a:pPr lvl="2"/>
            <a:r>
              <a:rPr lang="en-GB" dirty="0" smtClean="0"/>
              <a:t>If both parties are ignorant of the fact then it is not illegal</a:t>
            </a:r>
          </a:p>
          <a:p>
            <a:pPr lvl="2"/>
            <a:r>
              <a:rPr lang="en-GB" dirty="0" smtClean="0"/>
              <a:t>If one does know it is illegal and the other does not, then the innocent party is the only one that can rely on the contract</a:t>
            </a:r>
            <a:endParaRPr lang="en-GB" dirty="0"/>
          </a:p>
        </p:txBody>
      </p:sp>
    </p:spTree>
    <p:extLst>
      <p:ext uri="{BB962C8B-B14F-4D97-AF65-F5344CB8AC3E}">
        <p14:creationId xmlns:p14="http://schemas.microsoft.com/office/powerpoint/2010/main" val="725073672"/>
      </p:ext>
    </p:extLst>
  </p:cSld>
  <p:clrMapOvr>
    <a:masterClrMapping/>
  </p:clrMapOvr>
  <p:timing>
    <p:tnLst>
      <p:par>
        <p:cT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Clay v Yates [1856] 1 H&amp;N 73</a:t>
            </a:r>
            <a:endParaRPr lang="en-GB" dirty="0"/>
          </a:p>
        </p:txBody>
      </p:sp>
      <p:sp>
        <p:nvSpPr>
          <p:cNvPr id="3" name="Content Placeholder 2"/>
          <p:cNvSpPr>
            <a:spLocks noGrp="1"/>
          </p:cNvSpPr>
          <p:nvPr>
            <p:ph idx="1"/>
          </p:nvPr>
        </p:nvSpPr>
        <p:spPr/>
        <p:txBody>
          <a:bodyPr>
            <a:normAutofit fontScale="85000" lnSpcReduction="10000"/>
          </a:bodyPr>
          <a:lstStyle/>
          <a:p>
            <a:r>
              <a:rPr lang="en-GB" dirty="0" smtClean="0">
                <a:effectLst/>
              </a:rPr>
              <a:t>A printer agreed with an author to print copies of the author’s book. </a:t>
            </a:r>
          </a:p>
          <a:p>
            <a:pPr lvl="1"/>
            <a:r>
              <a:rPr lang="en-GB" dirty="0" smtClean="0">
                <a:effectLst/>
              </a:rPr>
              <a:t>The printer was unaware that the book contained libellous material. </a:t>
            </a:r>
          </a:p>
          <a:p>
            <a:pPr lvl="1"/>
            <a:r>
              <a:rPr lang="en-GB" dirty="0" smtClean="0">
                <a:effectLst/>
              </a:rPr>
              <a:t>He discovered the libel after he had printed part of the book and refused to do any more. </a:t>
            </a:r>
          </a:p>
          <a:p>
            <a:pPr lvl="1"/>
            <a:r>
              <a:rPr lang="en-GB" dirty="0" smtClean="0">
                <a:effectLst/>
              </a:rPr>
              <a:t>He claimed the value </a:t>
            </a:r>
            <a:r>
              <a:rPr lang="en-GB" i="1" dirty="0" smtClean="0">
                <a:effectLst/>
              </a:rPr>
              <a:t>(quantum </a:t>
            </a:r>
            <a:r>
              <a:rPr lang="en-GB" i="1" dirty="0" err="1" smtClean="0">
                <a:effectLst/>
              </a:rPr>
              <a:t>meruit</a:t>
            </a:r>
            <a:r>
              <a:rPr lang="en-GB" i="1" dirty="0" smtClean="0">
                <a:effectLst/>
              </a:rPr>
              <a:t>, </a:t>
            </a:r>
            <a:r>
              <a:rPr lang="en-GB" dirty="0" smtClean="0">
                <a:effectLst/>
              </a:rPr>
              <a:t>explained in Chapter IS on remedies for breach of contract) of work done, but the author refused to pay for incomplete performance.</a:t>
            </a:r>
          </a:p>
          <a:p>
            <a:r>
              <a:rPr lang="en-GB" i="1" dirty="0" smtClean="0">
                <a:effectLst/>
              </a:rPr>
              <a:t>Held: </a:t>
            </a:r>
            <a:r>
              <a:rPr lang="en-GB" dirty="0" smtClean="0">
                <a:effectLst/>
              </a:rPr>
              <a:t>the printer was justified in ceasing work on the book and might recover payment for work done.</a:t>
            </a:r>
          </a:p>
          <a:p>
            <a:pPr marL="0" indent="0">
              <a:buNone/>
            </a:pPr>
            <a:endParaRPr lang="en-GB" dirty="0"/>
          </a:p>
        </p:txBody>
      </p:sp>
    </p:spTree>
    <p:extLst>
      <p:ext uri="{BB962C8B-B14F-4D97-AF65-F5344CB8AC3E}">
        <p14:creationId xmlns:p14="http://schemas.microsoft.com/office/powerpoint/2010/main" val="2981289565"/>
      </p:ext>
    </p:extLst>
  </p:cSld>
  <p:clrMapOvr>
    <a:masterClrMapping/>
  </p:clrMapOvr>
  <p:timing>
    <p:tnLst>
      <p:par>
        <p:cTn id="1" dur="indefinite" restart="never" nodeType="tmRoot"/>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Illegal by Statute or Common Law</a:t>
            </a:r>
            <a:endParaRPr lang="en-GB" dirty="0"/>
          </a:p>
        </p:txBody>
      </p:sp>
      <p:sp>
        <p:nvSpPr>
          <p:cNvPr id="3" name="Content Placeholder 2"/>
          <p:cNvSpPr>
            <a:spLocks noGrp="1"/>
          </p:cNvSpPr>
          <p:nvPr>
            <p:ph idx="1"/>
          </p:nvPr>
        </p:nvSpPr>
        <p:spPr/>
        <p:txBody>
          <a:bodyPr>
            <a:normAutofit/>
          </a:bodyPr>
          <a:lstStyle/>
          <a:p>
            <a:r>
              <a:rPr lang="en-GB" dirty="0" smtClean="0"/>
              <a:t>Contracts tending to lead to corruption in public life</a:t>
            </a:r>
          </a:p>
          <a:p>
            <a:pPr lvl="1"/>
            <a:r>
              <a:rPr lang="en-GB" dirty="0" smtClean="0"/>
              <a:t>A contract for a title or public office is illegal</a:t>
            </a:r>
            <a:endParaRPr lang="en-GB" dirty="0"/>
          </a:p>
        </p:txBody>
      </p:sp>
    </p:spTree>
    <p:extLst>
      <p:ext uri="{BB962C8B-B14F-4D97-AF65-F5344CB8AC3E}">
        <p14:creationId xmlns:p14="http://schemas.microsoft.com/office/powerpoint/2010/main" val="1721729211"/>
      </p:ext>
    </p:extLst>
  </p:cSld>
  <p:clrMapOvr>
    <a:masterClrMapping/>
  </p:clrMapOvr>
  <p:timing>
    <p:tnLst>
      <p:par>
        <p:cTn id="1" dur="indefinite" restart="never" nodeType="tmRoot"/>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smtClean="0"/>
              <a:t>Parkinson v College of Ambulance [1925] 2 KB 1</a:t>
            </a:r>
            <a:endParaRPr lang="en-GB" dirty="0"/>
          </a:p>
        </p:txBody>
      </p:sp>
      <p:sp>
        <p:nvSpPr>
          <p:cNvPr id="3" name="Content Placeholder 2"/>
          <p:cNvSpPr>
            <a:spLocks noGrp="1"/>
          </p:cNvSpPr>
          <p:nvPr>
            <p:ph idx="1"/>
          </p:nvPr>
        </p:nvSpPr>
        <p:spPr/>
        <p:txBody>
          <a:bodyPr>
            <a:normAutofit fontScale="70000" lnSpcReduction="20000"/>
          </a:bodyPr>
          <a:lstStyle/>
          <a:p>
            <a:r>
              <a:rPr lang="en-GB" dirty="0" smtClean="0"/>
              <a:t>Colonel Parkinson was approached by the secretary of the College of Ambulance, </a:t>
            </a:r>
            <a:r>
              <a:rPr lang="en-GB" dirty="0" err="1" smtClean="0"/>
              <a:t>Mr.</a:t>
            </a:r>
            <a:r>
              <a:rPr lang="en-GB" dirty="0" smtClean="0"/>
              <a:t> Harrison. He gave the College a donation of 3,000 pounds in the expectation that </a:t>
            </a:r>
            <a:r>
              <a:rPr lang="en-GB" dirty="0" err="1" smtClean="0"/>
              <a:t>Mr.</a:t>
            </a:r>
            <a:r>
              <a:rPr lang="en-GB" dirty="0" smtClean="0"/>
              <a:t> Harrison would recommend him for a knighthood in return.</a:t>
            </a:r>
            <a:br>
              <a:rPr lang="en-GB" dirty="0" smtClean="0"/>
            </a:br>
            <a:endParaRPr lang="en-GB" dirty="0" smtClean="0"/>
          </a:p>
          <a:p>
            <a:r>
              <a:rPr lang="en-GB" dirty="0" smtClean="0"/>
              <a:t>This is a case where a charity tried to get donations on the basis that it could obtain knighthoods for the donors. An example of a contract with an illegal purpose.</a:t>
            </a:r>
          </a:p>
          <a:p>
            <a:pPr marL="0" indent="0">
              <a:buNone/>
            </a:pPr>
            <a:r>
              <a:rPr lang="en-GB" dirty="0" smtClean="0"/>
              <a:t> </a:t>
            </a:r>
          </a:p>
          <a:p>
            <a:r>
              <a:rPr lang="en-GB" dirty="0" smtClean="0"/>
              <a:t>In fact the </a:t>
            </a:r>
            <a:r>
              <a:rPr lang="en-GB" b="1" dirty="0" smtClean="0"/>
              <a:t>consideration</a:t>
            </a:r>
            <a:r>
              <a:rPr lang="en-GB" dirty="0" smtClean="0"/>
              <a:t> was illegal. Parkinson was unable to recover the money which he had donated in the expectation of receiving an honour, because this sort of activity could "corrupt public life".</a:t>
            </a:r>
            <a:br>
              <a:rPr lang="en-GB" dirty="0" smtClean="0"/>
            </a:br>
            <a:r>
              <a:rPr lang="en-GB" dirty="0" smtClean="0"/>
              <a:t> </a:t>
            </a:r>
            <a:endParaRPr lang="en-GB" dirty="0"/>
          </a:p>
        </p:txBody>
      </p:sp>
    </p:spTree>
    <p:extLst>
      <p:ext uri="{BB962C8B-B14F-4D97-AF65-F5344CB8AC3E}">
        <p14:creationId xmlns:p14="http://schemas.microsoft.com/office/powerpoint/2010/main" val="3548235393"/>
      </p:ext>
    </p:extLst>
  </p:cSld>
  <p:clrMapOvr>
    <a:masterClrMapping/>
  </p:clrMapOvr>
  <p:timing>
    <p:tnLst>
      <p:par>
        <p:cTn id="1" dur="indefinite" restart="never" nodeType="tmRoot"/>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Illegal by Statute or Common Law</a:t>
            </a:r>
            <a:endParaRPr lang="en-GB" dirty="0"/>
          </a:p>
        </p:txBody>
      </p:sp>
      <p:sp>
        <p:nvSpPr>
          <p:cNvPr id="3" name="Content Placeholder 2"/>
          <p:cNvSpPr>
            <a:spLocks noGrp="1"/>
          </p:cNvSpPr>
          <p:nvPr>
            <p:ph idx="1"/>
          </p:nvPr>
        </p:nvSpPr>
        <p:spPr/>
        <p:txBody>
          <a:bodyPr>
            <a:normAutofit/>
          </a:bodyPr>
          <a:lstStyle/>
          <a:p>
            <a:r>
              <a:rPr lang="en-GB" dirty="0" smtClean="0"/>
              <a:t>Contracts promoting sexual immorality</a:t>
            </a:r>
          </a:p>
        </p:txBody>
      </p:sp>
    </p:spTree>
    <p:extLst>
      <p:ext uri="{BB962C8B-B14F-4D97-AF65-F5344CB8AC3E}">
        <p14:creationId xmlns:p14="http://schemas.microsoft.com/office/powerpoint/2010/main" val="145949486"/>
      </p:ext>
    </p:extLst>
  </p:cSld>
  <p:clrMapOvr>
    <a:masterClrMapping/>
  </p:clrMapOvr>
  <p:timing>
    <p:tnLst>
      <p:par>
        <p:cTn id="1" dur="indefinite" restart="never" nodeType="tmRoot"/>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dirty="0" smtClean="0"/>
              <a:t>Pearce v Brooks [1866] LR 1 Ex213</a:t>
            </a:r>
            <a:endParaRPr lang="en-GB" dirty="0"/>
          </a:p>
        </p:txBody>
      </p:sp>
      <p:sp>
        <p:nvSpPr>
          <p:cNvPr id="3" name="Content Placeholder 2"/>
          <p:cNvSpPr>
            <a:spLocks noGrp="1"/>
          </p:cNvSpPr>
          <p:nvPr>
            <p:ph idx="1"/>
          </p:nvPr>
        </p:nvSpPr>
        <p:spPr/>
        <p:txBody>
          <a:bodyPr>
            <a:normAutofit fontScale="70000" lnSpcReduction="20000"/>
          </a:bodyPr>
          <a:lstStyle/>
          <a:p>
            <a:r>
              <a:rPr lang="en-GB" dirty="0" smtClean="0"/>
              <a:t>A contract under which the claimants supplied the defendant with an ornamental </a:t>
            </a:r>
            <a:r>
              <a:rPr lang="en-GB" dirty="0" err="1" smtClean="0"/>
              <a:t>broughman</a:t>
            </a:r>
            <a:r>
              <a:rPr lang="en-GB" dirty="0" smtClean="0"/>
              <a:t> (a type of carriage) which was to be paid for by instalments. </a:t>
            </a:r>
          </a:p>
          <a:p>
            <a:r>
              <a:rPr lang="en-GB" dirty="0" smtClean="0"/>
              <a:t>After one instalment has been paid, the </a:t>
            </a:r>
            <a:r>
              <a:rPr lang="en-GB" dirty="0" err="1" smtClean="0"/>
              <a:t>broughman</a:t>
            </a:r>
            <a:r>
              <a:rPr lang="en-GB" dirty="0" smtClean="0"/>
              <a:t> was returned in a damaged condition. </a:t>
            </a:r>
          </a:p>
          <a:p>
            <a:r>
              <a:rPr lang="en-GB" dirty="0" smtClean="0"/>
              <a:t>The claimants sued for £15 compensation which was payable under the agreement if the </a:t>
            </a:r>
            <a:r>
              <a:rPr lang="en-GB" dirty="0" err="1" smtClean="0"/>
              <a:t>broughman</a:t>
            </a:r>
            <a:r>
              <a:rPr lang="en-GB" dirty="0" smtClean="0"/>
              <a:t> was returned. The defendant, however, was a prostitute, and there was evidence that she intended to use the </a:t>
            </a:r>
            <a:r>
              <a:rPr lang="en-GB" dirty="0" err="1" smtClean="0"/>
              <a:t>broughman</a:t>
            </a:r>
            <a:r>
              <a:rPr lang="en-GB" dirty="0" smtClean="0"/>
              <a:t> to attract customers. Moreover, it seems that at least one partner in the claimant’s firm was aware of this. </a:t>
            </a:r>
          </a:p>
          <a:p>
            <a:r>
              <a:rPr lang="en-GB" dirty="0" smtClean="0"/>
              <a:t>On this basis, the court held that this would be an illegal contract, so that the claimants would be unable to recover either under the contract or for the damage. </a:t>
            </a:r>
            <a:endParaRPr lang="en-GB" dirty="0"/>
          </a:p>
        </p:txBody>
      </p:sp>
    </p:spTree>
    <p:extLst>
      <p:ext uri="{BB962C8B-B14F-4D97-AF65-F5344CB8AC3E}">
        <p14:creationId xmlns:p14="http://schemas.microsoft.com/office/powerpoint/2010/main" val="1837660888"/>
      </p:ext>
    </p:extLst>
  </p:cSld>
  <p:clrMapOvr>
    <a:masterClrMapping/>
  </p:clrMapOvr>
  <p:timing>
    <p:tnLst>
      <p:par>
        <p:cTn id="1" dur="indefinite" restart="never" nodeType="tmRoot"/>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Illegal by Statute or Common Law</a:t>
            </a:r>
            <a:endParaRPr lang="en-GB" dirty="0"/>
          </a:p>
        </p:txBody>
      </p:sp>
      <p:sp>
        <p:nvSpPr>
          <p:cNvPr id="3" name="Content Placeholder 2"/>
          <p:cNvSpPr>
            <a:spLocks noGrp="1"/>
          </p:cNvSpPr>
          <p:nvPr>
            <p:ph idx="1"/>
          </p:nvPr>
        </p:nvSpPr>
        <p:spPr/>
        <p:txBody>
          <a:bodyPr>
            <a:normAutofit/>
          </a:bodyPr>
          <a:lstStyle/>
          <a:p>
            <a:r>
              <a:rPr lang="en-GB" dirty="0" smtClean="0"/>
              <a:t>Contracts prejudicial to the administration of justice</a:t>
            </a:r>
          </a:p>
          <a:p>
            <a:pPr lvl="1"/>
            <a:r>
              <a:rPr lang="en-GB" dirty="0" smtClean="0"/>
              <a:t>An agreement not to hinder a bankrupt being discharged</a:t>
            </a:r>
          </a:p>
        </p:txBody>
      </p:sp>
    </p:spTree>
    <p:extLst>
      <p:ext uri="{BB962C8B-B14F-4D97-AF65-F5344CB8AC3E}">
        <p14:creationId xmlns:p14="http://schemas.microsoft.com/office/powerpoint/2010/main" val="1450722487"/>
      </p:ext>
    </p:extLst>
  </p:cSld>
  <p:clrMapOvr>
    <a:masterClrMapping/>
  </p:clrMapOvr>
  <p:timing>
    <p:tnLst>
      <p:par>
        <p:cTn id="1" dur="indefinite" restart="never" nodeType="tmRoot"/>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Illegal by Statute or Common Law</a:t>
            </a:r>
            <a:endParaRPr lang="en-GB" dirty="0"/>
          </a:p>
        </p:txBody>
      </p:sp>
      <p:sp>
        <p:nvSpPr>
          <p:cNvPr id="3" name="Content Placeholder 2"/>
          <p:cNvSpPr>
            <a:spLocks noGrp="1"/>
          </p:cNvSpPr>
          <p:nvPr>
            <p:ph idx="1"/>
          </p:nvPr>
        </p:nvSpPr>
        <p:spPr/>
        <p:txBody>
          <a:bodyPr>
            <a:normAutofit/>
          </a:bodyPr>
          <a:lstStyle/>
          <a:p>
            <a:r>
              <a:rPr lang="en-GB" dirty="0" smtClean="0"/>
              <a:t>Contracts prejudicial to public safety</a:t>
            </a:r>
          </a:p>
          <a:p>
            <a:pPr lvl="1"/>
            <a:r>
              <a:rPr lang="en-GB" dirty="0" smtClean="0"/>
              <a:t>Trading with the Enemy Act 1939</a:t>
            </a:r>
          </a:p>
          <a:p>
            <a:pPr lvl="1"/>
            <a:r>
              <a:rPr lang="en-GB" dirty="0" smtClean="0"/>
              <a:t>Doing an act which is illegal by the law of a friendly country</a:t>
            </a:r>
          </a:p>
        </p:txBody>
      </p:sp>
    </p:spTree>
    <p:extLst>
      <p:ext uri="{BB962C8B-B14F-4D97-AF65-F5344CB8AC3E}">
        <p14:creationId xmlns:p14="http://schemas.microsoft.com/office/powerpoint/2010/main" val="3253401161"/>
      </p:ext>
    </p:extLst>
  </p:cSld>
  <p:clrMapOvr>
    <a:masterClrMapping/>
  </p:clrMapOvr>
  <p:timing>
    <p:tnLst>
      <p:par>
        <p:cTn id="1" dur="indefinite" restart="never" nodeType="tmRoot"/>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dirty="0" smtClean="0"/>
              <a:t>Foster v Driscoll [1929] KB 470</a:t>
            </a:r>
            <a:endParaRPr lang="en-GB" dirty="0"/>
          </a:p>
        </p:txBody>
      </p:sp>
      <p:sp>
        <p:nvSpPr>
          <p:cNvPr id="3" name="Content Placeholder 2"/>
          <p:cNvSpPr>
            <a:spLocks noGrp="1"/>
          </p:cNvSpPr>
          <p:nvPr>
            <p:ph idx="1"/>
          </p:nvPr>
        </p:nvSpPr>
        <p:spPr/>
        <p:txBody>
          <a:bodyPr>
            <a:normAutofit fontScale="77500" lnSpcReduction="20000"/>
          </a:bodyPr>
          <a:lstStyle/>
          <a:p>
            <a:r>
              <a:rPr lang="en-GB" dirty="0" smtClean="0"/>
              <a:t>During the American prohibition, a group in England and Scotland planned to ship 7,500 cases of whisky to North America, and hoped to make extraordinary profits. </a:t>
            </a:r>
          </a:p>
          <a:p>
            <a:r>
              <a:rPr lang="en-GB" dirty="0" smtClean="0"/>
              <a:t>But they fell out and resorted to litigation between themselves.</a:t>
            </a:r>
            <a:br>
              <a:rPr lang="en-GB" dirty="0" smtClean="0"/>
            </a:br>
            <a:endParaRPr lang="en-GB" dirty="0" smtClean="0"/>
          </a:p>
          <a:p>
            <a:r>
              <a:rPr lang="en-GB" dirty="0" smtClean="0"/>
              <a:t>Held: </a:t>
            </a:r>
            <a:r>
              <a:rPr lang="en-GB" dirty="0" err="1" smtClean="0"/>
              <a:t>Sankey</a:t>
            </a:r>
            <a:r>
              <a:rPr lang="en-GB" dirty="0" smtClean="0"/>
              <a:t> LJ said: “An English contract should and will be held invalid on account of illegality if the real object and intention of the parties necessitates them joining in an endeavour to perform in a foreign and friendly country some act which is illegal by the law of such country notwithstanding the fact that there may be, in a certain event, alternative modes or places of performing which permit the contract to be performed legally.”</a:t>
            </a:r>
            <a:endParaRPr lang="en-GB" dirty="0"/>
          </a:p>
        </p:txBody>
      </p:sp>
    </p:spTree>
    <p:extLst>
      <p:ext uri="{BB962C8B-B14F-4D97-AF65-F5344CB8AC3E}">
        <p14:creationId xmlns:p14="http://schemas.microsoft.com/office/powerpoint/2010/main" val="4057404585"/>
      </p:ext>
    </p:extLst>
  </p:cSld>
  <p:clrMapOvr>
    <a:masterClrMapping/>
  </p:clrMapOvr>
  <p:timing>
    <p:tnLst>
      <p:par>
        <p:cTn id="1" dur="indefinite" restart="never" nodeType="tmRoot"/>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Illegal by Statute or Common Law</a:t>
            </a:r>
            <a:endParaRPr lang="en-GB" dirty="0"/>
          </a:p>
        </p:txBody>
      </p:sp>
      <p:sp>
        <p:nvSpPr>
          <p:cNvPr id="3" name="Content Placeholder 2"/>
          <p:cNvSpPr>
            <a:spLocks noGrp="1"/>
          </p:cNvSpPr>
          <p:nvPr>
            <p:ph idx="1"/>
          </p:nvPr>
        </p:nvSpPr>
        <p:spPr/>
        <p:txBody>
          <a:bodyPr>
            <a:normAutofit/>
          </a:bodyPr>
          <a:lstStyle/>
          <a:p>
            <a:r>
              <a:rPr lang="en-GB" dirty="0" smtClean="0"/>
              <a:t>Other Contracts</a:t>
            </a:r>
          </a:p>
          <a:p>
            <a:pPr lvl="1"/>
            <a:r>
              <a:rPr lang="en-GB" dirty="0" smtClean="0"/>
              <a:t>Offend public policy</a:t>
            </a:r>
          </a:p>
          <a:p>
            <a:pPr lvl="1"/>
            <a:r>
              <a:rPr lang="en-GB" dirty="0" smtClean="0"/>
              <a:t>Defraud the Inland Revenue</a:t>
            </a:r>
          </a:p>
        </p:txBody>
      </p:sp>
    </p:spTree>
    <p:extLst>
      <p:ext uri="{BB962C8B-B14F-4D97-AF65-F5344CB8AC3E}">
        <p14:creationId xmlns:p14="http://schemas.microsoft.com/office/powerpoint/2010/main" val="234624745"/>
      </p:ext>
    </p:extLst>
  </p:cSld>
  <p:clrMapOvr>
    <a:masterClrMapping/>
  </p:clrMapOvr>
  <p:timing>
    <p:tnLst>
      <p:par>
        <p:cTn id="1" dur="indefinite" restart="never" nodeType="tmRoot"/>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Illegal by Statute or Common Law</a:t>
            </a:r>
            <a:endParaRPr lang="en-GB" dirty="0"/>
          </a:p>
        </p:txBody>
      </p:sp>
      <p:sp>
        <p:nvSpPr>
          <p:cNvPr id="3" name="Content Placeholder 2"/>
          <p:cNvSpPr>
            <a:spLocks noGrp="1"/>
          </p:cNvSpPr>
          <p:nvPr>
            <p:ph idx="1"/>
          </p:nvPr>
        </p:nvSpPr>
        <p:spPr/>
        <p:txBody>
          <a:bodyPr>
            <a:normAutofit/>
          </a:bodyPr>
          <a:lstStyle/>
          <a:p>
            <a:r>
              <a:rPr lang="en-GB" dirty="0" smtClean="0"/>
              <a:t>Unlawful manner of performance</a:t>
            </a:r>
          </a:p>
          <a:p>
            <a:pPr lvl="1"/>
            <a:r>
              <a:rPr lang="en-GB" dirty="0" smtClean="0"/>
              <a:t>The contract is legal but how it is carried out is not</a:t>
            </a:r>
          </a:p>
        </p:txBody>
      </p:sp>
    </p:spTree>
    <p:extLst>
      <p:ext uri="{BB962C8B-B14F-4D97-AF65-F5344CB8AC3E}">
        <p14:creationId xmlns:p14="http://schemas.microsoft.com/office/powerpoint/2010/main" val="818112429"/>
      </p:ext>
    </p:extLst>
  </p:cSld>
  <p:clrMapOvr>
    <a:masterClrMapping/>
  </p:clrMapOvr>
  <p:timing>
    <p:tnLst>
      <p:par>
        <p:cTn id="1" dur="indefinite" restart="never" nodeType="tmRoot"/>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err="1" smtClean="0"/>
              <a:t>Archbolds</a:t>
            </a:r>
            <a:r>
              <a:rPr lang="en-GB" dirty="0" smtClean="0"/>
              <a:t> (</a:t>
            </a:r>
            <a:r>
              <a:rPr lang="en-GB" dirty="0" err="1" smtClean="0"/>
              <a:t>Freitage</a:t>
            </a:r>
            <a:r>
              <a:rPr lang="en-GB" dirty="0" smtClean="0"/>
              <a:t>) Ltd v </a:t>
            </a:r>
            <a:r>
              <a:rPr lang="en-GB" dirty="0" err="1" smtClean="0"/>
              <a:t>Spanglett</a:t>
            </a:r>
            <a:r>
              <a:rPr lang="en-GB" dirty="0" smtClean="0"/>
              <a:t> Ltd [1961] All ER 417</a:t>
            </a:r>
            <a:endParaRPr lang="en-GB" dirty="0"/>
          </a:p>
        </p:txBody>
      </p:sp>
      <p:sp>
        <p:nvSpPr>
          <p:cNvPr id="3" name="Content Placeholder 2"/>
          <p:cNvSpPr>
            <a:spLocks noGrp="1"/>
          </p:cNvSpPr>
          <p:nvPr>
            <p:ph idx="1"/>
          </p:nvPr>
        </p:nvSpPr>
        <p:spPr/>
        <p:txBody>
          <a:bodyPr>
            <a:normAutofit fontScale="77500" lnSpcReduction="20000"/>
          </a:bodyPr>
          <a:lstStyle/>
          <a:p>
            <a:r>
              <a:rPr lang="en-GB" dirty="0" smtClean="0">
                <a:effectLst/>
              </a:rPr>
              <a:t>S contracted to carry whisky belonging to A in a van which was not licensed to carry goods which did not belong to him. </a:t>
            </a:r>
          </a:p>
          <a:p>
            <a:r>
              <a:rPr lang="en-GB" dirty="0" smtClean="0">
                <a:effectLst/>
              </a:rPr>
              <a:t>In carrying the whisky S therefore committed a criminal offence. The whisky was stolen on the journey and A sued for damages. </a:t>
            </a:r>
          </a:p>
          <a:p>
            <a:r>
              <a:rPr lang="en-GB" dirty="0" smtClean="0">
                <a:effectLst/>
              </a:rPr>
              <a:t>S pleaded the illegality as his defence.</a:t>
            </a:r>
          </a:p>
          <a:p>
            <a:pPr marL="0" indent="0">
              <a:buNone/>
            </a:pPr>
            <a:endParaRPr lang="en-GB" dirty="0" smtClean="0">
              <a:effectLst/>
            </a:endParaRPr>
          </a:p>
          <a:p>
            <a:r>
              <a:rPr lang="en-GB" i="1" dirty="0" smtClean="0">
                <a:effectLst/>
              </a:rPr>
              <a:t>Held: </a:t>
            </a:r>
            <a:r>
              <a:rPr lang="en-GB" dirty="0" smtClean="0">
                <a:effectLst/>
              </a:rPr>
              <a:t>the defence failed because:</a:t>
            </a:r>
          </a:p>
          <a:p>
            <a:r>
              <a:rPr lang="en-GB" dirty="0" smtClean="0">
                <a:effectLst/>
              </a:rPr>
              <a:t>(a)      the statute in question did not prohibit the contract expressly or by implication; and</a:t>
            </a:r>
          </a:p>
          <a:p>
            <a:r>
              <a:rPr lang="en-GB" dirty="0" smtClean="0">
                <a:effectLst/>
              </a:rPr>
              <a:t>(b)      A did not know that S did not have the correct licence.</a:t>
            </a:r>
          </a:p>
          <a:p>
            <a:endParaRPr lang="en-GB" dirty="0"/>
          </a:p>
        </p:txBody>
      </p:sp>
    </p:spTree>
    <p:extLst>
      <p:ext uri="{BB962C8B-B14F-4D97-AF65-F5344CB8AC3E}">
        <p14:creationId xmlns:p14="http://schemas.microsoft.com/office/powerpoint/2010/main" val="2409969561"/>
      </p:ext>
    </p:extLst>
  </p:cSld>
  <p:clrMapOvr>
    <a:masterClrMapping/>
  </p:clrMapOvr>
  <p:timing>
    <p:tnLst>
      <p:par>
        <p:cTn id="1" dur="indefinite" restart="never" nodeType="tmRoot"/>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Void on grounds of public policy</a:t>
            </a:r>
            <a:endParaRPr lang="en-GB" dirty="0"/>
          </a:p>
        </p:txBody>
      </p:sp>
      <p:sp>
        <p:nvSpPr>
          <p:cNvPr id="3" name="Content Placeholder 2"/>
          <p:cNvSpPr>
            <a:spLocks noGrp="1"/>
          </p:cNvSpPr>
          <p:nvPr>
            <p:ph idx="1"/>
          </p:nvPr>
        </p:nvSpPr>
        <p:spPr/>
        <p:txBody>
          <a:bodyPr/>
          <a:lstStyle/>
          <a:p>
            <a:r>
              <a:rPr lang="en-GB" dirty="0" smtClean="0"/>
              <a:t>Contracts which oust the jurisdiction of the Courts</a:t>
            </a:r>
          </a:p>
          <a:p>
            <a:pPr lvl="1"/>
            <a:r>
              <a:rPr lang="en-GB" dirty="0" smtClean="0"/>
              <a:t>A contract limiting the jurisdiction of the Court for example a pre-</a:t>
            </a:r>
            <a:r>
              <a:rPr lang="en-GB" dirty="0" err="1" smtClean="0"/>
              <a:t>nuptual</a:t>
            </a:r>
            <a:r>
              <a:rPr lang="en-GB" dirty="0" smtClean="0"/>
              <a:t> agreement</a:t>
            </a:r>
            <a:endParaRPr lang="en-GB" dirty="0"/>
          </a:p>
        </p:txBody>
      </p:sp>
    </p:spTree>
    <p:extLst>
      <p:ext uri="{BB962C8B-B14F-4D97-AF65-F5344CB8AC3E}">
        <p14:creationId xmlns:p14="http://schemas.microsoft.com/office/powerpoint/2010/main" val="1774604167"/>
      </p:ext>
    </p:extLst>
  </p:cSld>
  <p:clrMapOvr>
    <a:masterClrMapping/>
  </p:clrMapOvr>
  <p:timing>
    <p:tnLst>
      <p:par>
        <p:cTn id="1" dur="indefinite" restart="never" nodeType="tmRoot"/>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67544" y="260648"/>
            <a:ext cx="8229600" cy="1143000"/>
          </a:xfrm>
        </p:spPr>
        <p:txBody>
          <a:bodyPr>
            <a:normAutofit/>
          </a:bodyPr>
          <a:lstStyle/>
          <a:p>
            <a:r>
              <a:rPr lang="en-GB" sz="2800" dirty="0" err="1" smtClean="0"/>
              <a:t>Crossley</a:t>
            </a:r>
            <a:r>
              <a:rPr lang="en-GB" sz="2800" dirty="0" smtClean="0"/>
              <a:t> v </a:t>
            </a:r>
            <a:r>
              <a:rPr lang="en-GB" sz="2800" dirty="0" err="1" smtClean="0"/>
              <a:t>Crossley</a:t>
            </a:r>
            <a:r>
              <a:rPr lang="en-GB" sz="2800" dirty="0" smtClean="0"/>
              <a:t> [2007] EWCA </a:t>
            </a:r>
            <a:r>
              <a:rPr lang="en-GB" sz="2800" dirty="0" err="1" smtClean="0"/>
              <a:t>Civ</a:t>
            </a:r>
            <a:r>
              <a:rPr lang="en-GB" sz="2800" dirty="0" smtClean="0"/>
              <a:t> 1491 and</a:t>
            </a:r>
            <a:br>
              <a:rPr lang="en-GB" sz="2800" dirty="0" smtClean="0"/>
            </a:br>
            <a:r>
              <a:rPr lang="en-GB" sz="2800" dirty="0" smtClean="0"/>
              <a:t>[2008] 1 FLR 1467</a:t>
            </a:r>
            <a:endParaRPr lang="en-GB" sz="2800" dirty="0"/>
          </a:p>
        </p:txBody>
      </p:sp>
      <p:sp>
        <p:nvSpPr>
          <p:cNvPr id="3" name="Content Placeholder 2"/>
          <p:cNvSpPr>
            <a:spLocks noGrp="1"/>
          </p:cNvSpPr>
          <p:nvPr>
            <p:ph idx="1"/>
          </p:nvPr>
        </p:nvSpPr>
        <p:spPr/>
        <p:txBody>
          <a:bodyPr>
            <a:normAutofit/>
          </a:bodyPr>
          <a:lstStyle/>
          <a:p>
            <a:r>
              <a:rPr lang="en-GB" dirty="0" smtClean="0">
                <a:effectLst/>
              </a:rPr>
              <a:t>Go to </a:t>
            </a:r>
            <a:r>
              <a:rPr lang="en-GB" dirty="0" smtClean="0">
                <a:effectLst/>
                <a:hlinkClick r:id="rId2"/>
              </a:rPr>
              <a:t>http://www.familylawweek.co.uk/site.aspx?i=ed24924</a:t>
            </a:r>
            <a:endParaRPr lang="en-GB" dirty="0" smtClean="0">
              <a:effectLst/>
            </a:endParaRPr>
          </a:p>
          <a:p>
            <a:endParaRPr lang="en-GB" dirty="0" smtClean="0">
              <a:effectLst/>
            </a:endParaRPr>
          </a:p>
          <a:p>
            <a:endParaRPr lang="en-GB" dirty="0"/>
          </a:p>
        </p:txBody>
      </p:sp>
    </p:spTree>
    <p:extLst>
      <p:ext uri="{BB962C8B-B14F-4D97-AF65-F5344CB8AC3E}">
        <p14:creationId xmlns:p14="http://schemas.microsoft.com/office/powerpoint/2010/main" val="4138527299"/>
      </p:ext>
    </p:extLst>
  </p:cSld>
  <p:clrMapOvr>
    <a:masterClrMapping/>
  </p:clrMapOvr>
  <p:timing>
    <p:tnLst>
      <p:par>
        <p:cTn id="1" dur="indefinite" restart="never" nodeType="tmRoot"/>
      </p:par>
    </p:tn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Void on grounds of public policy</a:t>
            </a:r>
            <a:endParaRPr lang="en-GB" dirty="0"/>
          </a:p>
        </p:txBody>
      </p:sp>
      <p:sp>
        <p:nvSpPr>
          <p:cNvPr id="3" name="Content Placeholder 2"/>
          <p:cNvSpPr>
            <a:spLocks noGrp="1"/>
          </p:cNvSpPr>
          <p:nvPr>
            <p:ph idx="1"/>
          </p:nvPr>
        </p:nvSpPr>
        <p:spPr/>
        <p:txBody>
          <a:bodyPr/>
          <a:lstStyle/>
          <a:p>
            <a:r>
              <a:rPr lang="en-GB" dirty="0" smtClean="0"/>
              <a:t>Contracts prejudicial to the status of </a:t>
            </a:r>
            <a:r>
              <a:rPr lang="en-GB" dirty="0" err="1" smtClean="0"/>
              <a:t>marraige</a:t>
            </a:r>
            <a:endParaRPr lang="en-GB" dirty="0" smtClean="0"/>
          </a:p>
          <a:p>
            <a:pPr lvl="1"/>
            <a:r>
              <a:rPr lang="en-GB" dirty="0" smtClean="0"/>
              <a:t>A contract </a:t>
            </a:r>
            <a:r>
              <a:rPr lang="en-GB" dirty="0" smtClean="0"/>
              <a:t>restraining </a:t>
            </a:r>
            <a:r>
              <a:rPr lang="en-GB" dirty="0" smtClean="0"/>
              <a:t>someone from marrying is void</a:t>
            </a:r>
          </a:p>
          <a:p>
            <a:pPr lvl="1"/>
            <a:r>
              <a:rPr lang="en-GB" dirty="0" smtClean="0"/>
              <a:t>A contract brokering a marriage is void</a:t>
            </a:r>
          </a:p>
          <a:p>
            <a:pPr lvl="1"/>
            <a:endParaRPr lang="en-GB" dirty="0"/>
          </a:p>
          <a:p>
            <a:pPr marL="457200" lvl="1" indent="0">
              <a:buNone/>
            </a:pPr>
            <a:endParaRPr lang="en-GB" dirty="0"/>
          </a:p>
        </p:txBody>
      </p:sp>
    </p:spTree>
    <p:extLst>
      <p:ext uri="{BB962C8B-B14F-4D97-AF65-F5344CB8AC3E}">
        <p14:creationId xmlns:p14="http://schemas.microsoft.com/office/powerpoint/2010/main" val="3341256656"/>
      </p:ext>
    </p:extLst>
  </p:cSld>
  <p:clrMapOvr>
    <a:masterClrMapping/>
  </p:clrMapOvr>
  <p:timing>
    <p:tnLst>
      <p:par>
        <p:cTn id="1" dur="indefinite" restart="never" nodeType="tmRoot"/>
      </p:par>
    </p:tn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Void on grounds of public policy</a:t>
            </a:r>
            <a:endParaRPr lang="en-GB" dirty="0"/>
          </a:p>
        </p:txBody>
      </p:sp>
      <p:sp>
        <p:nvSpPr>
          <p:cNvPr id="3" name="Content Placeholder 2"/>
          <p:cNvSpPr>
            <a:spLocks noGrp="1"/>
          </p:cNvSpPr>
          <p:nvPr>
            <p:ph idx="1"/>
          </p:nvPr>
        </p:nvSpPr>
        <p:spPr/>
        <p:txBody>
          <a:bodyPr/>
          <a:lstStyle/>
          <a:p>
            <a:r>
              <a:rPr lang="en-GB" dirty="0" smtClean="0"/>
              <a:t>Contracts in restraint of trade</a:t>
            </a:r>
          </a:p>
          <a:p>
            <a:pPr lvl="1"/>
            <a:endParaRPr lang="en-GB" dirty="0"/>
          </a:p>
          <a:p>
            <a:pPr marL="457200" lvl="1" indent="0">
              <a:buNone/>
            </a:pPr>
            <a:endParaRPr lang="en-GB" dirty="0"/>
          </a:p>
        </p:txBody>
      </p:sp>
    </p:spTree>
    <p:extLst>
      <p:ext uri="{BB962C8B-B14F-4D97-AF65-F5344CB8AC3E}">
        <p14:creationId xmlns:p14="http://schemas.microsoft.com/office/powerpoint/2010/main" val="2667272158"/>
      </p:ext>
    </p:extLst>
  </p:cSld>
  <p:clrMapOvr>
    <a:masterClrMapping/>
  </p:clrMapOvr>
  <p:timing>
    <p:tnLst>
      <p:par>
        <p:cTn id="1" dur="indefinite" restart="never" nodeType="tmRoot"/>
      </p:par>
    </p:tn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sz="3600" dirty="0" smtClean="0"/>
              <a:t>Dyer's case (1414) 2 Hen. V, fol. 5, pl. 26 </a:t>
            </a:r>
            <a:endParaRPr lang="en-GB" sz="3600" dirty="0"/>
          </a:p>
        </p:txBody>
      </p:sp>
      <p:sp>
        <p:nvSpPr>
          <p:cNvPr id="3" name="Content Placeholder 2"/>
          <p:cNvSpPr>
            <a:spLocks noGrp="1"/>
          </p:cNvSpPr>
          <p:nvPr>
            <p:ph idx="1"/>
          </p:nvPr>
        </p:nvSpPr>
        <p:spPr/>
        <p:txBody>
          <a:bodyPr>
            <a:normAutofit fontScale="77500" lnSpcReduction="20000"/>
          </a:bodyPr>
          <a:lstStyle/>
          <a:p>
            <a:r>
              <a:rPr lang="en-GB" dirty="0" smtClean="0"/>
              <a:t>Mr John Dyer had given a promise to not exercise his trade in the same town as the plaintiff for six months but the plaintiff had promised nothing in return. The plaintiff had not bothered to attend court for the hearing.</a:t>
            </a:r>
          </a:p>
          <a:p>
            <a:r>
              <a:rPr lang="en-GB" dirty="0" smtClean="0"/>
              <a:t>On hearing the plaintiff's attempt to enforce this restraint, Hull J exclaimed,</a:t>
            </a:r>
          </a:p>
          <a:p>
            <a:pPr marL="800100" lvl="2" indent="0">
              <a:buNone/>
            </a:pPr>
            <a:endParaRPr lang="en-GB" dirty="0" smtClean="0">
              <a:effectLst/>
            </a:endParaRPr>
          </a:p>
          <a:p>
            <a:pPr marL="800100" lvl="2" indent="0">
              <a:buNone/>
            </a:pPr>
            <a:r>
              <a:rPr lang="en-GB" dirty="0" smtClean="0">
                <a:effectLst/>
              </a:rPr>
              <a:t>‘A ma intent </a:t>
            </a:r>
            <a:r>
              <a:rPr lang="en-GB" dirty="0" err="1" smtClean="0">
                <a:effectLst/>
              </a:rPr>
              <a:t>vous</a:t>
            </a:r>
            <a:r>
              <a:rPr lang="en-GB" dirty="0" smtClean="0">
                <a:effectLst/>
              </a:rPr>
              <a:t> </a:t>
            </a:r>
            <a:r>
              <a:rPr lang="en-GB" dirty="0" err="1" smtClean="0">
                <a:effectLst/>
              </a:rPr>
              <a:t>purres</a:t>
            </a:r>
            <a:r>
              <a:rPr lang="en-GB" dirty="0" smtClean="0">
                <a:effectLst/>
              </a:rPr>
              <a:t> avec </a:t>
            </a:r>
            <a:r>
              <a:rPr lang="en-GB" dirty="0" err="1" smtClean="0">
                <a:effectLst/>
              </a:rPr>
              <a:t>demurre</a:t>
            </a:r>
            <a:r>
              <a:rPr lang="en-GB" dirty="0" smtClean="0">
                <a:effectLst/>
              </a:rPr>
              <a:t> </a:t>
            </a:r>
            <a:r>
              <a:rPr lang="en-GB" dirty="0" err="1" smtClean="0">
                <a:effectLst/>
              </a:rPr>
              <a:t>sur</a:t>
            </a:r>
            <a:r>
              <a:rPr lang="en-GB" dirty="0" smtClean="0">
                <a:effectLst/>
              </a:rPr>
              <a:t> ley </a:t>
            </a:r>
            <a:r>
              <a:rPr lang="en-GB" dirty="0" err="1" smtClean="0">
                <a:effectLst/>
              </a:rPr>
              <a:t>que</a:t>
            </a:r>
            <a:r>
              <a:rPr lang="en-GB" dirty="0" smtClean="0">
                <a:effectLst/>
              </a:rPr>
              <a:t> </a:t>
            </a:r>
            <a:r>
              <a:rPr lang="en-GB" dirty="0" err="1" smtClean="0">
                <a:effectLst/>
              </a:rPr>
              <a:t>l'obligation</a:t>
            </a:r>
            <a:r>
              <a:rPr lang="en-GB" dirty="0" smtClean="0">
                <a:effectLst/>
              </a:rPr>
              <a:t> </a:t>
            </a:r>
            <a:r>
              <a:rPr lang="en-GB" dirty="0" err="1" smtClean="0">
                <a:effectLst/>
              </a:rPr>
              <a:t>est</a:t>
            </a:r>
            <a:r>
              <a:rPr lang="en-GB" dirty="0" smtClean="0">
                <a:effectLst/>
              </a:rPr>
              <a:t> </a:t>
            </a:r>
            <a:r>
              <a:rPr lang="en-GB" dirty="0" err="1" smtClean="0">
                <a:effectLst/>
              </a:rPr>
              <a:t>voide</a:t>
            </a:r>
            <a:r>
              <a:rPr lang="en-GB" dirty="0" smtClean="0">
                <a:effectLst/>
              </a:rPr>
              <a:t> </a:t>
            </a:r>
            <a:r>
              <a:rPr lang="en-GB" dirty="0" err="1" smtClean="0">
                <a:effectLst/>
              </a:rPr>
              <a:t>ce</a:t>
            </a:r>
            <a:r>
              <a:rPr lang="en-GB" dirty="0" smtClean="0">
                <a:effectLst/>
              </a:rPr>
              <a:t> </a:t>
            </a:r>
            <a:r>
              <a:rPr lang="en-GB" dirty="0" err="1" smtClean="0">
                <a:effectLst/>
              </a:rPr>
              <a:t>que</a:t>
            </a:r>
            <a:r>
              <a:rPr lang="en-GB" dirty="0" smtClean="0">
                <a:effectLst/>
              </a:rPr>
              <a:t> le condition </a:t>
            </a:r>
            <a:r>
              <a:rPr lang="en-GB" dirty="0" err="1" smtClean="0">
                <a:effectLst/>
              </a:rPr>
              <a:t>est</a:t>
            </a:r>
            <a:r>
              <a:rPr lang="en-GB" dirty="0" smtClean="0">
                <a:effectLst/>
              </a:rPr>
              <a:t> encounter common ley et per </a:t>
            </a:r>
            <a:r>
              <a:rPr lang="en-GB" dirty="0" err="1" smtClean="0">
                <a:effectLst/>
              </a:rPr>
              <a:t>Dieu</a:t>
            </a:r>
            <a:r>
              <a:rPr lang="en-GB" dirty="0" smtClean="0">
                <a:effectLst/>
              </a:rPr>
              <a:t> se le plaintiff </a:t>
            </a:r>
            <a:r>
              <a:rPr lang="en-GB" dirty="0" err="1" smtClean="0">
                <a:effectLst/>
              </a:rPr>
              <a:t>fuit</a:t>
            </a:r>
            <a:r>
              <a:rPr lang="en-GB" dirty="0" smtClean="0">
                <a:effectLst/>
              </a:rPr>
              <a:t> icy </a:t>
            </a:r>
            <a:r>
              <a:rPr lang="en-GB" dirty="0" err="1" smtClean="0">
                <a:effectLst/>
              </a:rPr>
              <a:t>il</a:t>
            </a:r>
            <a:r>
              <a:rPr lang="en-GB" dirty="0" smtClean="0">
                <a:effectLst/>
              </a:rPr>
              <a:t> </a:t>
            </a:r>
            <a:r>
              <a:rPr lang="en-GB" dirty="0" err="1" smtClean="0">
                <a:effectLst/>
              </a:rPr>
              <a:t>irra</a:t>
            </a:r>
            <a:r>
              <a:rPr lang="en-GB" dirty="0" smtClean="0">
                <a:effectLst/>
              </a:rPr>
              <a:t> al prison </a:t>
            </a:r>
            <a:r>
              <a:rPr lang="en-GB" dirty="0" err="1" smtClean="0">
                <a:effectLst/>
              </a:rPr>
              <a:t>tanque</a:t>
            </a:r>
            <a:r>
              <a:rPr lang="en-GB" dirty="0" smtClean="0">
                <a:effectLst/>
              </a:rPr>
              <a:t> </a:t>
            </a:r>
            <a:r>
              <a:rPr lang="en-GB" dirty="0" err="1" smtClean="0">
                <a:effectLst/>
              </a:rPr>
              <a:t>il</a:t>
            </a:r>
            <a:r>
              <a:rPr lang="en-GB" dirty="0" smtClean="0">
                <a:effectLst/>
              </a:rPr>
              <a:t> </a:t>
            </a:r>
            <a:r>
              <a:rPr lang="en-GB" dirty="0" err="1" smtClean="0">
                <a:effectLst/>
              </a:rPr>
              <a:t>ust</a:t>
            </a:r>
            <a:r>
              <a:rPr lang="en-GB" dirty="0" smtClean="0">
                <a:effectLst/>
              </a:rPr>
              <a:t> fait fine au Roy’</a:t>
            </a:r>
          </a:p>
          <a:p>
            <a:pPr marL="800100" lvl="2" indent="0">
              <a:buNone/>
            </a:pPr>
            <a:endParaRPr lang="en-GB" dirty="0" smtClean="0">
              <a:effectLst/>
            </a:endParaRPr>
          </a:p>
          <a:p>
            <a:pPr marL="800100" lvl="2" indent="0">
              <a:buNone/>
            </a:pPr>
            <a:r>
              <a:rPr lang="en-GB" dirty="0" smtClean="0">
                <a:effectLst/>
              </a:rPr>
              <a:t>In my opinion, you might have demurred upon him that the obligation is void, inasmuch as the condition is against the common law; and by God, if the plaintiff were here, he should go to prison until he had paid a fine to the King</a:t>
            </a:r>
            <a:endParaRPr lang="en-GB" dirty="0"/>
          </a:p>
        </p:txBody>
      </p:sp>
    </p:spTree>
    <p:extLst>
      <p:ext uri="{BB962C8B-B14F-4D97-AF65-F5344CB8AC3E}">
        <p14:creationId xmlns:p14="http://schemas.microsoft.com/office/powerpoint/2010/main" val="1495044535"/>
      </p:ext>
    </p:extLst>
  </p:cSld>
  <p:clrMapOvr>
    <a:masterClrMapping/>
  </p:clrMapOvr>
  <p:timing>
    <p:tnLst>
      <p:par>
        <p:cTn id="1" dur="indefinite" restart="never" nodeType="tmRoot"/>
      </p:par>
    </p:tn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67544" y="260648"/>
            <a:ext cx="8229600" cy="1143000"/>
          </a:xfrm>
        </p:spPr>
        <p:txBody>
          <a:bodyPr>
            <a:normAutofit/>
          </a:bodyPr>
          <a:lstStyle/>
          <a:p>
            <a:r>
              <a:rPr lang="en-GB" sz="2800" dirty="0" err="1" smtClean="0"/>
              <a:t>Nordenfelt</a:t>
            </a:r>
            <a:r>
              <a:rPr lang="en-GB" sz="2800" dirty="0" smtClean="0"/>
              <a:t> v Maxim </a:t>
            </a:r>
            <a:r>
              <a:rPr lang="en-GB" sz="2800" dirty="0" err="1" smtClean="0"/>
              <a:t>Nordenfelt</a:t>
            </a:r>
            <a:r>
              <a:rPr lang="en-GB" sz="2800" dirty="0" smtClean="0"/>
              <a:t> Guns and Ammunition Co Ltd [1894] AC 535 </a:t>
            </a:r>
            <a:endParaRPr lang="en-GB" sz="2800" dirty="0"/>
          </a:p>
        </p:txBody>
      </p:sp>
      <p:sp>
        <p:nvSpPr>
          <p:cNvPr id="3" name="Content Placeholder 2"/>
          <p:cNvSpPr>
            <a:spLocks noGrp="1"/>
          </p:cNvSpPr>
          <p:nvPr>
            <p:ph idx="1"/>
          </p:nvPr>
        </p:nvSpPr>
        <p:spPr/>
        <p:txBody>
          <a:bodyPr>
            <a:normAutofit fontScale="77500" lnSpcReduction="20000"/>
          </a:bodyPr>
          <a:lstStyle/>
          <a:p>
            <a:r>
              <a:rPr lang="en-GB" dirty="0" smtClean="0"/>
              <a:t>Thorsten </a:t>
            </a:r>
            <a:r>
              <a:rPr lang="en-GB" dirty="0" err="1" smtClean="0"/>
              <a:t>Nordenfelt</a:t>
            </a:r>
            <a:r>
              <a:rPr lang="en-GB" dirty="0" smtClean="0"/>
              <a:t>, a manufacturer specialising in armaments, had sold his business to Hiram Stevens Maxim. They had agreed that </a:t>
            </a:r>
            <a:r>
              <a:rPr lang="en-GB" dirty="0" err="1" smtClean="0"/>
              <a:t>Nordenfelt</a:t>
            </a:r>
            <a:r>
              <a:rPr lang="en-GB" dirty="0" smtClean="0"/>
              <a:t> ‘would not make guns or ammunition anywhere in the world, and would not compete with Maxim in any way for a period of 25 years’.</a:t>
            </a:r>
          </a:p>
          <a:p>
            <a:r>
              <a:rPr lang="en-GB" dirty="0" smtClean="0"/>
              <a:t>The House of Lords held that:</a:t>
            </a:r>
          </a:p>
          <a:p>
            <a:pPr lvl="1"/>
            <a:r>
              <a:rPr lang="en-GB" dirty="0" smtClean="0"/>
              <a:t>The provision prohibiting </a:t>
            </a:r>
            <a:r>
              <a:rPr lang="en-GB" dirty="0" err="1" smtClean="0"/>
              <a:t>Nordenfelt</a:t>
            </a:r>
            <a:r>
              <a:rPr lang="en-GB" dirty="0" smtClean="0"/>
              <a:t> from making guns or ammunition was reasonable.</a:t>
            </a:r>
          </a:p>
          <a:p>
            <a:pPr lvl="1"/>
            <a:r>
              <a:rPr lang="en-GB" dirty="0" smtClean="0"/>
              <a:t>The provision banning competition 'in any way' was an unreasonable restraint of trade and therefore invalid.</a:t>
            </a:r>
          </a:p>
          <a:p>
            <a:pPr lvl="1"/>
            <a:r>
              <a:rPr lang="en-GB" dirty="0" smtClean="0"/>
              <a:t>It establishes as a general rule that restraint-of-trade-clauses are void at common law, except when they protect a legitimate interest and are reasonable in scope</a:t>
            </a:r>
          </a:p>
          <a:p>
            <a:endParaRPr lang="en-GB" dirty="0" smtClean="0">
              <a:effectLst/>
            </a:endParaRPr>
          </a:p>
          <a:p>
            <a:endParaRPr lang="en-GB" dirty="0"/>
          </a:p>
        </p:txBody>
      </p:sp>
    </p:spTree>
    <p:extLst>
      <p:ext uri="{BB962C8B-B14F-4D97-AF65-F5344CB8AC3E}">
        <p14:creationId xmlns:p14="http://schemas.microsoft.com/office/powerpoint/2010/main" val="4023911409"/>
      </p:ext>
    </p:extLst>
  </p:cSld>
  <p:clrMapOvr>
    <a:masterClrMapping/>
  </p:clrMapOvr>
  <p:timing>
    <p:tnLst>
      <p:par>
        <p:cTn id="1" dur="indefinite" restart="never" nodeType="tmRoot"/>
      </p:par>
    </p:tn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67544" y="260648"/>
            <a:ext cx="8229600" cy="1143000"/>
          </a:xfrm>
        </p:spPr>
        <p:txBody>
          <a:bodyPr>
            <a:normAutofit/>
          </a:bodyPr>
          <a:lstStyle/>
          <a:p>
            <a:r>
              <a:rPr lang="en-GB" sz="2800" dirty="0" err="1" smtClean="0"/>
              <a:t>Nordenfelt</a:t>
            </a:r>
            <a:r>
              <a:rPr lang="en-GB" sz="2800" dirty="0" smtClean="0"/>
              <a:t> v Maxim </a:t>
            </a:r>
            <a:r>
              <a:rPr lang="en-GB" sz="2800" dirty="0" err="1" smtClean="0"/>
              <a:t>Nordenfelt</a:t>
            </a:r>
            <a:r>
              <a:rPr lang="en-GB" sz="2800" dirty="0" smtClean="0"/>
              <a:t> Guns and Ammunition Co Ltd [1894] AC 535 </a:t>
            </a:r>
            <a:endParaRPr lang="en-GB" sz="2800" dirty="0"/>
          </a:p>
        </p:txBody>
      </p:sp>
      <p:sp>
        <p:nvSpPr>
          <p:cNvPr id="3" name="Content Placeholder 2"/>
          <p:cNvSpPr>
            <a:spLocks noGrp="1"/>
          </p:cNvSpPr>
          <p:nvPr>
            <p:ph idx="1"/>
          </p:nvPr>
        </p:nvSpPr>
        <p:spPr/>
        <p:txBody>
          <a:bodyPr>
            <a:normAutofit fontScale="70000" lnSpcReduction="20000"/>
          </a:bodyPr>
          <a:lstStyle/>
          <a:p>
            <a:r>
              <a:rPr lang="en-GB" dirty="0" smtClean="0"/>
              <a:t>Blue Pencil Doctrine</a:t>
            </a:r>
          </a:p>
          <a:p>
            <a:r>
              <a:rPr lang="en-GB" dirty="0" smtClean="0"/>
              <a:t>The question on severability was whether the reasonable restriction could be enforced when it was in the same contract as an unreasonable and unenforceable restriction. </a:t>
            </a:r>
          </a:p>
          <a:p>
            <a:r>
              <a:rPr lang="en-GB" dirty="0" smtClean="0"/>
              <a:t>The court used the test of whether striking out (with a blue pencil) words containing unreasonable provisions would leave behind a contractual obligation that still made sense. If it did, then the amended contract would be enforced by the court.</a:t>
            </a:r>
          </a:p>
          <a:p>
            <a:r>
              <a:rPr lang="en-GB" dirty="0" smtClean="0"/>
              <a:t>In this case, the unreasonable restraint was severable, and the court enforced the amended agreement that </a:t>
            </a:r>
            <a:r>
              <a:rPr lang="en-GB" dirty="0" err="1" smtClean="0"/>
              <a:t>Nordenfelt</a:t>
            </a:r>
            <a:r>
              <a:rPr lang="en-GB" dirty="0" smtClean="0"/>
              <a:t> </a:t>
            </a:r>
          </a:p>
          <a:p>
            <a:pPr marL="457200" lvl="1" indent="0">
              <a:buNone/>
            </a:pPr>
            <a:endParaRPr lang="en-GB" dirty="0"/>
          </a:p>
          <a:p>
            <a:pPr marL="457200" lvl="1" indent="0">
              <a:buNone/>
            </a:pPr>
            <a:r>
              <a:rPr lang="en-GB" dirty="0" smtClean="0"/>
              <a:t>"for the next 25 years, would not make guns or ammunition anywhere in the world </a:t>
            </a:r>
            <a:r>
              <a:rPr lang="en-GB" strike="sngStrike" dirty="0"/>
              <a:t>, and would not compete with Maxim in any way</a:t>
            </a:r>
            <a:r>
              <a:rPr lang="en-GB" dirty="0" smtClean="0"/>
              <a:t> ."</a:t>
            </a:r>
          </a:p>
          <a:p>
            <a:endParaRPr lang="en-GB" dirty="0" smtClean="0"/>
          </a:p>
          <a:p>
            <a:endParaRPr lang="en-GB" dirty="0" smtClean="0">
              <a:effectLst/>
            </a:endParaRPr>
          </a:p>
          <a:p>
            <a:endParaRPr lang="en-GB" dirty="0"/>
          </a:p>
        </p:txBody>
      </p:sp>
    </p:spTree>
    <p:extLst>
      <p:ext uri="{BB962C8B-B14F-4D97-AF65-F5344CB8AC3E}">
        <p14:creationId xmlns:p14="http://schemas.microsoft.com/office/powerpoint/2010/main" val="2978240968"/>
      </p:ext>
    </p:extLst>
  </p:cSld>
  <p:clrMapOvr>
    <a:masterClrMapping/>
  </p:clrMapOvr>
  <p:timing>
    <p:tnLst>
      <p:par>
        <p:cTn id="1" dur="indefinite" restart="never" nodeType="tmRoot"/>
      </p:par>
    </p:tnLst>
  </p:timing>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otalTime>126</TotalTime>
  <Words>1162</Words>
  <Application>Microsoft Office PowerPoint</Application>
  <PresentationFormat>On-screen Show (4:3)</PresentationFormat>
  <Paragraphs>87</Paragraphs>
  <Slides>20</Slides>
  <Notes>0</Notes>
  <HiddenSlides>0</HiddenSlides>
  <MMClips>0</MMClips>
  <ScaleCrop>false</ScaleCrop>
  <HeadingPairs>
    <vt:vector size="4" baseType="variant">
      <vt:variant>
        <vt:lpstr>Theme</vt:lpstr>
      </vt:variant>
      <vt:variant>
        <vt:i4>1</vt:i4>
      </vt:variant>
      <vt:variant>
        <vt:lpstr>Slide Titles</vt:lpstr>
      </vt:variant>
      <vt:variant>
        <vt:i4>20</vt:i4>
      </vt:variant>
    </vt:vector>
  </HeadingPairs>
  <TitlesOfParts>
    <vt:vector size="21" baseType="lpstr">
      <vt:lpstr>Office Theme</vt:lpstr>
      <vt:lpstr>Illegality</vt:lpstr>
      <vt:lpstr>Illegal by Statute or Common Law</vt:lpstr>
      <vt:lpstr>Clay v Yates [1856] 1 H&amp;N 73</vt:lpstr>
      <vt:lpstr>Illegal by Statute or Common Law</vt:lpstr>
      <vt:lpstr>Parkinson v College of Ambulance [1925] 2 KB 1</vt:lpstr>
      <vt:lpstr>Illegal by Statute or Common Law</vt:lpstr>
      <vt:lpstr>Pearce v Brooks [1866] LR 1 Ex213</vt:lpstr>
      <vt:lpstr>Illegal by Statute or Common Law</vt:lpstr>
      <vt:lpstr>Illegal by Statute or Common Law</vt:lpstr>
      <vt:lpstr>Foster v Driscoll [1929] KB 470</vt:lpstr>
      <vt:lpstr>Illegal by Statute or Common Law</vt:lpstr>
      <vt:lpstr>Illegal by Statute or Common Law</vt:lpstr>
      <vt:lpstr>Archbolds (Freitage) Ltd v Spanglett Ltd [1961] All ER 417</vt:lpstr>
      <vt:lpstr>Void on grounds of public policy</vt:lpstr>
      <vt:lpstr>Crossley v Crossley [2007] EWCA Civ 1491 and [2008] 1 FLR 1467</vt:lpstr>
      <vt:lpstr>Void on grounds of public policy</vt:lpstr>
      <vt:lpstr>Void on grounds of public policy</vt:lpstr>
      <vt:lpstr>Dyer's case (1414) 2 Hen. V, fol. 5, pl. 26 </vt:lpstr>
      <vt:lpstr>Nordenfelt v Maxim Nordenfelt Guns and Ammunition Co Ltd [1894] AC 535 </vt:lpstr>
      <vt:lpstr>Nordenfelt v Maxim Nordenfelt Guns and Ammunition Co Ltd [1894] AC 535 </vt:lpstr>
    </vt:vector>
  </TitlesOfParts>
  <LinksUpToDate>false</LinksUpToDate>
  <SharedDoc>false</SharedDoc>
  <HyperlinksChanged>false</HyperlinksChanged>
  <AppVersion>14.0000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Illegality</dc:title>
  <dc:creator>Orr, Graham</dc:creator>
  <cp:lastModifiedBy>Orr, Graham</cp:lastModifiedBy>
  <cp:revision>13</cp:revision>
  <dcterms:created xsi:type="dcterms:W3CDTF">2014-03-03T12:31:44Z</dcterms:created>
  <dcterms:modified xsi:type="dcterms:W3CDTF">2015-03-16T12:20:26Z</dcterms:modified>
</cp:coreProperties>
</file>