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8" r:id="rId2"/>
    <p:sldId id="261" r:id="rId3"/>
    <p:sldId id="308" r:id="rId4"/>
    <p:sldId id="318" r:id="rId5"/>
    <p:sldId id="323" r:id="rId6"/>
    <p:sldId id="324" r:id="rId7"/>
    <p:sldId id="325" r:id="rId8"/>
    <p:sldId id="295" r:id="rId9"/>
    <p:sldId id="298" r:id="rId10"/>
    <p:sldId id="299" r:id="rId11"/>
    <p:sldId id="300" r:id="rId12"/>
    <p:sldId id="331" r:id="rId13"/>
    <p:sldId id="332" r:id="rId14"/>
    <p:sldId id="266" r:id="rId15"/>
    <p:sldId id="275" r:id="rId16"/>
    <p:sldId id="322" r:id="rId17"/>
    <p:sldId id="282" r:id="rId18"/>
    <p:sldId id="319" r:id="rId19"/>
    <p:sldId id="320" r:id="rId20"/>
    <p:sldId id="267" r:id="rId21"/>
    <p:sldId id="271" r:id="rId22"/>
    <p:sldId id="310" r:id="rId23"/>
    <p:sldId id="283" r:id="rId24"/>
    <p:sldId id="333" r:id="rId25"/>
    <p:sldId id="270" r:id="rId26"/>
    <p:sldId id="286" r:id="rId27"/>
    <p:sldId id="326" r:id="rId28"/>
    <p:sldId id="297" r:id="rId29"/>
    <p:sldId id="327" r:id="rId30"/>
    <p:sldId id="304" r:id="rId31"/>
    <p:sldId id="330" r:id="rId32"/>
    <p:sldId id="312" r:id="rId33"/>
    <p:sldId id="303" r:id="rId34"/>
    <p:sldId id="328" r:id="rId35"/>
    <p:sldId id="268" r:id="rId36"/>
    <p:sldId id="314" r:id="rId37"/>
    <p:sldId id="315"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24ADA1-F975-AF89-D750-C475154491EF}" v="28" dt="2019-11-21T12:19:42.706"/>
    <p1510:client id="{40DB2D4D-8749-6347-96B3-3280FEFC908F}" v="1811" dt="2019-11-21T13:12:21.478"/>
    <p1510:client id="{942C4673-CB80-4822-4029-C3B7BE369668}" v="247" dt="2019-11-21T23:11:02.257"/>
    <p1510:client id="{A2A6C1FD-3151-B4FF-2009-B1560CA7298D}" v="124" dt="2019-11-21T22:29:57.536"/>
    <p1510:client id="{C809EE5D-6A92-C91D-0346-6E0F1C6A3385}" v="329" dt="2019-11-21T13:42:43.010"/>
    <p1510:client id="{CABADC2D-67CB-9C49-BF18-D30368A530AD}" v="313" dt="2019-11-22T11:51:38.192"/>
    <p1510:client id="{DD3C318E-57FE-8F48-7C8A-042F6666FAA3}" v="47" dt="2019-11-21T13:10:59.506"/>
    <p1510:client id="{DE02712C-1EA3-396E-1046-5225480A4498}" v="4548" dt="2019-11-22T13:38:13.014"/>
    <p1510:client id="{F0B3E8B3-BE65-2665-F2E4-BF63042EF07B}" v="1267" dt="2019-11-22T13:41:05.2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F51E31-16A8-478B-8BBC-5B1862E6E1CB}"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B2A4A4CC-BC8B-4551-A584-34AFEB027642}">
      <dgm:prSet/>
      <dgm:spPr/>
      <dgm:t>
        <a:bodyPr/>
        <a:lstStyle/>
        <a:p>
          <a:r>
            <a:rPr lang="en-GB"/>
            <a:t>Maria Montessori was born in Italy in 1870</a:t>
          </a:r>
          <a:endParaRPr lang="en-US"/>
        </a:p>
      </dgm:t>
    </dgm:pt>
    <dgm:pt modelId="{02392B8D-E06E-468C-9558-EFEB8D803443}" type="parTrans" cxnId="{20483150-A7B5-445F-BF0F-412DEFE0D199}">
      <dgm:prSet/>
      <dgm:spPr/>
      <dgm:t>
        <a:bodyPr/>
        <a:lstStyle/>
        <a:p>
          <a:endParaRPr lang="en-US"/>
        </a:p>
      </dgm:t>
    </dgm:pt>
    <dgm:pt modelId="{D1DDEA5B-8429-456F-B86F-A3D0FFD1D1B9}" type="sibTrans" cxnId="{20483150-A7B5-445F-BF0F-412DEFE0D199}">
      <dgm:prSet/>
      <dgm:spPr/>
      <dgm:t>
        <a:bodyPr/>
        <a:lstStyle/>
        <a:p>
          <a:endParaRPr lang="en-US"/>
        </a:p>
      </dgm:t>
    </dgm:pt>
    <dgm:pt modelId="{E910DEBC-D8B5-490F-B770-A0F94BCA6F74}">
      <dgm:prSet/>
      <dgm:spPr/>
      <dgm:t>
        <a:bodyPr/>
        <a:lstStyle/>
        <a:p>
          <a:r>
            <a:rPr lang="en-GB"/>
            <a:t>Attended a university to study medicine and graduated as a Doctor in 1894</a:t>
          </a:r>
          <a:endParaRPr lang="en-US"/>
        </a:p>
      </dgm:t>
    </dgm:pt>
    <dgm:pt modelId="{E6E2977F-17BC-4513-8836-871449CD2A4B}" type="parTrans" cxnId="{00F310E8-18F5-4678-9D38-9633A9A0704D}">
      <dgm:prSet/>
      <dgm:spPr/>
      <dgm:t>
        <a:bodyPr/>
        <a:lstStyle/>
        <a:p>
          <a:endParaRPr lang="en-US"/>
        </a:p>
      </dgm:t>
    </dgm:pt>
    <dgm:pt modelId="{7585246C-248B-4427-A4BD-DF92F08FCF47}" type="sibTrans" cxnId="{00F310E8-18F5-4678-9D38-9633A9A0704D}">
      <dgm:prSet/>
      <dgm:spPr/>
      <dgm:t>
        <a:bodyPr/>
        <a:lstStyle/>
        <a:p>
          <a:endParaRPr lang="en-US"/>
        </a:p>
      </dgm:t>
    </dgm:pt>
    <dgm:pt modelId="{9504E56D-F085-4872-9E6D-EF3C6F08CF47}">
      <dgm:prSet/>
      <dgm:spPr/>
      <dgm:t>
        <a:bodyPr/>
        <a:lstStyle/>
        <a:p>
          <a:r>
            <a:rPr lang="en-GB"/>
            <a:t>Montessori was an assistant doctor at the University's psychiatric clinic</a:t>
          </a:r>
          <a:endParaRPr lang="en-US"/>
        </a:p>
      </dgm:t>
    </dgm:pt>
    <dgm:pt modelId="{5144F9A7-78C5-47AF-88F0-2E59CC4E923B}" type="parTrans" cxnId="{0E2E8AD2-7D56-422D-A383-AB7FF0349E95}">
      <dgm:prSet/>
      <dgm:spPr/>
      <dgm:t>
        <a:bodyPr/>
        <a:lstStyle/>
        <a:p>
          <a:endParaRPr lang="en-US"/>
        </a:p>
      </dgm:t>
    </dgm:pt>
    <dgm:pt modelId="{048FDE83-CEE3-4106-A1A6-1FE9FF4637E2}" type="sibTrans" cxnId="{0E2E8AD2-7D56-422D-A383-AB7FF0349E95}">
      <dgm:prSet/>
      <dgm:spPr/>
      <dgm:t>
        <a:bodyPr/>
        <a:lstStyle/>
        <a:p>
          <a:endParaRPr lang="en-US"/>
        </a:p>
      </dgm:t>
    </dgm:pt>
    <dgm:pt modelId="{6FB745DD-CBD3-4D11-89C4-FFC93AE5F607}">
      <dgm:prSet/>
      <dgm:spPr/>
      <dgm:t>
        <a:bodyPr/>
        <a:lstStyle/>
        <a:p>
          <a:r>
            <a:rPr lang="en-GB"/>
            <a:t>Got involved in education after observing handiapped children in her care</a:t>
          </a:r>
          <a:endParaRPr lang="en-US"/>
        </a:p>
      </dgm:t>
    </dgm:pt>
    <dgm:pt modelId="{09385EB3-6B6E-4B1A-84B5-713A88F42F50}" type="parTrans" cxnId="{AD93CBF9-80A5-4056-87FE-88BCAAE28FB6}">
      <dgm:prSet/>
      <dgm:spPr/>
      <dgm:t>
        <a:bodyPr/>
        <a:lstStyle/>
        <a:p>
          <a:endParaRPr lang="en-US"/>
        </a:p>
      </dgm:t>
    </dgm:pt>
    <dgm:pt modelId="{57155BF0-ACEA-4D9A-B4E6-572BDA111FE0}" type="sibTrans" cxnId="{AD93CBF9-80A5-4056-87FE-88BCAAE28FB6}">
      <dgm:prSet/>
      <dgm:spPr/>
      <dgm:t>
        <a:bodyPr/>
        <a:lstStyle/>
        <a:p>
          <a:endParaRPr lang="en-US"/>
        </a:p>
      </dgm:t>
    </dgm:pt>
    <dgm:pt modelId="{C7EE169F-3344-4A45-A97A-597950FB7230}" type="pres">
      <dgm:prSet presAssocID="{B6F51E31-16A8-478B-8BBC-5B1862E6E1CB}" presName="root" presStyleCnt="0">
        <dgm:presLayoutVars>
          <dgm:dir/>
          <dgm:resizeHandles val="exact"/>
        </dgm:presLayoutVars>
      </dgm:prSet>
      <dgm:spPr/>
    </dgm:pt>
    <dgm:pt modelId="{D0DF3725-5D00-43B2-AB76-F81E4E99C270}" type="pres">
      <dgm:prSet presAssocID="{B2A4A4CC-BC8B-4551-A584-34AFEB027642}" presName="compNode" presStyleCnt="0"/>
      <dgm:spPr/>
    </dgm:pt>
    <dgm:pt modelId="{7FE18333-76A1-441F-A801-FCBE80FB16FD}" type="pres">
      <dgm:prSet presAssocID="{B2A4A4CC-BC8B-4551-A584-34AFEB027642}" presName="bgRect" presStyleLbl="bgShp" presStyleIdx="0" presStyleCnt="4"/>
      <dgm:spPr/>
    </dgm:pt>
    <dgm:pt modelId="{FA0C505B-176E-4D1A-8948-1AB9136DB67E}" type="pres">
      <dgm:prSet presAssocID="{B2A4A4CC-BC8B-4551-A584-34AFEB02764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by"/>
        </a:ext>
      </dgm:extLst>
    </dgm:pt>
    <dgm:pt modelId="{E074B257-C2D8-4D83-AB51-AA765A49A90E}" type="pres">
      <dgm:prSet presAssocID="{B2A4A4CC-BC8B-4551-A584-34AFEB027642}" presName="spaceRect" presStyleCnt="0"/>
      <dgm:spPr/>
    </dgm:pt>
    <dgm:pt modelId="{1822E301-2B06-4777-AC99-9C225D57E9D9}" type="pres">
      <dgm:prSet presAssocID="{B2A4A4CC-BC8B-4551-A584-34AFEB027642}" presName="parTx" presStyleLbl="revTx" presStyleIdx="0" presStyleCnt="4">
        <dgm:presLayoutVars>
          <dgm:chMax val="0"/>
          <dgm:chPref val="0"/>
        </dgm:presLayoutVars>
      </dgm:prSet>
      <dgm:spPr/>
    </dgm:pt>
    <dgm:pt modelId="{53D01D81-BF5E-4EB0-8767-DA3053EAAD23}" type="pres">
      <dgm:prSet presAssocID="{D1DDEA5B-8429-456F-B86F-A3D0FFD1D1B9}" presName="sibTrans" presStyleCnt="0"/>
      <dgm:spPr/>
    </dgm:pt>
    <dgm:pt modelId="{C0013CFF-734A-40F3-8AF4-0E64849A6D8A}" type="pres">
      <dgm:prSet presAssocID="{E910DEBC-D8B5-490F-B770-A0F94BCA6F74}" presName="compNode" presStyleCnt="0"/>
      <dgm:spPr/>
    </dgm:pt>
    <dgm:pt modelId="{79A28390-C78A-4ACA-A127-1BBEC86C41DD}" type="pres">
      <dgm:prSet presAssocID="{E910DEBC-D8B5-490F-B770-A0F94BCA6F74}" presName="bgRect" presStyleLbl="bgShp" presStyleIdx="1" presStyleCnt="4"/>
      <dgm:spPr/>
    </dgm:pt>
    <dgm:pt modelId="{EFFF9DF3-1AD6-448B-AE59-4B3041546B63}" type="pres">
      <dgm:prSet presAssocID="{E910DEBC-D8B5-490F-B770-A0F94BCA6F7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A018AABB-A4FC-4FED-9AC2-DC0553322F44}" type="pres">
      <dgm:prSet presAssocID="{E910DEBC-D8B5-490F-B770-A0F94BCA6F74}" presName="spaceRect" presStyleCnt="0"/>
      <dgm:spPr/>
    </dgm:pt>
    <dgm:pt modelId="{20EF2866-1EA2-4821-9E53-A6D3A22AA37C}" type="pres">
      <dgm:prSet presAssocID="{E910DEBC-D8B5-490F-B770-A0F94BCA6F74}" presName="parTx" presStyleLbl="revTx" presStyleIdx="1" presStyleCnt="4">
        <dgm:presLayoutVars>
          <dgm:chMax val="0"/>
          <dgm:chPref val="0"/>
        </dgm:presLayoutVars>
      </dgm:prSet>
      <dgm:spPr/>
    </dgm:pt>
    <dgm:pt modelId="{29EAA8E1-8276-4C8C-AD6F-DDDF8F12F1D3}" type="pres">
      <dgm:prSet presAssocID="{7585246C-248B-4427-A4BD-DF92F08FCF47}" presName="sibTrans" presStyleCnt="0"/>
      <dgm:spPr/>
    </dgm:pt>
    <dgm:pt modelId="{85D84461-D2D2-4E35-A3E0-AC9DA5B4365E}" type="pres">
      <dgm:prSet presAssocID="{9504E56D-F085-4872-9E6D-EF3C6F08CF47}" presName="compNode" presStyleCnt="0"/>
      <dgm:spPr/>
    </dgm:pt>
    <dgm:pt modelId="{CC5C7CC9-DE56-4715-A498-99DD90A57EEF}" type="pres">
      <dgm:prSet presAssocID="{9504E56D-F085-4872-9E6D-EF3C6F08CF47}" presName="bgRect" presStyleLbl="bgShp" presStyleIdx="2" presStyleCnt="4"/>
      <dgm:spPr/>
    </dgm:pt>
    <dgm:pt modelId="{37E41D5F-6594-4177-87AA-68A56B13063D}" type="pres">
      <dgm:prSet presAssocID="{9504E56D-F085-4872-9E6D-EF3C6F08CF4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4DD2016E-6F47-49E1-A2CE-509900707109}" type="pres">
      <dgm:prSet presAssocID="{9504E56D-F085-4872-9E6D-EF3C6F08CF47}" presName="spaceRect" presStyleCnt="0"/>
      <dgm:spPr/>
    </dgm:pt>
    <dgm:pt modelId="{23EAB6EC-5F90-43CC-8073-0B5AAAEF7A76}" type="pres">
      <dgm:prSet presAssocID="{9504E56D-F085-4872-9E6D-EF3C6F08CF47}" presName="parTx" presStyleLbl="revTx" presStyleIdx="2" presStyleCnt="4">
        <dgm:presLayoutVars>
          <dgm:chMax val="0"/>
          <dgm:chPref val="0"/>
        </dgm:presLayoutVars>
      </dgm:prSet>
      <dgm:spPr/>
    </dgm:pt>
    <dgm:pt modelId="{7E763B8B-0C2C-4AA9-8E98-CA097FE957F1}" type="pres">
      <dgm:prSet presAssocID="{048FDE83-CEE3-4106-A1A6-1FE9FF4637E2}" presName="sibTrans" presStyleCnt="0"/>
      <dgm:spPr/>
    </dgm:pt>
    <dgm:pt modelId="{2F11A6D1-43DA-4F9F-97DA-8438F1D23091}" type="pres">
      <dgm:prSet presAssocID="{6FB745DD-CBD3-4D11-89C4-FFC93AE5F607}" presName="compNode" presStyleCnt="0"/>
      <dgm:spPr/>
    </dgm:pt>
    <dgm:pt modelId="{B51C382F-B46D-4789-86F7-C1DEE66D4E96}" type="pres">
      <dgm:prSet presAssocID="{6FB745DD-CBD3-4D11-89C4-FFC93AE5F607}" presName="bgRect" presStyleLbl="bgShp" presStyleIdx="3" presStyleCnt="4"/>
      <dgm:spPr/>
    </dgm:pt>
    <dgm:pt modelId="{B6155E37-2AE8-4952-9D1A-996F987D7CE7}" type="pres">
      <dgm:prSet presAssocID="{6FB745DD-CBD3-4D11-89C4-FFC93AE5F60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omanShrugging"/>
        </a:ext>
      </dgm:extLst>
    </dgm:pt>
    <dgm:pt modelId="{1BF6C6D7-4B19-4551-8ECC-2530EFCA5DFB}" type="pres">
      <dgm:prSet presAssocID="{6FB745DD-CBD3-4D11-89C4-FFC93AE5F607}" presName="spaceRect" presStyleCnt="0"/>
      <dgm:spPr/>
    </dgm:pt>
    <dgm:pt modelId="{42678D7C-9D72-41E9-9C85-C14F2418560F}" type="pres">
      <dgm:prSet presAssocID="{6FB745DD-CBD3-4D11-89C4-FFC93AE5F607}" presName="parTx" presStyleLbl="revTx" presStyleIdx="3" presStyleCnt="4">
        <dgm:presLayoutVars>
          <dgm:chMax val="0"/>
          <dgm:chPref val="0"/>
        </dgm:presLayoutVars>
      </dgm:prSet>
      <dgm:spPr/>
    </dgm:pt>
  </dgm:ptLst>
  <dgm:cxnLst>
    <dgm:cxn modelId="{5B50C82F-054D-45B8-AB2C-EF9DFD0F529D}" type="presOf" srcId="{6FB745DD-CBD3-4D11-89C4-FFC93AE5F607}" destId="{42678D7C-9D72-41E9-9C85-C14F2418560F}" srcOrd="0" destOrd="0" presId="urn:microsoft.com/office/officeart/2018/2/layout/IconVerticalSolidList"/>
    <dgm:cxn modelId="{8F96035E-ECF7-461F-A9A9-1E4D8FD2177C}" type="presOf" srcId="{9504E56D-F085-4872-9E6D-EF3C6F08CF47}" destId="{23EAB6EC-5F90-43CC-8073-0B5AAAEF7A76}" srcOrd="0" destOrd="0" presId="urn:microsoft.com/office/officeart/2018/2/layout/IconVerticalSolidList"/>
    <dgm:cxn modelId="{2FAED368-8DC4-4D7A-BA58-97CF7341494D}" type="presOf" srcId="{B2A4A4CC-BC8B-4551-A584-34AFEB027642}" destId="{1822E301-2B06-4777-AC99-9C225D57E9D9}" srcOrd="0" destOrd="0" presId="urn:microsoft.com/office/officeart/2018/2/layout/IconVerticalSolidList"/>
    <dgm:cxn modelId="{D66BE76B-48FF-40C6-B87B-8F298AF52C0E}" type="presOf" srcId="{E910DEBC-D8B5-490F-B770-A0F94BCA6F74}" destId="{20EF2866-1EA2-4821-9E53-A6D3A22AA37C}" srcOrd="0" destOrd="0" presId="urn:microsoft.com/office/officeart/2018/2/layout/IconVerticalSolidList"/>
    <dgm:cxn modelId="{20483150-A7B5-445F-BF0F-412DEFE0D199}" srcId="{B6F51E31-16A8-478B-8BBC-5B1862E6E1CB}" destId="{B2A4A4CC-BC8B-4551-A584-34AFEB027642}" srcOrd="0" destOrd="0" parTransId="{02392B8D-E06E-468C-9558-EFEB8D803443}" sibTransId="{D1DDEA5B-8429-456F-B86F-A3D0FFD1D1B9}"/>
    <dgm:cxn modelId="{E09C17B1-3405-43D8-896E-E9D0A7B7AC51}" type="presOf" srcId="{B6F51E31-16A8-478B-8BBC-5B1862E6E1CB}" destId="{C7EE169F-3344-4A45-A97A-597950FB7230}" srcOrd="0" destOrd="0" presId="urn:microsoft.com/office/officeart/2018/2/layout/IconVerticalSolidList"/>
    <dgm:cxn modelId="{0E2E8AD2-7D56-422D-A383-AB7FF0349E95}" srcId="{B6F51E31-16A8-478B-8BBC-5B1862E6E1CB}" destId="{9504E56D-F085-4872-9E6D-EF3C6F08CF47}" srcOrd="2" destOrd="0" parTransId="{5144F9A7-78C5-47AF-88F0-2E59CC4E923B}" sibTransId="{048FDE83-CEE3-4106-A1A6-1FE9FF4637E2}"/>
    <dgm:cxn modelId="{00F310E8-18F5-4678-9D38-9633A9A0704D}" srcId="{B6F51E31-16A8-478B-8BBC-5B1862E6E1CB}" destId="{E910DEBC-D8B5-490F-B770-A0F94BCA6F74}" srcOrd="1" destOrd="0" parTransId="{E6E2977F-17BC-4513-8836-871449CD2A4B}" sibTransId="{7585246C-248B-4427-A4BD-DF92F08FCF47}"/>
    <dgm:cxn modelId="{AD93CBF9-80A5-4056-87FE-88BCAAE28FB6}" srcId="{B6F51E31-16A8-478B-8BBC-5B1862E6E1CB}" destId="{6FB745DD-CBD3-4D11-89C4-FFC93AE5F607}" srcOrd="3" destOrd="0" parTransId="{09385EB3-6B6E-4B1A-84B5-713A88F42F50}" sibTransId="{57155BF0-ACEA-4D9A-B4E6-572BDA111FE0}"/>
    <dgm:cxn modelId="{271E3B64-9BC8-455E-8CB0-BA82849D0274}" type="presParOf" srcId="{C7EE169F-3344-4A45-A97A-597950FB7230}" destId="{D0DF3725-5D00-43B2-AB76-F81E4E99C270}" srcOrd="0" destOrd="0" presId="urn:microsoft.com/office/officeart/2018/2/layout/IconVerticalSolidList"/>
    <dgm:cxn modelId="{79E7295A-E969-4113-975D-1A6DB2D21042}" type="presParOf" srcId="{D0DF3725-5D00-43B2-AB76-F81E4E99C270}" destId="{7FE18333-76A1-441F-A801-FCBE80FB16FD}" srcOrd="0" destOrd="0" presId="urn:microsoft.com/office/officeart/2018/2/layout/IconVerticalSolidList"/>
    <dgm:cxn modelId="{27C5D47D-ED8D-423E-B986-E87ADB703A92}" type="presParOf" srcId="{D0DF3725-5D00-43B2-AB76-F81E4E99C270}" destId="{FA0C505B-176E-4D1A-8948-1AB9136DB67E}" srcOrd="1" destOrd="0" presId="urn:microsoft.com/office/officeart/2018/2/layout/IconVerticalSolidList"/>
    <dgm:cxn modelId="{F15A716A-4532-45E7-8B43-8D81CD008DD7}" type="presParOf" srcId="{D0DF3725-5D00-43B2-AB76-F81E4E99C270}" destId="{E074B257-C2D8-4D83-AB51-AA765A49A90E}" srcOrd="2" destOrd="0" presId="urn:microsoft.com/office/officeart/2018/2/layout/IconVerticalSolidList"/>
    <dgm:cxn modelId="{5419D161-818D-4C86-8775-50CD42FE72D5}" type="presParOf" srcId="{D0DF3725-5D00-43B2-AB76-F81E4E99C270}" destId="{1822E301-2B06-4777-AC99-9C225D57E9D9}" srcOrd="3" destOrd="0" presId="urn:microsoft.com/office/officeart/2018/2/layout/IconVerticalSolidList"/>
    <dgm:cxn modelId="{24153A2D-06C0-4A37-A4BA-AF0C8FC7F5FF}" type="presParOf" srcId="{C7EE169F-3344-4A45-A97A-597950FB7230}" destId="{53D01D81-BF5E-4EB0-8767-DA3053EAAD23}" srcOrd="1" destOrd="0" presId="urn:microsoft.com/office/officeart/2018/2/layout/IconVerticalSolidList"/>
    <dgm:cxn modelId="{516BDA58-B227-44E8-B041-F428D0C94FD3}" type="presParOf" srcId="{C7EE169F-3344-4A45-A97A-597950FB7230}" destId="{C0013CFF-734A-40F3-8AF4-0E64849A6D8A}" srcOrd="2" destOrd="0" presId="urn:microsoft.com/office/officeart/2018/2/layout/IconVerticalSolidList"/>
    <dgm:cxn modelId="{04E86C32-D6C9-43D5-9300-321C1A28274D}" type="presParOf" srcId="{C0013CFF-734A-40F3-8AF4-0E64849A6D8A}" destId="{79A28390-C78A-4ACA-A127-1BBEC86C41DD}" srcOrd="0" destOrd="0" presId="urn:microsoft.com/office/officeart/2018/2/layout/IconVerticalSolidList"/>
    <dgm:cxn modelId="{5604440D-30DB-4C97-B079-BE7082E7B165}" type="presParOf" srcId="{C0013CFF-734A-40F3-8AF4-0E64849A6D8A}" destId="{EFFF9DF3-1AD6-448B-AE59-4B3041546B63}" srcOrd="1" destOrd="0" presId="urn:microsoft.com/office/officeart/2018/2/layout/IconVerticalSolidList"/>
    <dgm:cxn modelId="{133DE360-DCF6-457E-9484-5F3BFCC6E712}" type="presParOf" srcId="{C0013CFF-734A-40F3-8AF4-0E64849A6D8A}" destId="{A018AABB-A4FC-4FED-9AC2-DC0553322F44}" srcOrd="2" destOrd="0" presId="urn:microsoft.com/office/officeart/2018/2/layout/IconVerticalSolidList"/>
    <dgm:cxn modelId="{47B74979-8F3A-4ABC-9B53-944925AF9167}" type="presParOf" srcId="{C0013CFF-734A-40F3-8AF4-0E64849A6D8A}" destId="{20EF2866-1EA2-4821-9E53-A6D3A22AA37C}" srcOrd="3" destOrd="0" presId="urn:microsoft.com/office/officeart/2018/2/layout/IconVerticalSolidList"/>
    <dgm:cxn modelId="{02CCC508-0AC9-4F4B-BBDC-A3B2AF7C9D37}" type="presParOf" srcId="{C7EE169F-3344-4A45-A97A-597950FB7230}" destId="{29EAA8E1-8276-4C8C-AD6F-DDDF8F12F1D3}" srcOrd="3" destOrd="0" presId="urn:microsoft.com/office/officeart/2018/2/layout/IconVerticalSolidList"/>
    <dgm:cxn modelId="{FFD01C03-0A9F-40A3-AAB4-67CD41BDF581}" type="presParOf" srcId="{C7EE169F-3344-4A45-A97A-597950FB7230}" destId="{85D84461-D2D2-4E35-A3E0-AC9DA5B4365E}" srcOrd="4" destOrd="0" presId="urn:microsoft.com/office/officeart/2018/2/layout/IconVerticalSolidList"/>
    <dgm:cxn modelId="{1B22F0A5-73E9-42AF-91A1-E4AF92FE2E48}" type="presParOf" srcId="{85D84461-D2D2-4E35-A3E0-AC9DA5B4365E}" destId="{CC5C7CC9-DE56-4715-A498-99DD90A57EEF}" srcOrd="0" destOrd="0" presId="urn:microsoft.com/office/officeart/2018/2/layout/IconVerticalSolidList"/>
    <dgm:cxn modelId="{EF682003-E8AA-440A-82FE-334D2737B0AE}" type="presParOf" srcId="{85D84461-D2D2-4E35-A3E0-AC9DA5B4365E}" destId="{37E41D5F-6594-4177-87AA-68A56B13063D}" srcOrd="1" destOrd="0" presId="urn:microsoft.com/office/officeart/2018/2/layout/IconVerticalSolidList"/>
    <dgm:cxn modelId="{E97EBF4B-F5FE-49A8-A8C6-BDED5465E658}" type="presParOf" srcId="{85D84461-D2D2-4E35-A3E0-AC9DA5B4365E}" destId="{4DD2016E-6F47-49E1-A2CE-509900707109}" srcOrd="2" destOrd="0" presId="urn:microsoft.com/office/officeart/2018/2/layout/IconVerticalSolidList"/>
    <dgm:cxn modelId="{37D46AEF-74E2-4A81-9FE1-2ACCBC3B7CCD}" type="presParOf" srcId="{85D84461-D2D2-4E35-A3E0-AC9DA5B4365E}" destId="{23EAB6EC-5F90-43CC-8073-0B5AAAEF7A76}" srcOrd="3" destOrd="0" presId="urn:microsoft.com/office/officeart/2018/2/layout/IconVerticalSolidList"/>
    <dgm:cxn modelId="{503F53FF-0C44-4F26-97E1-4DE46A28776E}" type="presParOf" srcId="{C7EE169F-3344-4A45-A97A-597950FB7230}" destId="{7E763B8B-0C2C-4AA9-8E98-CA097FE957F1}" srcOrd="5" destOrd="0" presId="urn:microsoft.com/office/officeart/2018/2/layout/IconVerticalSolidList"/>
    <dgm:cxn modelId="{D219B96D-549D-4A73-B5E1-F09086A50BD3}" type="presParOf" srcId="{C7EE169F-3344-4A45-A97A-597950FB7230}" destId="{2F11A6D1-43DA-4F9F-97DA-8438F1D23091}" srcOrd="6" destOrd="0" presId="urn:microsoft.com/office/officeart/2018/2/layout/IconVerticalSolidList"/>
    <dgm:cxn modelId="{3DCD718E-D64B-4618-AE19-D20E903733D3}" type="presParOf" srcId="{2F11A6D1-43DA-4F9F-97DA-8438F1D23091}" destId="{B51C382F-B46D-4789-86F7-C1DEE66D4E96}" srcOrd="0" destOrd="0" presId="urn:microsoft.com/office/officeart/2018/2/layout/IconVerticalSolidList"/>
    <dgm:cxn modelId="{FD7514C5-5280-46C5-9743-3F237B11B033}" type="presParOf" srcId="{2F11A6D1-43DA-4F9F-97DA-8438F1D23091}" destId="{B6155E37-2AE8-4952-9D1A-996F987D7CE7}" srcOrd="1" destOrd="0" presId="urn:microsoft.com/office/officeart/2018/2/layout/IconVerticalSolidList"/>
    <dgm:cxn modelId="{5BD3E244-603C-4B75-8F74-24D4F4B42BB6}" type="presParOf" srcId="{2F11A6D1-43DA-4F9F-97DA-8438F1D23091}" destId="{1BF6C6D7-4B19-4551-8ECC-2530EFCA5DFB}" srcOrd="2" destOrd="0" presId="urn:microsoft.com/office/officeart/2018/2/layout/IconVerticalSolidList"/>
    <dgm:cxn modelId="{1FE56A18-200E-4340-9B9B-D44805C74AE0}" type="presParOf" srcId="{2F11A6D1-43DA-4F9F-97DA-8438F1D23091}" destId="{42678D7C-9D72-41E9-9C85-C14F241856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E18333-76A1-441F-A801-FCBE80FB16FD}">
      <dsp:nvSpPr>
        <dsp:cNvPr id="0" name=""/>
        <dsp:cNvSpPr/>
      </dsp:nvSpPr>
      <dsp:spPr>
        <a:xfrm>
          <a:off x="0" y="1486"/>
          <a:ext cx="3282694" cy="7533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0C505B-176E-4D1A-8948-1AB9136DB67E}">
      <dsp:nvSpPr>
        <dsp:cNvPr id="0" name=""/>
        <dsp:cNvSpPr/>
      </dsp:nvSpPr>
      <dsp:spPr>
        <a:xfrm>
          <a:off x="227889" y="170990"/>
          <a:ext cx="414344" cy="4143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822E301-2B06-4777-AC99-9C225D57E9D9}">
      <dsp:nvSpPr>
        <dsp:cNvPr id="0" name=""/>
        <dsp:cNvSpPr/>
      </dsp:nvSpPr>
      <dsp:spPr>
        <a:xfrm>
          <a:off x="870122" y="1486"/>
          <a:ext cx="2412571" cy="75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30" tIns="79730" rIns="79730" bIns="79730" numCol="1" spcCol="1270" anchor="ctr" anchorCtr="0">
          <a:noAutofit/>
        </a:bodyPr>
        <a:lstStyle/>
        <a:p>
          <a:pPr marL="0" lvl="0" indent="0" algn="l" defTabSz="622300">
            <a:lnSpc>
              <a:spcPct val="90000"/>
            </a:lnSpc>
            <a:spcBef>
              <a:spcPct val="0"/>
            </a:spcBef>
            <a:spcAft>
              <a:spcPct val="35000"/>
            </a:spcAft>
            <a:buNone/>
          </a:pPr>
          <a:r>
            <a:rPr lang="en-GB" sz="1400" kern="1200"/>
            <a:t>Maria Montessori was born in Italy in 1870</a:t>
          </a:r>
          <a:endParaRPr lang="en-US" sz="1400" kern="1200"/>
        </a:p>
      </dsp:txBody>
      <dsp:txXfrm>
        <a:off x="870122" y="1486"/>
        <a:ext cx="2412571" cy="753353"/>
      </dsp:txXfrm>
    </dsp:sp>
    <dsp:sp modelId="{79A28390-C78A-4ACA-A127-1BBEC86C41DD}">
      <dsp:nvSpPr>
        <dsp:cNvPr id="0" name=""/>
        <dsp:cNvSpPr/>
      </dsp:nvSpPr>
      <dsp:spPr>
        <a:xfrm>
          <a:off x="0" y="943177"/>
          <a:ext cx="3282694" cy="7533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FF9DF3-1AD6-448B-AE59-4B3041546B63}">
      <dsp:nvSpPr>
        <dsp:cNvPr id="0" name=""/>
        <dsp:cNvSpPr/>
      </dsp:nvSpPr>
      <dsp:spPr>
        <a:xfrm>
          <a:off x="227889" y="1112682"/>
          <a:ext cx="414344" cy="4143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0EF2866-1EA2-4821-9E53-A6D3A22AA37C}">
      <dsp:nvSpPr>
        <dsp:cNvPr id="0" name=""/>
        <dsp:cNvSpPr/>
      </dsp:nvSpPr>
      <dsp:spPr>
        <a:xfrm>
          <a:off x="870122" y="943177"/>
          <a:ext cx="2412571" cy="75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30" tIns="79730" rIns="79730" bIns="79730" numCol="1" spcCol="1270" anchor="ctr" anchorCtr="0">
          <a:noAutofit/>
        </a:bodyPr>
        <a:lstStyle/>
        <a:p>
          <a:pPr marL="0" lvl="0" indent="0" algn="l" defTabSz="622300">
            <a:lnSpc>
              <a:spcPct val="90000"/>
            </a:lnSpc>
            <a:spcBef>
              <a:spcPct val="0"/>
            </a:spcBef>
            <a:spcAft>
              <a:spcPct val="35000"/>
            </a:spcAft>
            <a:buNone/>
          </a:pPr>
          <a:r>
            <a:rPr lang="en-GB" sz="1400" kern="1200"/>
            <a:t>Attended a university to study medicine and graduated as a Doctor in 1894</a:t>
          </a:r>
          <a:endParaRPr lang="en-US" sz="1400" kern="1200"/>
        </a:p>
      </dsp:txBody>
      <dsp:txXfrm>
        <a:off x="870122" y="943177"/>
        <a:ext cx="2412571" cy="753353"/>
      </dsp:txXfrm>
    </dsp:sp>
    <dsp:sp modelId="{CC5C7CC9-DE56-4715-A498-99DD90A57EEF}">
      <dsp:nvSpPr>
        <dsp:cNvPr id="0" name=""/>
        <dsp:cNvSpPr/>
      </dsp:nvSpPr>
      <dsp:spPr>
        <a:xfrm>
          <a:off x="0" y="1884869"/>
          <a:ext cx="3282694" cy="7533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E41D5F-6594-4177-87AA-68A56B13063D}">
      <dsp:nvSpPr>
        <dsp:cNvPr id="0" name=""/>
        <dsp:cNvSpPr/>
      </dsp:nvSpPr>
      <dsp:spPr>
        <a:xfrm>
          <a:off x="227889" y="2054373"/>
          <a:ext cx="414344" cy="4143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3EAB6EC-5F90-43CC-8073-0B5AAAEF7A76}">
      <dsp:nvSpPr>
        <dsp:cNvPr id="0" name=""/>
        <dsp:cNvSpPr/>
      </dsp:nvSpPr>
      <dsp:spPr>
        <a:xfrm>
          <a:off x="870122" y="1884869"/>
          <a:ext cx="2412571" cy="75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30" tIns="79730" rIns="79730" bIns="79730" numCol="1" spcCol="1270" anchor="ctr" anchorCtr="0">
          <a:noAutofit/>
        </a:bodyPr>
        <a:lstStyle/>
        <a:p>
          <a:pPr marL="0" lvl="0" indent="0" algn="l" defTabSz="622300">
            <a:lnSpc>
              <a:spcPct val="90000"/>
            </a:lnSpc>
            <a:spcBef>
              <a:spcPct val="0"/>
            </a:spcBef>
            <a:spcAft>
              <a:spcPct val="35000"/>
            </a:spcAft>
            <a:buNone/>
          </a:pPr>
          <a:r>
            <a:rPr lang="en-GB" sz="1400" kern="1200"/>
            <a:t>Montessori was an assistant doctor at the University's psychiatric clinic</a:t>
          </a:r>
          <a:endParaRPr lang="en-US" sz="1400" kern="1200"/>
        </a:p>
      </dsp:txBody>
      <dsp:txXfrm>
        <a:off x="870122" y="1884869"/>
        <a:ext cx="2412571" cy="753353"/>
      </dsp:txXfrm>
    </dsp:sp>
    <dsp:sp modelId="{B51C382F-B46D-4789-86F7-C1DEE66D4E96}">
      <dsp:nvSpPr>
        <dsp:cNvPr id="0" name=""/>
        <dsp:cNvSpPr/>
      </dsp:nvSpPr>
      <dsp:spPr>
        <a:xfrm>
          <a:off x="0" y="2826560"/>
          <a:ext cx="3282694" cy="7533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155E37-2AE8-4952-9D1A-996F987D7CE7}">
      <dsp:nvSpPr>
        <dsp:cNvPr id="0" name=""/>
        <dsp:cNvSpPr/>
      </dsp:nvSpPr>
      <dsp:spPr>
        <a:xfrm>
          <a:off x="227889" y="2996064"/>
          <a:ext cx="414344" cy="4143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2678D7C-9D72-41E9-9C85-C14F2418560F}">
      <dsp:nvSpPr>
        <dsp:cNvPr id="0" name=""/>
        <dsp:cNvSpPr/>
      </dsp:nvSpPr>
      <dsp:spPr>
        <a:xfrm>
          <a:off x="870122" y="2826560"/>
          <a:ext cx="2412571" cy="75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30" tIns="79730" rIns="79730" bIns="79730" numCol="1" spcCol="1270" anchor="ctr" anchorCtr="0">
          <a:noAutofit/>
        </a:bodyPr>
        <a:lstStyle/>
        <a:p>
          <a:pPr marL="0" lvl="0" indent="0" algn="l" defTabSz="622300">
            <a:lnSpc>
              <a:spcPct val="90000"/>
            </a:lnSpc>
            <a:spcBef>
              <a:spcPct val="0"/>
            </a:spcBef>
            <a:spcAft>
              <a:spcPct val="35000"/>
            </a:spcAft>
            <a:buNone/>
          </a:pPr>
          <a:r>
            <a:rPr lang="en-GB" sz="1400" kern="1200"/>
            <a:t>Got involved in education after observing handiapped children in her care</a:t>
          </a:r>
          <a:endParaRPr lang="en-US" sz="1400" kern="1200"/>
        </a:p>
      </dsp:txBody>
      <dsp:txXfrm>
        <a:off x="870122" y="2826560"/>
        <a:ext cx="2412571" cy="75335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11/22/2019</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11/22/2019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11/22/2019</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DE6118-2437-4B30-8E3C-4D2BE6020583}" type="datetimeFigureOut">
              <a:rPr lang="en-US" dirty="0"/>
              <a:t>11/22/2019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DE6118-2437-4B30-8E3C-4D2BE6020583}" type="datetimeFigureOut">
              <a:rPr lang="en-US" dirty="0"/>
              <a:t>11/22/2019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7DE6118-2437-4B30-8E3C-4D2BE6020583}" type="datetimeFigureOut">
              <a:rPr lang="en-US" dirty="0"/>
              <a:t>11/22/2019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11/22/2019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11/22/2019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11/22/2019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11/22/2019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11/22/2019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11/22/2019</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gEK6sfGQkIE"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infed.org/mobi/ivan-illich-deschooling-conviviality-and-lifelong-" TargetMode="External"/><Relationship Id="rId13" Type="http://schemas.openxmlformats.org/officeDocument/2006/relationships/hyperlink" Target="https://www.forestresearch.gov.uk/documents/1417/ForestSchoolWalesReport.pdf" TargetMode="External"/><Relationship Id="rId3" Type="http://schemas.openxmlformats.org/officeDocument/2006/relationships/hyperlink" Target="https://www.bbc.co.uk/news/uk-wales-50151883" TargetMode="External"/><Relationship Id="rId7" Type="http://schemas.openxmlformats.org/officeDocument/2006/relationships/hyperlink" Target="https://www.britannica.com/topic/Montessori-schools" TargetMode="External"/><Relationship Id="rId12" Type="http://schemas.openxmlformats.org/officeDocument/2006/relationships/hyperlink" Target="https://www.outdoorlearningwales.org/images/uploads/resources/files/Guide_to_Forest_School_Booklet(Eng)FINAL.pdf" TargetMode="External"/><Relationship Id="rId2" Type="http://schemas.openxmlformats.org/officeDocument/2006/relationships/hyperlink" Target="https://ecommons.luc.edu/luc_theses/514" TargetMode="External"/><Relationship Id="rId1" Type="http://schemas.openxmlformats.org/officeDocument/2006/relationships/slideLayout" Target="../slideLayouts/slideLayout7.xml"/><Relationship Id="rId6" Type="http://schemas.openxmlformats.org/officeDocument/2006/relationships/hyperlink" Target="https://www.intechopen.com/books/teacher-education-in-the-21st-century/significance-of-aristotle-s-teaching-practice-for-modern-education" TargetMode="External"/><Relationship Id="rId11" Type="http://schemas.openxmlformats.org/officeDocument/2006/relationships/hyperlink" Target="http://snphilosophers2005.tripod.com/ternan.pdf" TargetMode="External"/><Relationship Id="rId5" Type="http://schemas.openxmlformats.org/officeDocument/2006/relationships/hyperlink" Target="https://www.decsy.org.uk/project/p4c/?gclid=CjwKCAiAws7uBRAkEiwAMlbZjnriD3utTTs-kQWGQmnTiqtMIB2LJLJZXzhbsK6IYhjpP7r72q-jWRoCvuUQAvD_BwE" TargetMode="External"/><Relationship Id="rId10" Type="http://schemas.openxmlformats.org/officeDocument/2006/relationships/hyperlink" Target="https://journals.sagepub.com/doi/pdf/10.2304/pfie.2007.5.4.431" TargetMode="External"/><Relationship Id="rId4" Type="http://schemas.openxmlformats.org/officeDocument/2006/relationships/hyperlink" Target="https://oregonstate.edu/instruct/ed416/PP1.html" TargetMode="External"/><Relationship Id="rId9" Type="http://schemas.openxmlformats.org/officeDocument/2006/relationships/hyperlink" Target="http://infed.org/mobi/ivan-illich-deschooling-conviviality-and-lifelong-learning/" TargetMode="External"/><Relationship Id="rId14" Type="http://schemas.openxmlformats.org/officeDocument/2006/relationships/hyperlink" Target="https://www.theguardian.com/education/2015/nov/21/how-anxiety-scrambles-your-brain-and-makes-it-hard-to-learn"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greenbeanery.ca/blogs/news/rediscovering-ivan-illich" TargetMode="External"/><Relationship Id="rId3" Type="http://schemas.openxmlformats.org/officeDocument/2006/relationships/hyperlink" Target="https://plato.stanford.edu/entries/aristotle/#Bib" TargetMode="External"/><Relationship Id="rId7" Type="http://schemas.openxmlformats.org/officeDocument/2006/relationships/hyperlink" Target="https://www.telegraph.co.uk/news/2019/05/18/school-turns-teachings-aristotle-attempt-boost-pupil-wellbeing/" TargetMode="External"/><Relationship Id="rId2" Type="http://schemas.openxmlformats.org/officeDocument/2006/relationships/hyperlink" Target="http://ajbasweb.com/old/ajbas/2012/July/321-324.pdf" TargetMode="External"/><Relationship Id="rId1" Type="http://schemas.openxmlformats.org/officeDocument/2006/relationships/slideLayout" Target="../slideLayouts/slideLayout7.xml"/><Relationship Id="rId6" Type="http://schemas.openxmlformats.org/officeDocument/2006/relationships/hyperlink" Target="https://www.time4learning.com/deschooling.html" TargetMode="External"/><Relationship Id="rId5" Type="http://schemas.openxmlformats.org/officeDocument/2006/relationships/hyperlink" Target="https://www.hydeparkmontessori.com" TargetMode="External"/><Relationship Id="rId10" Type="http://schemas.openxmlformats.org/officeDocument/2006/relationships/hyperlink" Target="https://gov.wales/sites/default/files/publications/2018-02/foundation-phase-framework-revised-2015.pdf" TargetMode="External"/><Relationship Id="rId4" Type="http://schemas.openxmlformats.org/officeDocument/2006/relationships/hyperlink" Target="http://studylecturenotes.com/aristotle-theory-view-aim-curriculum-method-of-education/" TargetMode="External"/><Relationship Id="rId9" Type="http://schemas.openxmlformats.org/officeDocument/2006/relationships/hyperlink" Target="https://www.academia.edu/29985320/ARISTOTLES_EDUCATIONAL_IDEA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picture containing indoor, sitting, room&#10;&#10;Description generated with very high confidence">
            <a:extLst>
              <a:ext uri="{FF2B5EF4-FFF2-40B4-BE49-F238E27FC236}">
                <a16:creationId xmlns:a16="http://schemas.microsoft.com/office/drawing/2014/main" id="{2D66A0AF-D5AB-44A3-948F-F1C5A7CE30C7}"/>
              </a:ext>
            </a:extLst>
          </p:cNvPr>
          <p:cNvPicPr>
            <a:picLocks noChangeAspect="1"/>
          </p:cNvPicPr>
          <p:nvPr/>
        </p:nvPicPr>
        <p:blipFill rotWithShape="1">
          <a:blip r:embed="rId2"/>
          <a:srcRect/>
          <a:stretch/>
        </p:blipFill>
        <p:spPr>
          <a:xfrm>
            <a:off x="18163" y="0"/>
            <a:ext cx="12191980" cy="6858000"/>
          </a:xfrm>
          <a:prstGeom prst="rect">
            <a:avLst/>
          </a:prstGeom>
        </p:spPr>
      </p:pic>
      <p:sp>
        <p:nvSpPr>
          <p:cNvPr id="33" name="Rectangle 32">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F8D86734-6D87-1542-9734-4A6A4988820B}"/>
              </a:ext>
            </a:extLst>
          </p:cNvPr>
          <p:cNvSpPr>
            <a:spLocks noGrp="1"/>
          </p:cNvSpPr>
          <p:nvPr>
            <p:ph type="title"/>
          </p:nvPr>
        </p:nvSpPr>
        <p:spPr>
          <a:xfrm>
            <a:off x="1921841" y="2660558"/>
            <a:ext cx="4929987" cy="2207035"/>
          </a:xfrm>
        </p:spPr>
        <p:txBody>
          <a:bodyPr vert="horz" lIns="91440" tIns="45720" rIns="91440" bIns="45720" rtlCol="0" anchor="ctr">
            <a:normAutofit fontScale="90000"/>
          </a:bodyPr>
          <a:lstStyle/>
          <a:p>
            <a:r>
              <a:rPr lang="en-US" sz="4800" b="1" cap="all">
                <a:latin typeface="Calibri"/>
                <a:cs typeface="Calibri"/>
              </a:rPr>
              <a:t>KNOWLEDGE </a:t>
            </a:r>
            <a:br>
              <a:rPr lang="en-US" sz="4800" b="1" cap="all">
                <a:latin typeface="Calibri"/>
                <a:cs typeface="Calibri"/>
              </a:rPr>
            </a:br>
            <a:r>
              <a:rPr lang="en-US" sz="4800" b="1" cap="all">
                <a:latin typeface="Calibri"/>
                <a:cs typeface="Calibri"/>
              </a:rPr>
              <a:t>AND </a:t>
            </a:r>
            <a:br>
              <a:rPr lang="en-US" sz="4800" b="1" cap="all">
                <a:latin typeface="Calibri"/>
              </a:rPr>
            </a:br>
            <a:r>
              <a:rPr lang="en-US" sz="4800" b="1" cap="all">
                <a:latin typeface="Calibri"/>
                <a:cs typeface="Calibri"/>
              </a:rPr>
              <a:t>CURRICULUM</a:t>
            </a:r>
            <a:br>
              <a:rPr lang="en-US" sz="900" b="1" cap="all"/>
            </a:br>
            <a:br>
              <a:rPr lang="en-US" sz="900" cap="all"/>
            </a:br>
            <a:br>
              <a:rPr lang="en-US" sz="900" cap="all"/>
            </a:br>
            <a:br>
              <a:rPr lang="en-US" sz="900" cap="all"/>
            </a:br>
            <a:r>
              <a:rPr lang="en-US" sz="1800" cap="all"/>
              <a:t>Amanda, Bobbi Rae, Lesley and Rhian</a:t>
            </a:r>
          </a:p>
          <a:p>
            <a:endParaRPr lang="en-US" sz="900" cap="all"/>
          </a:p>
        </p:txBody>
      </p:sp>
    </p:spTree>
    <p:extLst>
      <p:ext uri="{BB962C8B-B14F-4D97-AF65-F5344CB8AC3E}">
        <p14:creationId xmlns:p14="http://schemas.microsoft.com/office/powerpoint/2010/main" val="11655249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8"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5" name="Rectangle 10">
            <a:extLst>
              <a:ext uri="{FF2B5EF4-FFF2-40B4-BE49-F238E27FC236}">
                <a16:creationId xmlns:a16="http://schemas.microsoft.com/office/drawing/2014/main" id="{51D149FF-24EA-4575-93C6-D58A02586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0B57E-90C5-6948-A73C-C51BE8BE1D60}"/>
              </a:ext>
            </a:extLst>
          </p:cNvPr>
          <p:cNvSpPr>
            <a:spLocks noGrp="1"/>
          </p:cNvSpPr>
          <p:nvPr>
            <p:ph type="title"/>
          </p:nvPr>
        </p:nvSpPr>
        <p:spPr>
          <a:xfrm>
            <a:off x="2558956" y="1480930"/>
            <a:ext cx="4975700" cy="3672027"/>
          </a:xfrm>
        </p:spPr>
        <p:txBody>
          <a:bodyPr vert="horz" lIns="91440" tIns="45720" rIns="91440" bIns="45720" rtlCol="0" anchor="ctr">
            <a:normAutofit/>
          </a:bodyPr>
          <a:lstStyle/>
          <a:p>
            <a:pPr algn="r"/>
            <a:r>
              <a:rPr lang="en-US" sz="4800" cap="all"/>
              <a:t>What are educational philosophers</a:t>
            </a:r>
            <a:br>
              <a:rPr lang="en-US" sz="4800" cap="all"/>
            </a:br>
            <a:r>
              <a:rPr lang="en-US" sz="4800" cap="all"/>
              <a:t>              thinking about? </a:t>
            </a:r>
          </a:p>
        </p:txBody>
      </p:sp>
      <p:sp>
        <p:nvSpPr>
          <p:cNvPr id="6" name="Rectangle 12">
            <a:extLst>
              <a:ext uri="{FF2B5EF4-FFF2-40B4-BE49-F238E27FC236}">
                <a16:creationId xmlns:a16="http://schemas.microsoft.com/office/drawing/2014/main" id="{CC965133-69F4-4869-A4C0-97C9B2B60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2108425" cy="68576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6">
            <a:extLst>
              <a:ext uri="{FF2B5EF4-FFF2-40B4-BE49-F238E27FC236}">
                <a16:creationId xmlns:a16="http://schemas.microsoft.com/office/drawing/2014/main" id="{43FEB8E0-28C6-45D4-B8D7-F36F09074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125266"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cxnSp>
        <p:nvCxnSpPr>
          <p:cNvPr id="12" name="Straight Connector 16">
            <a:extLst>
              <a:ext uri="{FF2B5EF4-FFF2-40B4-BE49-F238E27FC236}">
                <a16:creationId xmlns:a16="http://schemas.microsoft.com/office/drawing/2014/main" id="{409EBF91-BD5B-4CA7-8B07-993751CD3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6357" y="2463421"/>
            <a:ext cx="0" cy="203351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661705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FAD9B76-04DB-476E-B214-DC71F3716186}"/>
              </a:ext>
            </a:extLst>
          </p:cNvPr>
          <p:cNvSpPr txBox="1"/>
          <p:nvPr/>
        </p:nvSpPr>
        <p:spPr>
          <a:xfrm>
            <a:off x="5381498" y="521495"/>
            <a:ext cx="6110416" cy="5570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b="1" cap="all">
                <a:solidFill>
                  <a:srgbClr val="191B0E"/>
                </a:solidFill>
                <a:latin typeface="Calibri"/>
                <a:cs typeface="Calibri"/>
              </a:rPr>
              <a:t>ARISTOTLE</a:t>
            </a:r>
            <a:br>
              <a:rPr lang="en-US" sz="5400" b="1" cap="all">
                <a:latin typeface="Calibri"/>
                <a:cs typeface="Calibri"/>
              </a:rPr>
            </a:br>
            <a:br>
              <a:rPr lang="en-US" sz="2200" cap="all">
                <a:latin typeface="Calibri"/>
                <a:cs typeface="Calibri"/>
              </a:rPr>
            </a:br>
            <a:r>
              <a:rPr lang="en-US" sz="2800" b="1">
                <a:latin typeface="Calibri"/>
                <a:cs typeface="Calibri"/>
              </a:rPr>
              <a:t>SCHOLAR, PHILOSOPHER &amp; SCIENTIST</a:t>
            </a:r>
            <a:br>
              <a:rPr lang="en-US" sz="2800" b="1">
                <a:latin typeface="Calibri"/>
                <a:cs typeface="Calibri"/>
              </a:rPr>
            </a:br>
            <a:br>
              <a:rPr lang="en-US" sz="2800" b="1">
                <a:latin typeface="Calibri"/>
                <a:cs typeface="Calibri"/>
              </a:rPr>
            </a:br>
            <a:r>
              <a:rPr lang="en-US" sz="2800" b="1">
                <a:latin typeface="Calibri"/>
                <a:cs typeface="Calibri"/>
              </a:rPr>
              <a:t>‘ONE OF THE GREATEST PHILOSOPHERS </a:t>
            </a:r>
            <a:br>
              <a:rPr lang="en-US" sz="2800" b="1">
                <a:latin typeface="Calibri"/>
                <a:cs typeface="Calibri"/>
              </a:rPr>
            </a:br>
            <a:r>
              <a:rPr lang="en-US" sz="2800" b="1">
                <a:latin typeface="Calibri"/>
                <a:cs typeface="Calibri"/>
              </a:rPr>
              <a:t>OF ALL TIME’</a:t>
            </a:r>
            <a:br>
              <a:rPr lang="en-US" sz="2800" b="1">
                <a:latin typeface="Calibri"/>
                <a:cs typeface="Calibri"/>
              </a:rPr>
            </a:br>
            <a:br>
              <a:rPr lang="en-US" sz="2800" b="1" cap="all">
                <a:latin typeface="Calibri"/>
                <a:cs typeface="Calibri"/>
              </a:rPr>
            </a:br>
            <a:r>
              <a:rPr lang="en-US" sz="2800" b="1" cap="all">
                <a:solidFill>
                  <a:srgbClr val="191B0E"/>
                </a:solidFill>
                <a:latin typeface="Calibri"/>
                <a:cs typeface="Calibri"/>
              </a:rPr>
              <a:t>THEORY on Education:</a:t>
            </a:r>
            <a:endParaRPr lang="en-US" sz="2800" b="1">
              <a:solidFill>
                <a:srgbClr val="000000"/>
              </a:solidFill>
              <a:latin typeface="Calibri"/>
              <a:cs typeface="Calibri"/>
            </a:endParaRPr>
          </a:p>
          <a:p>
            <a:pPr algn="ctr"/>
            <a:r>
              <a:rPr lang="en-US" sz="2800" b="1" cap="all">
                <a:latin typeface="Calibri"/>
                <a:cs typeface="Calibri"/>
              </a:rPr>
              <a:t>EDUCATION FOR LEISURE</a:t>
            </a:r>
            <a:br>
              <a:rPr lang="en-US" sz="2800" b="1" cap="all">
                <a:latin typeface="Calibri"/>
                <a:cs typeface="Calibri"/>
              </a:rPr>
            </a:br>
            <a:br>
              <a:rPr lang="en-US" sz="2800" b="1" cap="all">
                <a:latin typeface="Calibri"/>
                <a:cs typeface="Calibri"/>
              </a:rPr>
            </a:br>
            <a:r>
              <a:rPr lang="en-US" sz="2800" b="1" cap="all">
                <a:solidFill>
                  <a:srgbClr val="191B0E"/>
                </a:solidFill>
                <a:latin typeface="Calibri"/>
                <a:cs typeface="Calibri"/>
              </a:rPr>
              <a:t>‘The creation of a sound mind </a:t>
            </a:r>
            <a:br>
              <a:rPr lang="en-US" sz="2800" b="1" cap="all">
                <a:latin typeface="Calibri"/>
                <a:cs typeface="Calibri"/>
              </a:rPr>
            </a:br>
            <a:r>
              <a:rPr lang="en-US" sz="2800" b="1" cap="all">
                <a:solidFill>
                  <a:srgbClr val="191B0E"/>
                </a:solidFill>
                <a:latin typeface="Calibri"/>
                <a:cs typeface="Calibri"/>
              </a:rPr>
              <a:t>in a sound body’</a:t>
            </a:r>
            <a:endParaRPr lang="en-US" sz="2800" b="1">
              <a:latin typeface="Calibri"/>
              <a:cs typeface="Calibri"/>
            </a:endParaRPr>
          </a:p>
        </p:txBody>
      </p:sp>
      <p:pic>
        <p:nvPicPr>
          <p:cNvPr id="5" name="Picture 5" descr="A sculpture of a person&#10;&#10;Description generated with high confidence">
            <a:extLst>
              <a:ext uri="{FF2B5EF4-FFF2-40B4-BE49-F238E27FC236}">
                <a16:creationId xmlns:a16="http://schemas.microsoft.com/office/drawing/2014/main" id="{2CCD7AF5-6418-416B-AE0F-CD1053A4CDA6}"/>
              </a:ext>
            </a:extLst>
          </p:cNvPr>
          <p:cNvPicPr>
            <a:picLocks noChangeAspect="1"/>
          </p:cNvPicPr>
          <p:nvPr/>
        </p:nvPicPr>
        <p:blipFill>
          <a:blip r:embed="rId2"/>
          <a:stretch>
            <a:fillRect/>
          </a:stretch>
        </p:blipFill>
        <p:spPr>
          <a:xfrm>
            <a:off x="1245201" y="854541"/>
            <a:ext cx="3281555" cy="4538482"/>
          </a:xfrm>
          <a:prstGeom prst="rect">
            <a:avLst/>
          </a:prstGeom>
        </p:spPr>
      </p:pic>
      <p:sp>
        <p:nvSpPr>
          <p:cNvPr id="7" name="TextBox 6">
            <a:extLst>
              <a:ext uri="{FF2B5EF4-FFF2-40B4-BE49-F238E27FC236}">
                <a16:creationId xmlns:a16="http://schemas.microsoft.com/office/drawing/2014/main" id="{7CE0CE77-BD40-486D-BD9C-30FC808F44C4}"/>
              </a:ext>
            </a:extLst>
          </p:cNvPr>
          <p:cNvSpPr txBox="1"/>
          <p:nvPr/>
        </p:nvSpPr>
        <p:spPr>
          <a:xfrm>
            <a:off x="1789670" y="5568778"/>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cap="all">
                <a:latin typeface="Calibri"/>
                <a:cs typeface="Calibri"/>
              </a:rPr>
              <a:t>(384 - 322 BC)</a:t>
            </a:r>
          </a:p>
        </p:txBody>
      </p:sp>
    </p:spTree>
    <p:extLst>
      <p:ext uri="{BB962C8B-B14F-4D97-AF65-F5344CB8AC3E}">
        <p14:creationId xmlns:p14="http://schemas.microsoft.com/office/powerpoint/2010/main" val="3451101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honeycomb&#10;&#10;Description generated with very high confidence">
            <a:extLst>
              <a:ext uri="{FF2B5EF4-FFF2-40B4-BE49-F238E27FC236}">
                <a16:creationId xmlns:a16="http://schemas.microsoft.com/office/drawing/2014/main" id="{467DE1EE-1E40-4F58-AF3F-44C345D98FBE}"/>
              </a:ext>
            </a:extLst>
          </p:cNvPr>
          <p:cNvPicPr>
            <a:picLocks noChangeAspect="1"/>
          </p:cNvPicPr>
          <p:nvPr/>
        </p:nvPicPr>
        <p:blipFill>
          <a:blip r:embed="rId2"/>
          <a:stretch>
            <a:fillRect/>
          </a:stretch>
        </p:blipFill>
        <p:spPr>
          <a:xfrm>
            <a:off x="-12355" y="11071"/>
            <a:ext cx="12206414" cy="6846155"/>
          </a:xfrm>
          <a:prstGeom prst="rect">
            <a:avLst/>
          </a:prstGeom>
        </p:spPr>
      </p:pic>
    </p:spTree>
    <p:extLst>
      <p:ext uri="{BB962C8B-B14F-4D97-AF65-F5344CB8AC3E}">
        <p14:creationId xmlns:p14="http://schemas.microsoft.com/office/powerpoint/2010/main" val="1001630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6E7DF9-64EF-45DF-BC63-8C21B59E4CFA}"/>
              </a:ext>
            </a:extLst>
          </p:cNvPr>
          <p:cNvSpPr txBox="1"/>
          <p:nvPr/>
        </p:nvSpPr>
        <p:spPr>
          <a:xfrm>
            <a:off x="811428" y="-2060"/>
            <a:ext cx="1148560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chemeClr val="tx2"/>
                </a:solidFill>
                <a:latin typeface="Calibri"/>
                <a:ea typeface="+mj-ea"/>
                <a:cs typeface="Calibri"/>
              </a:rPr>
              <a:t>Aristotle Knowledge and the Curriculum</a:t>
            </a:r>
            <a:r>
              <a:rPr lang="en-US" sz="4400" b="1">
                <a:solidFill>
                  <a:schemeClr val="tx2"/>
                </a:solidFill>
                <a:latin typeface="Franklin Gothic Book" panose="020B0503020102020204"/>
                <a:ea typeface="+mj-ea"/>
                <a:cs typeface="Calibri"/>
              </a:rPr>
              <a:t>:</a:t>
            </a:r>
          </a:p>
          <a:p>
            <a:pPr algn="ctr"/>
            <a:endParaRPr lang="en-US" sz="4800">
              <a:solidFill>
                <a:schemeClr val="tx2"/>
              </a:solidFill>
              <a:latin typeface="Calibri"/>
              <a:ea typeface="+mj-ea"/>
              <a:cs typeface="Calibri"/>
            </a:endParaRPr>
          </a:p>
          <a:p>
            <a:pPr algn="ctr"/>
            <a:endParaRPr lang="en-US" sz="4800">
              <a:solidFill>
                <a:schemeClr val="tx2"/>
              </a:solidFill>
              <a:latin typeface="Calibri"/>
              <a:cs typeface="Calibri"/>
            </a:endParaRPr>
          </a:p>
        </p:txBody>
      </p:sp>
      <p:sp>
        <p:nvSpPr>
          <p:cNvPr id="3" name="TextBox 2">
            <a:extLst>
              <a:ext uri="{FF2B5EF4-FFF2-40B4-BE49-F238E27FC236}">
                <a16:creationId xmlns:a16="http://schemas.microsoft.com/office/drawing/2014/main" id="{E2EFD87C-1835-40F6-AB8C-BF6C61E50D6A}"/>
              </a:ext>
            </a:extLst>
          </p:cNvPr>
          <p:cNvSpPr txBox="1"/>
          <p:nvPr/>
        </p:nvSpPr>
        <p:spPr>
          <a:xfrm>
            <a:off x="811428" y="818828"/>
            <a:ext cx="7284307" cy="62170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ü"/>
            </a:pPr>
            <a:r>
              <a:rPr lang="en-GB" sz="2000" b="1">
                <a:solidFill>
                  <a:schemeClr val="tx2"/>
                </a:solidFill>
                <a:latin typeface="Calibri"/>
                <a:cs typeface="Calibri"/>
              </a:rPr>
              <a:t>Saw knowledge as the beginning of dialectical reasoning. </a:t>
            </a:r>
            <a:endParaRPr lang="en-US" sz="2000">
              <a:solidFill>
                <a:schemeClr val="tx2"/>
              </a:solidFill>
            </a:endParaRPr>
          </a:p>
          <a:p>
            <a:pPr marL="342900" indent="-342900">
              <a:buFont typeface="Wingdings"/>
              <a:buChar char="ü"/>
            </a:pPr>
            <a:r>
              <a:rPr lang="en-GB" sz="2000" b="1">
                <a:solidFill>
                  <a:schemeClr val="tx2"/>
                </a:solidFill>
                <a:latin typeface="Calibri"/>
                <a:cs typeface="Calibri"/>
              </a:rPr>
              <a:t>Learning was achieved through practice and habituation – A balance of theoretical and practical understanding (episteme), craftmanship (Techne) and how or why to act virtuously, encouraging practical virtue (Phronesis).</a:t>
            </a:r>
          </a:p>
          <a:p>
            <a:pPr marL="342900" indent="-342900">
              <a:buFont typeface="Wingdings"/>
              <a:buChar char="ü"/>
            </a:pPr>
            <a:r>
              <a:rPr lang="en-US" sz="2000" b="1">
                <a:solidFill>
                  <a:schemeClr val="tx2"/>
                </a:solidFill>
                <a:latin typeface="Calibri"/>
                <a:cs typeface="Calibri"/>
              </a:rPr>
              <a:t>Teaching methods focused on facts and basic skills through demonstration, observation, recital and practice.</a:t>
            </a:r>
          </a:p>
          <a:p>
            <a:pPr marL="342900" indent="-342900">
              <a:buFont typeface="Wingdings"/>
              <a:buChar char="ü"/>
            </a:pPr>
            <a:r>
              <a:rPr lang="en-US" sz="2000" b="1">
                <a:solidFill>
                  <a:schemeClr val="tx2"/>
                </a:solidFill>
                <a:latin typeface="Calibri"/>
                <a:cs typeface="Calibri"/>
              </a:rPr>
              <a:t>Physical and intellectual activities must be kept separately as they work independently in different directions.</a:t>
            </a:r>
          </a:p>
          <a:p>
            <a:pPr marL="342900" indent="-342900">
              <a:buFont typeface="Wingdings"/>
              <a:buChar char="ü"/>
            </a:pPr>
            <a:r>
              <a:rPr lang="en-US" sz="2000" b="1">
                <a:solidFill>
                  <a:schemeClr val="tx2"/>
                </a:solidFill>
                <a:latin typeface="Calibri"/>
                <a:cs typeface="Calibri"/>
              </a:rPr>
              <a:t>Stipulated three phenomenon’s that defined human development: Nature, habit and intellect.</a:t>
            </a:r>
          </a:p>
          <a:p>
            <a:pPr marL="342900" indent="-342900">
              <a:buFont typeface="Wingdings"/>
              <a:buChar char="ü"/>
            </a:pPr>
            <a:r>
              <a:rPr lang="en-US" sz="2000" b="1">
                <a:solidFill>
                  <a:schemeClr val="tx2"/>
                </a:solidFill>
                <a:latin typeface="Calibri"/>
                <a:cs typeface="Calibri"/>
              </a:rPr>
              <a:t>Saw intellectual virtue as dependent on instructions, time and experience.</a:t>
            </a:r>
          </a:p>
          <a:p>
            <a:pPr marL="342900" indent="-342900">
              <a:buFont typeface="Wingdings"/>
              <a:buChar char="ü"/>
            </a:pPr>
            <a:r>
              <a:rPr lang="en-US" sz="2000" b="1">
                <a:solidFill>
                  <a:schemeClr val="tx2"/>
                </a:solidFill>
                <a:latin typeface="Calibri"/>
                <a:cs typeface="Calibri"/>
              </a:rPr>
              <a:t>Believed Music provided three benefits: It released emotions, anticipation and strengthened relaxation.</a:t>
            </a:r>
          </a:p>
          <a:p>
            <a:pPr marL="342900" indent="-342900">
              <a:buFont typeface="Wingdings"/>
              <a:buChar char="ü"/>
            </a:pPr>
            <a:r>
              <a:rPr lang="en-GB" sz="2000" b="1">
                <a:latin typeface="Calibri"/>
                <a:cs typeface="Calibri"/>
              </a:rPr>
              <a:t>Applied four causes to things that existed in the world in order to explain them: </a:t>
            </a:r>
            <a:endParaRPr lang="en-US" sz="2000">
              <a:latin typeface="Franklin Gothic Book" panose="020B0503020102020204"/>
              <a:cs typeface="Calibri"/>
            </a:endParaRPr>
          </a:p>
          <a:p>
            <a:r>
              <a:rPr lang="en-GB" sz="2000" b="1">
                <a:latin typeface="Calibri"/>
                <a:cs typeface="Calibri"/>
              </a:rPr>
              <a:t>      Material, efficient, formal and final.</a:t>
            </a:r>
            <a:endParaRPr lang="en-US" sz="2000">
              <a:latin typeface="Franklin Gothic Book" panose="020B0503020102020204"/>
              <a:cs typeface="Calibri"/>
            </a:endParaRPr>
          </a:p>
          <a:p>
            <a:r>
              <a:rPr lang="en-GB" sz="2000" b="1">
                <a:latin typeface="Calibri"/>
                <a:cs typeface="Calibri"/>
              </a:rPr>
              <a:t>      Final cause – ‘The ultimate purpose for being’.</a:t>
            </a:r>
            <a:endParaRPr lang="en-US" sz="2000"/>
          </a:p>
          <a:p>
            <a:endParaRPr lang="en-US" b="1">
              <a:solidFill>
                <a:schemeClr val="tx2"/>
              </a:solidFill>
              <a:latin typeface="Calibri"/>
              <a:cs typeface="Calibri"/>
            </a:endParaRPr>
          </a:p>
        </p:txBody>
      </p:sp>
      <p:pic>
        <p:nvPicPr>
          <p:cNvPr id="5" name="Picture 5" descr="A close up of a logo&#10;&#10;Description generated with very high confidence">
            <a:extLst>
              <a:ext uri="{FF2B5EF4-FFF2-40B4-BE49-F238E27FC236}">
                <a16:creationId xmlns:a16="http://schemas.microsoft.com/office/drawing/2014/main" id="{D7386FC4-B021-40CE-8A5C-B38E0685B8DA}"/>
              </a:ext>
            </a:extLst>
          </p:cNvPr>
          <p:cNvPicPr>
            <a:picLocks noChangeAspect="1"/>
          </p:cNvPicPr>
          <p:nvPr/>
        </p:nvPicPr>
        <p:blipFill>
          <a:blip r:embed="rId2"/>
          <a:stretch>
            <a:fillRect/>
          </a:stretch>
        </p:blipFill>
        <p:spPr>
          <a:xfrm>
            <a:off x="8172064" y="4682215"/>
            <a:ext cx="3736566" cy="1908214"/>
          </a:xfrm>
          <a:prstGeom prst="rect">
            <a:avLst/>
          </a:prstGeom>
        </p:spPr>
      </p:pic>
      <p:sp>
        <p:nvSpPr>
          <p:cNvPr id="7" name="TextBox 6">
            <a:extLst>
              <a:ext uri="{FF2B5EF4-FFF2-40B4-BE49-F238E27FC236}">
                <a16:creationId xmlns:a16="http://schemas.microsoft.com/office/drawing/2014/main" id="{7E7D1EA3-ABA4-4885-B031-490CD624D269}"/>
              </a:ext>
            </a:extLst>
          </p:cNvPr>
          <p:cNvSpPr txBox="1"/>
          <p:nvPr/>
        </p:nvSpPr>
        <p:spPr>
          <a:xfrm>
            <a:off x="8854903" y="4027078"/>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a:t>The 4 Causes</a:t>
            </a:r>
          </a:p>
        </p:txBody>
      </p:sp>
      <p:pic>
        <p:nvPicPr>
          <p:cNvPr id="4" name="Picture 5" descr="A picture containing table, sitting, man, holding&#10;&#10;Description generated with very high confidence">
            <a:extLst>
              <a:ext uri="{FF2B5EF4-FFF2-40B4-BE49-F238E27FC236}">
                <a16:creationId xmlns:a16="http://schemas.microsoft.com/office/drawing/2014/main" id="{BD9705A6-8EA4-412B-A2FA-159B17CC6479}"/>
              </a:ext>
            </a:extLst>
          </p:cNvPr>
          <p:cNvPicPr>
            <a:picLocks noChangeAspect="1"/>
          </p:cNvPicPr>
          <p:nvPr/>
        </p:nvPicPr>
        <p:blipFill rotWithShape="1">
          <a:blip r:embed="rId3"/>
          <a:srcRect t="44526" r="-621" b="418"/>
          <a:stretch/>
        </p:blipFill>
        <p:spPr>
          <a:xfrm>
            <a:off x="8850785" y="1154241"/>
            <a:ext cx="2625293" cy="2135563"/>
          </a:xfrm>
          <a:prstGeom prst="rect">
            <a:avLst/>
          </a:prstGeom>
        </p:spPr>
      </p:pic>
    </p:spTree>
    <p:extLst>
      <p:ext uri="{BB962C8B-B14F-4D97-AF65-F5344CB8AC3E}">
        <p14:creationId xmlns:p14="http://schemas.microsoft.com/office/powerpoint/2010/main" val="2272305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03E4CA-5C3D-4117-9454-B943271A0565}"/>
              </a:ext>
            </a:extLst>
          </p:cNvPr>
          <p:cNvSpPr txBox="1"/>
          <p:nvPr/>
        </p:nvSpPr>
        <p:spPr>
          <a:xfrm>
            <a:off x="840711" y="-4313"/>
            <a:ext cx="472028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chemeClr val="tx2"/>
                </a:solidFill>
                <a:latin typeface="Calibri"/>
                <a:ea typeface="+mj-ea"/>
                <a:cs typeface="Calibri"/>
              </a:rPr>
              <a:t>Aristotle Positives:</a:t>
            </a:r>
            <a:endParaRPr lang="en-US" b="1">
              <a:solidFill>
                <a:schemeClr val="tx2"/>
              </a:solidFill>
              <a:latin typeface="Calibri"/>
              <a:cs typeface="Calibri"/>
            </a:endParaRPr>
          </a:p>
        </p:txBody>
      </p:sp>
      <p:sp>
        <p:nvSpPr>
          <p:cNvPr id="3" name="TextBox 2">
            <a:extLst>
              <a:ext uri="{FF2B5EF4-FFF2-40B4-BE49-F238E27FC236}">
                <a16:creationId xmlns:a16="http://schemas.microsoft.com/office/drawing/2014/main" id="{AF2E3CF7-8020-44E9-A021-2580960680C5}"/>
              </a:ext>
            </a:extLst>
          </p:cNvPr>
          <p:cNvSpPr txBox="1"/>
          <p:nvPr/>
        </p:nvSpPr>
        <p:spPr>
          <a:xfrm>
            <a:off x="843607" y="592931"/>
            <a:ext cx="11485281"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latin typeface="Calibri"/>
              <a:cs typeface="Calibri"/>
            </a:endParaRPr>
          </a:p>
          <a:p>
            <a:pPr marL="285750" indent="-285750">
              <a:buFont typeface="Wingdings"/>
              <a:buChar char="ü"/>
            </a:pPr>
            <a:r>
              <a:rPr lang="en-US" b="1">
                <a:solidFill>
                  <a:schemeClr val="tx2"/>
                </a:solidFill>
                <a:latin typeface="Calibri"/>
                <a:cs typeface="Calibri"/>
              </a:rPr>
              <a:t>He viewed the world with hard evidence, untainted by human characteristics </a:t>
            </a:r>
            <a:endParaRPr lang="en-US">
              <a:solidFill>
                <a:schemeClr val="tx2"/>
              </a:solidFill>
              <a:latin typeface="Franklin Gothic Book" panose="020B0503020102020204"/>
              <a:cs typeface="Calibri"/>
            </a:endParaRPr>
          </a:p>
          <a:p>
            <a:r>
              <a:rPr lang="en-US" b="1">
                <a:solidFill>
                  <a:schemeClr val="tx2"/>
                </a:solidFill>
                <a:latin typeface="Calibri"/>
                <a:cs typeface="Calibri"/>
              </a:rPr>
              <a:t>      e.g. imagination, creativity, emotion and culture.</a:t>
            </a:r>
            <a:endParaRPr lang="en-US">
              <a:solidFill>
                <a:schemeClr val="tx2"/>
              </a:solidFill>
              <a:latin typeface="Franklin Gothic Book" panose="020B0503020102020204"/>
              <a:cs typeface="Calibri"/>
            </a:endParaRPr>
          </a:p>
          <a:p>
            <a:pPr marL="285750" indent="-285750">
              <a:buFont typeface="Wingdings"/>
              <a:buChar char="ü"/>
            </a:pPr>
            <a:endParaRPr lang="en-US" b="1">
              <a:solidFill>
                <a:schemeClr val="tx2"/>
              </a:solidFill>
              <a:latin typeface="Calibri"/>
              <a:cs typeface="Calibri"/>
            </a:endParaRPr>
          </a:p>
          <a:p>
            <a:pPr marL="285750" indent="-285750">
              <a:buFont typeface="Wingdings"/>
              <a:buChar char="ü"/>
            </a:pPr>
            <a:r>
              <a:rPr lang="en-US" b="1">
                <a:solidFill>
                  <a:schemeClr val="tx2"/>
                </a:solidFill>
                <a:latin typeface="Franklin Gothic Book" panose="020B0503020102020204"/>
                <a:cs typeface="Calibri"/>
              </a:rPr>
              <a:t>He supported the distinction between justified belief and opinion and was the first to teach logic.</a:t>
            </a:r>
          </a:p>
          <a:p>
            <a:pPr marL="285750" indent="-285750">
              <a:buFont typeface="Wingdings"/>
              <a:buChar char="ü"/>
            </a:pPr>
            <a:endParaRPr lang="en-US" b="1">
              <a:solidFill>
                <a:schemeClr val="tx2"/>
              </a:solidFill>
              <a:latin typeface="Calibri"/>
              <a:cs typeface="Calibri"/>
            </a:endParaRPr>
          </a:p>
          <a:p>
            <a:pPr marL="285750" indent="-285750">
              <a:buFont typeface="Wingdings"/>
              <a:buChar char="ü"/>
            </a:pPr>
            <a:r>
              <a:rPr lang="en-US" b="1">
                <a:solidFill>
                  <a:schemeClr val="tx2"/>
                </a:solidFill>
                <a:latin typeface="Calibri"/>
                <a:cs typeface="Calibri"/>
              </a:rPr>
              <a:t>The four causes can be applied to things that exist within the world as a way of explaining them.</a:t>
            </a:r>
            <a:endParaRPr lang="en-US">
              <a:solidFill>
                <a:schemeClr val="tx2"/>
              </a:solidFill>
            </a:endParaRPr>
          </a:p>
          <a:p>
            <a:pPr marL="285750" indent="-285750">
              <a:buFont typeface="Wingdings"/>
              <a:buChar char="ü"/>
            </a:pPr>
            <a:endParaRPr lang="en-US" b="1">
              <a:solidFill>
                <a:schemeClr val="tx2"/>
              </a:solidFill>
              <a:latin typeface="Calibri"/>
              <a:cs typeface="Calibri"/>
            </a:endParaRPr>
          </a:p>
          <a:p>
            <a:pPr marL="285750" indent="-285750">
              <a:buFont typeface="Wingdings"/>
              <a:buChar char="ü"/>
            </a:pPr>
            <a:r>
              <a:rPr lang="en-US" b="1">
                <a:latin typeface="Calibri"/>
                <a:cs typeface="Calibri"/>
              </a:rPr>
              <a:t>His focus from an ontological premise is based on realism (the nature of being) and shows the relationship between the concept and category of a subject.</a:t>
            </a:r>
          </a:p>
          <a:p>
            <a:pPr marL="285750" indent="-285750">
              <a:buFont typeface="Wingdings"/>
              <a:buChar char="ü"/>
            </a:pPr>
            <a:endParaRPr lang="en-GB" b="1">
              <a:latin typeface="Calibri"/>
              <a:cs typeface="Calibri"/>
            </a:endParaRPr>
          </a:p>
          <a:p>
            <a:pPr marL="285750" indent="-285750">
              <a:buFont typeface="Wingdings"/>
              <a:buChar char="ü"/>
            </a:pPr>
            <a:r>
              <a:rPr lang="en-GB" b="1">
                <a:latin typeface="Calibri"/>
                <a:cs typeface="Calibri"/>
              </a:rPr>
              <a:t>His educational philosophy was character building, ethical, virtuous and social, promoting tolerance and respect, with a </a:t>
            </a:r>
            <a:r>
              <a:rPr lang="en-US" b="1">
                <a:latin typeface="Calibri"/>
                <a:cs typeface="Calibri"/>
              </a:rPr>
              <a:t>strong emphasis on comprehensive, well-balanced development. </a:t>
            </a:r>
          </a:p>
          <a:p>
            <a:pPr marL="285750" indent="-285750">
              <a:buFont typeface="Wingdings"/>
              <a:buChar char="ü"/>
            </a:pPr>
            <a:endParaRPr lang="en-US" b="1">
              <a:latin typeface="Calibri"/>
              <a:cs typeface="Calibri"/>
            </a:endParaRPr>
          </a:p>
          <a:p>
            <a:pPr marL="285750" indent="-285750">
              <a:buFont typeface="Wingdings"/>
              <a:buChar char="ü"/>
            </a:pPr>
            <a:r>
              <a:rPr lang="en-US" b="1">
                <a:latin typeface="Calibri"/>
                <a:cs typeface="Calibri"/>
              </a:rPr>
              <a:t>His relentless emphasis on education and well-being.</a:t>
            </a:r>
          </a:p>
          <a:p>
            <a:pPr marL="285750" indent="-285750">
              <a:buFont typeface="Wingdings"/>
              <a:buChar char="ü"/>
            </a:pPr>
            <a:endParaRPr lang="en-US" b="1">
              <a:latin typeface="Calibri"/>
              <a:cs typeface="Calibri"/>
            </a:endParaRPr>
          </a:p>
          <a:p>
            <a:pPr marL="285750" indent="-285750">
              <a:buFont typeface="Wingdings"/>
              <a:buChar char="ü"/>
            </a:pPr>
            <a:r>
              <a:rPr lang="en-US" b="1">
                <a:latin typeface="Calibri"/>
                <a:cs typeface="Calibri"/>
              </a:rPr>
              <a:t>Recognition of limitations and age appropriate constraints from those responsible for children's reading materials, as they should not be exposed to anything that may corrupt them until they reached an age when they would not be so impressionable.</a:t>
            </a:r>
          </a:p>
          <a:p>
            <a:pPr marL="285750" indent="-285750">
              <a:buFont typeface="Wingdings"/>
              <a:buChar char="ü"/>
            </a:pPr>
            <a:endParaRPr lang="en-US" b="1">
              <a:latin typeface="Calibri"/>
              <a:cs typeface="Calibri"/>
            </a:endParaRPr>
          </a:p>
          <a:p>
            <a:pPr marL="285750" indent="-285750">
              <a:buFont typeface="Wingdings"/>
              <a:buChar char="ü"/>
            </a:pPr>
            <a:r>
              <a:rPr lang="en-US" b="1">
                <a:latin typeface="Calibri"/>
                <a:cs typeface="Calibri"/>
              </a:rPr>
              <a:t>His teaching skills focused on the mastery of facts and basic skills and students needed to demonstrate their ability to think critically and scientifically.</a:t>
            </a:r>
          </a:p>
        </p:txBody>
      </p:sp>
      <p:pic>
        <p:nvPicPr>
          <p:cNvPr id="9" name="Picture 5" descr="A picture containing table, sitting, man, holding&#10;&#10;Description generated with very high confidence">
            <a:extLst>
              <a:ext uri="{FF2B5EF4-FFF2-40B4-BE49-F238E27FC236}">
                <a16:creationId xmlns:a16="http://schemas.microsoft.com/office/drawing/2014/main" id="{4A8426C9-0DBC-4A6E-8ED5-B47A660B6129}"/>
              </a:ext>
            </a:extLst>
          </p:cNvPr>
          <p:cNvPicPr>
            <a:picLocks noChangeAspect="1"/>
          </p:cNvPicPr>
          <p:nvPr/>
        </p:nvPicPr>
        <p:blipFill rotWithShape="1">
          <a:blip r:embed="rId2"/>
          <a:srcRect t="44526" r="-621" b="418"/>
          <a:stretch/>
        </p:blipFill>
        <p:spPr>
          <a:xfrm>
            <a:off x="9886629" y="118397"/>
            <a:ext cx="2160949" cy="1492626"/>
          </a:xfrm>
          <a:prstGeom prst="rect">
            <a:avLst/>
          </a:prstGeom>
        </p:spPr>
      </p:pic>
    </p:spTree>
    <p:extLst>
      <p:ext uri="{BB962C8B-B14F-4D97-AF65-F5344CB8AC3E}">
        <p14:creationId xmlns:p14="http://schemas.microsoft.com/office/powerpoint/2010/main" val="3893677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FAABDD-6E24-4C5C-8275-8D508E55335A}"/>
              </a:ext>
            </a:extLst>
          </p:cNvPr>
          <p:cNvSpPr txBox="1"/>
          <p:nvPr/>
        </p:nvSpPr>
        <p:spPr>
          <a:xfrm>
            <a:off x="710385" y="44599"/>
            <a:ext cx="475117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chemeClr val="tx2"/>
                </a:solidFill>
                <a:latin typeface="Calibri"/>
                <a:ea typeface="+mj-ea"/>
                <a:cs typeface="Calibri"/>
              </a:rPr>
              <a:t>Aristotle Negatives:</a:t>
            </a:r>
            <a:endParaRPr lang="en-US" b="1">
              <a:solidFill>
                <a:schemeClr val="tx2"/>
              </a:solidFill>
              <a:latin typeface="Calibri"/>
              <a:cs typeface="Calibri"/>
            </a:endParaRPr>
          </a:p>
        </p:txBody>
      </p:sp>
      <p:sp>
        <p:nvSpPr>
          <p:cNvPr id="3" name="TextBox 2">
            <a:extLst>
              <a:ext uri="{FF2B5EF4-FFF2-40B4-BE49-F238E27FC236}">
                <a16:creationId xmlns:a16="http://schemas.microsoft.com/office/drawing/2014/main" id="{3544C546-F9BA-4AB7-858B-CC3719EDCBCD}"/>
              </a:ext>
            </a:extLst>
          </p:cNvPr>
          <p:cNvSpPr txBox="1"/>
          <p:nvPr/>
        </p:nvSpPr>
        <p:spPr>
          <a:xfrm>
            <a:off x="708133" y="918905"/>
            <a:ext cx="10322010"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ü"/>
            </a:pPr>
            <a:r>
              <a:rPr lang="en-GB" sz="2000" b="1">
                <a:latin typeface="Calibri"/>
                <a:cs typeface="Calibri"/>
              </a:rPr>
              <a:t>Education was very much divided along gender lines and social status.</a:t>
            </a:r>
            <a:endParaRPr lang="en-US" sz="2000"/>
          </a:p>
          <a:p>
            <a:pPr marL="285750" indent="-285750">
              <a:buFont typeface="Wingdings"/>
              <a:buChar char="ü"/>
            </a:pPr>
            <a:endParaRPr lang="en-GB" sz="2000" b="1">
              <a:solidFill>
                <a:srgbClr val="000000"/>
              </a:solidFill>
              <a:latin typeface="Calibri"/>
              <a:cs typeface="Calibri"/>
            </a:endParaRPr>
          </a:p>
          <a:p>
            <a:pPr marL="342900" indent="-342900">
              <a:buFont typeface="Wingdings"/>
              <a:buChar char="ü"/>
            </a:pPr>
            <a:r>
              <a:rPr lang="en-US" sz="2000" b="1">
                <a:solidFill>
                  <a:schemeClr val="tx2"/>
                </a:solidFill>
                <a:latin typeface="Calibri"/>
                <a:cs typeface="Calibri"/>
              </a:rPr>
              <a:t>His views on the inferior position of slaves, manual workers and women were demeaning and inaccurate.</a:t>
            </a:r>
          </a:p>
          <a:p>
            <a:pPr marL="285750" indent="-285750">
              <a:buFont typeface="Wingdings"/>
              <a:buChar char="ü"/>
            </a:pPr>
            <a:endParaRPr lang="en-US" sz="2000" b="1">
              <a:solidFill>
                <a:schemeClr val="tx2"/>
              </a:solidFill>
              <a:latin typeface="Calibri"/>
              <a:cs typeface="Calibri"/>
            </a:endParaRPr>
          </a:p>
          <a:p>
            <a:pPr marL="342900" indent="-342900">
              <a:buFont typeface="Wingdings"/>
              <a:buChar char="ü"/>
            </a:pPr>
            <a:r>
              <a:rPr lang="en-GB" sz="2000" b="1">
                <a:latin typeface="Calibri"/>
                <a:cs typeface="Calibri"/>
              </a:rPr>
              <a:t>He relied on experience which was unreliable, as experiences vary completely from one person to another. For example, we do not know if a chair looks the same to everyone?</a:t>
            </a:r>
          </a:p>
          <a:p>
            <a:pPr marL="342900" indent="-342900">
              <a:buFont typeface="Wingdings"/>
              <a:buChar char="ü"/>
            </a:pPr>
            <a:endParaRPr lang="en-GB" sz="2000" b="1">
              <a:latin typeface="Calibri"/>
              <a:cs typeface="Calibri"/>
            </a:endParaRPr>
          </a:p>
          <a:p>
            <a:pPr marL="342900" indent="-342900">
              <a:buFont typeface="Wingdings"/>
              <a:buChar char="ü"/>
            </a:pPr>
            <a:r>
              <a:rPr lang="en-GB" sz="2000" b="1">
                <a:latin typeface="Calibri"/>
                <a:cs typeface="Calibri"/>
              </a:rPr>
              <a:t>He saw knowledge or intelligence as the result of educational involvement.</a:t>
            </a:r>
          </a:p>
          <a:p>
            <a:pPr marL="342900" indent="-342900">
              <a:buFont typeface="Wingdings"/>
              <a:buChar char="ü"/>
            </a:pPr>
            <a:endParaRPr lang="en-GB" sz="2000" b="1">
              <a:latin typeface="Calibri"/>
              <a:cs typeface="Calibri"/>
            </a:endParaRPr>
          </a:p>
          <a:p>
            <a:pPr marL="342900" indent="-342900">
              <a:buFont typeface="Wingdings"/>
              <a:buChar char="ü"/>
            </a:pPr>
            <a:r>
              <a:rPr lang="en-GB" sz="2000" b="1">
                <a:latin typeface="Calibri"/>
                <a:cs typeface="Calibri"/>
              </a:rPr>
              <a:t>He saw education as compulsory, but only for upper-class males.</a:t>
            </a:r>
          </a:p>
          <a:p>
            <a:pPr marL="342900" indent="-342900">
              <a:buFont typeface="Wingdings"/>
              <a:buChar char="ü"/>
            </a:pPr>
            <a:endParaRPr lang="en-GB" sz="2000" b="1">
              <a:latin typeface="Calibri"/>
              <a:cs typeface="Calibri"/>
            </a:endParaRPr>
          </a:p>
          <a:p>
            <a:pPr marL="342900" indent="-342900">
              <a:buFont typeface="Wingdings"/>
              <a:buChar char="ü"/>
            </a:pPr>
            <a:r>
              <a:rPr lang="en-GB" sz="2000" b="1">
                <a:latin typeface="Calibri"/>
                <a:cs typeface="Calibri"/>
              </a:rPr>
              <a:t>He believed a person's character and integrity were developed through instruction, based on rules of behaviour.</a:t>
            </a:r>
          </a:p>
          <a:p>
            <a:pPr marL="285750" indent="-285750">
              <a:buFont typeface="Wingdings"/>
              <a:buChar char="ü"/>
            </a:pPr>
            <a:endParaRPr lang="en-GB" sz="2000" b="1">
              <a:latin typeface="Calibri"/>
              <a:cs typeface="Calibri"/>
            </a:endParaRPr>
          </a:p>
          <a:p>
            <a:pPr marL="342900" indent="-342900">
              <a:buFont typeface="Wingdings"/>
              <a:buChar char="ü"/>
            </a:pPr>
            <a:r>
              <a:rPr lang="en-GB" sz="2000" b="1">
                <a:latin typeface="Calibri"/>
                <a:cs typeface="Calibri"/>
              </a:rPr>
              <a:t>He thought physical and mental interests should be separated as physical effort interfered with the mind and mental effort interfered with the body.</a:t>
            </a:r>
          </a:p>
          <a:p>
            <a:pPr marL="342900" indent="-342900">
              <a:buFont typeface="Wingdings"/>
              <a:buChar char="ü"/>
            </a:pPr>
            <a:endParaRPr lang="en-GB" sz="2000" b="1">
              <a:latin typeface="Calibri"/>
              <a:cs typeface="Calibri"/>
            </a:endParaRPr>
          </a:p>
          <a:p>
            <a:pPr marL="342900" indent="-342900">
              <a:buFont typeface="Wingdings"/>
              <a:buChar char="ü"/>
            </a:pPr>
            <a:r>
              <a:rPr lang="en-GB" sz="2000" b="1">
                <a:latin typeface="Calibri"/>
                <a:cs typeface="Calibri"/>
              </a:rPr>
              <a:t>Aristotle assumed that everyone was morally appropriate and virtuous.</a:t>
            </a:r>
          </a:p>
        </p:txBody>
      </p:sp>
      <p:pic>
        <p:nvPicPr>
          <p:cNvPr id="10" name="Picture 5" descr="A picture containing table, sitting, man, holding&#10;&#10;Description generated with very high confidence">
            <a:extLst>
              <a:ext uri="{FF2B5EF4-FFF2-40B4-BE49-F238E27FC236}">
                <a16:creationId xmlns:a16="http://schemas.microsoft.com/office/drawing/2014/main" id="{4A3D62B7-43F2-409A-A381-9B85E9966BC8}"/>
              </a:ext>
            </a:extLst>
          </p:cNvPr>
          <p:cNvPicPr>
            <a:picLocks noChangeAspect="1"/>
          </p:cNvPicPr>
          <p:nvPr/>
        </p:nvPicPr>
        <p:blipFill rotWithShape="1">
          <a:blip r:embed="rId2"/>
          <a:srcRect t="44526" r="-621" b="418"/>
          <a:stretch/>
        </p:blipFill>
        <p:spPr>
          <a:xfrm>
            <a:off x="9948413" y="118397"/>
            <a:ext cx="2160949" cy="1492626"/>
          </a:xfrm>
          <a:prstGeom prst="rect">
            <a:avLst/>
          </a:prstGeom>
        </p:spPr>
      </p:pic>
    </p:spTree>
    <p:extLst>
      <p:ext uri="{BB962C8B-B14F-4D97-AF65-F5344CB8AC3E}">
        <p14:creationId xmlns:p14="http://schemas.microsoft.com/office/powerpoint/2010/main" val="4286031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6B0F3DD9-D030-3B4B-AF1F-AA4010CD0B71}"/>
              </a:ext>
            </a:extLst>
          </p:cNvPr>
          <p:cNvSpPr>
            <a:spLocks noGrp="1"/>
          </p:cNvSpPr>
          <p:nvPr>
            <p:ph idx="1"/>
          </p:nvPr>
        </p:nvSpPr>
        <p:spPr>
          <a:xfrm>
            <a:off x="5867739" y="377977"/>
            <a:ext cx="6000713" cy="6183690"/>
          </a:xfrm>
        </p:spPr>
        <p:txBody>
          <a:bodyPr anchor="ctr">
            <a:noAutofit/>
          </a:bodyPr>
          <a:lstStyle/>
          <a:p>
            <a:r>
              <a:rPr lang="en-GB" sz="1800">
                <a:latin typeface="Calibri" panose="020F0502020204030204" pitchFamily="34" charset="0"/>
              </a:rPr>
              <a:t>Renowned for inventing childhood, as it is today (Flanagan, 2006).</a:t>
            </a:r>
          </a:p>
          <a:p>
            <a:r>
              <a:rPr lang="en-GB" sz="1800">
                <a:latin typeface="Calibri" panose="020F0502020204030204" pitchFamily="34" charset="0"/>
              </a:rPr>
              <a:t>Was viewed as both a positive and negative figure regarding education and childrearing.</a:t>
            </a:r>
          </a:p>
          <a:p>
            <a:r>
              <a:rPr lang="en-GB" sz="1800">
                <a:latin typeface="Calibri" panose="020F0502020204030204" pitchFamily="34" charset="0"/>
              </a:rPr>
              <a:t>Was influenced by Puritan and Liberal-Enlightenment traditions, symbolising Romanticism (Novello, 1999).</a:t>
            </a:r>
          </a:p>
          <a:p>
            <a:r>
              <a:rPr lang="en-GB" sz="1800">
                <a:latin typeface="Calibri" panose="020F0502020204030204" pitchFamily="34" charset="0"/>
              </a:rPr>
              <a:t>During the late 19</a:t>
            </a:r>
            <a:r>
              <a:rPr lang="en-GB" sz="1800" baseline="30000">
                <a:latin typeface="Calibri" panose="020F0502020204030204" pitchFamily="34" charset="0"/>
              </a:rPr>
              <a:t>th</a:t>
            </a:r>
            <a:r>
              <a:rPr lang="en-GB" sz="1800">
                <a:latin typeface="Calibri" panose="020F0502020204030204" pitchFamily="34" charset="0"/>
              </a:rPr>
              <a:t> century, education in keeping with nature, became pivotal to the progressive movement (Bailey et al., 2013).</a:t>
            </a:r>
          </a:p>
          <a:p>
            <a:r>
              <a:rPr lang="en-GB" sz="1800">
                <a:latin typeface="Calibri" panose="020F0502020204030204" pitchFamily="34" charset="0"/>
              </a:rPr>
              <a:t>Believed that a balance was required between an individual’s natural freedom and the pressures of society - The Theory of Social Contract (Flanagan, 2006).</a:t>
            </a:r>
          </a:p>
          <a:p>
            <a:r>
              <a:rPr lang="en-GB" sz="1800">
                <a:latin typeface="Calibri" panose="020F0502020204030204" pitchFamily="34" charset="0"/>
              </a:rPr>
              <a:t>Produced Émile; a thesis on education, implicating truth and knowledge (Bailey et al., 2013).</a:t>
            </a:r>
          </a:p>
          <a:p>
            <a:r>
              <a:rPr lang="en-GB" sz="1800">
                <a:latin typeface="Calibri" panose="020F0502020204030204" pitchFamily="34" charset="0"/>
              </a:rPr>
              <a:t>Believed that children learn in unison alongside their evolving mind (Flanagan, 2006).</a:t>
            </a:r>
          </a:p>
          <a:p>
            <a:r>
              <a:rPr lang="en-GB" sz="1800">
                <a:latin typeface="Calibri" panose="020F0502020204030204" pitchFamily="34" charset="0"/>
              </a:rPr>
              <a:t>Rousseau’s ideas later influenced John Dewey, Maria Montessori and many others (Noddings, 2012). </a:t>
            </a:r>
          </a:p>
          <a:p>
            <a:endParaRPr lang="en-US" sz="1800"/>
          </a:p>
        </p:txBody>
      </p:sp>
      <p:sp>
        <p:nvSpPr>
          <p:cNvPr id="4" name="Title 1">
            <a:extLst>
              <a:ext uri="{FF2B5EF4-FFF2-40B4-BE49-F238E27FC236}">
                <a16:creationId xmlns:a16="http://schemas.microsoft.com/office/drawing/2014/main" id="{2BDB1DD3-15E9-FF49-A41B-5A13FB17CF82}"/>
              </a:ext>
            </a:extLst>
          </p:cNvPr>
          <p:cNvSpPr txBox="1">
            <a:spLocks noGrp="1"/>
          </p:cNvSpPr>
          <p:nvPr>
            <p:ph type="title"/>
          </p:nvPr>
        </p:nvSpPr>
        <p:spPr>
          <a:xfrm>
            <a:off x="639763" y="377977"/>
            <a:ext cx="4019550" cy="2736547"/>
          </a:xfrm>
          <a:prstGeom prst="rect">
            <a:avLst/>
          </a:prstGeom>
        </p:spPr>
        <p:txBody>
          <a:bodyPr vert="horz" lIns="91440" tIns="45720" rIns="91440" bIns="45720" rtlCol="0" anchor="ctr">
            <a:normAutofit fontScale="90000"/>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sz="4000">
                <a:solidFill>
                  <a:schemeClr val="bg2"/>
                </a:solidFill>
                <a:latin typeface="Calibri" panose="020F0502020204030204" pitchFamily="34" charset="0"/>
              </a:rPr>
              <a:t>Jean-Jacques  Rousseau (1712-1778).</a:t>
            </a:r>
            <a:br>
              <a:rPr lang="en-GB" sz="4000">
                <a:solidFill>
                  <a:schemeClr val="bg2"/>
                </a:solidFill>
                <a:latin typeface="Calibri" panose="020F0502020204030204" pitchFamily="34" charset="0"/>
              </a:rPr>
            </a:br>
            <a:r>
              <a:rPr lang="en-GB" sz="4000">
                <a:solidFill>
                  <a:schemeClr val="bg2"/>
                </a:solidFill>
                <a:latin typeface="Calibri" panose="020F0502020204030204" pitchFamily="34" charset="0"/>
              </a:rPr>
              <a:t>The Education of Nature.</a:t>
            </a:r>
            <a:br>
              <a:rPr lang="en-GB" sz="4000">
                <a:solidFill>
                  <a:schemeClr val="bg2"/>
                </a:solidFill>
                <a:latin typeface="Calibri" panose="020F0502020204030204" pitchFamily="34" charset="0"/>
              </a:rPr>
            </a:br>
            <a:r>
              <a:rPr lang="en-GB" sz="1400">
                <a:solidFill>
                  <a:schemeClr val="bg2"/>
                </a:solidFill>
                <a:latin typeface="Calibri" panose="020F0502020204030204" pitchFamily="34" charset="0"/>
              </a:rPr>
              <a:t>Rhian Williams.</a:t>
            </a:r>
            <a:br>
              <a:rPr lang="en-US" sz="1400">
                <a:solidFill>
                  <a:schemeClr val="bg2"/>
                </a:solidFill>
                <a:latin typeface="Calibri" panose="020F0502020204030204" pitchFamily="34" charset="0"/>
              </a:rPr>
            </a:br>
            <a:endParaRPr lang="en-US" sz="1400">
              <a:solidFill>
                <a:schemeClr val="bg2"/>
              </a:solidFill>
              <a:latin typeface="Calibri" panose="020F0502020204030204" pitchFamily="34" charset="0"/>
            </a:endParaRPr>
          </a:p>
        </p:txBody>
      </p:sp>
      <p:pic>
        <p:nvPicPr>
          <p:cNvPr id="2" name="Picture 6" descr="A person looking at the camera&#10;&#10;Description generated with very high confidence">
            <a:extLst>
              <a:ext uri="{FF2B5EF4-FFF2-40B4-BE49-F238E27FC236}">
                <a16:creationId xmlns:a16="http://schemas.microsoft.com/office/drawing/2014/main" id="{24806774-ECA8-6F43-98BE-FD22F88FD515}"/>
              </a:ext>
            </a:extLst>
          </p:cNvPr>
          <p:cNvPicPr>
            <a:picLocks noChangeAspect="1"/>
          </p:cNvPicPr>
          <p:nvPr/>
        </p:nvPicPr>
        <p:blipFill>
          <a:blip r:embed="rId2"/>
          <a:stretch>
            <a:fillRect/>
          </a:stretch>
        </p:blipFill>
        <p:spPr>
          <a:xfrm>
            <a:off x="1436182" y="3029138"/>
            <a:ext cx="2505075" cy="2552700"/>
          </a:xfrm>
          <a:prstGeom prst="rect">
            <a:avLst/>
          </a:prstGeom>
        </p:spPr>
      </p:pic>
      <p:sp>
        <p:nvSpPr>
          <p:cNvPr id="5" name="TextBox 4">
            <a:extLst>
              <a:ext uri="{FF2B5EF4-FFF2-40B4-BE49-F238E27FC236}">
                <a16:creationId xmlns:a16="http://schemas.microsoft.com/office/drawing/2014/main" id="{69C7A2CA-380D-7642-865C-A8B9269141E2}"/>
              </a:ext>
            </a:extLst>
          </p:cNvPr>
          <p:cNvSpPr txBox="1"/>
          <p:nvPr/>
        </p:nvSpPr>
        <p:spPr>
          <a:xfrm>
            <a:off x="831548" y="5943224"/>
            <a:ext cx="3673928" cy="307777"/>
          </a:xfrm>
          <a:prstGeom prst="rect">
            <a:avLst/>
          </a:prstGeom>
          <a:noFill/>
        </p:spPr>
        <p:txBody>
          <a:bodyPr wrap="square" rtlCol="0">
            <a:spAutoFit/>
          </a:bodyPr>
          <a:lstStyle/>
          <a:p>
            <a:pPr algn="ctr"/>
            <a:r>
              <a:rPr lang="en-GB" sz="1400">
                <a:solidFill>
                  <a:schemeClr val="bg1"/>
                </a:solidFill>
                <a:latin typeface="Calibri" panose="020F0502020204030204" pitchFamily="34" charset="0"/>
              </a:rPr>
              <a:t>Google images (2019).</a:t>
            </a:r>
            <a:endParaRPr lang="en-US" sz="1400">
              <a:solidFill>
                <a:schemeClr val="bg1"/>
              </a:solidFill>
              <a:latin typeface="Calibri" panose="020F0502020204030204" pitchFamily="34" charset="0"/>
            </a:endParaRPr>
          </a:p>
        </p:txBody>
      </p:sp>
    </p:spTree>
    <p:extLst>
      <p:ext uri="{BB962C8B-B14F-4D97-AF65-F5344CB8AC3E}">
        <p14:creationId xmlns:p14="http://schemas.microsoft.com/office/powerpoint/2010/main" val="2524663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1">
            <a:extLst>
              <a:ext uri="{FF2B5EF4-FFF2-40B4-BE49-F238E27FC236}">
                <a16:creationId xmlns:a16="http://schemas.microsoft.com/office/drawing/2014/main" id="{E7758C7F-A5CB-F444-90DE-5B49C93C35B5}"/>
              </a:ext>
            </a:extLst>
          </p:cNvPr>
          <p:cNvSpPr txBox="1">
            <a:spLocks noGrp="1"/>
          </p:cNvSpPr>
          <p:nvPr>
            <p:ph type="title"/>
          </p:nvPr>
        </p:nvSpPr>
        <p:spPr>
          <a:xfrm>
            <a:off x="639763" y="362857"/>
            <a:ext cx="4019550" cy="2660953"/>
          </a:xfrm>
          <a:prstGeom prst="rect">
            <a:avLst/>
          </a:prstGeom>
        </p:spPr>
        <p:txBody>
          <a:bodyPr vert="horz" lIns="91440" tIns="45720" rIns="91440" bIns="45720" rtlCol="0" anchor="ctr">
            <a:norm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sz="4000">
                <a:solidFill>
                  <a:schemeClr val="bg1"/>
                </a:solidFill>
                <a:latin typeface="Calibri" panose="020F0502020204030204" pitchFamily="34" charset="0"/>
              </a:rPr>
              <a:t>Rousseau’s Perspective on Education and Knowledge.</a:t>
            </a:r>
            <a:br>
              <a:rPr lang="en-GB" sz="4000">
                <a:solidFill>
                  <a:schemeClr val="bg1"/>
                </a:solidFill>
                <a:latin typeface="Calibri" panose="020F0502020204030204" pitchFamily="34" charset="0"/>
              </a:rPr>
            </a:br>
            <a:r>
              <a:rPr lang="en-GB" sz="1400">
                <a:solidFill>
                  <a:schemeClr val="bg1"/>
                </a:solidFill>
                <a:latin typeface="Calibri" panose="020F0502020204030204" pitchFamily="34" charset="0"/>
              </a:rPr>
              <a:t>Rhian Williams.</a:t>
            </a:r>
            <a:endParaRPr lang="en-US" sz="4000">
              <a:solidFill>
                <a:schemeClr val="bg1"/>
              </a:solidFill>
              <a:latin typeface="Calibri" panose="020F0502020204030204" pitchFamily="34" charset="0"/>
            </a:endParaRPr>
          </a:p>
        </p:txBody>
      </p:sp>
      <p:pic>
        <p:nvPicPr>
          <p:cNvPr id="5" name="Picture 4" descr="A picture containing drawing&#10;&#10;Description generated with very high confidence">
            <a:extLst>
              <a:ext uri="{FF2B5EF4-FFF2-40B4-BE49-F238E27FC236}">
                <a16:creationId xmlns:a16="http://schemas.microsoft.com/office/drawing/2014/main" id="{41246C65-55F0-6E47-9A1C-8F98D34157F7}"/>
              </a:ext>
            </a:extLst>
          </p:cNvPr>
          <p:cNvPicPr>
            <a:picLocks noChangeAspect="1"/>
          </p:cNvPicPr>
          <p:nvPr/>
        </p:nvPicPr>
        <p:blipFill>
          <a:blip r:embed="rId2"/>
          <a:stretch>
            <a:fillRect/>
          </a:stretch>
        </p:blipFill>
        <p:spPr>
          <a:xfrm>
            <a:off x="1489710" y="3174623"/>
            <a:ext cx="2324100" cy="2352675"/>
          </a:xfrm>
          <a:prstGeom prst="rect">
            <a:avLst/>
          </a:prstGeom>
        </p:spPr>
      </p:pic>
      <p:sp>
        <p:nvSpPr>
          <p:cNvPr id="7" name="TextBox 6">
            <a:extLst>
              <a:ext uri="{FF2B5EF4-FFF2-40B4-BE49-F238E27FC236}">
                <a16:creationId xmlns:a16="http://schemas.microsoft.com/office/drawing/2014/main" id="{C36F0D36-F7A2-284B-A870-EEC9B9B68DAC}"/>
              </a:ext>
            </a:extLst>
          </p:cNvPr>
          <p:cNvSpPr txBox="1"/>
          <p:nvPr/>
        </p:nvSpPr>
        <p:spPr>
          <a:xfrm>
            <a:off x="1737360" y="5871635"/>
            <a:ext cx="1828800" cy="307777"/>
          </a:xfrm>
          <a:prstGeom prst="rect">
            <a:avLst/>
          </a:prstGeom>
          <a:noFill/>
        </p:spPr>
        <p:txBody>
          <a:bodyPr wrap="square" rtlCol="0">
            <a:spAutoFit/>
          </a:bodyPr>
          <a:lstStyle/>
          <a:p>
            <a:pPr algn="l"/>
            <a:r>
              <a:rPr lang="en-GB" sz="1400">
                <a:solidFill>
                  <a:schemeClr val="bg1"/>
                </a:solidFill>
                <a:latin typeface="Calibri" panose="020F0502020204030204" pitchFamily="34" charset="0"/>
              </a:rPr>
              <a:t>Google images (2019).</a:t>
            </a:r>
            <a:endParaRPr lang="en-US" sz="1400">
              <a:solidFill>
                <a:schemeClr val="bg1"/>
              </a:solidFill>
              <a:latin typeface="Calibri" panose="020F0502020204030204" pitchFamily="34" charset="0"/>
            </a:endParaRPr>
          </a:p>
        </p:txBody>
      </p:sp>
      <p:sp>
        <p:nvSpPr>
          <p:cNvPr id="13" name="Content Placeholder 2">
            <a:extLst>
              <a:ext uri="{FF2B5EF4-FFF2-40B4-BE49-F238E27FC236}">
                <a16:creationId xmlns:a16="http://schemas.microsoft.com/office/drawing/2014/main" id="{858BFD80-35E4-C446-8A65-A4966D2AF1E9}"/>
              </a:ext>
            </a:extLst>
          </p:cNvPr>
          <p:cNvSpPr txBox="1">
            <a:spLocks noGrp="1"/>
          </p:cNvSpPr>
          <p:nvPr>
            <p:ph idx="1"/>
          </p:nvPr>
        </p:nvSpPr>
        <p:spPr>
          <a:xfrm>
            <a:off x="5775476" y="362857"/>
            <a:ext cx="6168571" cy="6198810"/>
          </a:xfrm>
          <a:prstGeom prst="rect">
            <a:avLst/>
          </a:prstGeom>
        </p:spPr>
        <p:txBody>
          <a:bodyPr vert="horz" lIns="91440" tIns="45720" rIns="91440" bIns="45720" rtlCol="0" anchor="ctr">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r>
              <a:rPr lang="en-GB" sz="2100">
                <a:latin typeface="Calibri" panose="020F0502020204030204" pitchFamily="34" charset="0"/>
              </a:rPr>
              <a:t>According to Rousseau, there are three sources of education: nature, men and things.</a:t>
            </a:r>
          </a:p>
          <a:p>
            <a:r>
              <a:rPr lang="en-GB" sz="2100" b="1">
                <a:latin typeface="Calibri" panose="020F0502020204030204" pitchFamily="34" charset="0"/>
              </a:rPr>
              <a:t>Nature -</a:t>
            </a:r>
            <a:r>
              <a:rPr lang="en-GB" sz="2100">
                <a:latin typeface="Calibri" panose="020F0502020204030204" pitchFamily="34" charset="0"/>
              </a:rPr>
              <a:t> knowledge is acquired from an individual’s personal physical and mental growth.</a:t>
            </a:r>
          </a:p>
          <a:p>
            <a:r>
              <a:rPr lang="en-GB" sz="2100" b="1">
                <a:latin typeface="Calibri" panose="020F0502020204030204" pitchFamily="34" charset="0"/>
              </a:rPr>
              <a:t>Men - </a:t>
            </a:r>
            <a:r>
              <a:rPr lang="en-GB" sz="2100">
                <a:latin typeface="Calibri" panose="020F0502020204030204" pitchFamily="34" charset="0"/>
              </a:rPr>
              <a:t>the acquisition of knowledge is achieved by incorporating the opinions and beliefs of others.</a:t>
            </a:r>
          </a:p>
          <a:p>
            <a:r>
              <a:rPr lang="en-GB" sz="2100" b="1">
                <a:latin typeface="Calibri" panose="020F0502020204030204" pitchFamily="34" charset="0"/>
              </a:rPr>
              <a:t>Things – </a:t>
            </a:r>
            <a:r>
              <a:rPr lang="en-GB" sz="2100">
                <a:latin typeface="Calibri" panose="020F0502020204030204" pitchFamily="34" charset="0"/>
              </a:rPr>
              <a:t>knowledge is gained through physical interaction with the environment (Flanagan, 2006).</a:t>
            </a:r>
          </a:p>
          <a:p>
            <a:r>
              <a:rPr lang="en-GB" sz="2100">
                <a:latin typeface="Calibri" panose="020F0502020204030204" pitchFamily="34" charset="0"/>
              </a:rPr>
              <a:t>All three elements must be present for education to be well structured.</a:t>
            </a:r>
          </a:p>
          <a:p>
            <a:r>
              <a:rPr lang="en-GB" sz="2100">
                <a:latin typeface="Calibri" panose="020F0502020204030204" pitchFamily="34" charset="0"/>
              </a:rPr>
              <a:t>Aim is to produce a natural man via a natural education, in which the child is exposed to many experiences, avoiding civilisation ( Curren, 2007).</a:t>
            </a:r>
          </a:p>
        </p:txBody>
      </p:sp>
    </p:spTree>
    <p:extLst>
      <p:ext uri="{BB962C8B-B14F-4D97-AF65-F5344CB8AC3E}">
        <p14:creationId xmlns:p14="http://schemas.microsoft.com/office/powerpoint/2010/main" val="3996774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1">
            <a:extLst>
              <a:ext uri="{FF2B5EF4-FFF2-40B4-BE49-F238E27FC236}">
                <a16:creationId xmlns:a16="http://schemas.microsoft.com/office/drawing/2014/main" id="{F900A0AE-6444-C34A-8DD2-04177848B343}"/>
              </a:ext>
            </a:extLst>
          </p:cNvPr>
          <p:cNvSpPr txBox="1">
            <a:spLocks noGrp="1"/>
          </p:cNvSpPr>
          <p:nvPr>
            <p:ph type="title"/>
          </p:nvPr>
        </p:nvSpPr>
        <p:spPr>
          <a:xfrm>
            <a:off x="639763" y="347739"/>
            <a:ext cx="4019550" cy="2358572"/>
          </a:xfrm>
          <a:prstGeom prst="rect">
            <a:avLst/>
          </a:prstGeom>
        </p:spPr>
        <p:txBody>
          <a:bodyPr vert="horz" lIns="91440" tIns="45720" rIns="91440" bIns="45720" rtlCol="0" anchor="ctr">
            <a:no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sz="4000">
                <a:solidFill>
                  <a:schemeClr val="bg2"/>
                </a:solidFill>
                <a:latin typeface="Calibri" panose="020F0502020204030204" pitchFamily="34" charset="0"/>
              </a:rPr>
              <a:t>Rousseau’s Aims of Education via Émile.</a:t>
            </a:r>
            <a:br>
              <a:rPr lang="en-GB" sz="4000">
                <a:solidFill>
                  <a:schemeClr val="bg2"/>
                </a:solidFill>
                <a:latin typeface="Calibri" panose="020F0502020204030204" pitchFamily="34" charset="0"/>
              </a:rPr>
            </a:br>
            <a:r>
              <a:rPr lang="en-GB" sz="1400">
                <a:solidFill>
                  <a:schemeClr val="bg2"/>
                </a:solidFill>
                <a:latin typeface="Calibri" panose="020F0502020204030204" pitchFamily="34" charset="0"/>
              </a:rPr>
              <a:t>Rhian Williams.</a:t>
            </a:r>
            <a:endParaRPr lang="en-US" sz="4000">
              <a:solidFill>
                <a:schemeClr val="bg2"/>
              </a:solidFill>
              <a:latin typeface="Calibri" panose="020F0502020204030204" pitchFamily="34" charset="0"/>
            </a:endParaRPr>
          </a:p>
        </p:txBody>
      </p:sp>
      <p:pic>
        <p:nvPicPr>
          <p:cNvPr id="5" name="Picture 6" descr="A close up of a person&#10;&#10;Description generated with high confidence">
            <a:extLst>
              <a:ext uri="{FF2B5EF4-FFF2-40B4-BE49-F238E27FC236}">
                <a16:creationId xmlns:a16="http://schemas.microsoft.com/office/drawing/2014/main" id="{46D85E72-8FA3-544E-BAAA-DF47A12FC238}"/>
              </a:ext>
            </a:extLst>
          </p:cNvPr>
          <p:cNvPicPr>
            <a:picLocks noChangeAspect="1"/>
          </p:cNvPicPr>
          <p:nvPr/>
        </p:nvPicPr>
        <p:blipFill>
          <a:blip r:embed="rId2"/>
          <a:stretch>
            <a:fillRect/>
          </a:stretch>
        </p:blipFill>
        <p:spPr>
          <a:xfrm>
            <a:off x="1645309" y="2920401"/>
            <a:ext cx="2000250" cy="2461980"/>
          </a:xfrm>
          <a:prstGeom prst="rect">
            <a:avLst/>
          </a:prstGeom>
        </p:spPr>
      </p:pic>
      <p:sp>
        <p:nvSpPr>
          <p:cNvPr id="7" name="TextBox 6">
            <a:extLst>
              <a:ext uri="{FF2B5EF4-FFF2-40B4-BE49-F238E27FC236}">
                <a16:creationId xmlns:a16="http://schemas.microsoft.com/office/drawing/2014/main" id="{2B70FBCC-2482-874D-9033-15371F8B7E72}"/>
              </a:ext>
            </a:extLst>
          </p:cNvPr>
          <p:cNvSpPr txBox="1"/>
          <p:nvPr/>
        </p:nvSpPr>
        <p:spPr>
          <a:xfrm>
            <a:off x="1708809" y="5808138"/>
            <a:ext cx="1828800" cy="307777"/>
          </a:xfrm>
          <a:prstGeom prst="rect">
            <a:avLst/>
          </a:prstGeom>
          <a:noFill/>
        </p:spPr>
        <p:txBody>
          <a:bodyPr wrap="square" rtlCol="0">
            <a:spAutoFit/>
          </a:bodyPr>
          <a:lstStyle/>
          <a:p>
            <a:pPr algn="ctr"/>
            <a:r>
              <a:rPr lang="en-GB" sz="1400">
                <a:solidFill>
                  <a:schemeClr val="bg1"/>
                </a:solidFill>
                <a:latin typeface="Calibri" panose="020F0502020204030204" pitchFamily="34" charset="0"/>
              </a:rPr>
              <a:t>Google images (2019).</a:t>
            </a:r>
            <a:endParaRPr lang="en-US" sz="1400">
              <a:solidFill>
                <a:schemeClr val="bg1"/>
              </a:solidFill>
              <a:latin typeface="Calibri" panose="020F0502020204030204" pitchFamily="34" charset="0"/>
            </a:endParaRPr>
          </a:p>
        </p:txBody>
      </p:sp>
      <p:sp>
        <p:nvSpPr>
          <p:cNvPr id="13" name="Content Placeholder 2">
            <a:extLst>
              <a:ext uri="{FF2B5EF4-FFF2-40B4-BE49-F238E27FC236}">
                <a16:creationId xmlns:a16="http://schemas.microsoft.com/office/drawing/2014/main" id="{15B216E8-6E5B-2E46-A740-A247E5324063}"/>
              </a:ext>
            </a:extLst>
          </p:cNvPr>
          <p:cNvSpPr txBox="1">
            <a:spLocks noGrp="1"/>
          </p:cNvSpPr>
          <p:nvPr>
            <p:ph idx="1"/>
          </p:nvPr>
        </p:nvSpPr>
        <p:spPr>
          <a:xfrm>
            <a:off x="5775477" y="347738"/>
            <a:ext cx="6168572" cy="6032499"/>
          </a:xfrm>
          <a:prstGeom prst="rect">
            <a:avLst/>
          </a:prstGeom>
        </p:spPr>
        <p:txBody>
          <a:bodyPr vert="horz" lIns="91440" tIns="45720" rIns="91440" bIns="45720" rtlCol="0" anchor="ctr">
            <a:norm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r>
              <a:rPr lang="en-GB" sz="2100">
                <a:latin typeface="Calibri" panose="020F0502020204030204" pitchFamily="34" charset="0"/>
              </a:rPr>
              <a:t>Emile is a fictional text comprised of five books, focusing on different stages of education. </a:t>
            </a:r>
          </a:p>
          <a:p>
            <a:r>
              <a:rPr lang="en-GB" sz="2100">
                <a:latin typeface="Calibri" panose="020F0502020204030204" pitchFamily="34" charset="0"/>
              </a:rPr>
              <a:t>Children should be removed from their parents and isolated from society. Their only form of contact would be with a tutor, who would unearth a love of nature to the child (Bailey et al.,2013).</a:t>
            </a:r>
          </a:p>
          <a:p>
            <a:r>
              <a:rPr lang="en-GB" sz="2100">
                <a:latin typeface="Calibri" panose="020F0502020204030204" pitchFamily="34" charset="0"/>
              </a:rPr>
              <a:t>Children would learn virtue via experiences.</a:t>
            </a:r>
          </a:p>
          <a:p>
            <a:r>
              <a:rPr lang="en-GB" sz="2100">
                <a:latin typeface="Calibri" panose="020F0502020204030204" pitchFamily="34" charset="0"/>
              </a:rPr>
              <a:t>Empiricist view of derivation of knowledge.</a:t>
            </a:r>
          </a:p>
          <a:p>
            <a:r>
              <a:rPr lang="en-GB" sz="2100">
                <a:latin typeface="Calibri" panose="020F0502020204030204" pitchFamily="34" charset="0"/>
              </a:rPr>
              <a:t>Overall aim of education is happiness. </a:t>
            </a:r>
          </a:p>
          <a:p>
            <a:r>
              <a:rPr lang="en-GB" sz="2100">
                <a:latin typeface="Calibri" panose="020F0502020204030204" pitchFamily="34" charset="0"/>
              </a:rPr>
              <a:t>Reason is a product of education (Flanagan, 2006).</a:t>
            </a:r>
          </a:p>
          <a:p>
            <a:r>
              <a:rPr lang="en-GB" sz="2100">
                <a:latin typeface="Calibri" panose="020F0502020204030204" pitchFamily="34" charset="0"/>
              </a:rPr>
              <a:t>Education of the upper class male society only.  </a:t>
            </a:r>
          </a:p>
          <a:p>
            <a:r>
              <a:rPr lang="en-GB" sz="2100">
                <a:latin typeface="Calibri" panose="020F0502020204030204" pitchFamily="34" charset="0"/>
              </a:rPr>
              <a:t>The education of women should not be permitted (Curren, 2007).</a:t>
            </a:r>
            <a:endParaRPr lang="en-GB" sz="2100" b="1">
              <a:latin typeface="Calibri" panose="020F0502020204030204" pitchFamily="34" charset="0"/>
            </a:endParaRPr>
          </a:p>
        </p:txBody>
      </p:sp>
    </p:spTree>
    <p:extLst>
      <p:ext uri="{BB962C8B-B14F-4D97-AF65-F5344CB8AC3E}">
        <p14:creationId xmlns:p14="http://schemas.microsoft.com/office/powerpoint/2010/main" val="1695775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Content Placeholder 2">
            <a:extLst>
              <a:ext uri="{FF2B5EF4-FFF2-40B4-BE49-F238E27FC236}">
                <a16:creationId xmlns:a16="http://schemas.microsoft.com/office/drawing/2014/main" id="{67E1574A-7D42-6D48-BF8C-E985863FECD8}"/>
              </a:ext>
            </a:extLst>
          </p:cNvPr>
          <p:cNvSpPr txBox="1">
            <a:spLocks noGrp="1"/>
          </p:cNvSpPr>
          <p:nvPr>
            <p:ph idx="1"/>
          </p:nvPr>
        </p:nvSpPr>
        <p:spPr>
          <a:xfrm>
            <a:off x="5805714" y="393094"/>
            <a:ext cx="6168571" cy="6274405"/>
          </a:xfrm>
          <a:prstGeom prst="rect">
            <a:avLst/>
          </a:prstGeom>
        </p:spPr>
        <p:txBody>
          <a:bodyPr vert="horz" lIns="91440" tIns="45720" rIns="91440" bIns="45720" rtlCol="0" anchor="ctr">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r>
              <a:rPr lang="en-GB" sz="1800">
                <a:latin typeface="Calibri" panose="020F0502020204030204" pitchFamily="34" charset="0"/>
              </a:rPr>
              <a:t>The curriculum addressed the physical and mental needs of the child, via five stages of education (Bailey et al., 2013).</a:t>
            </a:r>
          </a:p>
          <a:p>
            <a:r>
              <a:rPr lang="en-GB" sz="1800" b="1">
                <a:latin typeface="Calibri" panose="020F0502020204030204" pitchFamily="34" charset="0"/>
              </a:rPr>
              <a:t>0 - 5 years </a:t>
            </a:r>
            <a:r>
              <a:rPr lang="en-GB" sz="1800">
                <a:latin typeface="Calibri" panose="020F0502020204030204" pitchFamily="34" charset="0"/>
              </a:rPr>
              <a:t>- Babies learn from birth, by exploring the natural environment. They should not be wrapped up and kept indoors.</a:t>
            </a:r>
          </a:p>
          <a:p>
            <a:r>
              <a:rPr lang="en-GB" sz="1800" b="1">
                <a:latin typeface="Calibri" panose="020F0502020204030204" pitchFamily="34" charset="0"/>
              </a:rPr>
              <a:t>5 - 12 years </a:t>
            </a:r>
            <a:r>
              <a:rPr lang="en-GB" sz="1800">
                <a:latin typeface="Calibri" panose="020F0502020204030204" pitchFamily="34" charset="0"/>
              </a:rPr>
              <a:t>- The child should be exposed to physical activities, utilising their senses to improve good health, bodily growth and strength. Utilisation of farming tools for survival techniques. No formal structured education.</a:t>
            </a:r>
          </a:p>
          <a:p>
            <a:r>
              <a:rPr lang="en-GB" sz="1800" b="1">
                <a:latin typeface="Calibri" panose="020F0502020204030204" pitchFamily="34" charset="0"/>
              </a:rPr>
              <a:t>12 - 15 years</a:t>
            </a:r>
            <a:r>
              <a:rPr lang="en-GB" sz="1800">
                <a:latin typeface="Calibri" panose="020F0502020204030204" pitchFamily="34" charset="0"/>
              </a:rPr>
              <a:t> - </a:t>
            </a:r>
            <a:r>
              <a:rPr lang="en-GB" sz="1800" b="1">
                <a:latin typeface="Calibri" panose="020F0502020204030204" pitchFamily="34" charset="0"/>
              </a:rPr>
              <a:t> </a:t>
            </a:r>
            <a:r>
              <a:rPr lang="en-GB" sz="1800">
                <a:latin typeface="Calibri" panose="020F0502020204030204" pitchFamily="34" charset="0"/>
              </a:rPr>
              <a:t>The child becomes curious and possesses a desire to learn. Education through nature begins with geography and astronomy, followed by physical sciences, agriculture, arts and crafts (Monteiro, 2005).</a:t>
            </a:r>
          </a:p>
          <a:p>
            <a:r>
              <a:rPr lang="en-GB" sz="1800" b="1">
                <a:latin typeface="Calibri" panose="020F0502020204030204" pitchFamily="34" charset="0"/>
              </a:rPr>
              <a:t>15 - 20 years </a:t>
            </a:r>
            <a:r>
              <a:rPr lang="en-GB" sz="1800">
                <a:latin typeface="Calibri" panose="020F0502020204030204" pitchFamily="34" charset="0"/>
              </a:rPr>
              <a:t>- The child is ready to explore the world and society whilst developing social, emotional and moral skills. Education continues with religious education and reading via ‘Robinson Crusoe’ (Bailey et al., 2013).</a:t>
            </a:r>
          </a:p>
          <a:p>
            <a:r>
              <a:rPr lang="en-GB" sz="1800" b="1">
                <a:latin typeface="Calibri" panose="020F0502020204030204" pitchFamily="34" charset="0"/>
              </a:rPr>
              <a:t>Adulthood </a:t>
            </a:r>
            <a:r>
              <a:rPr lang="en-GB" sz="1800">
                <a:latin typeface="Calibri" panose="020F0502020204030204" pitchFamily="34" charset="0"/>
              </a:rPr>
              <a:t>– Will participate in the religious act of marriage, but not follow God. Women will serve their husbands wishes, needs and desires, as they are the weaker sex (Curren, 2006).</a:t>
            </a:r>
            <a:endParaRPr lang="en-US" sz="1800"/>
          </a:p>
        </p:txBody>
      </p:sp>
      <p:sp>
        <p:nvSpPr>
          <p:cNvPr id="5" name="Title 1">
            <a:extLst>
              <a:ext uri="{FF2B5EF4-FFF2-40B4-BE49-F238E27FC236}">
                <a16:creationId xmlns:a16="http://schemas.microsoft.com/office/drawing/2014/main" id="{09FE084D-7EE7-7B4E-9592-67C29C53F30B}"/>
              </a:ext>
            </a:extLst>
          </p:cNvPr>
          <p:cNvSpPr txBox="1">
            <a:spLocks noGrp="1"/>
          </p:cNvSpPr>
          <p:nvPr>
            <p:ph type="title"/>
          </p:nvPr>
        </p:nvSpPr>
        <p:spPr>
          <a:xfrm>
            <a:off x="639763" y="393095"/>
            <a:ext cx="4019550" cy="2494643"/>
          </a:xfrm>
          <a:prstGeom prst="rect">
            <a:avLst/>
          </a:prstGeom>
        </p:spPr>
        <p:txBody>
          <a:bodyPr vert="horz" lIns="91440" tIns="45720" rIns="91440" bIns="45720" rtlCol="0" anchor="ctr">
            <a:norm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sz="4000">
                <a:solidFill>
                  <a:schemeClr val="bg2"/>
                </a:solidFill>
                <a:latin typeface="Calibri"/>
                <a:cs typeface="Calibri"/>
              </a:rPr>
              <a:t>Rousseau’s Curriculum via Émile.</a:t>
            </a:r>
            <a:br>
              <a:rPr lang="en-GB" sz="4000">
                <a:latin typeface="Calibri" panose="020F0502020204030204" pitchFamily="34" charset="0"/>
              </a:rPr>
            </a:br>
            <a:r>
              <a:rPr lang="en-GB" sz="1400">
                <a:solidFill>
                  <a:schemeClr val="bg2"/>
                </a:solidFill>
                <a:latin typeface="Calibri"/>
                <a:cs typeface="Calibri"/>
              </a:rPr>
              <a:t>Rhian Williams.</a:t>
            </a:r>
            <a:endParaRPr lang="en-US" sz="4600">
              <a:solidFill>
                <a:schemeClr val="bg2"/>
              </a:solidFill>
              <a:latin typeface="Calibri"/>
              <a:cs typeface="Calibri"/>
            </a:endParaRPr>
          </a:p>
        </p:txBody>
      </p:sp>
      <p:pic>
        <p:nvPicPr>
          <p:cNvPr id="7" name="Picture 5" descr="A picture containing text, water, outdoor, man&#10;&#10;Description generated with very high confidence">
            <a:extLst>
              <a:ext uri="{FF2B5EF4-FFF2-40B4-BE49-F238E27FC236}">
                <a16:creationId xmlns:a16="http://schemas.microsoft.com/office/drawing/2014/main" id="{946E29C8-7243-4044-8CF6-DCC811B5F216}"/>
              </a:ext>
            </a:extLst>
          </p:cNvPr>
          <p:cNvPicPr>
            <a:picLocks noChangeAspect="1"/>
          </p:cNvPicPr>
          <p:nvPr/>
        </p:nvPicPr>
        <p:blipFill rotWithShape="1">
          <a:blip r:embed="rId2"/>
          <a:srcRect l="13260" t="7879" r="10682" b="7273"/>
          <a:stretch/>
        </p:blipFill>
        <p:spPr>
          <a:xfrm>
            <a:off x="1608546" y="2963333"/>
            <a:ext cx="2086428" cy="2237619"/>
          </a:xfrm>
          <a:prstGeom prst="rect">
            <a:avLst/>
          </a:prstGeom>
        </p:spPr>
      </p:pic>
      <p:sp>
        <p:nvSpPr>
          <p:cNvPr id="13" name="TextBox 12">
            <a:extLst>
              <a:ext uri="{FF2B5EF4-FFF2-40B4-BE49-F238E27FC236}">
                <a16:creationId xmlns:a16="http://schemas.microsoft.com/office/drawing/2014/main" id="{2E27D41D-28B5-E84E-8726-BFA6FACCBEAD}"/>
              </a:ext>
            </a:extLst>
          </p:cNvPr>
          <p:cNvSpPr txBox="1"/>
          <p:nvPr/>
        </p:nvSpPr>
        <p:spPr>
          <a:xfrm>
            <a:off x="1737360" y="5511195"/>
            <a:ext cx="1828800" cy="307777"/>
          </a:xfrm>
          <a:prstGeom prst="rect">
            <a:avLst/>
          </a:prstGeom>
          <a:noFill/>
        </p:spPr>
        <p:txBody>
          <a:bodyPr wrap="square" rtlCol="0">
            <a:spAutoFit/>
          </a:bodyPr>
          <a:lstStyle/>
          <a:p>
            <a:pPr algn="l"/>
            <a:r>
              <a:rPr lang="en-GB" sz="1400">
                <a:solidFill>
                  <a:schemeClr val="bg1"/>
                </a:solidFill>
                <a:latin typeface="Calibri" panose="020F0502020204030204" pitchFamily="34" charset="0"/>
              </a:rPr>
              <a:t>Google images (2019).</a:t>
            </a:r>
            <a:endParaRPr lang="en-US" sz="1400">
              <a:solidFill>
                <a:schemeClr val="bg1"/>
              </a:solidFill>
              <a:latin typeface="Calibri" panose="020F0502020204030204" pitchFamily="34" charset="0"/>
            </a:endParaRPr>
          </a:p>
        </p:txBody>
      </p:sp>
    </p:spTree>
    <p:extLst>
      <p:ext uri="{BB962C8B-B14F-4D97-AF65-F5344CB8AC3E}">
        <p14:creationId xmlns:p14="http://schemas.microsoft.com/office/powerpoint/2010/main" val="2385672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BC10595-717D-754F-9134-46F40DDF323F}"/>
              </a:ext>
            </a:extLst>
          </p:cNvPr>
          <p:cNvSpPr>
            <a:spLocks noGrp="1"/>
          </p:cNvSpPr>
          <p:nvPr>
            <p:ph idx="1"/>
          </p:nvPr>
        </p:nvSpPr>
        <p:spPr>
          <a:xfrm>
            <a:off x="6176720" y="791570"/>
            <a:ext cx="4892308" cy="5262390"/>
          </a:xfrm>
        </p:spPr>
        <p:txBody>
          <a:bodyPr anchor="ctr">
            <a:normAutofit/>
          </a:bodyPr>
          <a:lstStyle/>
          <a:p>
            <a:r>
              <a:rPr lang="en-GB" sz="1700">
                <a:latin typeface="Calibri" panose="020F0502020204030204" pitchFamily="34" charset="0"/>
              </a:rPr>
              <a:t>Children to learn through practical engagement.</a:t>
            </a:r>
          </a:p>
          <a:p>
            <a:r>
              <a:rPr lang="en-GB" sz="1700">
                <a:latin typeface="Calibri" panose="020F0502020204030204" pitchFamily="34" charset="0"/>
              </a:rPr>
              <a:t>Tutor’s role is to facilitate learning.</a:t>
            </a:r>
          </a:p>
          <a:p>
            <a:r>
              <a:rPr lang="en-GB" sz="1700">
                <a:latin typeface="Calibri" panose="020F0502020204030204" pitchFamily="34" charset="0"/>
              </a:rPr>
              <a:t>No strict moral education (Noddings, 2012).</a:t>
            </a:r>
          </a:p>
          <a:p>
            <a:r>
              <a:rPr lang="en-GB" sz="1700">
                <a:latin typeface="Calibri" panose="020F0502020204030204" pitchFamily="34" charset="0"/>
              </a:rPr>
              <a:t>Learn according to their developmental needs (Bailey et al., 2013).</a:t>
            </a:r>
          </a:p>
          <a:p>
            <a:r>
              <a:rPr lang="en-GB" sz="1700">
                <a:latin typeface="Calibri" panose="020F0502020204030204" pitchFamily="34" charset="0"/>
              </a:rPr>
              <a:t>No compulsory schooling.</a:t>
            </a:r>
          </a:p>
          <a:p>
            <a:r>
              <a:rPr lang="en-GB" sz="1700">
                <a:latin typeface="Calibri" panose="020F0502020204030204" pitchFamily="34" charset="0"/>
              </a:rPr>
              <a:t>No formal curriculum.</a:t>
            </a:r>
          </a:p>
          <a:p>
            <a:r>
              <a:rPr lang="en-GB" sz="1700">
                <a:latin typeface="Calibri" panose="020F0502020204030204" pitchFamily="34" charset="0"/>
              </a:rPr>
              <a:t>Similar ideas to Aristotle and Locke, with the presumption that education begins at birth (Stables, 2008).</a:t>
            </a:r>
          </a:p>
          <a:p>
            <a:r>
              <a:rPr lang="en-GB" sz="1700">
                <a:latin typeface="Calibri" panose="020F0502020204030204" pitchFamily="34" charset="0"/>
              </a:rPr>
              <a:t>Believed in the educational influence of the mother (Flanagan, 2006).</a:t>
            </a:r>
          </a:p>
          <a:p>
            <a:r>
              <a:rPr lang="en-GB" sz="1700">
                <a:latin typeface="Calibri" panose="020F0502020204030204" pitchFamily="34" charset="0"/>
              </a:rPr>
              <a:t>Learn heuristically through discovery - similar concepts to Foundation Phase and Forest School (Shahsavari, 2010, p. 324).</a:t>
            </a:r>
          </a:p>
        </p:txBody>
      </p:sp>
      <p:sp>
        <p:nvSpPr>
          <p:cNvPr id="2" name="Title 1">
            <a:extLst>
              <a:ext uri="{FF2B5EF4-FFF2-40B4-BE49-F238E27FC236}">
                <a16:creationId xmlns:a16="http://schemas.microsoft.com/office/drawing/2014/main" id="{D0F4361D-EDE1-9A4D-9DDA-FE2B3ECF59F6}"/>
              </a:ext>
            </a:extLst>
          </p:cNvPr>
          <p:cNvSpPr>
            <a:spLocks noGrp="1"/>
          </p:cNvSpPr>
          <p:nvPr>
            <p:ph type="title"/>
          </p:nvPr>
        </p:nvSpPr>
        <p:spPr>
          <a:xfrm>
            <a:off x="287262" y="393095"/>
            <a:ext cx="4732261" cy="5911548"/>
          </a:xfrm>
        </p:spPr>
        <p:txBody>
          <a:bodyPr anchor="ctr">
            <a:normAutofit/>
          </a:bodyPr>
          <a:lstStyle/>
          <a:p>
            <a:pPr algn="ctr"/>
            <a:r>
              <a:rPr lang="en-GB" sz="4000">
                <a:solidFill>
                  <a:schemeClr val="bg2"/>
                </a:solidFill>
                <a:latin typeface="Calibri" panose="020F0502020204030204" pitchFamily="34" charset="0"/>
              </a:rPr>
              <a:t>Rousseau’s Positive Approach to Education.</a:t>
            </a:r>
            <a:br>
              <a:rPr lang="en-GB" sz="4000">
                <a:solidFill>
                  <a:schemeClr val="bg2"/>
                </a:solidFill>
                <a:latin typeface="Calibri" panose="020F0502020204030204" pitchFamily="34" charset="0"/>
              </a:rPr>
            </a:br>
            <a:r>
              <a:rPr lang="en-GB" sz="1400">
                <a:solidFill>
                  <a:schemeClr val="bg2"/>
                </a:solidFill>
                <a:latin typeface="Calibri" panose="020F0502020204030204" pitchFamily="34" charset="0"/>
              </a:rPr>
              <a:t>Rhian Williams.</a:t>
            </a:r>
            <a:br>
              <a:rPr lang="en-US" sz="1400">
                <a:solidFill>
                  <a:schemeClr val="bg2"/>
                </a:solidFill>
                <a:latin typeface="Calibri" panose="020F0502020204030204" pitchFamily="34" charset="0"/>
              </a:rPr>
            </a:br>
            <a:endParaRPr lang="en-US" sz="1400">
              <a:solidFill>
                <a:schemeClr val="bg2"/>
              </a:solidFill>
              <a:latin typeface="Calibri" panose="020F0502020204030204" pitchFamily="34" charset="0"/>
            </a:endParaRPr>
          </a:p>
        </p:txBody>
      </p:sp>
    </p:spTree>
    <p:extLst>
      <p:ext uri="{BB962C8B-B14F-4D97-AF65-F5344CB8AC3E}">
        <p14:creationId xmlns:p14="http://schemas.microsoft.com/office/powerpoint/2010/main" val="2135267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0F4361D-EDE1-9A4D-9DDA-FE2B3ECF59F6}"/>
              </a:ext>
            </a:extLst>
          </p:cNvPr>
          <p:cNvSpPr>
            <a:spLocks noGrp="1"/>
          </p:cNvSpPr>
          <p:nvPr>
            <p:ph type="title"/>
          </p:nvPr>
        </p:nvSpPr>
        <p:spPr>
          <a:xfrm>
            <a:off x="287262" y="393095"/>
            <a:ext cx="4732261" cy="5911548"/>
          </a:xfrm>
        </p:spPr>
        <p:txBody>
          <a:bodyPr anchor="ctr">
            <a:normAutofit/>
          </a:bodyPr>
          <a:lstStyle/>
          <a:p>
            <a:pPr algn="ctr"/>
            <a:r>
              <a:rPr lang="en-GB" sz="4000">
                <a:solidFill>
                  <a:schemeClr val="bg2"/>
                </a:solidFill>
                <a:latin typeface="Calibri" panose="020F0502020204030204" pitchFamily="34" charset="0"/>
              </a:rPr>
              <a:t>Rousseau’s Negative Approach to Education.</a:t>
            </a:r>
            <a:br>
              <a:rPr lang="en-GB" sz="4000">
                <a:solidFill>
                  <a:schemeClr val="bg2"/>
                </a:solidFill>
                <a:latin typeface="Calibri" panose="020F0502020204030204" pitchFamily="34" charset="0"/>
              </a:rPr>
            </a:br>
            <a:r>
              <a:rPr lang="en-GB" sz="1400">
                <a:solidFill>
                  <a:schemeClr val="bg2"/>
                </a:solidFill>
                <a:latin typeface="Calibri" panose="020F0502020204030204" pitchFamily="34" charset="0"/>
              </a:rPr>
              <a:t>Rhian Williams.</a:t>
            </a:r>
            <a:br>
              <a:rPr lang="en-US" sz="1400">
                <a:solidFill>
                  <a:schemeClr val="bg2"/>
                </a:solidFill>
                <a:latin typeface="Calibri" panose="020F0502020204030204" pitchFamily="34" charset="0"/>
              </a:rPr>
            </a:br>
            <a:endParaRPr lang="en-US" sz="1400">
              <a:solidFill>
                <a:schemeClr val="bg2"/>
              </a:solidFill>
              <a:latin typeface="Calibri" panose="020F0502020204030204" pitchFamily="34" charset="0"/>
            </a:endParaRPr>
          </a:p>
        </p:txBody>
      </p:sp>
      <p:sp>
        <p:nvSpPr>
          <p:cNvPr id="3" name="Content Placeholder 2">
            <a:extLst>
              <a:ext uri="{FF2B5EF4-FFF2-40B4-BE49-F238E27FC236}">
                <a16:creationId xmlns:a16="http://schemas.microsoft.com/office/drawing/2014/main" id="{FFE82D8B-C33D-BA42-BBDC-F89335BE22DD}"/>
              </a:ext>
            </a:extLst>
          </p:cNvPr>
          <p:cNvSpPr>
            <a:spLocks noGrp="1"/>
          </p:cNvSpPr>
          <p:nvPr>
            <p:ph idx="1"/>
          </p:nvPr>
        </p:nvSpPr>
        <p:spPr>
          <a:xfrm>
            <a:off x="5866191" y="211667"/>
            <a:ext cx="6023428" cy="6365119"/>
          </a:xfrm>
        </p:spPr>
        <p:txBody>
          <a:bodyPr anchor="ctr">
            <a:noAutofit/>
          </a:bodyPr>
          <a:lstStyle/>
          <a:p>
            <a:r>
              <a:rPr lang="en-GB">
                <a:latin typeface="Calibri" panose="020F0502020204030204" pitchFamily="34" charset="0"/>
              </a:rPr>
              <a:t>Viewed the education of males and females very differently.</a:t>
            </a:r>
          </a:p>
          <a:p>
            <a:r>
              <a:rPr lang="en-GB">
                <a:latin typeface="Calibri" panose="020F0502020204030204" pitchFamily="34" charset="0"/>
              </a:rPr>
              <a:t>Males would be educated to develop into strong, independent persons.</a:t>
            </a:r>
          </a:p>
          <a:p>
            <a:r>
              <a:rPr lang="en-GB">
                <a:latin typeface="Calibri" panose="020F0502020204030204" pitchFamily="34" charset="0"/>
              </a:rPr>
              <a:t>Females were viewed as intellectually less inferior and should adopt a role in domesticity in favour of an education</a:t>
            </a:r>
          </a:p>
          <a:p>
            <a:r>
              <a:rPr lang="en-GB">
                <a:latin typeface="Calibri" panose="020F0502020204030204" pitchFamily="34" charset="0"/>
              </a:rPr>
              <a:t>Viewed education solely as a purpose for upper class males (Noddings, 2012).</a:t>
            </a:r>
          </a:p>
          <a:p>
            <a:r>
              <a:rPr lang="en-GB">
                <a:latin typeface="Calibri" panose="020F0502020204030204" pitchFamily="34" charset="0"/>
              </a:rPr>
              <a:t>Suggests in Book 1 of Émile, that his theories were doubtful, and required an element of ‘luck’ to succeed (Stables, 2008).</a:t>
            </a:r>
          </a:p>
          <a:p>
            <a:r>
              <a:rPr lang="en-GB">
                <a:latin typeface="Calibri" panose="020F0502020204030204" pitchFamily="34" charset="0"/>
              </a:rPr>
              <a:t>No books except Robinson Crusoe - a text promoting self-survival skills (Flanagan, 2006).</a:t>
            </a:r>
          </a:p>
          <a:p>
            <a:r>
              <a:rPr lang="en-GB">
                <a:latin typeface="Calibri" panose="020F0502020204030204" pitchFamily="34" charset="0"/>
              </a:rPr>
              <a:t>Nature not clearly defined. One could argue, visiting a brothel be considered as viewing nature.</a:t>
            </a:r>
          </a:p>
          <a:p>
            <a:r>
              <a:rPr lang="en-GB">
                <a:latin typeface="Calibri" panose="020F0502020204030204" pitchFamily="34" charset="0"/>
              </a:rPr>
              <a:t>Viewed formal education as a political instrument for the Government (Curren, 2006).</a:t>
            </a:r>
          </a:p>
        </p:txBody>
      </p:sp>
    </p:spTree>
    <p:extLst>
      <p:ext uri="{BB962C8B-B14F-4D97-AF65-F5344CB8AC3E}">
        <p14:creationId xmlns:p14="http://schemas.microsoft.com/office/powerpoint/2010/main" val="3227846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92890-4380-4B46-A0A8-589B27A37484}"/>
              </a:ext>
            </a:extLst>
          </p:cNvPr>
          <p:cNvSpPr>
            <a:spLocks noGrp="1"/>
          </p:cNvSpPr>
          <p:nvPr>
            <p:ph type="title"/>
          </p:nvPr>
        </p:nvSpPr>
        <p:spPr>
          <a:xfrm>
            <a:off x="1371600" y="685800"/>
            <a:ext cx="3282695" cy="1485900"/>
          </a:xfrm>
        </p:spPr>
        <p:txBody>
          <a:bodyPr>
            <a:normAutofit/>
          </a:bodyPr>
          <a:lstStyle/>
          <a:p>
            <a:r>
              <a:rPr lang="en-GB"/>
              <a:t>Maria Montessori</a:t>
            </a:r>
          </a:p>
        </p:txBody>
      </p:sp>
      <p:pic>
        <p:nvPicPr>
          <p:cNvPr id="3" name="Picture 3">
            <a:extLst>
              <a:ext uri="{FF2B5EF4-FFF2-40B4-BE49-F238E27FC236}">
                <a16:creationId xmlns:a16="http://schemas.microsoft.com/office/drawing/2014/main" id="{D8E0D5DA-90ED-584B-9B06-535D87053D95}"/>
              </a:ext>
            </a:extLst>
          </p:cNvPr>
          <p:cNvPicPr>
            <a:picLocks noChangeAspect="1"/>
          </p:cNvPicPr>
          <p:nvPr/>
        </p:nvPicPr>
        <p:blipFill>
          <a:blip r:embed="rId2"/>
          <a:stretch>
            <a:fillRect/>
          </a:stretch>
        </p:blipFill>
        <p:spPr>
          <a:xfrm>
            <a:off x="5031467" y="825080"/>
            <a:ext cx="6517065" cy="4887798"/>
          </a:xfrm>
          <a:prstGeom prst="rect">
            <a:avLst/>
          </a:prstGeom>
        </p:spPr>
      </p:pic>
      <p:graphicFrame>
        <p:nvGraphicFramePr>
          <p:cNvPr id="7" name="Content Placeholder 2">
            <a:extLst>
              <a:ext uri="{FF2B5EF4-FFF2-40B4-BE49-F238E27FC236}">
                <a16:creationId xmlns:a16="http://schemas.microsoft.com/office/drawing/2014/main" id="{5061B92C-2AAB-4549-A7DD-6885A56B2C7C}"/>
              </a:ext>
            </a:extLst>
          </p:cNvPr>
          <p:cNvGraphicFramePr>
            <a:graphicFrameLocks noGrp="1"/>
          </p:cNvGraphicFramePr>
          <p:nvPr>
            <p:ph idx="1"/>
            <p:extLst>
              <p:ext uri="{D42A27DB-BD31-4B8C-83A1-F6EECF244321}">
                <p14:modId xmlns:p14="http://schemas.microsoft.com/office/powerpoint/2010/main" val="762613088"/>
              </p:ext>
            </p:extLst>
          </p:nvPr>
        </p:nvGraphicFramePr>
        <p:xfrm>
          <a:off x="1371600" y="2286000"/>
          <a:ext cx="3282694"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5843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9CC15-09A2-4B5E-994D-4E55D32BADAD}"/>
              </a:ext>
            </a:extLst>
          </p:cNvPr>
          <p:cNvSpPr>
            <a:spLocks noGrp="1"/>
          </p:cNvSpPr>
          <p:nvPr>
            <p:ph type="title"/>
          </p:nvPr>
        </p:nvSpPr>
        <p:spPr>
          <a:xfrm>
            <a:off x="5100824" y="685800"/>
            <a:ext cx="6176776" cy="1485900"/>
          </a:xfrm>
        </p:spPr>
        <p:txBody>
          <a:bodyPr>
            <a:normAutofit/>
          </a:bodyPr>
          <a:lstStyle/>
          <a:p>
            <a:r>
              <a:rPr lang="en-GB"/>
              <a:t>Montessori theory</a:t>
            </a:r>
          </a:p>
        </p:txBody>
      </p:sp>
      <p:pic>
        <p:nvPicPr>
          <p:cNvPr id="6" name="Picture 6">
            <a:extLst>
              <a:ext uri="{FF2B5EF4-FFF2-40B4-BE49-F238E27FC236}">
                <a16:creationId xmlns:a16="http://schemas.microsoft.com/office/drawing/2014/main" id="{31044297-E881-B54E-BC12-1258D49BD19E}"/>
              </a:ext>
            </a:extLst>
          </p:cNvPr>
          <p:cNvPicPr>
            <a:picLocks noChangeAspect="1"/>
          </p:cNvPicPr>
          <p:nvPr/>
        </p:nvPicPr>
        <p:blipFill rotWithShape="1">
          <a:blip r:embed="rId2"/>
          <a:srcRect l="23625"/>
          <a:stretch/>
        </p:blipFill>
        <p:spPr>
          <a:xfrm>
            <a:off x="-1" y="10"/>
            <a:ext cx="4373546" cy="6857990"/>
          </a:xfrm>
          <a:prstGeom prst="rect">
            <a:avLst/>
          </a:prstGeom>
        </p:spPr>
      </p:pic>
      <p:sp>
        <p:nvSpPr>
          <p:cNvPr id="26" name="Rectangle 25">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9BC444B-FFC8-4404-9A94-6E450E098BD1}"/>
              </a:ext>
            </a:extLst>
          </p:cNvPr>
          <p:cNvSpPr>
            <a:spLocks noGrp="1"/>
          </p:cNvSpPr>
          <p:nvPr>
            <p:ph idx="1"/>
          </p:nvPr>
        </p:nvSpPr>
        <p:spPr>
          <a:xfrm>
            <a:off x="5100824" y="2286000"/>
            <a:ext cx="6176776" cy="3581400"/>
          </a:xfrm>
        </p:spPr>
        <p:txBody>
          <a:bodyPr>
            <a:normAutofit/>
          </a:bodyPr>
          <a:lstStyle/>
          <a:p>
            <a:r>
              <a:rPr lang="en-GB"/>
              <a:t>Believed that a child’s education started with the senses rather than the intellectual side.</a:t>
            </a:r>
          </a:p>
          <a:p>
            <a:r>
              <a:rPr lang="en-GB"/>
              <a:t>Education should be centred around the child and not centred around the curriculum. </a:t>
            </a:r>
          </a:p>
          <a:p>
            <a:r>
              <a:rPr lang="en-GB"/>
              <a:t>Believed the classroom did not execute the child’s freedom to learn and therefore were not child friendly places.</a:t>
            </a:r>
          </a:p>
          <a:p>
            <a:r>
              <a:rPr lang="en-GB"/>
              <a:t>Believed that the teacher should teach little and observe much more of the child’s natural learning. </a:t>
            </a:r>
          </a:p>
        </p:txBody>
      </p:sp>
    </p:spTree>
    <p:extLst>
      <p:ext uri="{BB962C8B-B14F-4D97-AF65-F5344CB8AC3E}">
        <p14:creationId xmlns:p14="http://schemas.microsoft.com/office/powerpoint/2010/main" val="207222419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460F1-AB45-0646-9522-B284CEBCA522}"/>
              </a:ext>
            </a:extLst>
          </p:cNvPr>
          <p:cNvSpPr>
            <a:spLocks noGrp="1"/>
          </p:cNvSpPr>
          <p:nvPr>
            <p:ph type="title"/>
          </p:nvPr>
        </p:nvSpPr>
        <p:spPr/>
        <p:txBody>
          <a:bodyPr/>
          <a:lstStyle/>
          <a:p>
            <a:r>
              <a:rPr lang="en-GB"/>
              <a:t>Montessori teacher</a:t>
            </a:r>
            <a:endParaRPr lang="en-US"/>
          </a:p>
        </p:txBody>
      </p:sp>
      <p:sp>
        <p:nvSpPr>
          <p:cNvPr id="3" name="Content Placeholder 2">
            <a:extLst>
              <a:ext uri="{FF2B5EF4-FFF2-40B4-BE49-F238E27FC236}">
                <a16:creationId xmlns:a16="http://schemas.microsoft.com/office/drawing/2014/main" id="{FD28F924-93D9-F04A-8E88-BAE9E6E5E1CD}"/>
              </a:ext>
            </a:extLst>
          </p:cNvPr>
          <p:cNvSpPr>
            <a:spLocks noGrp="1"/>
          </p:cNvSpPr>
          <p:nvPr>
            <p:ph idx="1"/>
          </p:nvPr>
        </p:nvSpPr>
        <p:spPr/>
        <p:txBody>
          <a:bodyPr/>
          <a:lstStyle/>
          <a:p>
            <a:r>
              <a:rPr lang="en-GB"/>
              <a:t>The ideal teacher would have training in child psychology, </a:t>
            </a:r>
          </a:p>
          <a:p>
            <a:r>
              <a:rPr lang="en-GB"/>
              <a:t>The teachers are not the centre of attention in the classroom</a:t>
            </a:r>
          </a:p>
          <a:p>
            <a:r>
              <a:rPr lang="en-GB"/>
              <a:t>To listen and observe the children</a:t>
            </a:r>
          </a:p>
          <a:p>
            <a:r>
              <a:rPr lang="en-GB"/>
              <a:t>The child would develop at his or her own pace without the stress of competition or rivalry from other class mates.</a:t>
            </a:r>
          </a:p>
          <a:p>
            <a:r>
              <a:rPr lang="en-GB"/>
              <a:t>The preparation and organisation of materials to meet the child’s interests and needs. </a:t>
            </a:r>
          </a:p>
          <a:p>
            <a:r>
              <a:rPr lang="en-GB"/>
              <a:t>The focus should be on the children’s learning and not the teachers teaching. </a:t>
            </a:r>
          </a:p>
          <a:p>
            <a:endParaRPr lang="en-GB"/>
          </a:p>
        </p:txBody>
      </p:sp>
    </p:spTree>
    <p:extLst>
      <p:ext uri="{BB962C8B-B14F-4D97-AF65-F5344CB8AC3E}">
        <p14:creationId xmlns:p14="http://schemas.microsoft.com/office/powerpoint/2010/main" val="42590855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9C64B-BA12-E941-8531-DA069861A405}"/>
              </a:ext>
            </a:extLst>
          </p:cNvPr>
          <p:cNvSpPr>
            <a:spLocks noGrp="1"/>
          </p:cNvSpPr>
          <p:nvPr>
            <p:ph type="title"/>
          </p:nvPr>
        </p:nvSpPr>
        <p:spPr/>
        <p:txBody>
          <a:bodyPr/>
          <a:lstStyle/>
          <a:p>
            <a:r>
              <a:rPr lang="en-GB"/>
              <a:t>Montessori aims </a:t>
            </a:r>
            <a:endParaRPr lang="en-US"/>
          </a:p>
        </p:txBody>
      </p:sp>
      <p:sp>
        <p:nvSpPr>
          <p:cNvPr id="3" name="Content Placeholder 2">
            <a:extLst>
              <a:ext uri="{FF2B5EF4-FFF2-40B4-BE49-F238E27FC236}">
                <a16:creationId xmlns:a16="http://schemas.microsoft.com/office/drawing/2014/main" id="{025E510C-FAB2-7A47-A129-691D1B595F9C}"/>
              </a:ext>
            </a:extLst>
          </p:cNvPr>
          <p:cNvSpPr>
            <a:spLocks noGrp="1"/>
          </p:cNvSpPr>
          <p:nvPr>
            <p:ph idx="1"/>
          </p:nvPr>
        </p:nvSpPr>
        <p:spPr/>
        <p:txBody>
          <a:bodyPr/>
          <a:lstStyle/>
          <a:p>
            <a:r>
              <a:rPr lang="en-GB"/>
              <a:t>Education should follow the psychological development of the individual child rather than following the constraints and formal ways of the curriculum.</a:t>
            </a:r>
          </a:p>
          <a:p>
            <a:r>
              <a:rPr lang="en-GB"/>
              <a:t>Practical life and sensory exercises, these enabled children abilities to look after themselves for eg washing and dressing etc. The classroom had minimal and easy objects to match the children’s size and strength, so that the children could decide on their own surroundings as the objects/materials could be easily moved around. </a:t>
            </a:r>
          </a:p>
          <a:p>
            <a:r>
              <a:rPr lang="en-GB"/>
              <a:t>Montessori replaced desks with chairs that were child sized, and the tables were suitable for children to work at. The blackboards were also at the right height for the child to work on. </a:t>
            </a:r>
          </a:p>
        </p:txBody>
      </p:sp>
    </p:spTree>
    <p:extLst>
      <p:ext uri="{BB962C8B-B14F-4D97-AF65-F5344CB8AC3E}">
        <p14:creationId xmlns:p14="http://schemas.microsoft.com/office/powerpoint/2010/main" val="782347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0A254-6B01-D04E-A3BC-9EE795AD8FDC}"/>
              </a:ext>
            </a:extLst>
          </p:cNvPr>
          <p:cNvSpPr>
            <a:spLocks noGrp="1"/>
          </p:cNvSpPr>
          <p:nvPr>
            <p:ph type="title"/>
          </p:nvPr>
        </p:nvSpPr>
        <p:spPr>
          <a:xfrm>
            <a:off x="5100824" y="685800"/>
            <a:ext cx="6176776" cy="1485900"/>
          </a:xfrm>
        </p:spPr>
        <p:txBody>
          <a:bodyPr>
            <a:normAutofit/>
          </a:bodyPr>
          <a:lstStyle/>
          <a:p>
            <a:r>
              <a:rPr lang="en-GB"/>
              <a:t>Montessori aims</a:t>
            </a:r>
            <a:endParaRPr lang="en-US"/>
          </a:p>
        </p:txBody>
      </p:sp>
      <p:pic>
        <p:nvPicPr>
          <p:cNvPr id="4" name="Picture 4">
            <a:extLst>
              <a:ext uri="{FF2B5EF4-FFF2-40B4-BE49-F238E27FC236}">
                <a16:creationId xmlns:a16="http://schemas.microsoft.com/office/drawing/2014/main" id="{4236F16D-BB1D-0443-B8C0-A3C1A3067BE8}"/>
              </a:ext>
            </a:extLst>
          </p:cNvPr>
          <p:cNvPicPr>
            <a:picLocks noChangeAspect="1"/>
          </p:cNvPicPr>
          <p:nvPr/>
        </p:nvPicPr>
        <p:blipFill rotWithShape="1">
          <a:blip r:embed="rId2"/>
          <a:srcRect l="25045" r="32386" b="-1"/>
          <a:stretch/>
        </p:blipFill>
        <p:spPr>
          <a:xfrm>
            <a:off x="-1" y="10"/>
            <a:ext cx="4373546" cy="6857990"/>
          </a:xfrm>
          <a:prstGeom prst="rect">
            <a:avLst/>
          </a:prstGeom>
        </p:spPr>
      </p:pic>
      <p:sp>
        <p:nvSpPr>
          <p:cNvPr id="14" name="Rectangle 10">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EB23758-1372-BC46-99A1-1B4EDBAD334E}"/>
              </a:ext>
            </a:extLst>
          </p:cNvPr>
          <p:cNvSpPr>
            <a:spLocks noGrp="1"/>
          </p:cNvSpPr>
          <p:nvPr>
            <p:ph idx="1"/>
          </p:nvPr>
        </p:nvSpPr>
        <p:spPr>
          <a:xfrm>
            <a:off x="5100824" y="2286000"/>
            <a:ext cx="6176776" cy="3581400"/>
          </a:xfrm>
        </p:spPr>
        <p:txBody>
          <a:bodyPr>
            <a:normAutofit/>
          </a:bodyPr>
          <a:lstStyle/>
          <a:p>
            <a:r>
              <a:rPr lang="en-GB"/>
              <a:t>Giving children the control over their environment would increase their freedom undoubtedly.</a:t>
            </a:r>
          </a:p>
          <a:p>
            <a:r>
              <a:rPr lang="en-GB"/>
              <a:t>Montessori believed that education of the senses should be learned as early as possible, and should continue through the years of schooling. </a:t>
            </a:r>
          </a:p>
          <a:p>
            <a:r>
              <a:rPr lang="en-GB"/>
              <a:t>Practice within education for society in future years Montessori believed always started with learning through senses. </a:t>
            </a:r>
          </a:p>
          <a:p>
            <a:endParaRPr lang="en-GB"/>
          </a:p>
          <a:p>
            <a:endParaRPr lang="en-GB"/>
          </a:p>
          <a:p>
            <a:endParaRPr lang="en-GB"/>
          </a:p>
          <a:p>
            <a:endParaRPr lang="en-US"/>
          </a:p>
        </p:txBody>
      </p:sp>
    </p:spTree>
    <p:extLst>
      <p:ext uri="{BB962C8B-B14F-4D97-AF65-F5344CB8AC3E}">
        <p14:creationId xmlns:p14="http://schemas.microsoft.com/office/powerpoint/2010/main" val="84727605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BA1FF-646F-CC4A-A4CB-7984762ABA4E}"/>
              </a:ext>
            </a:extLst>
          </p:cNvPr>
          <p:cNvSpPr>
            <a:spLocks noGrp="1"/>
          </p:cNvSpPr>
          <p:nvPr>
            <p:ph type="title"/>
          </p:nvPr>
        </p:nvSpPr>
        <p:spPr>
          <a:xfrm>
            <a:off x="5100824" y="685800"/>
            <a:ext cx="6176776" cy="1485900"/>
          </a:xfrm>
        </p:spPr>
        <p:txBody>
          <a:bodyPr>
            <a:normAutofit/>
          </a:bodyPr>
          <a:lstStyle/>
          <a:p>
            <a:r>
              <a:rPr lang="en-GB"/>
              <a:t>Montessori aims continued</a:t>
            </a:r>
            <a:endParaRPr lang="en-US"/>
          </a:p>
        </p:txBody>
      </p:sp>
      <p:pic>
        <p:nvPicPr>
          <p:cNvPr id="4" name="Picture 4">
            <a:extLst>
              <a:ext uri="{FF2B5EF4-FFF2-40B4-BE49-F238E27FC236}">
                <a16:creationId xmlns:a16="http://schemas.microsoft.com/office/drawing/2014/main" id="{9FBB5D1D-1FAB-D749-8E64-5579213850CE}"/>
              </a:ext>
            </a:extLst>
          </p:cNvPr>
          <p:cNvPicPr>
            <a:picLocks noChangeAspect="1"/>
          </p:cNvPicPr>
          <p:nvPr/>
        </p:nvPicPr>
        <p:blipFill rotWithShape="1">
          <a:blip r:embed="rId2"/>
          <a:srcRect l="13170" r="15281" b="1"/>
          <a:stretch/>
        </p:blipFill>
        <p:spPr>
          <a:xfrm>
            <a:off x="-1" y="10"/>
            <a:ext cx="4373546" cy="6857990"/>
          </a:xfrm>
          <a:prstGeom prst="rect">
            <a:avLst/>
          </a:prstGeom>
        </p:spPr>
      </p:pic>
      <p:sp>
        <p:nvSpPr>
          <p:cNvPr id="11" name="Rectangle 10">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60C95CE9-D655-954C-A3A9-A10F28D44EE0}"/>
              </a:ext>
            </a:extLst>
          </p:cNvPr>
          <p:cNvSpPr>
            <a:spLocks noGrp="1"/>
          </p:cNvSpPr>
          <p:nvPr>
            <p:ph idx="1"/>
          </p:nvPr>
        </p:nvSpPr>
        <p:spPr>
          <a:xfrm>
            <a:off x="5100824" y="2286000"/>
            <a:ext cx="6176776" cy="3581400"/>
          </a:xfrm>
        </p:spPr>
        <p:txBody>
          <a:bodyPr>
            <a:normAutofit/>
          </a:bodyPr>
          <a:lstStyle/>
          <a:p>
            <a:r>
              <a:rPr lang="en-GB" sz="1300"/>
              <a:t>Montessori’s didactic exercises relate to writing reading and arithmetic. </a:t>
            </a:r>
          </a:p>
          <a:p>
            <a:r>
              <a:rPr lang="en-GB" sz="1300"/>
              <a:t>The reading comes after the writing due to the muscular sense is developed in early infancy along with the fine motor skills. </a:t>
            </a:r>
          </a:p>
          <a:p>
            <a:r>
              <a:rPr lang="en-GB" sz="1300"/>
              <a:t>Reading however takes a much longer learning process and a higher level of development intellectually.</a:t>
            </a:r>
          </a:p>
          <a:p>
            <a:r>
              <a:rPr lang="en-GB" sz="1300"/>
              <a:t>Montessori teaching of number is learned through the most popular of her apparatus ‘the long stair’: which essentially is a set of ten rods which measure from one to ten decimetres (which is equal to one tenth of a metre). </a:t>
            </a:r>
          </a:p>
          <a:p>
            <a:r>
              <a:rPr lang="en-GB" sz="1300"/>
              <a:t>The children are able to use these to count add and subtract by laying them in order etc.</a:t>
            </a:r>
          </a:p>
          <a:p>
            <a:endParaRPr lang="en-GB" sz="1300"/>
          </a:p>
          <a:p>
            <a:r>
              <a:rPr lang="en-US" sz="1300">
                <a:hlinkClick r:id="rId3"/>
              </a:rPr>
              <a:t>https://</a:t>
            </a:r>
            <a:r>
              <a:rPr lang="en-US" sz="1300" err="1">
                <a:hlinkClick r:id="rId3"/>
              </a:rPr>
              <a:t>youtu.be</a:t>
            </a:r>
            <a:r>
              <a:rPr lang="en-US" sz="1300">
                <a:hlinkClick r:id="rId3"/>
              </a:rPr>
              <a:t>/</a:t>
            </a:r>
            <a:r>
              <a:rPr lang="en-US" sz="1300" err="1">
                <a:hlinkClick r:id="rId3"/>
              </a:rPr>
              <a:t>gEK6sfGQkIE</a:t>
            </a:r>
            <a:r>
              <a:rPr lang="en-GB" sz="1300"/>
              <a:t> </a:t>
            </a:r>
            <a:endParaRPr lang="en-US" sz="1300"/>
          </a:p>
        </p:txBody>
      </p:sp>
    </p:spTree>
    <p:extLst>
      <p:ext uri="{BB962C8B-B14F-4D97-AF65-F5344CB8AC3E}">
        <p14:creationId xmlns:p14="http://schemas.microsoft.com/office/powerpoint/2010/main" val="2238053097"/>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E7D26F-39B1-4A17-BB20-F7485082D00C}"/>
              </a:ext>
            </a:extLst>
          </p:cNvPr>
          <p:cNvSpPr txBox="1"/>
          <p:nvPr/>
        </p:nvSpPr>
        <p:spPr>
          <a:xfrm>
            <a:off x="5617989" y="1705533"/>
            <a:ext cx="5854074" cy="45858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
            </a:pPr>
            <a:r>
              <a:rPr lang="en-GB" sz="2000">
                <a:latin typeface="Calibri"/>
                <a:cs typeface="Calibri"/>
              </a:rPr>
              <a:t>An Austrian Roman Catholic Priest </a:t>
            </a:r>
            <a:endParaRPr lang="en-US"/>
          </a:p>
          <a:p>
            <a:pPr marL="342900" indent="-342900">
              <a:buFont typeface="Wingdings"/>
              <a:buChar char="§"/>
            </a:pPr>
            <a:endParaRPr lang="en-GB" sz="2000">
              <a:latin typeface="Calibri"/>
              <a:cs typeface="Calibri"/>
            </a:endParaRPr>
          </a:p>
          <a:p>
            <a:pPr marL="342900" indent="-342900">
              <a:buFont typeface="Wingdings"/>
              <a:buChar char="§"/>
            </a:pPr>
            <a:endParaRPr lang="en-GB" sz="2000">
              <a:latin typeface="Calibri"/>
              <a:cs typeface="Calibri"/>
            </a:endParaRPr>
          </a:p>
          <a:p>
            <a:pPr marL="342900" indent="-342900">
              <a:buFont typeface="Wingdings"/>
              <a:buChar char="§"/>
            </a:pPr>
            <a:r>
              <a:rPr lang="en-GB" sz="2000">
                <a:latin typeface="Calibri"/>
                <a:cs typeface="Calibri"/>
              </a:rPr>
              <a:t>A critic of institutions in Western culture </a:t>
            </a:r>
          </a:p>
          <a:p>
            <a:pPr marL="342900" indent="-342900">
              <a:buFont typeface="Wingdings"/>
              <a:buChar char="§"/>
            </a:pPr>
            <a:endParaRPr lang="en-GB" sz="2000">
              <a:latin typeface="Calibri"/>
              <a:cs typeface="Calibri"/>
            </a:endParaRPr>
          </a:p>
          <a:p>
            <a:pPr marL="342900" indent="-342900">
              <a:buFont typeface="Wingdings"/>
              <a:buChar char="§"/>
            </a:pPr>
            <a:r>
              <a:rPr lang="en-GB" sz="2000">
                <a:latin typeface="Calibri"/>
                <a:cs typeface="Calibri"/>
              </a:rPr>
              <a:t>Believed that the schooling system needed to be replaced as no reform could change the oppressive nature of the educational institutions. </a:t>
            </a:r>
          </a:p>
          <a:p>
            <a:pPr marL="342900" indent="-342900">
              <a:buFont typeface="Wingdings"/>
              <a:buChar char="§"/>
            </a:pPr>
            <a:endParaRPr lang="en-GB" sz="2000">
              <a:latin typeface="Calibri"/>
              <a:cs typeface="Calibri"/>
            </a:endParaRPr>
          </a:p>
          <a:p>
            <a:pPr marL="342900" indent="-342900">
              <a:buFont typeface="Wingdings"/>
              <a:buChar char="§"/>
            </a:pPr>
            <a:r>
              <a:rPr lang="en-GB" sz="2000">
                <a:latin typeface="Calibri"/>
                <a:cs typeface="Calibri"/>
              </a:rPr>
              <a:t>Advocate for self-directed learning</a:t>
            </a:r>
            <a:r>
              <a:rPr lang="en-GB" sz="2000" i="1">
                <a:latin typeface="Calibri"/>
                <a:cs typeface="Calibri"/>
              </a:rPr>
              <a:t> (Bailey et al, 2013) </a:t>
            </a:r>
          </a:p>
          <a:p>
            <a:endParaRPr lang="en-GB"/>
          </a:p>
          <a:p>
            <a:endParaRPr lang="en-GB"/>
          </a:p>
          <a:p>
            <a:endParaRPr lang="en-GB"/>
          </a:p>
          <a:p>
            <a:endParaRPr lang="en-GB"/>
          </a:p>
        </p:txBody>
      </p:sp>
      <p:pic>
        <p:nvPicPr>
          <p:cNvPr id="10" name="Content Placeholder 9">
            <a:extLst>
              <a:ext uri="{FF2B5EF4-FFF2-40B4-BE49-F238E27FC236}">
                <a16:creationId xmlns:a16="http://schemas.microsoft.com/office/drawing/2014/main" id="{C4AEA917-AEB8-7348-9D20-8C3417D2E60F}"/>
              </a:ext>
            </a:extLst>
          </p:cNvPr>
          <p:cNvPicPr>
            <a:picLocks noGrp="1" noChangeAspect="1"/>
          </p:cNvPicPr>
          <p:nvPr>
            <p:ph idx="1"/>
          </p:nvPr>
        </p:nvPicPr>
        <p:blipFill>
          <a:blip r:embed="rId2"/>
          <a:stretch>
            <a:fillRect/>
          </a:stretch>
        </p:blipFill>
        <p:spPr>
          <a:xfrm>
            <a:off x="853396" y="1714400"/>
            <a:ext cx="3825096" cy="3825096"/>
          </a:xfrm>
        </p:spPr>
      </p:pic>
      <p:sp>
        <p:nvSpPr>
          <p:cNvPr id="3" name="TextBox 2">
            <a:extLst>
              <a:ext uri="{FF2B5EF4-FFF2-40B4-BE49-F238E27FC236}">
                <a16:creationId xmlns:a16="http://schemas.microsoft.com/office/drawing/2014/main" id="{B0D4F69B-5902-479B-9CC1-1989E77F9114}"/>
              </a:ext>
            </a:extLst>
          </p:cNvPr>
          <p:cNvSpPr txBox="1"/>
          <p:nvPr/>
        </p:nvSpPr>
        <p:spPr>
          <a:xfrm>
            <a:off x="1841157" y="5712940"/>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a:latin typeface="Calibri"/>
                <a:ea typeface="+mn-lt"/>
                <a:cs typeface="+mn-lt"/>
              </a:rPr>
              <a:t>1926-2002</a:t>
            </a:r>
            <a:endParaRPr lang="en-US" sz="2800" b="1">
              <a:latin typeface="Calibri"/>
            </a:endParaRPr>
          </a:p>
        </p:txBody>
      </p:sp>
      <p:sp>
        <p:nvSpPr>
          <p:cNvPr id="8" name="Title 7">
            <a:extLst>
              <a:ext uri="{FF2B5EF4-FFF2-40B4-BE49-F238E27FC236}">
                <a16:creationId xmlns:a16="http://schemas.microsoft.com/office/drawing/2014/main" id="{666ABFAD-D71E-4019-A1A4-50DCD6406C95}"/>
              </a:ext>
            </a:extLst>
          </p:cNvPr>
          <p:cNvSpPr>
            <a:spLocks noGrp="1"/>
          </p:cNvSpPr>
          <p:nvPr>
            <p:ph type="title"/>
          </p:nvPr>
        </p:nvSpPr>
        <p:spPr>
          <a:xfrm>
            <a:off x="1484870" y="716692"/>
            <a:ext cx="2557849" cy="1485900"/>
          </a:xfrm>
        </p:spPr>
        <p:txBody>
          <a:bodyPr/>
          <a:lstStyle/>
          <a:p>
            <a:r>
              <a:rPr lang="en-US" b="1">
                <a:latin typeface="Calibri"/>
                <a:cs typeface="Calibri"/>
              </a:rPr>
              <a:t>Ivan Illich</a:t>
            </a:r>
            <a:endParaRPr lang="en-US"/>
          </a:p>
        </p:txBody>
      </p:sp>
    </p:spTree>
    <p:extLst>
      <p:ext uri="{BB962C8B-B14F-4D97-AF65-F5344CB8AC3E}">
        <p14:creationId xmlns:p14="http://schemas.microsoft.com/office/powerpoint/2010/main" val="20017018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C1458-FC55-47A4-ACAB-12EB5B652836}"/>
              </a:ext>
            </a:extLst>
          </p:cNvPr>
          <p:cNvSpPr>
            <a:spLocks noGrp="1"/>
          </p:cNvSpPr>
          <p:nvPr>
            <p:ph type="title"/>
          </p:nvPr>
        </p:nvSpPr>
        <p:spPr>
          <a:xfrm>
            <a:off x="996397" y="344419"/>
            <a:ext cx="3326606" cy="1485900"/>
          </a:xfrm>
        </p:spPr>
        <p:txBody>
          <a:bodyPr>
            <a:normAutofit/>
          </a:bodyPr>
          <a:lstStyle/>
          <a:p>
            <a:r>
              <a:rPr lang="en-GB" b="1" u="sng" err="1">
                <a:latin typeface="Calibri"/>
                <a:cs typeface="Calibri"/>
              </a:rPr>
              <a:t>Deschooling</a:t>
            </a:r>
            <a:endParaRPr lang="en-GB" b="1" u="sng">
              <a:latin typeface="Calibri"/>
              <a:cs typeface="Calibri"/>
            </a:endParaRPr>
          </a:p>
        </p:txBody>
      </p:sp>
      <p:sp>
        <p:nvSpPr>
          <p:cNvPr id="9" name="Rectangle 8">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466FC81-6BB0-40A4-ACC7-2529B5B64FC3}"/>
              </a:ext>
            </a:extLst>
          </p:cNvPr>
          <p:cNvSpPr>
            <a:spLocks noGrp="1"/>
          </p:cNvSpPr>
          <p:nvPr>
            <p:ph idx="1"/>
          </p:nvPr>
        </p:nvSpPr>
        <p:spPr>
          <a:xfrm>
            <a:off x="4857883" y="-3921"/>
            <a:ext cx="7278608" cy="6869471"/>
          </a:xfrm>
        </p:spPr>
        <p:txBody>
          <a:bodyPr vert="horz" lIns="91440" tIns="45720" rIns="91440" bIns="45720" rtlCol="0" anchor="t">
            <a:noAutofit/>
          </a:bodyPr>
          <a:lstStyle/>
          <a:p>
            <a:pPr marL="0" indent="0">
              <a:buNone/>
            </a:pPr>
            <a:endParaRPr lang="en-GB" sz="1400">
              <a:ea typeface="+mn-lt"/>
              <a:cs typeface="+mn-lt"/>
            </a:endParaRPr>
          </a:p>
          <a:p>
            <a:pPr marL="0" indent="0">
              <a:buNone/>
            </a:pPr>
            <a:r>
              <a:rPr lang="en-GB" sz="1600">
                <a:latin typeface="Calibri"/>
                <a:cs typeface="Calibri"/>
              </a:rPr>
              <a:t>The values of schools conflicted with Illich's ideas of essential components of a learning experience</a:t>
            </a:r>
            <a:r>
              <a:rPr lang="en-GB" sz="1600">
                <a:latin typeface="Calibri"/>
                <a:ea typeface="+mn-lt"/>
                <a:cs typeface="+mn-lt"/>
              </a:rPr>
              <a:t> and believed that the schooling system needed to be replaced with a convivial approach. (</a:t>
            </a:r>
            <a:r>
              <a:rPr lang="en-GB" sz="1600" i="1" err="1">
                <a:latin typeface="Calibri"/>
                <a:ea typeface="+mn-lt"/>
                <a:cs typeface="+mn-lt"/>
              </a:rPr>
              <a:t>Infed</a:t>
            </a:r>
            <a:r>
              <a:rPr lang="en-GB" sz="1600" i="1">
                <a:latin typeface="Calibri"/>
                <a:ea typeface="+mn-lt"/>
                <a:cs typeface="+mn-lt"/>
              </a:rPr>
              <a:t>, unknown).</a:t>
            </a:r>
            <a:r>
              <a:rPr lang="en-GB" sz="1600">
                <a:latin typeface="Calibri"/>
                <a:cs typeface="Calibri"/>
              </a:rPr>
              <a:t> Illich noted that institutions have created a cycle that emphasises the result of gaining a certification or qualification which indicates an individual's ability, based on the institutions assessment criteria.</a:t>
            </a:r>
            <a:r>
              <a:rPr lang="en-GB" sz="1600" i="1">
                <a:latin typeface="Calibri"/>
                <a:cs typeface="Calibri"/>
              </a:rPr>
              <a:t> (Bailey, 2013)</a:t>
            </a:r>
            <a:r>
              <a:rPr lang="en-GB" sz="1600">
                <a:latin typeface="Calibri"/>
                <a:cs typeface="Calibri"/>
              </a:rPr>
              <a:t> . This does not nurture an enjoyment for learning, which is evident in the increasing number of anxious students </a:t>
            </a:r>
            <a:r>
              <a:rPr lang="en-GB" sz="1600" i="1">
                <a:latin typeface="Calibri"/>
                <a:cs typeface="Calibri"/>
              </a:rPr>
              <a:t>(Rix, 2015)</a:t>
            </a:r>
            <a:r>
              <a:rPr lang="en-GB" sz="1600">
                <a:latin typeface="Calibri"/>
                <a:cs typeface="Calibri"/>
              </a:rPr>
              <a:t>. </a:t>
            </a:r>
            <a:endParaRPr lang="en-US" sz="1600" i="1">
              <a:latin typeface="Calibri"/>
              <a:cs typeface="Calibri"/>
            </a:endParaRPr>
          </a:p>
          <a:p>
            <a:pPr marL="0" indent="0">
              <a:buNone/>
            </a:pPr>
            <a:r>
              <a:rPr lang="en-GB" sz="1600">
                <a:latin typeface="Calibri"/>
                <a:cs typeface="Calibri"/>
              </a:rPr>
              <a:t>Institutions are also heavily teaching based, which reinforces that idea that instruction is learning, which produces workers. Illich stresses importance of a practical learning experience, engaging with a wide variety of people and developing self-directed learning to develop a richer understanding of the topic. (Z</a:t>
            </a:r>
            <a:r>
              <a:rPr lang="en-GB" sz="1600" i="1">
                <a:latin typeface="Calibri"/>
                <a:ea typeface="+mn-lt"/>
                <a:cs typeface="+mn-lt"/>
              </a:rPr>
              <a:t>aldivar, 2015). </a:t>
            </a:r>
            <a:r>
              <a:rPr lang="en-GB" sz="1600">
                <a:latin typeface="Calibri"/>
                <a:cs typeface="Calibri"/>
              </a:rPr>
              <a:t>The evidence that confirms that learning takes place whilst the learner is engaged in an experience rather than being seated and lectured at, reinforces Illich's theory that exploring topics in a way that is more stimulating develops people into self-directed learners that are not reliant on instruction. (F</a:t>
            </a:r>
            <a:r>
              <a:rPr lang="en-GB" sz="1600" i="1">
                <a:latin typeface="Calibri"/>
                <a:cs typeface="Calibri"/>
              </a:rPr>
              <a:t>lanagan, 2006)</a:t>
            </a:r>
            <a:endParaRPr lang="en-US" sz="1600" i="1">
              <a:latin typeface="Calibri"/>
              <a:cs typeface="Calibri"/>
            </a:endParaRPr>
          </a:p>
          <a:p>
            <a:pPr marL="0" indent="0">
              <a:buNone/>
            </a:pPr>
            <a:r>
              <a:rPr lang="en-GB" sz="1600">
                <a:latin typeface="Calibri"/>
                <a:ea typeface="+mn-lt"/>
                <a:cs typeface="+mn-lt"/>
              </a:rPr>
              <a:t>Illich also stated that the curriculum is devised from a prediction of industry demand, failing to value the power that education could have. </a:t>
            </a:r>
            <a:endParaRPr lang="en-GB" sz="1600" i="1">
              <a:latin typeface="Calibri"/>
              <a:cs typeface="Calibri"/>
            </a:endParaRPr>
          </a:p>
          <a:p>
            <a:pPr marL="0" indent="0">
              <a:buNone/>
            </a:pPr>
            <a:r>
              <a:rPr lang="en-GB" sz="1600" err="1">
                <a:latin typeface="Calibri"/>
                <a:cs typeface="Calibri"/>
              </a:rPr>
              <a:t>Deschooling</a:t>
            </a:r>
            <a:r>
              <a:rPr lang="en-GB" sz="1600">
                <a:latin typeface="Calibri"/>
                <a:cs typeface="Calibri"/>
              </a:rPr>
              <a:t> essentially develops a person's love for learning and counter conditions their association that learning takes place in a classroom with a teacher, to learning can take place anywhere and with anyone. </a:t>
            </a:r>
            <a:r>
              <a:rPr lang="en-GB" sz="1600">
                <a:latin typeface="Calibri"/>
                <a:ea typeface="+mn-lt"/>
                <a:cs typeface="+mn-lt"/>
              </a:rPr>
              <a:t>(Z</a:t>
            </a:r>
            <a:r>
              <a:rPr lang="en-GB" sz="1600" i="1">
                <a:latin typeface="Calibri"/>
                <a:ea typeface="+mn-lt"/>
                <a:cs typeface="+mn-lt"/>
              </a:rPr>
              <a:t>aldivar, 2015). </a:t>
            </a:r>
            <a:r>
              <a:rPr lang="en-GB" sz="1600">
                <a:latin typeface="Calibri"/>
                <a:ea typeface="+mn-lt"/>
                <a:cs typeface="+mn-lt"/>
              </a:rPr>
              <a:t>Using traditional schooling methods of prepared learning and instruction does develop an individual's understanding of a topic and is able to acquire new skills, yet with a flexible approach to learning, a second phase using the new skills in a creative way which can lead to innovative learning is only achievable outside of an institution structure. (</a:t>
            </a:r>
            <a:r>
              <a:rPr lang="en-GB" sz="1600" i="1">
                <a:latin typeface="Calibri"/>
                <a:ea typeface="+mn-lt"/>
                <a:cs typeface="+mn-lt"/>
              </a:rPr>
              <a:t>Flanagan, 2006)</a:t>
            </a:r>
            <a:endParaRPr lang="en-GB" sz="1600" i="1">
              <a:latin typeface="Calibri"/>
            </a:endParaRPr>
          </a:p>
          <a:p>
            <a:pPr marL="0" indent="0">
              <a:buNone/>
            </a:pPr>
            <a:endParaRPr lang="en-GB" sz="1400"/>
          </a:p>
          <a:p>
            <a:pPr marL="383540" indent="-383540"/>
            <a:endParaRPr lang="en-GB" sz="1400"/>
          </a:p>
        </p:txBody>
      </p:sp>
      <p:pic>
        <p:nvPicPr>
          <p:cNvPr id="4" name="Picture 4" descr="A picture containing clock&#10;&#10;Description generated with very high confidence">
            <a:extLst>
              <a:ext uri="{FF2B5EF4-FFF2-40B4-BE49-F238E27FC236}">
                <a16:creationId xmlns:a16="http://schemas.microsoft.com/office/drawing/2014/main" id="{F34BAC57-0B74-4160-9D23-AC51C0370934}"/>
              </a:ext>
            </a:extLst>
          </p:cNvPr>
          <p:cNvPicPr>
            <a:picLocks noChangeAspect="1"/>
          </p:cNvPicPr>
          <p:nvPr/>
        </p:nvPicPr>
        <p:blipFill rotWithShape="1">
          <a:blip r:embed="rId2"/>
          <a:srcRect r="33919"/>
          <a:stretch/>
        </p:blipFill>
        <p:spPr>
          <a:xfrm>
            <a:off x="993457" y="2556424"/>
            <a:ext cx="3588876" cy="2116628"/>
          </a:xfrm>
          <a:prstGeom prst="rect">
            <a:avLst/>
          </a:prstGeom>
        </p:spPr>
      </p:pic>
      <p:sp>
        <p:nvSpPr>
          <p:cNvPr id="6" name="TextBox 5">
            <a:extLst>
              <a:ext uri="{FF2B5EF4-FFF2-40B4-BE49-F238E27FC236}">
                <a16:creationId xmlns:a16="http://schemas.microsoft.com/office/drawing/2014/main" id="{ED619CF5-DA85-4685-821E-15515EF605F7}"/>
              </a:ext>
            </a:extLst>
          </p:cNvPr>
          <p:cNvSpPr txBox="1"/>
          <p:nvPr/>
        </p:nvSpPr>
        <p:spPr>
          <a:xfrm>
            <a:off x="906289" y="4801240"/>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i="1"/>
              <a:t>(Time4learning, unknown)</a:t>
            </a:r>
          </a:p>
        </p:txBody>
      </p:sp>
    </p:spTree>
    <p:extLst>
      <p:ext uri="{BB962C8B-B14F-4D97-AF65-F5344CB8AC3E}">
        <p14:creationId xmlns:p14="http://schemas.microsoft.com/office/powerpoint/2010/main" val="2923881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0756F-951B-4A50-99F7-04ACCF17E575}"/>
              </a:ext>
            </a:extLst>
          </p:cNvPr>
          <p:cNvSpPr>
            <a:spLocks noGrp="1"/>
          </p:cNvSpPr>
          <p:nvPr>
            <p:ph type="title"/>
          </p:nvPr>
        </p:nvSpPr>
        <p:spPr>
          <a:xfrm>
            <a:off x="2008215" y="46519"/>
            <a:ext cx="9601200" cy="1485900"/>
          </a:xfrm>
        </p:spPr>
        <p:txBody>
          <a:bodyPr/>
          <a:lstStyle/>
          <a:p>
            <a:r>
              <a:rPr lang="en-US" b="1">
                <a:latin typeface="Calibri"/>
                <a:cs typeface="Calibri"/>
              </a:rPr>
              <a:t>Four aspects of Illich's </a:t>
            </a:r>
            <a:r>
              <a:rPr lang="en-US" b="1" err="1">
                <a:latin typeface="Calibri"/>
                <a:cs typeface="Calibri"/>
              </a:rPr>
              <a:t>deschooling</a:t>
            </a:r>
            <a:r>
              <a:rPr lang="en-US" b="1">
                <a:latin typeface="Calibri"/>
                <a:cs typeface="Calibri"/>
              </a:rPr>
              <a:t> </a:t>
            </a:r>
          </a:p>
        </p:txBody>
      </p:sp>
      <p:sp>
        <p:nvSpPr>
          <p:cNvPr id="3" name="Content Placeholder 2">
            <a:extLst>
              <a:ext uri="{FF2B5EF4-FFF2-40B4-BE49-F238E27FC236}">
                <a16:creationId xmlns:a16="http://schemas.microsoft.com/office/drawing/2014/main" id="{1BD20BC2-3AE2-47B3-8817-86E26850E91C}"/>
              </a:ext>
            </a:extLst>
          </p:cNvPr>
          <p:cNvSpPr>
            <a:spLocks noGrp="1"/>
          </p:cNvSpPr>
          <p:nvPr>
            <p:ph idx="1"/>
          </p:nvPr>
        </p:nvSpPr>
        <p:spPr>
          <a:xfrm>
            <a:off x="846801" y="787320"/>
            <a:ext cx="11238469" cy="6258695"/>
          </a:xfrm>
        </p:spPr>
        <p:txBody>
          <a:bodyPr vert="horz" lIns="91440" tIns="45720" rIns="91440" bIns="45720" rtlCol="0" anchor="t">
            <a:noAutofit/>
          </a:bodyPr>
          <a:lstStyle/>
          <a:p>
            <a:pPr marL="383540" indent="-383540">
              <a:lnSpc>
                <a:spcPct val="100000"/>
              </a:lnSpc>
              <a:spcBef>
                <a:spcPts val="0"/>
              </a:spcBef>
              <a:spcAft>
                <a:spcPts val="0"/>
              </a:spcAft>
            </a:pPr>
            <a:r>
              <a:rPr lang="en-US" b="1" i="1">
                <a:latin typeface="Calibri"/>
                <a:ea typeface="+mn-lt"/>
                <a:cs typeface="+mn-lt"/>
              </a:rPr>
              <a:t>A critique of the process of </a:t>
            </a:r>
            <a:r>
              <a:rPr lang="en-US" b="1" i="1" err="1">
                <a:latin typeface="Calibri"/>
                <a:ea typeface="+mn-lt"/>
                <a:cs typeface="+mn-lt"/>
              </a:rPr>
              <a:t>institutionalisation</a:t>
            </a:r>
            <a:r>
              <a:rPr lang="en-US" b="1" i="1">
                <a:latin typeface="Calibri"/>
                <a:ea typeface="+mn-lt"/>
                <a:cs typeface="+mn-lt"/>
              </a:rPr>
              <a:t> - </a:t>
            </a:r>
            <a:r>
              <a:rPr lang="en-GB">
                <a:latin typeface="Calibri"/>
                <a:ea typeface="+mn-lt"/>
                <a:cs typeface="+mn-lt"/>
              </a:rPr>
              <a:t>Believed schools decreases a student's desire to learn and could lead them to developing learned helplessness. When people are given the opportunities to direct their learning experience, they engage more deeply in the process which develops their ability to independently learn new skills throughout their life. By encouraging learning to take place in natural environments you set people up for growth throughout their life, instead of relying on instruction to learn. (</a:t>
            </a:r>
            <a:r>
              <a:rPr lang="en-GB" i="1">
                <a:latin typeface="Calibri"/>
                <a:ea typeface="+mn-lt"/>
                <a:cs typeface="+mn-lt"/>
              </a:rPr>
              <a:t>Flanagan, 2006)</a:t>
            </a:r>
          </a:p>
          <a:p>
            <a:pPr marL="383540" indent="-383540"/>
            <a:endParaRPr lang="en-US" b="1">
              <a:latin typeface="Calibri"/>
              <a:ea typeface="+mn-lt"/>
              <a:cs typeface="+mn-lt"/>
            </a:endParaRPr>
          </a:p>
          <a:p>
            <a:pPr marL="383540" indent="-383540">
              <a:lnSpc>
                <a:spcPct val="100000"/>
              </a:lnSpc>
              <a:spcBef>
                <a:spcPts val="0"/>
              </a:spcBef>
              <a:spcAft>
                <a:spcPts val="0"/>
              </a:spcAft>
            </a:pPr>
            <a:r>
              <a:rPr lang="en-US" b="1" i="1">
                <a:latin typeface="Calibri"/>
                <a:ea typeface="+mn-lt"/>
                <a:cs typeface="+mn-lt"/>
              </a:rPr>
              <a:t>A critique of experts and expertise - </a:t>
            </a:r>
            <a:r>
              <a:rPr lang="en-GB">
                <a:latin typeface="Calibri"/>
                <a:ea typeface="+mn-lt"/>
                <a:cs typeface="+mn-lt"/>
              </a:rPr>
              <a:t>Institutions make us reliant on their services which can disempower people. They take away a person's ability to change their environment and access personalised support that would have more effect than the current systems. </a:t>
            </a:r>
          </a:p>
          <a:p>
            <a:pPr marL="0" indent="0">
              <a:buNone/>
            </a:pPr>
            <a:endParaRPr lang="en-US">
              <a:latin typeface="Calibri"/>
              <a:ea typeface="+mn-lt"/>
              <a:cs typeface="Calibri"/>
            </a:endParaRPr>
          </a:p>
          <a:p>
            <a:pPr marL="383540" indent="-383540"/>
            <a:r>
              <a:rPr lang="en-US" b="1" i="1">
                <a:latin typeface="Calibri"/>
                <a:ea typeface="+mn-lt"/>
                <a:cs typeface="+mn-lt"/>
              </a:rPr>
              <a:t>A critique of commodification - </a:t>
            </a:r>
            <a:r>
              <a:rPr lang="en-US">
                <a:latin typeface="Calibri"/>
                <a:ea typeface="+mn-lt"/>
                <a:cs typeface="+mn-lt"/>
              </a:rPr>
              <a:t>The misguided concept that learning  is consumed and only takes place in specific places/situations and delivered by teachers in a structured way, using a fixed predetermined curriculum. (</a:t>
            </a:r>
            <a:r>
              <a:rPr lang="en-US" i="1" err="1">
                <a:latin typeface="Calibri"/>
                <a:ea typeface="+mn-lt"/>
                <a:cs typeface="+mn-lt"/>
              </a:rPr>
              <a:t>Infed</a:t>
            </a:r>
            <a:r>
              <a:rPr lang="en-US" i="1">
                <a:latin typeface="Calibri"/>
                <a:ea typeface="+mn-lt"/>
                <a:cs typeface="+mn-lt"/>
              </a:rPr>
              <a:t>, unknown) </a:t>
            </a:r>
          </a:p>
          <a:p>
            <a:pPr marL="383540" indent="-383540"/>
            <a:endParaRPr lang="en-US" b="1">
              <a:latin typeface="Calibri"/>
              <a:cs typeface="Calibri"/>
            </a:endParaRPr>
          </a:p>
          <a:p>
            <a:pPr marL="383540" indent="-383540"/>
            <a:r>
              <a:rPr lang="en-US" b="1" i="1">
                <a:latin typeface="Calibri"/>
                <a:ea typeface="+mn-lt"/>
                <a:cs typeface="+mn-lt"/>
              </a:rPr>
              <a:t>The principle of counterproductivity </a:t>
            </a:r>
            <a:r>
              <a:rPr lang="en-US" i="1">
                <a:latin typeface="Calibri"/>
                <a:ea typeface="+mn-lt"/>
                <a:cs typeface="+mn-lt"/>
              </a:rPr>
              <a:t>-  </a:t>
            </a:r>
            <a:r>
              <a:rPr lang="en-US">
                <a:latin typeface="Calibri"/>
                <a:ea typeface="+mn-lt"/>
                <a:cs typeface="+mn-lt"/>
              </a:rPr>
              <a:t>Illich notes that the current education system will become counter-productive, creating a negative perspective of education</a:t>
            </a:r>
            <a:r>
              <a:rPr lang="en-US" i="1">
                <a:latin typeface="Calibri"/>
                <a:ea typeface="+mn-lt"/>
                <a:cs typeface="+mn-lt"/>
              </a:rPr>
              <a:t> (Kahn and Kellner, 2007)</a:t>
            </a:r>
            <a:endParaRPr lang="en-US" i="1">
              <a:latin typeface="Calibri"/>
            </a:endParaRPr>
          </a:p>
        </p:txBody>
      </p:sp>
    </p:spTree>
    <p:extLst>
      <p:ext uri="{BB962C8B-B14F-4D97-AF65-F5344CB8AC3E}">
        <p14:creationId xmlns:p14="http://schemas.microsoft.com/office/powerpoint/2010/main" val="36028033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BA91AF-F83E-4D49-90F0-A9204E56FAB7}"/>
              </a:ext>
            </a:extLst>
          </p:cNvPr>
          <p:cNvSpPr>
            <a:spLocks noGrp="1"/>
          </p:cNvSpPr>
          <p:nvPr>
            <p:ph idx="1"/>
          </p:nvPr>
        </p:nvSpPr>
        <p:spPr>
          <a:xfrm>
            <a:off x="1168204" y="1767270"/>
            <a:ext cx="10682415" cy="4902200"/>
          </a:xfrm>
        </p:spPr>
        <p:txBody>
          <a:bodyPr vert="horz" lIns="91440" tIns="45720" rIns="91440" bIns="45720" rtlCol="0" anchor="t">
            <a:normAutofit lnSpcReduction="10000"/>
          </a:bodyPr>
          <a:lstStyle/>
          <a:p>
            <a:pPr marL="0" indent="0">
              <a:buNone/>
            </a:pPr>
            <a:endParaRPr lang="en-GB" dirty="0">
              <a:latin typeface="Calibri"/>
              <a:cs typeface="Calibri"/>
            </a:endParaRPr>
          </a:p>
          <a:p>
            <a:pPr marL="383540" indent="-383540"/>
            <a:r>
              <a:rPr lang="en-GB" dirty="0">
                <a:latin typeface="Calibri"/>
                <a:cs typeface="Calibri"/>
              </a:rPr>
              <a:t>Illich's ideas can have a profound impact on how a learner approaches their educational experiences. He intends to encourage the value of casual learning without the requirement of instruction, increasing people's active engagement in developing their knowledge in their everyday life. </a:t>
            </a:r>
            <a:r>
              <a:rPr lang="en-GB" i="1" dirty="0">
                <a:latin typeface="Calibri"/>
                <a:cs typeface="Calibri"/>
              </a:rPr>
              <a:t>(</a:t>
            </a:r>
            <a:r>
              <a:rPr lang="en-GB" i="1" dirty="0" err="1">
                <a:latin typeface="Calibri"/>
                <a:cs typeface="Calibri"/>
              </a:rPr>
              <a:t>Infed</a:t>
            </a:r>
            <a:r>
              <a:rPr lang="en-GB" i="1" dirty="0">
                <a:latin typeface="Calibri"/>
                <a:cs typeface="Calibri"/>
              </a:rPr>
              <a:t>, unknown) </a:t>
            </a:r>
            <a:endParaRPr lang="en-GB" i="1">
              <a:latin typeface="Calibri"/>
              <a:cs typeface="Calibri"/>
            </a:endParaRPr>
          </a:p>
          <a:p>
            <a:pPr marL="383540" indent="-383540"/>
            <a:r>
              <a:rPr lang="en-GB" dirty="0">
                <a:latin typeface="Calibri"/>
                <a:cs typeface="Calibri"/>
              </a:rPr>
              <a:t>Recognised the oppression of the current system which is not dissimilar to Rousseau's perspective that curriculum and traditional schooling is limiting. </a:t>
            </a:r>
            <a:r>
              <a:rPr lang="en-GB" i="1" dirty="0">
                <a:latin typeface="Calibri"/>
                <a:cs typeface="Calibri"/>
              </a:rPr>
              <a:t>(Bailey et al, 2013)</a:t>
            </a:r>
            <a:endParaRPr lang="en-GB" i="1">
              <a:latin typeface="Calibri"/>
              <a:cs typeface="Calibri"/>
            </a:endParaRPr>
          </a:p>
          <a:p>
            <a:pPr marL="383540" indent="-383540"/>
            <a:r>
              <a:rPr lang="en-GB" dirty="0">
                <a:latin typeface="Calibri"/>
                <a:cs typeface="Calibri"/>
              </a:rPr>
              <a:t>By incorporating practical experience and learning through direct observation or integration of life experiences increases the knowledge that is taken. Experiencing real life in different businesses, groups, or cultures allows a person to observe and learn from other people and their life experiences. Although their interactions may be based on subjective information, the value of engaging with people or environments that have a direct link, understanding or experience with a topic is vital when learning. </a:t>
            </a:r>
            <a:endParaRPr lang="en-GB">
              <a:latin typeface="Calibri"/>
              <a:cs typeface="Calibri"/>
            </a:endParaRPr>
          </a:p>
          <a:p>
            <a:pPr marL="383540" indent="-383540"/>
            <a:r>
              <a:rPr lang="en-GB" dirty="0">
                <a:latin typeface="Calibri"/>
                <a:cs typeface="Calibri"/>
              </a:rPr>
              <a:t>Illich believed that nurturing conviviality within our relationships with one another, as well as our learning could overthrow the oppression institutions have on society. </a:t>
            </a:r>
            <a:r>
              <a:rPr lang="en-GB" i="1" dirty="0">
                <a:latin typeface="Calibri"/>
                <a:cs typeface="Calibri"/>
              </a:rPr>
              <a:t>(Flanagan, 2006) </a:t>
            </a:r>
            <a:endParaRPr lang="en-GB" i="1">
              <a:latin typeface="Calibri"/>
              <a:cs typeface="Calibri"/>
            </a:endParaRPr>
          </a:p>
          <a:p>
            <a:pPr marL="0" indent="0">
              <a:buNone/>
            </a:pPr>
            <a:endParaRPr lang="en-GB" sz="1600" dirty="0"/>
          </a:p>
          <a:p>
            <a:pPr marL="383540" indent="-383540"/>
            <a:endParaRPr lang="en-US"/>
          </a:p>
        </p:txBody>
      </p:sp>
      <p:sp>
        <p:nvSpPr>
          <p:cNvPr id="4" name="Plus Sign 3">
            <a:extLst>
              <a:ext uri="{FF2B5EF4-FFF2-40B4-BE49-F238E27FC236}">
                <a16:creationId xmlns:a16="http://schemas.microsoft.com/office/drawing/2014/main" id="{BD1F592A-E7FC-4ADF-95AC-3C366ABD8E39}"/>
              </a:ext>
            </a:extLst>
          </p:cNvPr>
          <p:cNvSpPr/>
          <p:nvPr/>
        </p:nvSpPr>
        <p:spPr>
          <a:xfrm>
            <a:off x="5757193" y="335386"/>
            <a:ext cx="1507160" cy="1504858"/>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243867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inus Sign 3">
            <a:extLst>
              <a:ext uri="{FF2B5EF4-FFF2-40B4-BE49-F238E27FC236}">
                <a16:creationId xmlns:a16="http://schemas.microsoft.com/office/drawing/2014/main" id="{934366F8-F952-4CD5-9316-95FE0784FA94}"/>
              </a:ext>
            </a:extLst>
          </p:cNvPr>
          <p:cNvSpPr/>
          <p:nvPr/>
        </p:nvSpPr>
        <p:spPr>
          <a:xfrm>
            <a:off x="5517414" y="312351"/>
            <a:ext cx="1622732" cy="1594505"/>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5">
            <a:extLst>
              <a:ext uri="{FF2B5EF4-FFF2-40B4-BE49-F238E27FC236}">
                <a16:creationId xmlns:a16="http://schemas.microsoft.com/office/drawing/2014/main" id="{F28BB245-F7C7-495A-B9AF-3B7E9097E41C}"/>
              </a:ext>
            </a:extLst>
          </p:cNvPr>
          <p:cNvSpPr>
            <a:spLocks noGrp="1"/>
          </p:cNvSpPr>
          <p:nvPr>
            <p:ph idx="1"/>
          </p:nvPr>
        </p:nvSpPr>
        <p:spPr/>
        <p:txBody>
          <a:bodyPr vert="horz" lIns="91440" tIns="45720" rIns="91440" bIns="45720" rtlCol="0" anchor="t">
            <a:normAutofit lnSpcReduction="10000"/>
          </a:bodyPr>
          <a:lstStyle/>
          <a:p>
            <a:pPr marL="383540" indent="-383540"/>
            <a:r>
              <a:rPr lang="en-US">
                <a:latin typeface="Calibri"/>
                <a:ea typeface="+mn-lt"/>
                <a:cs typeface="+mn-lt"/>
              </a:rPr>
              <a:t>Does not acknowledge the impact the reforms had for minority groups who had previously experienced barriers in accessing education. </a:t>
            </a:r>
            <a:r>
              <a:rPr lang="en-US" i="1">
                <a:latin typeface="Calibri"/>
                <a:ea typeface="+mn-lt"/>
                <a:cs typeface="+mn-lt"/>
              </a:rPr>
              <a:t>(Bailey, 2013)</a:t>
            </a:r>
            <a:r>
              <a:rPr lang="en-US">
                <a:latin typeface="Calibri"/>
                <a:ea typeface="+mn-lt"/>
                <a:cs typeface="+mn-lt"/>
              </a:rPr>
              <a:t> </a:t>
            </a:r>
            <a:endParaRPr lang="en-US">
              <a:latin typeface="Calibri"/>
              <a:cs typeface="Calibri"/>
            </a:endParaRPr>
          </a:p>
          <a:p>
            <a:pPr marL="383540" indent="-383540"/>
            <a:r>
              <a:rPr lang="en-US">
                <a:latin typeface="Calibri"/>
                <a:ea typeface="+mn-lt"/>
                <a:cs typeface="+mn-lt"/>
              </a:rPr>
              <a:t> </a:t>
            </a:r>
            <a:br>
              <a:rPr lang="en-US">
                <a:latin typeface="Calibri"/>
                <a:ea typeface="+mn-lt"/>
                <a:cs typeface="+mn-lt"/>
              </a:rPr>
            </a:br>
            <a:r>
              <a:rPr lang="en-US">
                <a:latin typeface="Calibri"/>
                <a:ea typeface="+mn-lt"/>
                <a:cs typeface="+mn-lt"/>
              </a:rPr>
              <a:t> He does not identify how schooling can develop critical thinking skills and the benefits that the current system has.  </a:t>
            </a:r>
            <a:endParaRPr lang="en-US">
              <a:latin typeface="Calibri"/>
              <a:cs typeface="Calibri"/>
            </a:endParaRPr>
          </a:p>
          <a:p>
            <a:pPr marL="383540" indent="-383540"/>
            <a:r>
              <a:rPr lang="en-US">
                <a:latin typeface="Calibri"/>
                <a:ea typeface="+mn-lt"/>
                <a:cs typeface="+mn-lt"/>
              </a:rPr>
              <a:t>His deschooling theory has attracted a lot of attention, yet how informal learning could take place was not explored at depth. </a:t>
            </a:r>
            <a:endParaRPr lang="en-US">
              <a:latin typeface="Calibri"/>
              <a:cs typeface="Calibri"/>
            </a:endParaRPr>
          </a:p>
          <a:p>
            <a:pPr marL="383540" indent="-383540"/>
            <a:endParaRPr lang="en-US">
              <a:latin typeface="Calibri"/>
              <a:cs typeface="Calibri"/>
            </a:endParaRPr>
          </a:p>
          <a:p>
            <a:pPr marL="383540" indent="-383540"/>
            <a:r>
              <a:rPr lang="en-US">
                <a:latin typeface="Calibri"/>
                <a:ea typeface="+mn-lt"/>
                <a:cs typeface="+mn-lt"/>
              </a:rPr>
              <a:t>Illich is known to use his intuition within his writings and not considering imperial evidence throughout his enquiries into how education can be improved. </a:t>
            </a:r>
            <a:r>
              <a:rPr lang="en-US" i="1">
                <a:latin typeface="Calibri"/>
                <a:ea typeface="+mn-lt"/>
                <a:cs typeface="+mn-lt"/>
              </a:rPr>
              <a:t>(Infed, unknown) </a:t>
            </a:r>
            <a:r>
              <a:rPr lang="en-US">
                <a:latin typeface="Calibri"/>
                <a:ea typeface="+mn-lt"/>
                <a:cs typeface="+mn-lt"/>
              </a:rPr>
              <a:t> </a:t>
            </a:r>
            <a:endParaRPr lang="en-US">
              <a:latin typeface="Calibri"/>
            </a:endParaRPr>
          </a:p>
          <a:p>
            <a:pPr marL="383540" indent="-383540"/>
            <a:endParaRPr lang="en-US"/>
          </a:p>
        </p:txBody>
      </p:sp>
    </p:spTree>
    <p:extLst>
      <p:ext uri="{BB962C8B-B14F-4D97-AF65-F5344CB8AC3E}">
        <p14:creationId xmlns:p14="http://schemas.microsoft.com/office/powerpoint/2010/main" val="2801600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4" descr="Head with gears">
            <a:extLst>
              <a:ext uri="{FF2B5EF4-FFF2-40B4-BE49-F238E27FC236}">
                <a16:creationId xmlns:a16="http://schemas.microsoft.com/office/drawing/2014/main" id="{862EF492-E645-4BB2-8EFA-A58DD73E635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866794" y="121024"/>
            <a:ext cx="1434352" cy="1425388"/>
          </a:xfrm>
          <a:prstGeom prst="rect">
            <a:avLst/>
          </a:prstGeom>
        </p:spPr>
      </p:pic>
      <p:sp>
        <p:nvSpPr>
          <p:cNvPr id="6" name="TextBox 5">
            <a:extLst>
              <a:ext uri="{FF2B5EF4-FFF2-40B4-BE49-F238E27FC236}">
                <a16:creationId xmlns:a16="http://schemas.microsoft.com/office/drawing/2014/main" id="{0AF68274-A2D2-4434-B94A-2A325565E4BA}"/>
              </a:ext>
            </a:extLst>
          </p:cNvPr>
          <p:cNvSpPr txBox="1"/>
          <p:nvPr/>
        </p:nvSpPr>
        <p:spPr>
          <a:xfrm>
            <a:off x="1326292" y="1542536"/>
            <a:ext cx="10188144"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
            </a:pPr>
            <a:r>
              <a:rPr lang="en-GB" sz="2000">
                <a:solidFill>
                  <a:srgbClr val="191B0E"/>
                </a:solidFill>
                <a:latin typeface="Calibri"/>
                <a:cs typeface="Arial"/>
              </a:rPr>
              <a:t>If you were going to be a:</a:t>
            </a:r>
            <a:r>
              <a:rPr lang="en-GB" sz="2000">
                <a:latin typeface="Calibri"/>
                <a:cs typeface="Arial"/>
              </a:rPr>
              <a:t>​</a:t>
            </a:r>
            <a:endParaRPr lang="en-US"/>
          </a:p>
          <a:p>
            <a:endParaRPr lang="en-GB" sz="2000">
              <a:latin typeface="Calibri"/>
              <a:cs typeface="Arial"/>
            </a:endParaRPr>
          </a:p>
          <a:p>
            <a:r>
              <a:rPr lang="en-GB" sz="2000">
                <a:solidFill>
                  <a:srgbClr val="191B0E"/>
                </a:solidFill>
                <a:latin typeface="Calibri"/>
                <a:cs typeface="Arial"/>
              </a:rPr>
              <a:t>      Lawyer </a:t>
            </a:r>
            <a:r>
              <a:rPr lang="en-GB" sz="2000">
                <a:latin typeface="Calibri"/>
                <a:cs typeface="Arial"/>
              </a:rPr>
              <a:t>​</a:t>
            </a:r>
          </a:p>
          <a:p>
            <a:r>
              <a:rPr lang="en-GB" sz="2000">
                <a:solidFill>
                  <a:srgbClr val="191B0E"/>
                </a:solidFill>
                <a:latin typeface="Calibri"/>
                <a:cs typeface="Arial"/>
              </a:rPr>
              <a:t>      Classroom assistant</a:t>
            </a:r>
            <a:r>
              <a:rPr lang="en-GB" sz="2000">
                <a:latin typeface="Calibri"/>
                <a:cs typeface="Arial"/>
              </a:rPr>
              <a:t>​</a:t>
            </a:r>
          </a:p>
          <a:p>
            <a:r>
              <a:rPr lang="en-GB" sz="2000">
                <a:solidFill>
                  <a:srgbClr val="191B0E"/>
                </a:solidFill>
                <a:latin typeface="Calibri"/>
                <a:cs typeface="Arial"/>
              </a:rPr>
              <a:t>      CEO </a:t>
            </a:r>
            <a:r>
              <a:rPr lang="en-GB" sz="2000">
                <a:latin typeface="Calibri"/>
                <a:cs typeface="Arial"/>
              </a:rPr>
              <a:t>​</a:t>
            </a:r>
          </a:p>
          <a:p>
            <a:r>
              <a:rPr lang="en-GB" sz="2000">
                <a:solidFill>
                  <a:srgbClr val="191B0E"/>
                </a:solidFill>
                <a:latin typeface="Calibri"/>
                <a:cs typeface="Arial"/>
              </a:rPr>
              <a:t>      Psychologist</a:t>
            </a:r>
            <a:r>
              <a:rPr lang="en-GB" sz="2000">
                <a:latin typeface="Calibri"/>
                <a:cs typeface="Arial"/>
              </a:rPr>
              <a:t>​</a:t>
            </a:r>
          </a:p>
          <a:p>
            <a:endParaRPr lang="en-GB" sz="2000">
              <a:latin typeface="Calibri"/>
              <a:cs typeface="Arial"/>
            </a:endParaRPr>
          </a:p>
          <a:p>
            <a:endParaRPr lang="en-GB" sz="2000">
              <a:latin typeface="Calibri"/>
              <a:cs typeface="Arial"/>
            </a:endParaRPr>
          </a:p>
          <a:p>
            <a:pPr marL="342900" indent="-342900">
              <a:buFont typeface="Wingdings"/>
              <a:buChar char="§"/>
            </a:pPr>
            <a:r>
              <a:rPr lang="en-US" sz="2000">
                <a:latin typeface="Calibri"/>
                <a:cs typeface="Arial"/>
              </a:rPr>
              <a:t>​</a:t>
            </a:r>
            <a:r>
              <a:rPr lang="en-GB" sz="2000">
                <a:solidFill>
                  <a:srgbClr val="191B0E"/>
                </a:solidFill>
                <a:latin typeface="Calibri"/>
                <a:cs typeface="Arial"/>
              </a:rPr>
              <a:t>How would you achieve that title within educational institutions? </a:t>
            </a:r>
            <a:r>
              <a:rPr lang="en-GB" sz="2000">
                <a:latin typeface="Calibri"/>
                <a:cs typeface="Arial"/>
              </a:rPr>
              <a:t>​</a:t>
            </a:r>
          </a:p>
          <a:p>
            <a:br>
              <a:rPr lang="en-US" sz="2000">
                <a:latin typeface="Calibri"/>
                <a:cs typeface="Arial"/>
              </a:rPr>
            </a:br>
            <a:r>
              <a:rPr lang="en-US" sz="2000">
                <a:latin typeface="Calibri"/>
                <a:cs typeface="Arial"/>
              </a:rPr>
              <a:t>​</a:t>
            </a:r>
          </a:p>
          <a:p>
            <a:pPr marL="342900" indent="-342900">
              <a:buFont typeface="Wingdings"/>
              <a:buChar char="§"/>
            </a:pPr>
            <a:r>
              <a:rPr lang="en-GB" sz="2000">
                <a:solidFill>
                  <a:srgbClr val="191B0E"/>
                </a:solidFill>
                <a:latin typeface="Calibri"/>
                <a:cs typeface="Arial"/>
              </a:rPr>
              <a:t>How would you achieve that title through alternative methods of schooling? </a:t>
            </a:r>
            <a:r>
              <a:rPr lang="en-GB" sz="2000">
                <a:latin typeface="Calibri"/>
                <a:cs typeface="Arial"/>
              </a:rPr>
              <a:t>​</a:t>
            </a:r>
          </a:p>
          <a:p>
            <a:br>
              <a:rPr lang="en-US" sz="2000">
                <a:latin typeface="Calibri"/>
                <a:cs typeface="Arial"/>
              </a:rPr>
            </a:br>
            <a:r>
              <a:rPr lang="en-US" sz="2000">
                <a:latin typeface="Calibri"/>
                <a:cs typeface="Arial"/>
              </a:rPr>
              <a:t>​</a:t>
            </a:r>
          </a:p>
          <a:p>
            <a:pPr marL="342900" indent="-342900">
              <a:buFont typeface="Wingdings"/>
              <a:buChar char="§"/>
            </a:pPr>
            <a:r>
              <a:rPr lang="en-GB" sz="2000">
                <a:solidFill>
                  <a:srgbClr val="191B0E"/>
                </a:solidFill>
                <a:latin typeface="Calibri"/>
                <a:cs typeface="Arial"/>
              </a:rPr>
              <a:t>Does it allow for more creativity in integrating what you find resourceful and essential in your goal which a route may or may not offer? </a:t>
            </a:r>
          </a:p>
        </p:txBody>
      </p:sp>
    </p:spTree>
    <p:extLst>
      <p:ext uri="{BB962C8B-B14F-4D97-AF65-F5344CB8AC3E}">
        <p14:creationId xmlns:p14="http://schemas.microsoft.com/office/powerpoint/2010/main" val="33133995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8"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5" name="Rectangle 10">
            <a:extLst>
              <a:ext uri="{FF2B5EF4-FFF2-40B4-BE49-F238E27FC236}">
                <a16:creationId xmlns:a16="http://schemas.microsoft.com/office/drawing/2014/main" id="{51D149FF-24EA-4575-93C6-D58A02586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0B57E-90C5-6948-A73C-C51BE8BE1D60}"/>
              </a:ext>
            </a:extLst>
          </p:cNvPr>
          <p:cNvSpPr>
            <a:spLocks noGrp="1"/>
          </p:cNvSpPr>
          <p:nvPr>
            <p:ph type="title"/>
          </p:nvPr>
        </p:nvSpPr>
        <p:spPr>
          <a:xfrm>
            <a:off x="2558956" y="1480930"/>
            <a:ext cx="4975700" cy="3672027"/>
          </a:xfrm>
        </p:spPr>
        <p:txBody>
          <a:bodyPr vert="horz" lIns="91440" tIns="45720" rIns="91440" bIns="45720" rtlCol="0" anchor="ctr">
            <a:normAutofit/>
          </a:bodyPr>
          <a:lstStyle/>
          <a:p>
            <a:pPr algn="r"/>
            <a:r>
              <a:rPr lang="en-GB" sz="4800" cap="all"/>
              <a:t>How does this relate to modern day education?</a:t>
            </a:r>
            <a:endParaRPr lang="en-US" sz="4800" cap="all"/>
          </a:p>
        </p:txBody>
      </p:sp>
      <p:sp>
        <p:nvSpPr>
          <p:cNvPr id="6" name="Rectangle 12">
            <a:extLst>
              <a:ext uri="{FF2B5EF4-FFF2-40B4-BE49-F238E27FC236}">
                <a16:creationId xmlns:a16="http://schemas.microsoft.com/office/drawing/2014/main" id="{CC965133-69F4-4869-A4C0-97C9B2B60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2108425" cy="68576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6">
            <a:extLst>
              <a:ext uri="{FF2B5EF4-FFF2-40B4-BE49-F238E27FC236}">
                <a16:creationId xmlns:a16="http://schemas.microsoft.com/office/drawing/2014/main" id="{43FEB8E0-28C6-45D4-B8D7-F36F09074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125266"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cxnSp>
        <p:nvCxnSpPr>
          <p:cNvPr id="12" name="Straight Connector 16">
            <a:extLst>
              <a:ext uri="{FF2B5EF4-FFF2-40B4-BE49-F238E27FC236}">
                <a16:creationId xmlns:a16="http://schemas.microsoft.com/office/drawing/2014/main" id="{409EBF91-BD5B-4CA7-8B07-993751CD3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6357" y="2463421"/>
            <a:ext cx="0" cy="203351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495783"/>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6A9FE9A-3062-490F-8CB1-E3E53388D796}"/>
              </a:ext>
            </a:extLst>
          </p:cNvPr>
          <p:cNvSpPr txBox="1"/>
          <p:nvPr/>
        </p:nvSpPr>
        <p:spPr>
          <a:xfrm>
            <a:off x="781823" y="1070147"/>
            <a:ext cx="9724766" cy="62170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ü"/>
            </a:pPr>
            <a:r>
              <a:rPr lang="en-GB" sz="2000" b="1">
                <a:latin typeface="Calibri"/>
                <a:cs typeface="Calibri"/>
              </a:rPr>
              <a:t>Children should not be overstretched in their education from too young an age.</a:t>
            </a:r>
            <a:endParaRPr lang="en-US"/>
          </a:p>
          <a:p>
            <a:pPr marL="342900" indent="-342900">
              <a:buFont typeface="Wingdings"/>
              <a:buChar char="ü"/>
            </a:pPr>
            <a:endParaRPr lang="en-GB" sz="2000" b="1">
              <a:latin typeface="Calibri"/>
              <a:cs typeface="Calibri"/>
            </a:endParaRPr>
          </a:p>
          <a:p>
            <a:pPr marL="342900" indent="-342900">
              <a:buFont typeface="Wingdings"/>
              <a:buChar char="ü"/>
            </a:pPr>
            <a:r>
              <a:rPr lang="en-GB" sz="2000" b="1">
                <a:latin typeface="Calibri"/>
                <a:cs typeface="Calibri"/>
              </a:rPr>
              <a:t>His theory is now known as the 'Foundation Phase' or ‘Early Childhood Education’.</a:t>
            </a:r>
            <a:endParaRPr lang="en-US" sz="2000" b="1">
              <a:latin typeface="Calibri"/>
              <a:cs typeface="Calibri"/>
            </a:endParaRPr>
          </a:p>
          <a:p>
            <a:pPr marL="342900" indent="-342900">
              <a:buFont typeface="Wingdings"/>
              <a:buChar char="ü"/>
            </a:pPr>
            <a:endParaRPr lang="en-GB" sz="2000" b="1">
              <a:latin typeface="Calibri"/>
              <a:cs typeface="Calibri"/>
            </a:endParaRPr>
          </a:p>
          <a:p>
            <a:pPr marL="342900" indent="-342900">
              <a:buFont typeface="Wingdings"/>
              <a:buChar char="ü"/>
            </a:pPr>
            <a:r>
              <a:rPr lang="en-GB" sz="2000" b="1">
                <a:latin typeface="Calibri"/>
                <a:cs typeface="Calibri"/>
              </a:rPr>
              <a:t>Everything in moderation refers to the wide variety of subjects covered under today's curriculum.</a:t>
            </a:r>
          </a:p>
          <a:p>
            <a:pPr marL="342900" indent="-342900">
              <a:buFont typeface="Wingdings"/>
              <a:buChar char="ü"/>
            </a:pPr>
            <a:endParaRPr lang="en-GB" sz="2000" b="1">
              <a:latin typeface="Calibri"/>
              <a:ea typeface="+mn-lt"/>
              <a:cs typeface="Calibri"/>
            </a:endParaRPr>
          </a:p>
          <a:p>
            <a:pPr marL="342900" indent="-342900">
              <a:buFont typeface="Wingdings"/>
              <a:buChar char="ü"/>
            </a:pPr>
            <a:r>
              <a:rPr lang="en-GB" sz="2000" b="1">
                <a:latin typeface="Calibri"/>
                <a:ea typeface="+mn-lt"/>
                <a:cs typeface="+mn-lt"/>
              </a:rPr>
              <a:t>Modern teaching practices are expanding the role of visualization and oral communication to obtain knowledge.</a:t>
            </a:r>
          </a:p>
          <a:p>
            <a:pPr marL="342900" indent="-342900">
              <a:buFont typeface="Wingdings"/>
              <a:buChar char="ü"/>
            </a:pPr>
            <a:endParaRPr lang="en-GB" sz="2000" b="1">
              <a:latin typeface="Calibri"/>
              <a:ea typeface="+mn-lt"/>
              <a:cs typeface="+mn-lt"/>
            </a:endParaRPr>
          </a:p>
          <a:p>
            <a:pPr marL="342900" indent="-342900">
              <a:buFont typeface="Wingdings"/>
              <a:buChar char="ü"/>
            </a:pPr>
            <a:r>
              <a:rPr lang="en-GB" sz="2000" b="1">
                <a:latin typeface="Calibri"/>
                <a:ea typeface="+mn-lt"/>
                <a:cs typeface="+mn-lt"/>
              </a:rPr>
              <a:t>Knowledge is being recognised as an essential and distinctive feature in the way people live.</a:t>
            </a:r>
            <a:endParaRPr lang="en-GB" sz="2000" b="1">
              <a:latin typeface="Calibri"/>
              <a:cs typeface="Calibri"/>
            </a:endParaRPr>
          </a:p>
          <a:p>
            <a:pPr marL="342900" indent="-342900">
              <a:buFont typeface="Wingdings"/>
              <a:buChar char="ü"/>
            </a:pPr>
            <a:endParaRPr lang="en-GB" sz="2000" b="1">
              <a:latin typeface="Calibri"/>
              <a:cs typeface="Calibri"/>
            </a:endParaRPr>
          </a:p>
          <a:p>
            <a:pPr marL="342900" indent="-342900">
              <a:buFont typeface="Wingdings"/>
              <a:buChar char="ü"/>
            </a:pPr>
            <a:r>
              <a:rPr lang="en-GB" sz="2000" b="1">
                <a:latin typeface="Calibri"/>
                <a:ea typeface="+mn-lt"/>
                <a:cs typeface="+mn-lt"/>
              </a:rPr>
              <a:t>Wellbeing is central to the new curriculum in Wales, in encouraging our children and young people to become flourishing, self-assured and resilient individuals by increasing their mental and emotional state.</a:t>
            </a:r>
            <a:endParaRPr lang="en-GB" sz="2000" b="1">
              <a:latin typeface="Calibri"/>
              <a:cs typeface="Calibri"/>
            </a:endParaRPr>
          </a:p>
          <a:p>
            <a:pPr marL="342900" indent="-342900">
              <a:buFont typeface="Wingdings"/>
              <a:buChar char="ü"/>
            </a:pPr>
            <a:endParaRPr lang="en-GB" sz="2000" b="1">
              <a:latin typeface="Calibri"/>
              <a:cs typeface="Calibri"/>
            </a:endParaRPr>
          </a:p>
          <a:p>
            <a:pPr marL="342900" indent="-342900">
              <a:buFont typeface="Wingdings"/>
              <a:buChar char="ü"/>
            </a:pPr>
            <a:r>
              <a:rPr lang="en-GB" sz="2000" b="1">
                <a:latin typeface="Calibri"/>
                <a:cs typeface="Calibri"/>
              </a:rPr>
              <a:t>With mental health issues on the rise,</a:t>
            </a:r>
            <a:r>
              <a:rPr lang="en-GB" sz="2000" b="1">
                <a:solidFill>
                  <a:srgbClr val="000000"/>
                </a:solidFill>
                <a:latin typeface="Calibri"/>
                <a:cs typeface="Calibri"/>
              </a:rPr>
              <a:t> t</a:t>
            </a:r>
            <a:r>
              <a:rPr lang="en-GB" sz="2000" b="1">
                <a:solidFill>
                  <a:schemeClr val="tx2"/>
                </a:solidFill>
                <a:latin typeface="Calibri"/>
                <a:cs typeface="Calibri"/>
              </a:rPr>
              <a:t>he Welsh Government wants to introduce whole school approaches and online help in addition to face-to-face counselling.</a:t>
            </a:r>
            <a:endParaRPr lang="en-GB" sz="2000">
              <a:solidFill>
                <a:schemeClr val="tx2"/>
              </a:solidFill>
            </a:endParaRPr>
          </a:p>
          <a:p>
            <a:pPr marL="285750" indent="-285750">
              <a:buFont typeface="Wingdings,Sans-Serif"/>
              <a:buChar char="§"/>
            </a:pPr>
            <a:endParaRPr lang="en-GB" b="1">
              <a:latin typeface="Calibri"/>
              <a:cs typeface="Calibri"/>
            </a:endParaRPr>
          </a:p>
        </p:txBody>
      </p:sp>
      <p:sp>
        <p:nvSpPr>
          <p:cNvPr id="4" name="TextBox 3">
            <a:extLst>
              <a:ext uri="{FF2B5EF4-FFF2-40B4-BE49-F238E27FC236}">
                <a16:creationId xmlns:a16="http://schemas.microsoft.com/office/drawing/2014/main" id="{A88F8FA0-B9CC-4C60-8796-174444594EB3}"/>
              </a:ext>
            </a:extLst>
          </p:cNvPr>
          <p:cNvSpPr txBox="1"/>
          <p:nvPr/>
        </p:nvSpPr>
        <p:spPr>
          <a:xfrm>
            <a:off x="702662" y="206461"/>
            <a:ext cx="944674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chemeClr val="tx2"/>
                </a:solidFill>
                <a:latin typeface="Calibri"/>
                <a:ea typeface="+mj-ea"/>
                <a:cs typeface="Calibri"/>
              </a:rPr>
              <a:t>Aristotle and Modern Education:</a:t>
            </a:r>
            <a:endParaRPr lang="en-US" b="1">
              <a:solidFill>
                <a:schemeClr val="tx2"/>
              </a:solidFill>
              <a:latin typeface="Calibri"/>
              <a:cs typeface="Calibri"/>
            </a:endParaRPr>
          </a:p>
        </p:txBody>
      </p:sp>
      <p:pic>
        <p:nvPicPr>
          <p:cNvPr id="2" name="Picture 5" descr="A picture containing table, sitting, man, holding&#10;&#10;Description generated with very high confidence">
            <a:extLst>
              <a:ext uri="{FF2B5EF4-FFF2-40B4-BE49-F238E27FC236}">
                <a16:creationId xmlns:a16="http://schemas.microsoft.com/office/drawing/2014/main" id="{0CD21CF6-7C20-4407-89D1-4B44AFC9B4F9}"/>
              </a:ext>
            </a:extLst>
          </p:cNvPr>
          <p:cNvPicPr>
            <a:picLocks noChangeAspect="1"/>
          </p:cNvPicPr>
          <p:nvPr/>
        </p:nvPicPr>
        <p:blipFill rotWithShape="1">
          <a:blip r:embed="rId2"/>
          <a:srcRect t="44526" r="-621" b="418"/>
          <a:stretch/>
        </p:blipFill>
        <p:spPr>
          <a:xfrm>
            <a:off x="9886629" y="118397"/>
            <a:ext cx="2160949" cy="1492626"/>
          </a:xfrm>
          <a:prstGeom prst="rect">
            <a:avLst/>
          </a:prstGeom>
        </p:spPr>
      </p:pic>
    </p:spTree>
    <p:extLst>
      <p:ext uri="{BB962C8B-B14F-4D97-AF65-F5344CB8AC3E}">
        <p14:creationId xmlns:p14="http://schemas.microsoft.com/office/powerpoint/2010/main" val="27690634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Content Placeholder 3">
            <a:extLst>
              <a:ext uri="{FF2B5EF4-FFF2-40B4-BE49-F238E27FC236}">
                <a16:creationId xmlns:a16="http://schemas.microsoft.com/office/drawing/2014/main" id="{33583D81-003B-3F46-A9D6-EE7CA4386C65}"/>
              </a:ext>
            </a:extLst>
          </p:cNvPr>
          <p:cNvSpPr txBox="1">
            <a:spLocks noGrp="1"/>
          </p:cNvSpPr>
          <p:nvPr>
            <p:ph idx="1"/>
          </p:nvPr>
        </p:nvSpPr>
        <p:spPr>
          <a:xfrm>
            <a:off x="5704961" y="383949"/>
            <a:ext cx="6269326" cy="2565702"/>
          </a:xfrm>
          <a:prstGeom prst="rect">
            <a:avLst/>
          </a:prstGeom>
          <a:noFill/>
        </p:spPr>
        <p:txBody>
          <a:bodyPr wrap="square" rtlCol="0">
            <a:spAutoFit/>
          </a:bodyPr>
          <a:lstStyle/>
          <a:p>
            <a:pPr marL="0" indent="0" algn="l">
              <a:buNone/>
            </a:pPr>
            <a:r>
              <a:rPr lang="en-GB" sz="1900" b="1">
                <a:latin typeface="Calibri" panose="020F0502020204030204" pitchFamily="34" charset="0"/>
              </a:rPr>
              <a:t>The Foundation Phase in Wales</a:t>
            </a:r>
            <a:r>
              <a:rPr lang="en-GB" sz="1900">
                <a:latin typeface="Calibri" panose="020F0502020204030204" pitchFamily="34" charset="0"/>
              </a:rPr>
              <a:t>– Elements of Rousseau’s curriculum are visible in all Areas of Learning, with the exception of the Welsh Language Development. The Foundation Phase actively encourages leaning for children aged 3 – 7, via exploration in the natural environment whilst utilising senses and physical activity (Welsh Government, 2015). The role of the teacher is comparable to Émile’s tutor;  both roles are perceived as facilitators (Welsh Government, 2012).</a:t>
            </a:r>
            <a:endParaRPr lang="en-US" sz="1900">
              <a:latin typeface="Calibri" panose="020F0502020204030204" pitchFamily="34" charset="0"/>
            </a:endParaRPr>
          </a:p>
        </p:txBody>
      </p:sp>
      <p:sp>
        <p:nvSpPr>
          <p:cNvPr id="5" name="TextBox 4">
            <a:extLst>
              <a:ext uri="{FF2B5EF4-FFF2-40B4-BE49-F238E27FC236}">
                <a16:creationId xmlns:a16="http://schemas.microsoft.com/office/drawing/2014/main" id="{B195D372-8516-D541-9D6E-3EB5D016C2FD}"/>
              </a:ext>
            </a:extLst>
          </p:cNvPr>
          <p:cNvSpPr txBox="1"/>
          <p:nvPr/>
        </p:nvSpPr>
        <p:spPr>
          <a:xfrm rot="10800000" flipV="1">
            <a:off x="5704960" y="3270016"/>
            <a:ext cx="6199174" cy="3016210"/>
          </a:xfrm>
          <a:prstGeom prst="rect">
            <a:avLst/>
          </a:prstGeom>
          <a:noFill/>
        </p:spPr>
        <p:txBody>
          <a:bodyPr wrap="square" rtlCol="0">
            <a:spAutoFit/>
          </a:bodyPr>
          <a:lstStyle/>
          <a:p>
            <a:r>
              <a:rPr lang="en-GB" sz="1900" b="1">
                <a:latin typeface="Calibri" panose="020F0502020204030204" pitchFamily="34" charset="0"/>
              </a:rPr>
              <a:t>Forest School in Wales </a:t>
            </a:r>
            <a:r>
              <a:rPr lang="en-GB" sz="1900">
                <a:latin typeface="Calibri" panose="020F0502020204030204" pitchFamily="34" charset="0"/>
              </a:rPr>
              <a:t>– Rousseau’s work is echoed in many areas of the Forest School’s educational programme, which actively increases children’s and young persons’ understanding and knowledge of the environment (Natural Resources Wales, 2015). All learning, is partaken in a woodland based environment. Research has confirmed the effectiveness of Forest School, with individuals demonstrating an increase in their knowledge and skills following participation. However, further research is required into the context in which it is acquired (nef, 2003).</a:t>
            </a:r>
            <a:endParaRPr lang="en-US" sz="1900" b="1">
              <a:latin typeface="Calibri" panose="020F0502020204030204" pitchFamily="34" charset="0"/>
            </a:endParaRPr>
          </a:p>
        </p:txBody>
      </p:sp>
      <p:pic>
        <p:nvPicPr>
          <p:cNvPr id="7" name="Picture 4" descr="A picture containing grass, sitting, small, child&#10;&#10;Description generated with very high confidence">
            <a:extLst>
              <a:ext uri="{FF2B5EF4-FFF2-40B4-BE49-F238E27FC236}">
                <a16:creationId xmlns:a16="http://schemas.microsoft.com/office/drawing/2014/main" id="{E7918432-FAE3-F741-B665-CBAB74B80EB8}"/>
              </a:ext>
            </a:extLst>
          </p:cNvPr>
          <p:cNvPicPr>
            <a:picLocks noChangeAspect="1"/>
          </p:cNvPicPr>
          <p:nvPr/>
        </p:nvPicPr>
        <p:blipFill>
          <a:blip r:embed="rId2"/>
          <a:stretch>
            <a:fillRect/>
          </a:stretch>
        </p:blipFill>
        <p:spPr>
          <a:xfrm>
            <a:off x="2071311" y="494829"/>
            <a:ext cx="1496346" cy="1404251"/>
          </a:xfrm>
          <a:prstGeom prst="rect">
            <a:avLst/>
          </a:prstGeom>
        </p:spPr>
      </p:pic>
      <p:sp>
        <p:nvSpPr>
          <p:cNvPr id="13" name="Title 1">
            <a:extLst>
              <a:ext uri="{FF2B5EF4-FFF2-40B4-BE49-F238E27FC236}">
                <a16:creationId xmlns:a16="http://schemas.microsoft.com/office/drawing/2014/main" id="{27F94E54-307D-FC40-97D2-B601410C98FE}"/>
              </a:ext>
            </a:extLst>
          </p:cNvPr>
          <p:cNvSpPr txBox="1">
            <a:spLocks noGrp="1"/>
          </p:cNvSpPr>
          <p:nvPr>
            <p:ph type="title"/>
          </p:nvPr>
        </p:nvSpPr>
        <p:spPr>
          <a:xfrm>
            <a:off x="809708" y="2279953"/>
            <a:ext cx="4019550" cy="2298095"/>
          </a:xfrm>
          <a:prstGeom prst="rect">
            <a:avLst/>
          </a:prstGeom>
        </p:spPr>
        <p:txBody>
          <a:bodyPr vert="horz" lIns="91440" tIns="45720" rIns="91440" bIns="45720" rtlCol="0" anchor="ctr">
            <a:norm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sz="4000">
                <a:solidFill>
                  <a:schemeClr val="bg2"/>
                </a:solidFill>
                <a:latin typeface="Calibri" panose="020F0502020204030204" pitchFamily="34" charset="0"/>
              </a:rPr>
              <a:t>How Does Rousseau Relate to Modern Day Education?</a:t>
            </a:r>
            <a:endParaRPr lang="en-US" sz="4000">
              <a:solidFill>
                <a:schemeClr val="bg2"/>
              </a:solidFill>
              <a:latin typeface="Calibri" panose="020F0502020204030204" pitchFamily="34" charset="0"/>
            </a:endParaRPr>
          </a:p>
        </p:txBody>
      </p:sp>
      <p:pic>
        <p:nvPicPr>
          <p:cNvPr id="15" name="Picture 6" descr="A sign in the middle of a forest&#10;&#10;Description generated with very high confidence">
            <a:extLst>
              <a:ext uri="{FF2B5EF4-FFF2-40B4-BE49-F238E27FC236}">
                <a16:creationId xmlns:a16="http://schemas.microsoft.com/office/drawing/2014/main" id="{79DE337C-4E9C-E447-BC5D-7756C835C8D9}"/>
              </a:ext>
            </a:extLst>
          </p:cNvPr>
          <p:cNvPicPr>
            <a:picLocks noChangeAspect="1"/>
          </p:cNvPicPr>
          <p:nvPr/>
        </p:nvPicPr>
        <p:blipFill>
          <a:blip r:embed="rId3"/>
          <a:stretch>
            <a:fillRect/>
          </a:stretch>
        </p:blipFill>
        <p:spPr>
          <a:xfrm>
            <a:off x="2071310" y="4958921"/>
            <a:ext cx="1496347" cy="1404250"/>
          </a:xfrm>
          <a:prstGeom prst="rect">
            <a:avLst/>
          </a:prstGeom>
        </p:spPr>
      </p:pic>
      <p:sp>
        <p:nvSpPr>
          <p:cNvPr id="17" name="TextBox 16">
            <a:extLst>
              <a:ext uri="{FF2B5EF4-FFF2-40B4-BE49-F238E27FC236}">
                <a16:creationId xmlns:a16="http://schemas.microsoft.com/office/drawing/2014/main" id="{E46A6FCC-41F7-214E-9184-8AF9C392854D}"/>
              </a:ext>
            </a:extLst>
          </p:cNvPr>
          <p:cNvSpPr txBox="1"/>
          <p:nvPr/>
        </p:nvSpPr>
        <p:spPr>
          <a:xfrm>
            <a:off x="5669280" y="6363171"/>
            <a:ext cx="2743200" cy="369332"/>
          </a:xfrm>
          <a:prstGeom prst="rect">
            <a:avLst/>
          </a:prstGeom>
          <a:noFill/>
        </p:spPr>
        <p:txBody>
          <a:bodyPr wrap="square" rtlCol="0">
            <a:spAutoFit/>
          </a:bodyPr>
          <a:lstStyle/>
          <a:p>
            <a:pPr algn="ctr"/>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40870858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199E58F-F319-A140-A715-1BDF8FCA64B5}"/>
              </a:ext>
            </a:extLst>
          </p:cNvPr>
          <p:cNvSpPr>
            <a:spLocks noGrp="1"/>
          </p:cNvSpPr>
          <p:nvPr>
            <p:ph type="title"/>
          </p:nvPr>
        </p:nvSpPr>
        <p:spPr>
          <a:xfrm>
            <a:off x="640081" y="791570"/>
            <a:ext cx="4018839" cy="5262390"/>
          </a:xfrm>
        </p:spPr>
        <p:txBody>
          <a:bodyPr anchor="ctr">
            <a:normAutofit/>
          </a:bodyPr>
          <a:lstStyle/>
          <a:p>
            <a:pPr algn="r"/>
            <a:r>
              <a:rPr lang="en-GB" sz="5400">
                <a:solidFill>
                  <a:schemeClr val="bg2"/>
                </a:solidFill>
              </a:rPr>
              <a:t>Montessori and the foundation phase</a:t>
            </a:r>
            <a:endParaRPr lang="en-US" sz="5400">
              <a:solidFill>
                <a:schemeClr val="bg2"/>
              </a:solidFill>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1B9B007-4C00-F146-ABE5-241CA5EFDE31}"/>
              </a:ext>
            </a:extLst>
          </p:cNvPr>
          <p:cNvSpPr>
            <a:spLocks noGrp="1"/>
          </p:cNvSpPr>
          <p:nvPr>
            <p:ph idx="1"/>
          </p:nvPr>
        </p:nvSpPr>
        <p:spPr>
          <a:xfrm>
            <a:off x="6176720" y="791570"/>
            <a:ext cx="4892308" cy="5262390"/>
          </a:xfrm>
        </p:spPr>
        <p:txBody>
          <a:bodyPr anchor="ctr">
            <a:normAutofit/>
          </a:bodyPr>
          <a:lstStyle/>
          <a:p>
            <a:pPr marL="0" indent="0">
              <a:buNone/>
            </a:pPr>
            <a:r>
              <a:rPr lang="en-GB" sz="1800"/>
              <a:t>Montessori links in with the foundation phase as she believed that children learn independently through the various learning objects. For the learning to be effective she believed in the importance of a learning environment which is planned and having child sized equipment within that environment for the children to access. Montessori also had a strong belief in active learning and developing the child as a whole. This emphasis was on the development of the child on an intellectual level. </a:t>
            </a:r>
          </a:p>
          <a:p>
            <a:pPr marL="0" indent="0">
              <a:buNone/>
            </a:pPr>
            <a:endParaRPr lang="en-US" sz="1800"/>
          </a:p>
        </p:txBody>
      </p:sp>
    </p:spTree>
    <p:extLst>
      <p:ext uri="{BB962C8B-B14F-4D97-AF65-F5344CB8AC3E}">
        <p14:creationId xmlns:p14="http://schemas.microsoft.com/office/powerpoint/2010/main" val="21301441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987218-5563-484D-B1BC-F831F9974802}"/>
              </a:ext>
            </a:extLst>
          </p:cNvPr>
          <p:cNvSpPr>
            <a:spLocks noGrp="1"/>
          </p:cNvSpPr>
          <p:nvPr>
            <p:ph idx="1"/>
          </p:nvPr>
        </p:nvSpPr>
        <p:spPr>
          <a:xfrm>
            <a:off x="1296610" y="2216600"/>
            <a:ext cx="9601200" cy="3581400"/>
          </a:xfrm>
        </p:spPr>
        <p:txBody>
          <a:bodyPr vert="horz" lIns="91440" tIns="45720" rIns="91440" bIns="45720" rtlCol="0" anchor="t">
            <a:normAutofit lnSpcReduction="10000"/>
          </a:bodyPr>
          <a:lstStyle/>
          <a:p>
            <a:pPr marL="383540" indent="-383540"/>
            <a:r>
              <a:rPr lang="en-GB" dirty="0">
                <a:latin typeface="Calibri"/>
                <a:cs typeface="Calibri"/>
              </a:rPr>
              <a:t>Illich aimed to create a networking web where learners could access a forum which allows them to search for people who are also learning about their subject. This allows people to collaborate with a wider range of people and opportunities, whilst also achieving face to face interaction which technology can hinder in modern society. </a:t>
            </a:r>
            <a:r>
              <a:rPr lang="en-GB" i="1" dirty="0">
                <a:latin typeface="Calibri"/>
                <a:cs typeface="Calibri"/>
              </a:rPr>
              <a:t>(</a:t>
            </a:r>
            <a:r>
              <a:rPr lang="en-GB" i="1" dirty="0" err="1">
                <a:latin typeface="Calibri"/>
                <a:cs typeface="Calibri"/>
              </a:rPr>
              <a:t>Infed</a:t>
            </a:r>
            <a:r>
              <a:rPr lang="en-GB" i="1" dirty="0">
                <a:latin typeface="Calibri"/>
                <a:cs typeface="Calibri"/>
              </a:rPr>
              <a:t>, unknown). </a:t>
            </a:r>
            <a:r>
              <a:rPr lang="en-GB" dirty="0">
                <a:latin typeface="Calibri"/>
                <a:cs typeface="Calibri"/>
              </a:rPr>
              <a:t>He believed that an education system should deliver free access to resources, with the opportunity to share knowledge and interact with others who are also engaged with learning about the subject. Illich suggested that having a platform where learners can present their work would create further exploration of topics between groups, enhancing learning experiences. </a:t>
            </a:r>
            <a:endParaRPr lang="en-GB" i="1" dirty="0">
              <a:latin typeface="Calibri"/>
              <a:cs typeface="Calibri"/>
            </a:endParaRPr>
          </a:p>
          <a:p>
            <a:pPr marL="383540" indent="-383540"/>
            <a:r>
              <a:rPr lang="en-GB" dirty="0">
                <a:latin typeface="Calibri"/>
                <a:cs typeface="Calibri"/>
              </a:rPr>
              <a:t>He proposed a system that would credit people with '</a:t>
            </a:r>
            <a:r>
              <a:rPr lang="en-GB" dirty="0" err="1">
                <a:latin typeface="Calibri"/>
                <a:cs typeface="Calibri"/>
              </a:rPr>
              <a:t>edu</a:t>
            </a:r>
            <a:r>
              <a:rPr lang="en-GB" dirty="0">
                <a:latin typeface="Calibri"/>
                <a:cs typeface="Calibri"/>
              </a:rPr>
              <a:t>-credits' that could then be spent in skills centres which would provide a free space for learnings to attend workshops that will accelerate their learning. </a:t>
            </a:r>
            <a:r>
              <a:rPr lang="en-GB" dirty="0">
                <a:latin typeface="Calibri"/>
                <a:ea typeface="+mn-lt"/>
                <a:cs typeface="+mn-lt"/>
              </a:rPr>
              <a:t>(</a:t>
            </a:r>
            <a:r>
              <a:rPr lang="en-GB" i="1" dirty="0">
                <a:latin typeface="Calibri"/>
                <a:ea typeface="+mn-lt"/>
                <a:cs typeface="+mn-lt"/>
              </a:rPr>
              <a:t>Flanagan, 2006) </a:t>
            </a:r>
          </a:p>
          <a:p>
            <a:pPr marL="0" indent="0">
              <a:buNone/>
            </a:pPr>
            <a:endParaRPr lang="en-GB"/>
          </a:p>
          <a:p>
            <a:pPr marL="383540" indent="-383540"/>
            <a:endParaRPr lang="en-US"/>
          </a:p>
        </p:txBody>
      </p:sp>
      <p:pic>
        <p:nvPicPr>
          <p:cNvPr id="2" name="Graphic 3" descr="Graduation cap">
            <a:extLst>
              <a:ext uri="{FF2B5EF4-FFF2-40B4-BE49-F238E27FC236}">
                <a16:creationId xmlns:a16="http://schemas.microsoft.com/office/drawing/2014/main" id="{7EB03FDB-C9F8-4E47-92D0-CCBFEBD572A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632621" y="236596"/>
            <a:ext cx="1614615" cy="1614615"/>
          </a:xfrm>
          <a:prstGeom prst="rect">
            <a:avLst/>
          </a:prstGeom>
        </p:spPr>
      </p:pic>
    </p:spTree>
    <p:extLst>
      <p:ext uri="{BB962C8B-B14F-4D97-AF65-F5344CB8AC3E}">
        <p14:creationId xmlns:p14="http://schemas.microsoft.com/office/powerpoint/2010/main" val="37259468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picture containing indoor, sitting, room&#10;&#10;Description generated with very high confidence">
            <a:extLst>
              <a:ext uri="{FF2B5EF4-FFF2-40B4-BE49-F238E27FC236}">
                <a16:creationId xmlns:a16="http://schemas.microsoft.com/office/drawing/2014/main" id="{2D66A0AF-D5AB-44A3-948F-F1C5A7CE30C7}"/>
              </a:ext>
            </a:extLst>
          </p:cNvPr>
          <p:cNvPicPr>
            <a:picLocks noChangeAspect="1"/>
          </p:cNvPicPr>
          <p:nvPr/>
        </p:nvPicPr>
        <p:blipFill rotWithShape="1">
          <a:blip r:embed="rId2"/>
          <a:srcRect/>
          <a:stretch/>
        </p:blipFill>
        <p:spPr>
          <a:xfrm>
            <a:off x="18163" y="0"/>
            <a:ext cx="12191980" cy="6858000"/>
          </a:xfrm>
          <a:prstGeom prst="rect">
            <a:avLst/>
          </a:prstGeom>
        </p:spPr>
      </p:pic>
      <p:sp>
        <p:nvSpPr>
          <p:cNvPr id="33" name="Rectangle 32">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F8D86734-6D87-1542-9734-4A6A4988820B}"/>
              </a:ext>
            </a:extLst>
          </p:cNvPr>
          <p:cNvSpPr>
            <a:spLocks noGrp="1"/>
          </p:cNvSpPr>
          <p:nvPr>
            <p:ph type="title"/>
          </p:nvPr>
        </p:nvSpPr>
        <p:spPr>
          <a:xfrm>
            <a:off x="1921841" y="2660558"/>
            <a:ext cx="4929987" cy="2207035"/>
          </a:xfrm>
        </p:spPr>
        <p:txBody>
          <a:bodyPr vert="horz" lIns="91440" tIns="45720" rIns="91440" bIns="45720" rtlCol="0" anchor="ctr">
            <a:normAutofit/>
          </a:bodyPr>
          <a:lstStyle/>
          <a:p>
            <a:br>
              <a:rPr lang="en-US" sz="900" b="1" cap="all"/>
            </a:br>
            <a:r>
              <a:rPr lang="en-GB" sz="4800" b="1" cap="all">
                <a:latin typeface="Calibri"/>
                <a:cs typeface="Calibri"/>
              </a:rPr>
              <a:t>Conclusion</a:t>
            </a:r>
            <a:endParaRPr lang="en-US" sz="4800" cap="all">
              <a:latin typeface="Calibri"/>
              <a:cs typeface="Calibri"/>
            </a:endParaRPr>
          </a:p>
        </p:txBody>
      </p:sp>
    </p:spTree>
    <p:extLst>
      <p:ext uri="{BB962C8B-B14F-4D97-AF65-F5344CB8AC3E}">
        <p14:creationId xmlns:p14="http://schemas.microsoft.com/office/powerpoint/2010/main" val="3099538060"/>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1FF374-6C04-4E94-BF72-E2AF497A39FD}"/>
              </a:ext>
            </a:extLst>
          </p:cNvPr>
          <p:cNvSpPr txBox="1"/>
          <p:nvPr/>
        </p:nvSpPr>
        <p:spPr>
          <a:xfrm>
            <a:off x="792443" y="1769076"/>
            <a:ext cx="11166387"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ü"/>
            </a:pPr>
            <a:r>
              <a:rPr lang="en-US" sz="2400" b="1">
                <a:solidFill>
                  <a:schemeClr val="tx2"/>
                </a:solidFill>
                <a:latin typeface="Calibri"/>
                <a:cs typeface="Calibri"/>
              </a:rPr>
              <a:t>An educator with profound opinions on the role of education, knowledge and the curriculum in both body and mind, with philosophy and logic playing a key part.</a:t>
            </a:r>
            <a:endParaRPr lang="en-US">
              <a:solidFill>
                <a:schemeClr val="tx2"/>
              </a:solidFill>
            </a:endParaRPr>
          </a:p>
          <a:p>
            <a:pPr marL="342900" indent="-342900">
              <a:buFont typeface="Wingdings"/>
              <a:buChar char="ü"/>
            </a:pPr>
            <a:r>
              <a:rPr lang="en-US" sz="2400" b="1">
                <a:solidFill>
                  <a:schemeClr val="tx2"/>
                </a:solidFill>
                <a:latin typeface="Calibri"/>
                <a:cs typeface="Calibri"/>
              </a:rPr>
              <a:t>Countries exist by nature, but education is fundamental for economic independence and cultural self-sufficiency.</a:t>
            </a:r>
          </a:p>
          <a:p>
            <a:pPr marL="342900" indent="-342900">
              <a:buFont typeface="Wingdings"/>
              <a:buChar char="ü"/>
            </a:pPr>
            <a:r>
              <a:rPr lang="en-US" sz="2400" b="1">
                <a:solidFill>
                  <a:schemeClr val="tx2"/>
                </a:solidFill>
                <a:latin typeface="Calibri"/>
                <a:cs typeface="Calibri"/>
              </a:rPr>
              <a:t>Early childhood was the responsibility of the parents while future education the Government. Aristotle surmised everyone belonged to their community, not themselves and it was a public rather than subjective parenting responsibility.</a:t>
            </a:r>
          </a:p>
          <a:p>
            <a:pPr marL="342900" indent="-342900">
              <a:buFont typeface="Wingdings"/>
              <a:buChar char="ü"/>
            </a:pPr>
            <a:r>
              <a:rPr lang="en-US" sz="2400" b="1">
                <a:solidFill>
                  <a:schemeClr val="tx2"/>
                </a:solidFill>
                <a:latin typeface="Calibri"/>
                <a:cs typeface="Calibri"/>
              </a:rPr>
              <a:t>Unequivocally stated that everything be taught in moderation.</a:t>
            </a:r>
          </a:p>
          <a:p>
            <a:pPr marL="342900" indent="-342900">
              <a:buFont typeface="Wingdings"/>
              <a:buChar char="ü"/>
            </a:pPr>
            <a:r>
              <a:rPr lang="en-US" sz="2400" b="1">
                <a:solidFill>
                  <a:schemeClr val="tx2"/>
                </a:solidFill>
                <a:latin typeface="Calibri"/>
                <a:cs typeface="Calibri"/>
              </a:rPr>
              <a:t>Aristotle’s educational goal was to reinforce male upperclass students to live good virtuous lives, in harmony through the art of investigation or questioning the truth surrounding opinions. </a:t>
            </a:r>
          </a:p>
          <a:p>
            <a:pPr marL="342900" indent="-342900">
              <a:buFont typeface="Wingdings"/>
              <a:buChar char="ü"/>
            </a:pPr>
            <a:r>
              <a:rPr lang="en-US" sz="2400" b="1">
                <a:solidFill>
                  <a:schemeClr val="tx2"/>
                </a:solidFill>
                <a:latin typeface="Calibri"/>
                <a:cs typeface="Calibri"/>
              </a:rPr>
              <a:t>His proposed formal educational system was quite modern and is still recognized in education today.</a:t>
            </a:r>
          </a:p>
        </p:txBody>
      </p:sp>
      <p:sp>
        <p:nvSpPr>
          <p:cNvPr id="3" name="TextBox 2">
            <a:extLst>
              <a:ext uri="{FF2B5EF4-FFF2-40B4-BE49-F238E27FC236}">
                <a16:creationId xmlns:a16="http://schemas.microsoft.com/office/drawing/2014/main" id="{75547FB0-5AC5-423D-A498-E23493A84D6A}"/>
              </a:ext>
            </a:extLst>
          </p:cNvPr>
          <p:cNvSpPr txBox="1"/>
          <p:nvPr/>
        </p:nvSpPr>
        <p:spPr>
          <a:xfrm>
            <a:off x="792442" y="484166"/>
            <a:ext cx="601774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chemeClr val="tx2"/>
                </a:solidFill>
                <a:latin typeface="Calibri"/>
                <a:ea typeface="+mj-ea"/>
                <a:cs typeface="Calibri"/>
              </a:rPr>
              <a:t>Aristotle – Conclusion:</a:t>
            </a:r>
            <a:endParaRPr lang="en-US" b="1">
              <a:solidFill>
                <a:schemeClr val="tx2"/>
              </a:solidFill>
              <a:latin typeface="Calibri"/>
              <a:cs typeface="Calibri"/>
            </a:endParaRPr>
          </a:p>
        </p:txBody>
      </p:sp>
      <p:pic>
        <p:nvPicPr>
          <p:cNvPr id="5" name="Picture 5" descr="A picture containing table, sitting, man, holding&#10;&#10;Description generated with very high confidence">
            <a:extLst>
              <a:ext uri="{FF2B5EF4-FFF2-40B4-BE49-F238E27FC236}">
                <a16:creationId xmlns:a16="http://schemas.microsoft.com/office/drawing/2014/main" id="{09444E25-5DE4-4403-99B3-0102BEF072B0}"/>
              </a:ext>
            </a:extLst>
          </p:cNvPr>
          <p:cNvPicPr>
            <a:picLocks noChangeAspect="1"/>
          </p:cNvPicPr>
          <p:nvPr/>
        </p:nvPicPr>
        <p:blipFill rotWithShape="1">
          <a:blip r:embed="rId2"/>
          <a:srcRect t="44526" r="-621" b="418"/>
          <a:stretch/>
        </p:blipFill>
        <p:spPr>
          <a:xfrm>
            <a:off x="9886629" y="118397"/>
            <a:ext cx="2160949" cy="1492626"/>
          </a:xfrm>
          <a:prstGeom prst="rect">
            <a:avLst/>
          </a:prstGeom>
        </p:spPr>
      </p:pic>
    </p:spTree>
    <p:extLst>
      <p:ext uri="{BB962C8B-B14F-4D97-AF65-F5344CB8AC3E}">
        <p14:creationId xmlns:p14="http://schemas.microsoft.com/office/powerpoint/2010/main" val="5311001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4" descr="A person posing for the camera&#10;&#10;Description generated with very high confidence">
            <a:extLst>
              <a:ext uri="{FF2B5EF4-FFF2-40B4-BE49-F238E27FC236}">
                <a16:creationId xmlns:a16="http://schemas.microsoft.com/office/drawing/2014/main" id="{29DEB35A-A420-F24A-B341-65C506329A28}"/>
              </a:ext>
            </a:extLst>
          </p:cNvPr>
          <p:cNvPicPr>
            <a:picLocks noChangeAspect="1"/>
          </p:cNvPicPr>
          <p:nvPr/>
        </p:nvPicPr>
        <p:blipFill>
          <a:blip r:embed="rId2"/>
          <a:stretch>
            <a:fillRect/>
          </a:stretch>
        </p:blipFill>
        <p:spPr>
          <a:xfrm>
            <a:off x="876905" y="2613144"/>
            <a:ext cx="3719285" cy="2285427"/>
          </a:xfrm>
          <a:prstGeom prst="rect">
            <a:avLst/>
          </a:prstGeom>
        </p:spPr>
      </p:pic>
      <p:sp>
        <p:nvSpPr>
          <p:cNvPr id="13" name="Title 1">
            <a:extLst>
              <a:ext uri="{FF2B5EF4-FFF2-40B4-BE49-F238E27FC236}">
                <a16:creationId xmlns:a16="http://schemas.microsoft.com/office/drawing/2014/main" id="{0EBD0ABE-301A-294C-82B1-7F9EF1ABB6D6}"/>
              </a:ext>
            </a:extLst>
          </p:cNvPr>
          <p:cNvSpPr>
            <a:spLocks noGrp="1"/>
          </p:cNvSpPr>
          <p:nvPr>
            <p:ph type="title"/>
          </p:nvPr>
        </p:nvSpPr>
        <p:spPr>
          <a:xfrm>
            <a:off x="332620" y="393097"/>
            <a:ext cx="4747380" cy="1827326"/>
          </a:xfrm>
        </p:spPr>
        <p:txBody>
          <a:bodyPr anchor="ctr">
            <a:normAutofit/>
          </a:bodyPr>
          <a:lstStyle/>
          <a:p>
            <a:pPr algn="ctr"/>
            <a:r>
              <a:rPr lang="en-GB" sz="4000">
                <a:solidFill>
                  <a:schemeClr val="bg2"/>
                </a:solidFill>
                <a:latin typeface="Calibri" panose="020F0502020204030204" pitchFamily="34" charset="0"/>
              </a:rPr>
              <a:t>Conclusion.</a:t>
            </a:r>
            <a:br>
              <a:rPr lang="en-GB" sz="4000">
                <a:solidFill>
                  <a:schemeClr val="bg2"/>
                </a:solidFill>
                <a:latin typeface="Calibri" panose="020F0502020204030204" pitchFamily="34" charset="0"/>
              </a:rPr>
            </a:br>
            <a:r>
              <a:rPr lang="en-GB" sz="1400">
                <a:solidFill>
                  <a:schemeClr val="bg2"/>
                </a:solidFill>
                <a:latin typeface="Calibri" panose="020F0502020204030204" pitchFamily="34" charset="0"/>
              </a:rPr>
              <a:t>Rhian Williams.</a:t>
            </a:r>
            <a:endParaRPr lang="en-US" sz="1400">
              <a:solidFill>
                <a:schemeClr val="bg2"/>
              </a:solidFill>
              <a:latin typeface="Calibri" panose="020F0502020204030204" pitchFamily="34" charset="0"/>
            </a:endParaRPr>
          </a:p>
        </p:txBody>
      </p:sp>
      <p:sp>
        <p:nvSpPr>
          <p:cNvPr id="15" name="TextBox 14">
            <a:extLst>
              <a:ext uri="{FF2B5EF4-FFF2-40B4-BE49-F238E27FC236}">
                <a16:creationId xmlns:a16="http://schemas.microsoft.com/office/drawing/2014/main" id="{FCEB10D6-4C0D-E940-B164-521AE94A0A4A}"/>
              </a:ext>
            </a:extLst>
          </p:cNvPr>
          <p:cNvSpPr txBox="1"/>
          <p:nvPr/>
        </p:nvSpPr>
        <p:spPr>
          <a:xfrm>
            <a:off x="1791910" y="5201575"/>
            <a:ext cx="1828800" cy="307777"/>
          </a:xfrm>
          <a:prstGeom prst="rect">
            <a:avLst/>
          </a:prstGeom>
          <a:noFill/>
        </p:spPr>
        <p:txBody>
          <a:bodyPr wrap="square" rtlCol="0">
            <a:spAutoFit/>
          </a:bodyPr>
          <a:lstStyle/>
          <a:p>
            <a:pPr algn="l"/>
            <a:r>
              <a:rPr lang="en-GB" sz="1400">
                <a:solidFill>
                  <a:schemeClr val="bg1"/>
                </a:solidFill>
                <a:latin typeface="Calibri" panose="020F0502020204030204" pitchFamily="34" charset="0"/>
              </a:rPr>
              <a:t>Google images (2019).</a:t>
            </a:r>
            <a:endParaRPr lang="en-US" sz="1400">
              <a:solidFill>
                <a:schemeClr val="bg1"/>
              </a:solidFill>
              <a:latin typeface="Calibri" panose="020F0502020204030204" pitchFamily="34" charset="0"/>
            </a:endParaRPr>
          </a:p>
        </p:txBody>
      </p:sp>
      <p:sp>
        <p:nvSpPr>
          <p:cNvPr id="17" name="Content Placeholder 6">
            <a:extLst>
              <a:ext uri="{FF2B5EF4-FFF2-40B4-BE49-F238E27FC236}">
                <a16:creationId xmlns:a16="http://schemas.microsoft.com/office/drawing/2014/main" id="{4F782369-36F2-D64E-9290-4E2359983141}"/>
              </a:ext>
            </a:extLst>
          </p:cNvPr>
          <p:cNvSpPr>
            <a:spLocks noGrp="1"/>
          </p:cNvSpPr>
          <p:nvPr>
            <p:ph idx="1"/>
          </p:nvPr>
        </p:nvSpPr>
        <p:spPr>
          <a:xfrm>
            <a:off x="5888205" y="563941"/>
            <a:ext cx="6072050" cy="5730118"/>
          </a:xfrm>
        </p:spPr>
        <p:txBody>
          <a:bodyPr>
            <a:noAutofit/>
          </a:bodyPr>
          <a:lstStyle/>
          <a:p>
            <a:pPr marL="0" indent="0">
              <a:buNone/>
            </a:pPr>
            <a:r>
              <a:rPr lang="en-GB" sz="1800">
                <a:latin typeface="Calibri" panose="020F0502020204030204" pitchFamily="34" charset="0"/>
              </a:rPr>
              <a:t>Rousseau was a great educational philosopher who is still perceived today, as a positive and negative figure in education. Rousseau believed that man was born good. To maintain this goodness, he concluded that nature and its role in society, were pivotal to philosophy. Rousseau is often referred to as the philosopher of freedom, and yet many of his theories actually restricted moral and social freedom. Regarding education, his theory allowed children to freely learn through experiences, by interacting with their own personal interests in the natural environment. Rousseau viewed timing as a crucial element, in a child’s readiness to learn. This is still considered crucial in modern day education. Rousseau’s views and theories are evident in many of the strategies employed in modern day education, via the Foundation Phase and Forest School. Modern day teachers are actively encouraged to facilitate rather than instruct, to develop philosophical thinking (Philosophy for Children, 2019). Therefore, it can be concluded that Rousseau had a positive perspective on the role of education in children. However, Rousseau was criticised for his misogynistic views, which solely included the education of the upper male class society.</a:t>
            </a:r>
          </a:p>
        </p:txBody>
      </p:sp>
    </p:spTree>
    <p:extLst>
      <p:ext uri="{BB962C8B-B14F-4D97-AF65-F5344CB8AC3E}">
        <p14:creationId xmlns:p14="http://schemas.microsoft.com/office/powerpoint/2010/main" val="34893828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6F45EA0-3D63-7D40-8C20-983EB5611E7F}"/>
              </a:ext>
            </a:extLst>
          </p:cNvPr>
          <p:cNvSpPr>
            <a:spLocks noGrp="1"/>
          </p:cNvSpPr>
          <p:nvPr>
            <p:ph type="title"/>
          </p:nvPr>
        </p:nvSpPr>
        <p:spPr>
          <a:xfrm>
            <a:off x="640081" y="791570"/>
            <a:ext cx="4018839" cy="5262390"/>
          </a:xfrm>
        </p:spPr>
        <p:txBody>
          <a:bodyPr anchor="ctr">
            <a:normAutofit/>
          </a:bodyPr>
          <a:lstStyle/>
          <a:p>
            <a:pPr algn="r"/>
            <a:r>
              <a:rPr lang="en-GB" sz="5400">
                <a:solidFill>
                  <a:schemeClr val="bg2"/>
                </a:solidFill>
              </a:rPr>
              <a:t>Montessori conclusion</a:t>
            </a:r>
            <a:endParaRPr lang="en-US" sz="5400">
              <a:solidFill>
                <a:schemeClr val="bg2"/>
              </a:solidFill>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25DF3F6-3B9B-A146-8329-C765CB3271E8}"/>
              </a:ext>
            </a:extLst>
          </p:cNvPr>
          <p:cNvSpPr>
            <a:spLocks noGrp="1"/>
          </p:cNvSpPr>
          <p:nvPr>
            <p:ph idx="1"/>
          </p:nvPr>
        </p:nvSpPr>
        <p:spPr>
          <a:xfrm>
            <a:off x="6176720" y="791570"/>
            <a:ext cx="4892308" cy="5262390"/>
          </a:xfrm>
        </p:spPr>
        <p:txBody>
          <a:bodyPr anchor="ctr">
            <a:normAutofit/>
          </a:bodyPr>
          <a:lstStyle/>
          <a:p>
            <a:pPr marL="0" indent="0">
              <a:buNone/>
            </a:pPr>
            <a:r>
              <a:rPr lang="en-GB" sz="1800"/>
              <a:t>Montessori and her methods are still relevant in modern day education, as her theory is practised within the foundation phase today. Activities for school children are structured but also explores the children’s natural learning and development which Maria strongly believed in. The classroom structure according to how they should be set up is very relevant in many schools today. Montessori believed that the classroom should be more child friendly to enhance their learning experience. Her work criticised the school curriculum and she questioned this by changing things so that everything would work for the child as their development was more important than following a set curriculum. Children today learn through objects and exercises to explore their senses as a part of learning, and not just to follow the adult created books. </a:t>
            </a:r>
            <a:endParaRPr lang="en-US" sz="1800"/>
          </a:p>
        </p:txBody>
      </p:sp>
    </p:spTree>
    <p:extLst>
      <p:ext uri="{BB962C8B-B14F-4D97-AF65-F5344CB8AC3E}">
        <p14:creationId xmlns:p14="http://schemas.microsoft.com/office/powerpoint/2010/main" val="34228558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745AD-C3DA-4B7C-B2C6-9993D731A1C9}"/>
              </a:ext>
            </a:extLst>
          </p:cNvPr>
          <p:cNvSpPr>
            <a:spLocks noGrp="1"/>
          </p:cNvSpPr>
          <p:nvPr>
            <p:ph type="title"/>
          </p:nvPr>
        </p:nvSpPr>
        <p:spPr>
          <a:xfrm>
            <a:off x="784743" y="129988"/>
            <a:ext cx="5793475" cy="1485900"/>
          </a:xfrm>
        </p:spPr>
        <p:txBody>
          <a:bodyPr>
            <a:normAutofit/>
          </a:bodyPr>
          <a:lstStyle/>
          <a:p>
            <a:r>
              <a:rPr lang="en-GB" b="1"/>
              <a:t>Illich's conclusion..</a:t>
            </a:r>
          </a:p>
        </p:txBody>
      </p:sp>
      <p:sp>
        <p:nvSpPr>
          <p:cNvPr id="3" name="Content Placeholder 2">
            <a:extLst>
              <a:ext uri="{FF2B5EF4-FFF2-40B4-BE49-F238E27FC236}">
                <a16:creationId xmlns:a16="http://schemas.microsoft.com/office/drawing/2014/main" id="{3FEC4A5C-4908-4605-86CB-B385D990B571}"/>
              </a:ext>
            </a:extLst>
          </p:cNvPr>
          <p:cNvSpPr>
            <a:spLocks noGrp="1"/>
          </p:cNvSpPr>
          <p:nvPr>
            <p:ph idx="1"/>
          </p:nvPr>
        </p:nvSpPr>
        <p:spPr>
          <a:xfrm>
            <a:off x="94824" y="871151"/>
            <a:ext cx="6915880" cy="3581400"/>
          </a:xfrm>
        </p:spPr>
        <p:txBody>
          <a:bodyPr vert="horz" lIns="91440" tIns="45720" rIns="91440" bIns="45720" rtlCol="0" anchor="t">
            <a:noAutofit/>
          </a:bodyPr>
          <a:lstStyle/>
          <a:p>
            <a:pPr marL="383540" indent="-383540"/>
            <a:r>
              <a:rPr lang="en-GB" dirty="0"/>
              <a:t>Zaldivar (</a:t>
            </a:r>
            <a:r>
              <a:rPr lang="en-GB" i="1" dirty="0"/>
              <a:t>2015)</a:t>
            </a:r>
            <a:r>
              <a:rPr lang="en-GB" dirty="0"/>
              <a:t> notes that Illich's </a:t>
            </a:r>
            <a:r>
              <a:rPr lang="en-GB" dirty="0" err="1"/>
              <a:t>deschooling</a:t>
            </a:r>
            <a:r>
              <a:rPr lang="en-GB" dirty="0"/>
              <a:t> theory can be discredited and associated with the utopian vision, yet his focus on people immersing themselves in practically learning and </a:t>
            </a:r>
            <a:r>
              <a:rPr lang="en-GB" dirty="0">
                <a:ea typeface="+mn-lt"/>
                <a:cs typeface="+mn-lt"/>
              </a:rPr>
              <a:t>gaining insight through the life experiences of a variety of people is relevant in how community and social engagement is becoming increasingly important within education. His ideas can also have a profound impact on how a learner approaches their educational experiences and how they attain knowledge. </a:t>
            </a:r>
          </a:p>
          <a:p>
            <a:pPr marL="383540" indent="-383540">
              <a:buFont typeface="Franklin Gothic Book"/>
              <a:buChar char="■"/>
            </a:pPr>
            <a:r>
              <a:rPr lang="en-GB" dirty="0">
                <a:ea typeface="+mn-lt"/>
                <a:cs typeface="+mn-lt"/>
              </a:rPr>
              <a:t>Illich's idea of encouraging more collaborations between learners initiated using technology is a service that would increase positive interactions between people and develop peoples natural learning in their engagements. </a:t>
            </a:r>
          </a:p>
          <a:p>
            <a:pPr marL="383540" indent="-383540"/>
            <a:r>
              <a:rPr lang="en-GB" dirty="0"/>
              <a:t>His theory failed to consider the complex nature of our society's roles, therefore with the ever-growing health and safety requirements, many careers require stringent assessments to ensure reliability, and ability. </a:t>
            </a:r>
            <a:r>
              <a:rPr lang="en-GB" i="1" dirty="0"/>
              <a:t>(</a:t>
            </a:r>
            <a:r>
              <a:rPr lang="en-GB" i="1" dirty="0" err="1"/>
              <a:t>Infed</a:t>
            </a:r>
            <a:r>
              <a:rPr lang="en-GB" i="1" dirty="0"/>
              <a:t>, unknown)</a:t>
            </a:r>
          </a:p>
          <a:p>
            <a:pPr marL="383540" indent="-383540"/>
            <a:endParaRPr lang="en-GB" sz="2400"/>
          </a:p>
        </p:txBody>
      </p:sp>
      <p:sp>
        <p:nvSpPr>
          <p:cNvPr id="11" name="Rectangle 1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4" descr="A person sitting on a sidewalk&#10;&#10;Description generated with very high confidence">
            <a:extLst>
              <a:ext uri="{FF2B5EF4-FFF2-40B4-BE49-F238E27FC236}">
                <a16:creationId xmlns:a16="http://schemas.microsoft.com/office/drawing/2014/main" id="{6843062C-8343-4C93-A48E-132DA58F44E1}"/>
              </a:ext>
            </a:extLst>
          </p:cNvPr>
          <p:cNvPicPr>
            <a:picLocks noChangeAspect="1"/>
          </p:cNvPicPr>
          <p:nvPr/>
        </p:nvPicPr>
        <p:blipFill rotWithShape="1">
          <a:blip r:embed="rId2"/>
          <a:srcRect l="16525"/>
          <a:stretch/>
        </p:blipFill>
        <p:spPr>
          <a:xfrm>
            <a:off x="7612260" y="10"/>
            <a:ext cx="4579739" cy="6857990"/>
          </a:xfrm>
          <a:prstGeom prst="rect">
            <a:avLst/>
          </a:prstGeom>
        </p:spPr>
      </p:pic>
      <p:sp>
        <p:nvSpPr>
          <p:cNvPr id="5" name="TextBox 4">
            <a:extLst>
              <a:ext uri="{FF2B5EF4-FFF2-40B4-BE49-F238E27FC236}">
                <a16:creationId xmlns:a16="http://schemas.microsoft.com/office/drawing/2014/main" id="{0298835D-67A5-4959-AE6D-4A5D83368D74}"/>
              </a:ext>
            </a:extLst>
          </p:cNvPr>
          <p:cNvSpPr txBox="1"/>
          <p:nvPr/>
        </p:nvSpPr>
        <p:spPr>
          <a:xfrm>
            <a:off x="10225314" y="648788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t>(Unknown, 2019)</a:t>
            </a:r>
          </a:p>
        </p:txBody>
      </p:sp>
    </p:spTree>
    <p:extLst>
      <p:ext uri="{BB962C8B-B14F-4D97-AF65-F5344CB8AC3E}">
        <p14:creationId xmlns:p14="http://schemas.microsoft.com/office/powerpoint/2010/main" val="1040679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C2B2F3-C8DA-4909-BE1C-654EBD1E048D}"/>
              </a:ext>
            </a:extLst>
          </p:cNvPr>
          <p:cNvSpPr txBox="1"/>
          <p:nvPr/>
        </p:nvSpPr>
        <p:spPr>
          <a:xfrm>
            <a:off x="852617" y="306859"/>
            <a:ext cx="11248765"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dirty="0">
                <a:latin typeface="Calibri"/>
                <a:ea typeface="+mn-lt"/>
                <a:cs typeface="+mn-lt"/>
              </a:rPr>
              <a:t>References:</a:t>
            </a:r>
            <a:r>
              <a:rPr lang="en-US" sz="1200" dirty="0">
                <a:latin typeface="Calibri"/>
                <a:ea typeface="+mn-lt"/>
                <a:cs typeface="+mn-lt"/>
              </a:rPr>
              <a:t> </a:t>
            </a:r>
            <a:endParaRPr lang="en-US" sz="1200" dirty="0">
              <a:latin typeface="Calibri"/>
              <a:cs typeface="Calibri"/>
            </a:endParaRPr>
          </a:p>
          <a:p>
            <a:endParaRPr lang="en-US" sz="1200">
              <a:latin typeface="Calibri"/>
              <a:ea typeface="+mn-lt"/>
              <a:cs typeface="+mn-lt"/>
            </a:endParaRPr>
          </a:p>
          <a:p>
            <a:pPr marL="285750" indent="-285750">
              <a:buFont typeface="Arial"/>
              <a:buChar char="•"/>
            </a:pPr>
            <a:r>
              <a:rPr lang="en-US" sz="1200" dirty="0">
                <a:latin typeface="Calibri"/>
                <a:ea typeface="+mn-lt"/>
                <a:cs typeface="+mn-lt"/>
              </a:rPr>
              <a:t>Bailey, R. (2010) The Philosophy of Education. London: Continuum International Publishing Group. . </a:t>
            </a:r>
            <a:endParaRPr lang="en-US" sz="1200" dirty="0">
              <a:latin typeface="Calibri"/>
              <a:cs typeface="Calibri"/>
            </a:endParaRPr>
          </a:p>
          <a:p>
            <a:pPr marL="285750" indent="-285750">
              <a:buFont typeface="Arial"/>
              <a:buChar char="•"/>
            </a:pPr>
            <a:r>
              <a:rPr lang="en-US" sz="1200" dirty="0">
                <a:latin typeface="Calibri"/>
                <a:ea typeface="+mn-lt"/>
                <a:cs typeface="+mn-lt"/>
              </a:rPr>
              <a:t>Bailey, R. et al. (2013) </a:t>
            </a:r>
            <a:r>
              <a:rPr lang="en-GB" sz="1200" i="1" dirty="0">
                <a:latin typeface="Calibri"/>
                <a:ea typeface="+mn-lt"/>
                <a:cs typeface="+mn-lt"/>
              </a:rPr>
              <a:t>The SAGE Handbook of Philosophy of Education. </a:t>
            </a:r>
            <a:r>
              <a:rPr lang="en-GB" sz="1200" dirty="0">
                <a:latin typeface="Calibri"/>
                <a:ea typeface="+mn-lt"/>
                <a:cs typeface="+mn-lt"/>
              </a:rPr>
              <a:t>London: SAGE Publications Ltd.</a:t>
            </a:r>
            <a:r>
              <a:rPr lang="en-US" sz="1200" dirty="0">
                <a:latin typeface="Calibri"/>
                <a:ea typeface="+mn-lt"/>
                <a:cs typeface="+mn-lt"/>
              </a:rPr>
              <a:t>  </a:t>
            </a:r>
          </a:p>
          <a:p>
            <a:pPr marL="285750" indent="-285750">
              <a:buFont typeface="Arial"/>
              <a:buChar char="•"/>
            </a:pPr>
            <a:r>
              <a:rPr lang="en-US" sz="1200" dirty="0" err="1">
                <a:latin typeface="Calibri"/>
                <a:ea typeface="+mn-lt"/>
                <a:cs typeface="+mn-lt"/>
              </a:rPr>
              <a:t>Bauchan</a:t>
            </a:r>
            <a:r>
              <a:rPr lang="en-US" sz="1200" dirty="0">
                <a:latin typeface="Calibri"/>
                <a:ea typeface="+mn-lt"/>
                <a:cs typeface="+mn-lt"/>
              </a:rPr>
              <a:t>, P. W. (2011) </a:t>
            </a:r>
            <a:r>
              <a:rPr lang="en-US" sz="1200" i="1" dirty="0">
                <a:latin typeface="Calibri"/>
                <a:ea typeface="+mn-lt"/>
                <a:cs typeface="+mn-lt"/>
              </a:rPr>
              <a:t>The Highest Good and the Best Activity: Aristotle on the Well-Lived Life. </a:t>
            </a:r>
            <a:r>
              <a:rPr lang="en-US" sz="1200" dirty="0">
                <a:latin typeface="Calibri"/>
                <a:ea typeface="+mn-lt"/>
                <a:cs typeface="+mn-lt"/>
              </a:rPr>
              <a:t>Available at: Master's Theses. 514. </a:t>
            </a:r>
            <a:r>
              <a:rPr lang="en-US" sz="1200" dirty="0">
                <a:latin typeface="Calibri"/>
                <a:ea typeface="+mn-lt"/>
                <a:cs typeface="+mn-lt"/>
                <a:hlinkClick r:id="rId2"/>
              </a:rPr>
              <a:t>https://ecommons.luc.edu/luc_theses/514</a:t>
            </a:r>
            <a:r>
              <a:rPr lang="en-US" sz="1200" dirty="0">
                <a:latin typeface="Calibri"/>
                <a:ea typeface="+mn-lt"/>
                <a:cs typeface="+mn-lt"/>
              </a:rPr>
              <a:t> (Accessed: 11</a:t>
            </a:r>
            <a:r>
              <a:rPr lang="en-US" sz="1200" baseline="30000" dirty="0">
                <a:latin typeface="Calibri"/>
                <a:ea typeface="+mn-lt"/>
                <a:cs typeface="+mn-lt"/>
              </a:rPr>
              <a:t>th</a:t>
            </a:r>
            <a:r>
              <a:rPr lang="en-US" sz="1200" dirty="0">
                <a:latin typeface="Calibri"/>
                <a:ea typeface="+mn-lt"/>
                <a:cs typeface="+mn-lt"/>
              </a:rPr>
              <a:t> November 2019).  </a:t>
            </a:r>
            <a:endParaRPr lang="en-US" sz="1200" dirty="0">
              <a:latin typeface="Calibri"/>
              <a:cs typeface="Calibri"/>
            </a:endParaRPr>
          </a:p>
          <a:p>
            <a:pPr marL="285750" indent="-285750">
              <a:buFont typeface="Arial"/>
              <a:buChar char="•"/>
            </a:pPr>
            <a:r>
              <a:rPr lang="en-US" sz="1200" dirty="0">
                <a:latin typeface="Calibri"/>
                <a:cs typeface="Calibri"/>
              </a:rPr>
              <a:t>BBC News (2019) </a:t>
            </a:r>
            <a:r>
              <a:rPr lang="en-US" sz="1200" i="1" dirty="0">
                <a:latin typeface="Calibri"/>
                <a:cs typeface="Calibri"/>
              </a:rPr>
              <a:t>Mental health: Counselling sought by 11,000 Welsh youngsters.</a:t>
            </a:r>
            <a:r>
              <a:rPr lang="en-US" sz="1200" dirty="0">
                <a:latin typeface="Calibri"/>
                <a:cs typeface="Calibri"/>
              </a:rPr>
              <a:t> Available at: </a:t>
            </a:r>
          </a:p>
          <a:p>
            <a:pPr marL="285750" indent="-285750">
              <a:buFont typeface="Arial"/>
              <a:buChar char="•"/>
            </a:pPr>
            <a:r>
              <a:rPr lang="en-US" sz="1200" dirty="0">
                <a:latin typeface="Calibri"/>
                <a:ea typeface="+mn-lt"/>
                <a:cs typeface="+mn-lt"/>
                <a:hlinkClick r:id="rId3"/>
              </a:rPr>
              <a:t>https://www.bbc.co.uk/news/uk-wales-50151883</a:t>
            </a:r>
            <a:r>
              <a:rPr lang="en-US" sz="1200" dirty="0">
                <a:latin typeface="Calibri"/>
                <a:ea typeface="+mn-lt"/>
                <a:cs typeface="+mn-lt"/>
              </a:rPr>
              <a:t> (Accessed: 20</a:t>
            </a:r>
            <a:r>
              <a:rPr lang="en-GB" sz="1200" baseline="30000" dirty="0" err="1">
                <a:latin typeface="Calibri"/>
                <a:ea typeface="+mn-lt"/>
                <a:cs typeface="Calibri"/>
              </a:rPr>
              <a:t>th</a:t>
            </a:r>
            <a:r>
              <a:rPr lang="en-US" sz="1200" dirty="0">
                <a:latin typeface="Calibri"/>
                <a:ea typeface="+mn-lt"/>
                <a:cs typeface="+mn-lt"/>
              </a:rPr>
              <a:t> November 2019).</a:t>
            </a:r>
          </a:p>
          <a:p>
            <a:pPr marL="285750" indent="-285750">
              <a:buFont typeface="Arial"/>
              <a:buChar char="•"/>
            </a:pPr>
            <a:r>
              <a:rPr lang="en-US" sz="1200" dirty="0">
                <a:latin typeface="Calibri"/>
                <a:ea typeface="+mn-lt"/>
                <a:cs typeface="+mn-lt"/>
              </a:rPr>
              <a:t>Cohen, L. M. (1999)  </a:t>
            </a:r>
            <a:r>
              <a:rPr lang="en-US" sz="1200" i="1" dirty="0">
                <a:latin typeface="Calibri"/>
                <a:ea typeface="+mn-lt"/>
                <a:cs typeface="+mn-lt"/>
              </a:rPr>
              <a:t>Section III: Philosophy of Education. </a:t>
            </a:r>
            <a:r>
              <a:rPr lang="en-US" sz="1200" dirty="0">
                <a:latin typeface="Calibri"/>
                <a:ea typeface="+mn-lt"/>
                <a:cs typeface="+mn-lt"/>
              </a:rPr>
              <a:t>Available at: </a:t>
            </a:r>
            <a:r>
              <a:rPr lang="en-US" sz="1200" dirty="0">
                <a:latin typeface="Calibri"/>
                <a:ea typeface="+mn-lt"/>
                <a:cs typeface="+mn-lt"/>
                <a:hlinkClick r:id="rId4"/>
              </a:rPr>
              <a:t>httpsoregonstate.edu/instruct/ed416/PP1.html</a:t>
            </a:r>
            <a:r>
              <a:rPr lang="en-US" sz="1200" dirty="0">
                <a:latin typeface="Calibri"/>
                <a:ea typeface="+mn-lt"/>
                <a:cs typeface="+mn-lt"/>
              </a:rPr>
              <a:t> (Accessed: 7</a:t>
            </a:r>
            <a:r>
              <a:rPr lang="en-US" sz="1200" baseline="30000" dirty="0">
                <a:latin typeface="Calibri"/>
                <a:ea typeface="+mn-lt"/>
                <a:cs typeface="+mn-lt"/>
              </a:rPr>
              <a:t>th</a:t>
            </a:r>
            <a:r>
              <a:rPr lang="en-US" sz="1200" dirty="0">
                <a:latin typeface="Calibri"/>
                <a:ea typeface="+mn-lt"/>
                <a:cs typeface="+mn-lt"/>
              </a:rPr>
              <a:t> November 2019).  </a:t>
            </a:r>
            <a:endParaRPr lang="en-US" sz="1200" dirty="0">
              <a:latin typeface="Calibri"/>
              <a:cs typeface="Calibri"/>
            </a:endParaRPr>
          </a:p>
          <a:p>
            <a:pPr marL="285750" indent="-285750">
              <a:buFont typeface="Arial"/>
              <a:buChar char="•"/>
            </a:pPr>
            <a:r>
              <a:rPr lang="en-US" sz="1200" dirty="0">
                <a:latin typeface="Calibri"/>
                <a:ea typeface="+mn-lt"/>
                <a:cs typeface="+mn-lt"/>
              </a:rPr>
              <a:t>Curren, R. (2006) </a:t>
            </a:r>
            <a:r>
              <a:rPr lang="en-GB" sz="1200" i="1" dirty="0">
                <a:latin typeface="Calibri"/>
                <a:ea typeface="+mn-lt"/>
                <a:cs typeface="+mn-lt"/>
              </a:rPr>
              <a:t>A COMPANION TO THE PHILOSOPHY OF EDUCATION. </a:t>
            </a:r>
            <a:r>
              <a:rPr lang="en-GB" sz="1200" dirty="0">
                <a:latin typeface="Calibri"/>
                <a:ea typeface="+mn-lt"/>
                <a:cs typeface="+mn-lt"/>
              </a:rPr>
              <a:t>Oxford: Blackwell Publishing Ltd.</a:t>
            </a:r>
            <a:r>
              <a:rPr lang="en-US" sz="1200" dirty="0">
                <a:latin typeface="Calibri"/>
                <a:ea typeface="+mn-lt"/>
                <a:cs typeface="+mn-lt"/>
              </a:rPr>
              <a:t>  </a:t>
            </a:r>
            <a:endParaRPr lang="en-US" sz="1200" dirty="0">
              <a:latin typeface="Calibri"/>
              <a:cs typeface="Calibri"/>
            </a:endParaRPr>
          </a:p>
          <a:p>
            <a:pPr marL="285750" indent="-285750">
              <a:buFont typeface="Arial"/>
              <a:buChar char="•"/>
            </a:pPr>
            <a:r>
              <a:rPr lang="en-GB" sz="1200" dirty="0">
                <a:latin typeface="Calibri"/>
                <a:ea typeface="+mn-lt"/>
                <a:cs typeface="+mn-lt"/>
              </a:rPr>
              <a:t>Curren, R. (2007) </a:t>
            </a:r>
            <a:r>
              <a:rPr lang="en-GB" sz="1200" i="1" dirty="0">
                <a:latin typeface="Calibri"/>
                <a:ea typeface="+mn-lt"/>
                <a:cs typeface="+mn-lt"/>
              </a:rPr>
              <a:t>Philosophy of Education. </a:t>
            </a:r>
            <a:r>
              <a:rPr lang="en-GB" sz="1200" dirty="0">
                <a:latin typeface="Calibri"/>
                <a:ea typeface="+mn-lt"/>
                <a:cs typeface="+mn-lt"/>
              </a:rPr>
              <a:t>Oxford: Blackwell Publishing Ltd.</a:t>
            </a:r>
            <a:r>
              <a:rPr lang="en-US" sz="1200" dirty="0">
                <a:latin typeface="Calibri"/>
                <a:ea typeface="+mn-lt"/>
                <a:cs typeface="+mn-lt"/>
              </a:rPr>
              <a:t>  </a:t>
            </a:r>
            <a:endParaRPr lang="en-US" sz="1200" dirty="0">
              <a:latin typeface="Calibri"/>
              <a:cs typeface="Calibri"/>
            </a:endParaRPr>
          </a:p>
          <a:p>
            <a:pPr marL="285750" indent="-285750">
              <a:buFont typeface="Arial"/>
              <a:buChar char="•"/>
            </a:pPr>
            <a:r>
              <a:rPr lang="en-GB" sz="1200" dirty="0">
                <a:latin typeface="Calibri"/>
                <a:ea typeface="+mn-lt"/>
                <a:cs typeface="+mn-lt"/>
              </a:rPr>
              <a:t>DECSY (2019) </a:t>
            </a:r>
            <a:r>
              <a:rPr lang="en-GB" sz="1200" i="1" dirty="0">
                <a:latin typeface="Calibri"/>
                <a:ea typeface="+mn-lt"/>
                <a:cs typeface="+mn-lt"/>
              </a:rPr>
              <a:t>Philosophy for Children P4C. </a:t>
            </a:r>
            <a:r>
              <a:rPr lang="en-GB" sz="1200" dirty="0">
                <a:latin typeface="Calibri"/>
                <a:ea typeface="+mn-lt"/>
                <a:cs typeface="+mn-lt"/>
              </a:rPr>
              <a:t>Available at: </a:t>
            </a:r>
            <a:r>
              <a:rPr lang="en-GB" sz="1200" dirty="0">
                <a:latin typeface="Calibri"/>
                <a:ea typeface="+mn-lt"/>
                <a:cs typeface="+mn-lt"/>
                <a:hlinkClick r:id="rId5"/>
              </a:rPr>
              <a:t>https://www.decsy.org.uk/project/p4c/?gclid=CjwKCAiAws7uBRAkEiwAMlbZjnriD3utTTs-kQWGQmnTiqtMIB2LJLJZXzhbsK6IYhjpP7r72q-jWRoCvuUQAvD_BwE</a:t>
            </a:r>
            <a:r>
              <a:rPr lang="en-GB" sz="1200" dirty="0">
                <a:latin typeface="Calibri"/>
                <a:ea typeface="+mn-lt"/>
                <a:cs typeface="+mn-lt"/>
              </a:rPr>
              <a:t> (Accessed: 19</a:t>
            </a:r>
            <a:r>
              <a:rPr lang="en-GB" sz="1200" baseline="30000" dirty="0">
                <a:latin typeface="Calibri"/>
                <a:ea typeface="+mn-lt"/>
                <a:cs typeface="+mn-lt"/>
              </a:rPr>
              <a:t>th</a:t>
            </a:r>
            <a:r>
              <a:rPr lang="en-GB" sz="1200" dirty="0">
                <a:latin typeface="Calibri"/>
                <a:ea typeface="+mn-lt"/>
                <a:cs typeface="+mn-lt"/>
              </a:rPr>
              <a:t> November 2019).</a:t>
            </a:r>
            <a:r>
              <a:rPr lang="en-US" sz="1200" dirty="0">
                <a:latin typeface="Calibri"/>
                <a:ea typeface="+mn-lt"/>
                <a:cs typeface="+mn-lt"/>
              </a:rPr>
              <a:t>  </a:t>
            </a:r>
            <a:endParaRPr lang="en-US" sz="1200" dirty="0">
              <a:latin typeface="Calibri"/>
              <a:cs typeface="Calibri"/>
            </a:endParaRPr>
          </a:p>
          <a:p>
            <a:pPr marL="285750" indent="-285750">
              <a:buFont typeface="Arial"/>
              <a:buChar char="•"/>
            </a:pPr>
            <a:r>
              <a:rPr lang="en-US" sz="1200" dirty="0" err="1">
                <a:latin typeface="Calibri"/>
                <a:ea typeface="+mn-lt"/>
                <a:cs typeface="+mn-lt"/>
              </a:rPr>
              <a:t>Donskikh</a:t>
            </a:r>
            <a:r>
              <a:rPr lang="en-US" sz="1200" dirty="0">
                <a:latin typeface="Calibri"/>
                <a:ea typeface="+mn-lt"/>
                <a:cs typeface="+mn-lt"/>
              </a:rPr>
              <a:t>, O. A. (2019) </a:t>
            </a:r>
            <a:r>
              <a:rPr lang="en-US" sz="1200" i="1" dirty="0">
                <a:latin typeface="Calibri"/>
                <a:ea typeface="+mn-lt"/>
                <a:cs typeface="+mn-lt"/>
              </a:rPr>
              <a:t>Significance of Aristotle’s Teaching Practice for Modern Education </a:t>
            </a:r>
            <a:r>
              <a:rPr lang="en-US" sz="1200" dirty="0">
                <a:latin typeface="Calibri"/>
                <a:ea typeface="+mn-lt"/>
                <a:cs typeface="+mn-lt"/>
              </a:rPr>
              <a:t>Available at: </a:t>
            </a:r>
            <a:r>
              <a:rPr lang="en-US" sz="1200" dirty="0">
                <a:latin typeface="Calibri"/>
                <a:ea typeface="+mn-lt"/>
                <a:cs typeface="+mn-lt"/>
                <a:hlinkClick r:id="rId6"/>
              </a:rPr>
              <a:t>https://www.intechopen.com/books/teacher-education-in-the-21st-century/significance-of-aristotle-s-teaching-practice-for-modern-education</a:t>
            </a:r>
            <a:r>
              <a:rPr lang="en-US" sz="1200" dirty="0">
                <a:latin typeface="Calibri"/>
                <a:ea typeface="+mn-lt"/>
                <a:cs typeface="+mn-lt"/>
              </a:rPr>
              <a:t> (Accessed: 11</a:t>
            </a:r>
            <a:r>
              <a:rPr lang="en-US" sz="1200" baseline="30000" dirty="0">
                <a:latin typeface="Calibri"/>
                <a:ea typeface="+mn-lt"/>
                <a:cs typeface="+mn-lt"/>
              </a:rPr>
              <a:t>th</a:t>
            </a:r>
            <a:r>
              <a:rPr lang="en-US" sz="1200" dirty="0">
                <a:latin typeface="Calibri"/>
                <a:ea typeface="+mn-lt"/>
                <a:cs typeface="+mn-lt"/>
              </a:rPr>
              <a:t> November 2019).  </a:t>
            </a:r>
          </a:p>
          <a:p>
            <a:pPr marL="285750" indent="-285750">
              <a:buFont typeface="Arial"/>
              <a:buChar char="•"/>
            </a:pPr>
            <a:r>
              <a:rPr lang="en-GB" sz="1200" dirty="0">
                <a:latin typeface="Calibri"/>
                <a:cs typeface="Calibri"/>
              </a:rPr>
              <a:t>Encyclopaedia </a:t>
            </a:r>
            <a:r>
              <a:rPr lang="en-GB" sz="1200" dirty="0" err="1">
                <a:latin typeface="Calibri"/>
                <a:cs typeface="Calibri"/>
              </a:rPr>
              <a:t>Brittannica</a:t>
            </a:r>
            <a:r>
              <a:rPr lang="en-GB" sz="1200" dirty="0">
                <a:latin typeface="Calibri"/>
                <a:cs typeface="Calibri"/>
              </a:rPr>
              <a:t>. (2019) </a:t>
            </a:r>
            <a:r>
              <a:rPr lang="en-GB" sz="1200" i="1" dirty="0">
                <a:latin typeface="Calibri"/>
                <a:cs typeface="Calibri"/>
              </a:rPr>
              <a:t>Montessori schools : </a:t>
            </a:r>
            <a:r>
              <a:rPr lang="en-GB" sz="1200" dirty="0">
                <a:latin typeface="Calibri"/>
                <a:cs typeface="Calibri"/>
              </a:rPr>
              <a:t>Available at: </a:t>
            </a:r>
            <a:r>
              <a:rPr lang="en-GB" sz="1200" dirty="0">
                <a:latin typeface="Calibri"/>
                <a:cs typeface="Calibri"/>
                <a:hlinkClick r:id="rId7"/>
              </a:rPr>
              <a:t>https://www.britannica.com/topic/Montessori-schools</a:t>
            </a:r>
            <a:r>
              <a:rPr lang="en-GB" sz="1200" dirty="0">
                <a:latin typeface="Calibri"/>
                <a:cs typeface="Calibri"/>
              </a:rPr>
              <a:t> (Accessed: 19</a:t>
            </a:r>
            <a:r>
              <a:rPr lang="en-GB" sz="1200" baseline="30000" dirty="0">
                <a:latin typeface="Calibri"/>
                <a:cs typeface="Calibri"/>
              </a:rPr>
              <a:t>th</a:t>
            </a:r>
            <a:r>
              <a:rPr lang="en-GB" sz="1200" dirty="0">
                <a:latin typeface="Calibri"/>
                <a:cs typeface="Calibri"/>
              </a:rPr>
              <a:t> November 2019).</a:t>
            </a:r>
            <a:endParaRPr lang="en-GB" sz="1200" dirty="0">
              <a:latin typeface="Calibri"/>
              <a:ea typeface="+mn-lt"/>
              <a:cs typeface="+mn-lt"/>
            </a:endParaRPr>
          </a:p>
          <a:p>
            <a:pPr marL="285750" indent="-285750">
              <a:buFont typeface="Arial"/>
              <a:buChar char="•"/>
            </a:pPr>
            <a:r>
              <a:rPr lang="en-US" sz="1200" dirty="0">
                <a:latin typeface="Calibri"/>
                <a:ea typeface="+mn-lt"/>
                <a:cs typeface="+mn-lt"/>
              </a:rPr>
              <a:t>Flanagan, F.M. (2006) </a:t>
            </a:r>
            <a:r>
              <a:rPr lang="en-GB" sz="1200" i="1" dirty="0">
                <a:solidFill>
                  <a:schemeClr val="tx2"/>
                </a:solidFill>
                <a:latin typeface="Calibri"/>
                <a:ea typeface="+mn-lt"/>
                <a:cs typeface="+mn-lt"/>
              </a:rPr>
              <a:t>the Greatest Educators…EVER</a:t>
            </a:r>
            <a:r>
              <a:rPr lang="en-US" sz="1200" i="1" dirty="0">
                <a:latin typeface="Calibri"/>
                <a:ea typeface="+mn-lt"/>
                <a:cs typeface="+mn-lt"/>
              </a:rPr>
              <a:t>! </a:t>
            </a:r>
            <a:r>
              <a:rPr lang="en-GB" sz="1200" dirty="0">
                <a:latin typeface="Calibri"/>
                <a:ea typeface="+mn-lt"/>
                <a:cs typeface="+mn-lt"/>
              </a:rPr>
              <a:t>London: Continuum International Publishing Group.</a:t>
            </a:r>
            <a:r>
              <a:rPr lang="en-US" sz="1200" dirty="0">
                <a:latin typeface="Calibri"/>
                <a:ea typeface="+mn-lt"/>
                <a:cs typeface="+mn-lt"/>
              </a:rPr>
              <a:t> </a:t>
            </a:r>
          </a:p>
          <a:p>
            <a:pPr marL="285750" indent="-285750">
              <a:buFont typeface="Arial"/>
              <a:buChar char="•"/>
            </a:pPr>
            <a:r>
              <a:rPr lang="en-GB" sz="1200" dirty="0" err="1">
                <a:latin typeface="Calibri"/>
                <a:ea typeface="+mn-lt"/>
                <a:cs typeface="+mn-lt"/>
              </a:rPr>
              <a:t>Infed</a:t>
            </a:r>
            <a:r>
              <a:rPr lang="en-GB" sz="1200" dirty="0">
                <a:latin typeface="Calibri"/>
                <a:ea typeface="+mn-lt"/>
                <a:cs typeface="+mn-lt"/>
              </a:rPr>
              <a:t>, (unknown) </a:t>
            </a:r>
            <a:r>
              <a:rPr lang="en-GB" sz="1200" i="1" dirty="0">
                <a:latin typeface="Calibri"/>
                <a:ea typeface="+mn-lt"/>
                <a:cs typeface="+mn-lt"/>
              </a:rPr>
              <a:t>Ivan Illich: </a:t>
            </a:r>
            <a:r>
              <a:rPr lang="en-GB" sz="1200" i="1" dirty="0" err="1">
                <a:latin typeface="Calibri"/>
                <a:ea typeface="+mn-lt"/>
                <a:cs typeface="+mn-lt"/>
              </a:rPr>
              <a:t>Deschooling</a:t>
            </a:r>
            <a:r>
              <a:rPr lang="en-GB" sz="1200" i="1" dirty="0">
                <a:latin typeface="Calibri"/>
                <a:ea typeface="+mn-lt"/>
                <a:cs typeface="+mn-lt"/>
              </a:rPr>
              <a:t>, conviviality and lifelong learning.  </a:t>
            </a:r>
            <a:r>
              <a:rPr lang="en-GB" sz="1200" dirty="0">
                <a:latin typeface="Calibri"/>
                <a:ea typeface="+mn-lt"/>
                <a:cs typeface="+mn-lt"/>
              </a:rPr>
              <a:t>Available at: </a:t>
            </a:r>
            <a:r>
              <a:rPr lang="en-GB" sz="1200" u="sng" dirty="0">
                <a:latin typeface="Calibri"/>
                <a:ea typeface="+mn-lt"/>
                <a:cs typeface="+mn-lt"/>
                <a:hlinkClick r:id="rId8"/>
              </a:rPr>
              <a:t>http://infed.org/mobi/ivan-illich-deschooling-conviviality-and-lifelong-</a:t>
            </a:r>
            <a:r>
              <a:rPr lang="en-GB" sz="1200" dirty="0">
                <a:latin typeface="Calibri"/>
                <a:ea typeface="+mn-lt"/>
                <a:cs typeface="+mn-lt"/>
                <a:hlinkClick r:id="rId9"/>
              </a:rPr>
              <a:t>learning/</a:t>
            </a:r>
            <a:r>
              <a:rPr lang="en-GB" sz="1200" dirty="0">
                <a:latin typeface="Calibri"/>
                <a:ea typeface="+mn-lt"/>
                <a:cs typeface="+mn-lt"/>
              </a:rPr>
              <a:t>  (Accessed: 20th November 2019) .</a:t>
            </a:r>
            <a:r>
              <a:rPr lang="en-US" sz="1200" dirty="0">
                <a:latin typeface="Calibri"/>
                <a:ea typeface="+mn-lt"/>
                <a:cs typeface="+mn-lt"/>
              </a:rPr>
              <a:t> </a:t>
            </a:r>
          </a:p>
          <a:p>
            <a:pPr>
              <a:buFont typeface="Arial"/>
              <a:buChar char="•"/>
            </a:pPr>
            <a:r>
              <a:rPr lang="en-US" sz="1200" dirty="0">
                <a:ea typeface="+mn-lt"/>
                <a:cs typeface="+mn-lt"/>
              </a:rPr>
              <a:t>     </a:t>
            </a:r>
            <a:r>
              <a:rPr lang="en-US" sz="1200" dirty="0">
                <a:latin typeface="Calibri"/>
                <a:ea typeface="+mn-lt"/>
                <a:cs typeface="+mn-lt"/>
              </a:rPr>
              <a:t>Kahn, R. Kellner, D. (2007) </a:t>
            </a:r>
            <a:r>
              <a:rPr lang="en-US" sz="1200" i="1">
                <a:latin typeface="Calibri"/>
                <a:ea typeface="+mn-lt"/>
                <a:cs typeface="+mn-lt"/>
              </a:rPr>
              <a:t>Paulo Freire and Ivan Illich: technology, politics and the reconstruction of education </a:t>
            </a:r>
            <a:endParaRPr lang="en-US" i="1">
              <a:latin typeface="Calibri"/>
              <a:cs typeface="Calibri"/>
            </a:endParaRPr>
          </a:p>
          <a:p>
            <a:r>
              <a:rPr lang="en-US" sz="1200" dirty="0">
                <a:latin typeface="Calibri"/>
                <a:ea typeface="+mn-lt"/>
                <a:cs typeface="+mn-lt"/>
              </a:rPr>
              <a:t>       Available at: </a:t>
            </a:r>
            <a:r>
              <a:rPr lang="en-US" sz="1200" dirty="0">
                <a:latin typeface="Calibri"/>
                <a:ea typeface="+mn-lt"/>
                <a:cs typeface="+mn-lt"/>
                <a:hlinkClick r:id="rId10"/>
              </a:rPr>
              <a:t>https://journals.sagepub.com/doi/pdf/10.2304/pfie.2007.5.4.431</a:t>
            </a:r>
            <a:r>
              <a:rPr lang="en-US" sz="1200" dirty="0">
                <a:latin typeface="Calibri"/>
                <a:ea typeface="+mn-lt"/>
                <a:cs typeface="+mn-lt"/>
              </a:rPr>
              <a:t> (Accessed 21 November 2019)</a:t>
            </a:r>
            <a:endParaRPr lang="en-US" dirty="0">
              <a:latin typeface="Calibri"/>
              <a:cs typeface="Calibri"/>
            </a:endParaRPr>
          </a:p>
          <a:p>
            <a:pPr marL="285750" indent="-285750">
              <a:buFont typeface="Arial"/>
              <a:buChar char="•"/>
            </a:pPr>
            <a:r>
              <a:rPr lang="en-US" sz="1200" dirty="0" err="1">
                <a:latin typeface="Calibri"/>
                <a:ea typeface="+mn-lt"/>
                <a:cs typeface="+mn-lt"/>
              </a:rPr>
              <a:t>Kristjansson</a:t>
            </a:r>
            <a:r>
              <a:rPr lang="en-US" sz="1200" dirty="0">
                <a:latin typeface="Calibri"/>
                <a:ea typeface="+mn-lt"/>
                <a:cs typeface="+mn-lt"/>
              </a:rPr>
              <a:t>, K. (2014). </a:t>
            </a:r>
            <a:r>
              <a:rPr lang="en-US" sz="1200" i="1" dirty="0">
                <a:latin typeface="Calibri"/>
                <a:ea typeface="+mn-lt"/>
                <a:cs typeface="+mn-lt"/>
              </a:rPr>
              <a:t>There Is Something About Aristotle: The Pros and Cons of Aristotelianism in Contemporary Moral Education. </a:t>
            </a:r>
            <a:r>
              <a:rPr lang="en-US" sz="1200" dirty="0">
                <a:latin typeface="Calibri"/>
                <a:ea typeface="+mn-lt"/>
                <a:cs typeface="+mn-lt"/>
              </a:rPr>
              <a:t>Available at: </a:t>
            </a:r>
            <a:r>
              <a:rPr lang="en-US" sz="1200" i="1" dirty="0">
                <a:latin typeface="Calibri"/>
                <a:ea typeface="+mn-lt"/>
                <a:cs typeface="+mn-lt"/>
              </a:rPr>
              <a:t>Journal of Philosophy of Education</a:t>
            </a:r>
            <a:r>
              <a:rPr lang="en-US" sz="1200" dirty="0">
                <a:latin typeface="Calibri"/>
                <a:ea typeface="+mn-lt"/>
                <a:cs typeface="+mn-lt"/>
              </a:rPr>
              <a:t> 48.1 (2014): 48-68. Web. (Accessed: 12</a:t>
            </a:r>
            <a:r>
              <a:rPr lang="en-US" sz="1200" baseline="30000" dirty="0">
                <a:latin typeface="Calibri"/>
                <a:ea typeface="+mn-lt"/>
                <a:cs typeface="+mn-lt"/>
              </a:rPr>
              <a:t>th</a:t>
            </a:r>
            <a:r>
              <a:rPr lang="en-US" sz="1200" dirty="0">
                <a:latin typeface="Calibri"/>
                <a:ea typeface="+mn-lt"/>
                <a:cs typeface="+mn-lt"/>
              </a:rPr>
              <a:t> November 2019).</a:t>
            </a:r>
          </a:p>
          <a:p>
            <a:pPr marL="285750" indent="-285750">
              <a:buFont typeface="Arial"/>
              <a:buChar char="•"/>
            </a:pPr>
            <a:r>
              <a:rPr lang="en-US" sz="1200" dirty="0">
                <a:latin typeface="Calibri"/>
                <a:ea typeface="+mn-lt"/>
                <a:cs typeface="+mn-lt"/>
              </a:rPr>
              <a:t>Monteiro, T. (2005) </a:t>
            </a:r>
            <a:r>
              <a:rPr lang="en-GB" sz="1200" i="1" dirty="0">
                <a:solidFill>
                  <a:schemeClr val="tx2"/>
                </a:solidFill>
                <a:latin typeface="Calibri"/>
                <a:ea typeface="+mn-lt"/>
                <a:cs typeface="+mn-lt"/>
              </a:rPr>
              <a:t>Rousseau’s Concept of Education. </a:t>
            </a:r>
            <a:r>
              <a:rPr lang="en-GB" sz="1200" dirty="0">
                <a:solidFill>
                  <a:schemeClr val="tx2"/>
                </a:solidFill>
                <a:latin typeface="Calibri"/>
                <a:ea typeface="+mn-lt"/>
                <a:cs typeface="+mn-lt"/>
              </a:rPr>
              <a:t>Available at: </a:t>
            </a:r>
            <a:r>
              <a:rPr lang="en-GB" sz="1200" i="1" dirty="0">
                <a:latin typeface="Calibri"/>
                <a:ea typeface="+mn-lt"/>
                <a:cs typeface="+mn-lt"/>
              </a:rPr>
              <a:t> </a:t>
            </a:r>
            <a:r>
              <a:rPr lang="en-GB" sz="1200" i="1" dirty="0">
                <a:solidFill>
                  <a:schemeClr val="tx2"/>
                </a:solidFill>
                <a:latin typeface="Calibri"/>
                <a:ea typeface="+mn-lt"/>
                <a:cs typeface="+mn-lt"/>
                <a:hlinkClick r:id="rId11"/>
              </a:rPr>
              <a:t>http://snphilosophers2005.tripod.com/ternan.pdf</a:t>
            </a:r>
            <a:r>
              <a:rPr lang="en-GB" sz="1200" dirty="0">
                <a:latin typeface="Calibri"/>
                <a:ea typeface="+mn-lt"/>
                <a:cs typeface="+mn-lt"/>
              </a:rPr>
              <a:t> (Accessed: 15</a:t>
            </a:r>
            <a:r>
              <a:rPr lang="en-US" sz="1200" baseline="30000" dirty="0" err="1">
                <a:latin typeface="Calibri"/>
                <a:ea typeface="+mn-lt"/>
                <a:cs typeface="+mn-lt"/>
              </a:rPr>
              <a:t>th</a:t>
            </a:r>
            <a:r>
              <a:rPr lang="en-GB" sz="1200" dirty="0">
                <a:latin typeface="Calibri"/>
                <a:ea typeface="+mn-lt"/>
                <a:cs typeface="+mn-lt"/>
              </a:rPr>
              <a:t> November 2019).</a:t>
            </a:r>
            <a:r>
              <a:rPr lang="en-US" sz="1200" dirty="0">
                <a:latin typeface="Calibri"/>
                <a:ea typeface="+mn-lt"/>
                <a:cs typeface="+mn-lt"/>
              </a:rPr>
              <a:t>  </a:t>
            </a:r>
          </a:p>
          <a:p>
            <a:pPr marL="285750" indent="-285750">
              <a:buFont typeface="Arial"/>
              <a:buChar char="•"/>
            </a:pPr>
            <a:r>
              <a:rPr lang="en-US" sz="1200" dirty="0">
                <a:latin typeface="Calibri"/>
                <a:ea typeface="+mn-lt"/>
                <a:cs typeface="+mn-lt"/>
              </a:rPr>
              <a:t>Natural Resources Wales (2015) </a:t>
            </a:r>
            <a:r>
              <a:rPr lang="en-GB" sz="1200" i="1" dirty="0">
                <a:latin typeface="Calibri"/>
                <a:ea typeface="+mn-lt"/>
                <a:cs typeface="+mn-lt"/>
              </a:rPr>
              <a:t>A Guide to Forest School in Wales. </a:t>
            </a:r>
            <a:r>
              <a:rPr lang="en-GB" sz="1200" dirty="0">
                <a:latin typeface="Calibri"/>
                <a:ea typeface="+mn-lt"/>
                <a:cs typeface="+mn-lt"/>
              </a:rPr>
              <a:t>Available at: </a:t>
            </a:r>
            <a:r>
              <a:rPr lang="en-GB" sz="1200" dirty="0">
                <a:latin typeface="Calibri"/>
                <a:ea typeface="+mn-lt"/>
                <a:cs typeface="+mn-lt"/>
                <a:hlinkClick r:id="rId12"/>
              </a:rPr>
              <a:t>https://www.outdoorlearningwales.org/images/uploads/resources/files/Guide_to_Forest_School_Booklet(Eng)FINAL.pdf</a:t>
            </a:r>
            <a:r>
              <a:rPr lang="en-GB" sz="1200" dirty="0">
                <a:latin typeface="Calibri"/>
                <a:ea typeface="+mn-lt"/>
                <a:cs typeface="+mn-lt"/>
              </a:rPr>
              <a:t> (Accessed: 19</a:t>
            </a:r>
            <a:r>
              <a:rPr lang="en-US" sz="1200" baseline="30000" dirty="0" err="1">
                <a:latin typeface="Calibri"/>
                <a:ea typeface="+mn-lt"/>
                <a:cs typeface="+mn-lt"/>
              </a:rPr>
              <a:t>th</a:t>
            </a:r>
            <a:r>
              <a:rPr lang="en-GB" sz="1200" dirty="0">
                <a:latin typeface="Calibri"/>
                <a:ea typeface="+mn-lt"/>
                <a:cs typeface="+mn-lt"/>
              </a:rPr>
              <a:t> November 2019).</a:t>
            </a:r>
            <a:r>
              <a:rPr lang="en-US" sz="1200" dirty="0">
                <a:latin typeface="Calibri"/>
                <a:ea typeface="+mn-lt"/>
                <a:cs typeface="+mn-lt"/>
              </a:rPr>
              <a:t>  </a:t>
            </a:r>
          </a:p>
          <a:p>
            <a:pPr marL="285750" indent="-285750">
              <a:buFont typeface="Arial"/>
              <a:buChar char="•"/>
            </a:pPr>
            <a:r>
              <a:rPr lang="en-GB" sz="1200" dirty="0" err="1">
                <a:latin typeface="Calibri"/>
                <a:ea typeface="+mn-lt"/>
                <a:cs typeface="+mn-lt"/>
              </a:rPr>
              <a:t>Nef</a:t>
            </a:r>
            <a:r>
              <a:rPr lang="en-GB" sz="1200" dirty="0">
                <a:latin typeface="Calibri"/>
                <a:ea typeface="+mn-lt"/>
                <a:cs typeface="+mn-lt"/>
              </a:rPr>
              <a:t> (2013) </a:t>
            </a:r>
            <a:r>
              <a:rPr lang="en-GB" sz="1200" i="1" dirty="0">
                <a:latin typeface="Calibri"/>
                <a:ea typeface="+mn-lt"/>
                <a:cs typeface="+mn-lt"/>
              </a:rPr>
              <a:t>Forest School Evaluation Project: A Study in Wales: April to November 2003. </a:t>
            </a:r>
            <a:r>
              <a:rPr lang="en-GB" sz="1200" dirty="0">
                <a:latin typeface="Calibri"/>
                <a:ea typeface="+mn-lt"/>
                <a:cs typeface="+mn-lt"/>
              </a:rPr>
              <a:t>Available at: </a:t>
            </a:r>
            <a:r>
              <a:rPr lang="en-GB" sz="1200" dirty="0">
                <a:latin typeface="Calibri"/>
                <a:ea typeface="+mn-lt"/>
                <a:cs typeface="+mn-lt"/>
                <a:hlinkClick r:id="rId13"/>
              </a:rPr>
              <a:t>https://www.forestresearch.gov.uk/documents/1417/ForestSchoolWalesReport.pdf</a:t>
            </a:r>
            <a:r>
              <a:rPr lang="en-GB" sz="1200" dirty="0">
                <a:latin typeface="Calibri"/>
                <a:ea typeface="+mn-lt"/>
                <a:cs typeface="+mn-lt"/>
              </a:rPr>
              <a:t> (Accessed: 19</a:t>
            </a:r>
            <a:r>
              <a:rPr lang="en-GB" sz="1200" baseline="30000" dirty="0">
                <a:latin typeface="Calibri"/>
                <a:ea typeface="+mn-lt"/>
                <a:cs typeface="+mn-lt"/>
              </a:rPr>
              <a:t>th</a:t>
            </a:r>
            <a:r>
              <a:rPr lang="en-GB" sz="1200" dirty="0">
                <a:latin typeface="Calibri"/>
                <a:ea typeface="+mn-lt"/>
                <a:cs typeface="+mn-lt"/>
              </a:rPr>
              <a:t> November 2019). </a:t>
            </a:r>
            <a:endParaRPr lang="en-US" sz="1200" dirty="0">
              <a:latin typeface="Calibri"/>
              <a:ea typeface="+mn-lt"/>
              <a:cs typeface="+mn-lt"/>
            </a:endParaRPr>
          </a:p>
          <a:p>
            <a:pPr marL="285750" indent="-285750">
              <a:buFont typeface="Arial"/>
              <a:buChar char="•"/>
            </a:pPr>
            <a:r>
              <a:rPr lang="en-GB" sz="1200" dirty="0">
                <a:latin typeface="Calibri"/>
                <a:ea typeface="+mn-lt"/>
                <a:cs typeface="+mn-lt"/>
              </a:rPr>
              <a:t>Noddings, N. (2012) </a:t>
            </a:r>
            <a:r>
              <a:rPr lang="en-GB" sz="1200" i="1" dirty="0">
                <a:latin typeface="Calibri"/>
                <a:ea typeface="+mn-lt"/>
                <a:cs typeface="+mn-lt"/>
              </a:rPr>
              <a:t>Philosophy of Education. </a:t>
            </a:r>
            <a:r>
              <a:rPr lang="en-GB" sz="1200" dirty="0">
                <a:latin typeface="Calibri"/>
                <a:ea typeface="+mn-lt"/>
                <a:cs typeface="+mn-lt"/>
              </a:rPr>
              <a:t>3rd Ed. Boulder: Westview Press.</a:t>
            </a:r>
            <a:r>
              <a:rPr lang="en-US" sz="1200" dirty="0">
                <a:latin typeface="Calibri"/>
                <a:ea typeface="+mn-lt"/>
                <a:cs typeface="+mn-lt"/>
              </a:rPr>
              <a:t>  </a:t>
            </a:r>
          </a:p>
          <a:p>
            <a:pPr marL="285750" indent="-285750">
              <a:buFont typeface="Arial"/>
              <a:buChar char="•"/>
            </a:pPr>
            <a:r>
              <a:rPr lang="en-GB" sz="1200" dirty="0" err="1">
                <a:latin typeface="Calibri"/>
                <a:ea typeface="+mn-lt"/>
                <a:cs typeface="+mn-lt"/>
              </a:rPr>
              <a:t>Novello</a:t>
            </a:r>
            <a:r>
              <a:rPr lang="en-GB" sz="1200" dirty="0">
                <a:latin typeface="Calibri"/>
                <a:ea typeface="+mn-lt"/>
                <a:cs typeface="+mn-lt"/>
              </a:rPr>
              <a:t>, M.K. (1999) </a:t>
            </a:r>
            <a:r>
              <a:rPr lang="en-GB" sz="1200" i="1" dirty="0">
                <a:latin typeface="Calibri"/>
                <a:ea typeface="+mn-lt"/>
                <a:cs typeface="+mn-lt"/>
              </a:rPr>
              <a:t>Jean-Jacques Rousseau, Father of Government Schools. </a:t>
            </a:r>
            <a:r>
              <a:rPr lang="en-GB" sz="1200" dirty="0">
                <a:latin typeface="Calibri"/>
                <a:ea typeface="+mn-lt"/>
                <a:cs typeface="+mn-lt"/>
              </a:rPr>
              <a:t>Washington Institute Foundation: University of Sussex. </a:t>
            </a:r>
            <a:endParaRPr lang="en-US" sz="1200" dirty="0">
              <a:latin typeface="Calibri"/>
              <a:ea typeface="+mn-lt"/>
              <a:cs typeface="+mn-lt"/>
            </a:endParaRPr>
          </a:p>
          <a:p>
            <a:pPr marL="285750" indent="-285750">
              <a:buFont typeface="Arial"/>
              <a:buChar char="•"/>
            </a:pPr>
            <a:r>
              <a:rPr lang="en-GB" sz="1200" dirty="0">
                <a:latin typeface="Calibri"/>
                <a:ea typeface="+mn-lt"/>
                <a:cs typeface="+mn-lt"/>
              </a:rPr>
              <a:t>Rix, J. (2015) </a:t>
            </a:r>
            <a:r>
              <a:rPr lang="en-GB" sz="1200" i="1" dirty="0">
                <a:latin typeface="Calibri"/>
                <a:ea typeface="+mn-lt"/>
                <a:cs typeface="+mn-lt"/>
              </a:rPr>
              <a:t>How anxiety scrambles your brain and makes it hard to learn. </a:t>
            </a:r>
            <a:r>
              <a:rPr lang="en-GB" sz="1200" dirty="0">
                <a:solidFill>
                  <a:schemeClr val="tx2"/>
                </a:solidFill>
                <a:latin typeface="Calibri"/>
                <a:ea typeface="+mn-lt"/>
                <a:cs typeface="+mn-lt"/>
              </a:rPr>
              <a:t>Available at: </a:t>
            </a:r>
            <a:r>
              <a:rPr lang="en-GB" sz="1200" dirty="0">
                <a:latin typeface="Calibri"/>
                <a:ea typeface="+mn-lt"/>
                <a:cs typeface="+mn-lt"/>
                <a:hlinkClick r:id="rId14"/>
              </a:rPr>
              <a:t>https://www.theguardian.com/education/2015/nov/21/how-anxiety-scrambles-your-brain-and-makes-it-hard-to-learn</a:t>
            </a:r>
            <a:r>
              <a:rPr lang="en-GB" sz="1200" dirty="0">
                <a:latin typeface="Calibri"/>
                <a:ea typeface="+mn-lt"/>
                <a:cs typeface="+mn-lt"/>
              </a:rPr>
              <a:t> (Accessed: 20th November 2019)</a:t>
            </a:r>
            <a:r>
              <a:rPr lang="en-US" sz="1200" dirty="0">
                <a:latin typeface="Calibri"/>
                <a:ea typeface="+mn-lt"/>
                <a:cs typeface="+mn-lt"/>
              </a:rPr>
              <a:t> . </a:t>
            </a:r>
          </a:p>
          <a:p>
            <a:pPr marL="285750" indent="-285750">
              <a:buFont typeface="Arial"/>
              <a:buChar char="•"/>
            </a:pPr>
            <a:endParaRPr lang="en-US" sz="1200">
              <a:latin typeface="Calibri"/>
              <a:ea typeface="+mn-lt"/>
              <a:cs typeface="+mn-lt"/>
            </a:endParaRPr>
          </a:p>
        </p:txBody>
      </p:sp>
    </p:spTree>
    <p:extLst>
      <p:ext uri="{BB962C8B-B14F-4D97-AF65-F5344CB8AC3E}">
        <p14:creationId xmlns:p14="http://schemas.microsoft.com/office/powerpoint/2010/main" val="17216126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69B93C-596E-4075-A9A6-9CDE83ACDA8E}"/>
              </a:ext>
            </a:extLst>
          </p:cNvPr>
          <p:cNvSpPr txBox="1"/>
          <p:nvPr/>
        </p:nvSpPr>
        <p:spPr>
          <a:xfrm>
            <a:off x="862915" y="193589"/>
            <a:ext cx="1120757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a:latin typeface="Calibri"/>
              </a:rPr>
              <a:t>References:</a:t>
            </a:r>
            <a:r>
              <a:rPr lang="en-US" sz="1200">
                <a:latin typeface="Calibri"/>
              </a:rPr>
              <a:t> </a:t>
            </a:r>
            <a:endParaRPr lang="en-US" sz="1200">
              <a:latin typeface="Calibri"/>
              <a:ea typeface="+mn-lt"/>
              <a:cs typeface="Calibri"/>
            </a:endParaRPr>
          </a:p>
          <a:p>
            <a:endParaRPr lang="en-US" sz="1200">
              <a:latin typeface="Calibri"/>
              <a:ea typeface="+mn-lt"/>
              <a:cs typeface="Calibri"/>
            </a:endParaRPr>
          </a:p>
          <a:p>
            <a:pPr marL="171450" indent="-171450">
              <a:buFont typeface="Arial"/>
              <a:buChar char="•"/>
            </a:pPr>
            <a:r>
              <a:rPr lang="en-GB" sz="1200">
                <a:latin typeface="Calibri"/>
                <a:ea typeface="+mn-lt"/>
                <a:cs typeface="Calibri"/>
              </a:rPr>
              <a:t>Shahsavari, M. (2012) ‘Evaluation of Jean-Jacques Rousseau View About the Foundation of </a:t>
            </a:r>
            <a:r>
              <a:rPr lang="en-GB" sz="1200">
                <a:solidFill>
                  <a:schemeClr val="tx2"/>
                </a:solidFill>
                <a:latin typeface="Calibri"/>
                <a:ea typeface="+mn-lt"/>
                <a:cs typeface="Calibri"/>
              </a:rPr>
              <a:t>Education’, </a:t>
            </a:r>
            <a:r>
              <a:rPr lang="en-GB" sz="1200" i="1">
                <a:solidFill>
                  <a:schemeClr val="tx2"/>
                </a:solidFill>
                <a:latin typeface="Calibri"/>
                <a:ea typeface="+mn-lt"/>
                <a:cs typeface="Calibri"/>
              </a:rPr>
              <a:t>Australian Journal of Basic and Applied Sciences, </a:t>
            </a:r>
            <a:r>
              <a:rPr lang="en-GB" sz="1200">
                <a:solidFill>
                  <a:schemeClr val="tx2"/>
                </a:solidFill>
                <a:latin typeface="Calibri"/>
                <a:ea typeface="+mn-lt"/>
                <a:cs typeface="Calibri"/>
              </a:rPr>
              <a:t>6(7), pp. 321-324. Available at: </a:t>
            </a:r>
            <a:r>
              <a:rPr lang="en-GB" sz="1200">
                <a:latin typeface="Calibri"/>
                <a:ea typeface="+mn-lt"/>
                <a:cs typeface="Calibri"/>
              </a:rPr>
              <a:t> </a:t>
            </a:r>
            <a:r>
              <a:rPr lang="en-GB" sz="1200">
                <a:solidFill>
                  <a:schemeClr val="tx2"/>
                </a:solidFill>
                <a:latin typeface="Calibri"/>
                <a:ea typeface="+mn-lt"/>
                <a:cs typeface="Calibri"/>
                <a:hlinkClick r:id="rId2"/>
              </a:rPr>
              <a:t>http://ajbasweb.com/old/ajbas/2012/July/321-324.pdf</a:t>
            </a:r>
            <a:r>
              <a:rPr lang="en-GB" sz="1200">
                <a:latin typeface="Calibri"/>
                <a:ea typeface="+mn-lt"/>
                <a:cs typeface="Calibri"/>
              </a:rPr>
              <a:t> (Accessed: 19</a:t>
            </a:r>
            <a:r>
              <a:rPr lang="en-US" sz="1200" baseline="30000">
                <a:latin typeface="Calibri"/>
                <a:ea typeface="+mn-lt"/>
                <a:cs typeface="Calibri"/>
              </a:rPr>
              <a:t>th</a:t>
            </a:r>
            <a:r>
              <a:rPr lang="en-GB" sz="1200">
                <a:latin typeface="Calibri"/>
                <a:ea typeface="+mn-lt"/>
                <a:cs typeface="Calibri"/>
              </a:rPr>
              <a:t> November 2019).</a:t>
            </a:r>
            <a:endParaRPr lang="en-US" sz="1200">
              <a:ea typeface="+mn-lt"/>
              <a:cs typeface="+mn-lt"/>
            </a:endParaRPr>
          </a:p>
          <a:p>
            <a:pPr marL="171450" indent="-171450">
              <a:buFont typeface="Arial"/>
              <a:buChar char="•"/>
            </a:pPr>
            <a:r>
              <a:rPr lang="en-US" sz="1200">
                <a:latin typeface="Calibri"/>
                <a:ea typeface="+mn-lt"/>
                <a:cs typeface="Calibri"/>
              </a:rPr>
              <a:t>Shields, C. (2015) </a:t>
            </a:r>
            <a:r>
              <a:rPr lang="en-US" sz="1200" i="1">
                <a:latin typeface="Calibri"/>
                <a:ea typeface="+mn-lt"/>
                <a:cs typeface="Calibri"/>
              </a:rPr>
              <a:t>Aristotle, The Stanford Encyclopedia of Philosophy.</a:t>
            </a:r>
            <a:r>
              <a:rPr lang="en-GB" sz="1200">
                <a:latin typeface="Calibri"/>
                <a:ea typeface="+mn-lt"/>
                <a:cs typeface="Calibri"/>
              </a:rPr>
              <a:t> Available at: </a:t>
            </a:r>
            <a:r>
              <a:rPr lang="en-US" sz="1200">
                <a:latin typeface="Calibri"/>
                <a:ea typeface="+mn-lt"/>
                <a:cs typeface="Calibri"/>
                <a:hlinkClick r:id="rId3"/>
              </a:rPr>
              <a:t>https://plato.stanford.edu/entries/aristotle/#Bib</a:t>
            </a:r>
            <a:r>
              <a:rPr lang="en-US" sz="1200">
                <a:latin typeface="Calibri"/>
                <a:ea typeface="+mn-lt"/>
                <a:cs typeface="Calibri"/>
              </a:rPr>
              <a:t> (Accessed on 9</a:t>
            </a:r>
            <a:r>
              <a:rPr lang="en-US" sz="1200" baseline="30000">
                <a:latin typeface="Calibri"/>
                <a:ea typeface="+mn-lt"/>
                <a:cs typeface="Calibri"/>
              </a:rPr>
              <a:t>th</a:t>
            </a:r>
            <a:r>
              <a:rPr lang="en-US" sz="1200">
                <a:latin typeface="Calibri"/>
                <a:ea typeface="+mn-lt"/>
                <a:cs typeface="Calibri"/>
              </a:rPr>
              <a:t> November 2019).</a:t>
            </a:r>
            <a:r>
              <a:rPr lang="en-GB" sz="1200">
                <a:latin typeface="Calibri"/>
                <a:ea typeface="+mn-lt"/>
                <a:cs typeface="Calibri"/>
              </a:rPr>
              <a:t> </a:t>
            </a:r>
            <a:endParaRPr lang="en-US" sz="1200">
              <a:ea typeface="+mn-lt"/>
              <a:cs typeface="+mn-lt"/>
            </a:endParaRPr>
          </a:p>
          <a:p>
            <a:pPr marL="171450" indent="-171450">
              <a:buFont typeface="Arial"/>
              <a:buChar char="•"/>
            </a:pPr>
            <a:r>
              <a:rPr lang="en-GB" sz="1200">
                <a:latin typeface="Calibri"/>
                <a:ea typeface="+mn-lt"/>
                <a:cs typeface="Calibri"/>
              </a:rPr>
              <a:t>Stables, A. (2008) </a:t>
            </a:r>
            <a:r>
              <a:rPr lang="en-GB" sz="1200" i="1">
                <a:latin typeface="Calibri"/>
                <a:ea typeface="+mn-lt"/>
                <a:cs typeface="Calibri"/>
              </a:rPr>
              <a:t>Childhood and the Philosophy of Education: An Anti-Aristotelian Perspective. </a:t>
            </a:r>
            <a:r>
              <a:rPr lang="en-GB" sz="1200">
                <a:latin typeface="Calibri"/>
                <a:ea typeface="+mn-lt"/>
                <a:cs typeface="Calibri"/>
              </a:rPr>
              <a:t>London: Continuum International Publishing Group. </a:t>
            </a:r>
            <a:r>
              <a:rPr lang="en-US" sz="1200">
                <a:latin typeface="Calibri"/>
                <a:ea typeface="+mn-lt"/>
                <a:cs typeface="Calibri"/>
              </a:rPr>
              <a:t>  </a:t>
            </a:r>
            <a:endParaRPr lang="en-US" sz="1200">
              <a:latin typeface="Calibri"/>
              <a:cs typeface="Calibri"/>
            </a:endParaRPr>
          </a:p>
          <a:p>
            <a:pPr marL="171450" indent="-171450">
              <a:buFont typeface="Arial"/>
              <a:buChar char="•"/>
            </a:pPr>
            <a:r>
              <a:rPr lang="en-US" sz="1200">
                <a:latin typeface="Calibri"/>
                <a:ea typeface="+mn-lt"/>
                <a:cs typeface="+mn-lt"/>
              </a:rPr>
              <a:t>Study Lecture Notes (2019) </a:t>
            </a:r>
            <a:r>
              <a:rPr lang="en-US" sz="1200" i="1">
                <a:latin typeface="Calibri"/>
                <a:ea typeface="+mn-lt"/>
                <a:cs typeface="+mn-lt"/>
              </a:rPr>
              <a:t>Aristotle Theory, View, Aim, Curriculum &amp; Method of Education.</a:t>
            </a:r>
            <a:r>
              <a:rPr lang="en-US" sz="1200">
                <a:latin typeface="Calibri"/>
                <a:ea typeface="+mn-lt"/>
                <a:cs typeface="+mn-lt"/>
              </a:rPr>
              <a:t> Available at: </a:t>
            </a:r>
            <a:r>
              <a:rPr lang="en-US" sz="1200">
                <a:latin typeface="Calibri"/>
                <a:ea typeface="+mn-lt"/>
                <a:cs typeface="+mn-lt"/>
                <a:hlinkClick r:id="rId4"/>
              </a:rPr>
              <a:t>http://studylecturenotes.com/aristotle-theory-view-aim-curriculum-method-of-education/</a:t>
            </a:r>
            <a:r>
              <a:rPr lang="en-US" sz="1200">
                <a:latin typeface="Calibri"/>
                <a:ea typeface="+mn-lt"/>
                <a:cs typeface="+mn-lt"/>
              </a:rPr>
              <a:t> (Accessed: 11</a:t>
            </a:r>
            <a:r>
              <a:rPr lang="en-US" sz="1200" baseline="30000">
                <a:latin typeface="Calibri"/>
                <a:ea typeface="+mn-lt"/>
                <a:cs typeface="+mn-lt"/>
              </a:rPr>
              <a:t>th</a:t>
            </a:r>
            <a:r>
              <a:rPr lang="en-US" sz="1200">
                <a:latin typeface="Calibri"/>
                <a:ea typeface="+mn-lt"/>
                <a:cs typeface="+mn-lt"/>
              </a:rPr>
              <a:t> November 2019). </a:t>
            </a:r>
            <a:endParaRPr lang="en-US" sz="1200">
              <a:latin typeface="Calibri"/>
              <a:cs typeface="Calibri"/>
            </a:endParaRPr>
          </a:p>
          <a:p>
            <a:pPr marL="171450" indent="-171450">
              <a:buFont typeface="Arial"/>
              <a:buChar char="•"/>
            </a:pPr>
            <a:r>
              <a:rPr lang="en-GB" sz="1200">
                <a:latin typeface="Calibri"/>
                <a:cs typeface="Calibri"/>
              </a:rPr>
              <a:t>The Montessori children’s house of Hyde park (2019). Available at: </a:t>
            </a:r>
            <a:r>
              <a:rPr lang="en-GB" sz="1200">
                <a:latin typeface="Calibri"/>
                <a:cs typeface="Calibri"/>
                <a:hlinkClick r:id="rId5"/>
              </a:rPr>
              <a:t>https://www.hydeparkmontessori.com</a:t>
            </a:r>
            <a:r>
              <a:rPr lang="en-GB" sz="1200">
                <a:latin typeface="Calibri"/>
                <a:cs typeface="Calibri"/>
              </a:rPr>
              <a:t> (Accessed: 20</a:t>
            </a:r>
            <a:r>
              <a:rPr lang="en-GB" sz="1200" baseline="30000">
                <a:latin typeface="Calibri"/>
                <a:cs typeface="Calibri"/>
              </a:rPr>
              <a:t>th</a:t>
            </a:r>
            <a:r>
              <a:rPr lang="en-GB" sz="1200">
                <a:latin typeface="Calibri"/>
                <a:cs typeface="Calibri"/>
              </a:rPr>
              <a:t> November 2019).</a:t>
            </a:r>
            <a:endParaRPr lang="en-GB" sz="1200">
              <a:latin typeface="Calibri"/>
              <a:ea typeface="+mn-lt"/>
              <a:cs typeface="+mn-lt"/>
            </a:endParaRPr>
          </a:p>
          <a:p>
            <a:pPr marL="171450" indent="-171450">
              <a:buFont typeface="Arial"/>
              <a:buChar char="•"/>
            </a:pPr>
            <a:r>
              <a:rPr lang="en-GB" sz="1200">
                <a:latin typeface="Calibri"/>
                <a:ea typeface="+mn-lt"/>
                <a:cs typeface="+mn-lt"/>
              </a:rPr>
              <a:t>Time4learning. (unknown) </a:t>
            </a:r>
            <a:r>
              <a:rPr lang="en-GB" sz="1200" i="1">
                <a:latin typeface="Calibri"/>
                <a:ea typeface="+mn-lt"/>
                <a:cs typeface="+mn-lt"/>
              </a:rPr>
              <a:t>What, When, Why and How of </a:t>
            </a:r>
            <a:r>
              <a:rPr lang="en-GB" sz="1200" i="1" err="1">
                <a:latin typeface="Calibri"/>
                <a:ea typeface="+mn-lt"/>
                <a:cs typeface="+mn-lt"/>
              </a:rPr>
              <a:t>Deschooling</a:t>
            </a:r>
            <a:r>
              <a:rPr lang="en-GB" sz="1200" i="1">
                <a:latin typeface="Calibri"/>
                <a:ea typeface="+mn-lt"/>
                <a:cs typeface="+mn-lt"/>
              </a:rPr>
              <a:t>.  </a:t>
            </a:r>
            <a:r>
              <a:rPr lang="en-GB" sz="1200">
                <a:latin typeface="Calibri"/>
                <a:ea typeface="+mn-lt"/>
                <a:cs typeface="+mn-lt"/>
              </a:rPr>
              <a:t>Available at</a:t>
            </a:r>
            <a:r>
              <a:rPr lang="en-GB" sz="1200" i="1">
                <a:latin typeface="Calibri"/>
                <a:ea typeface="+mn-lt"/>
                <a:cs typeface="+mn-lt"/>
              </a:rPr>
              <a:t>: </a:t>
            </a:r>
            <a:r>
              <a:rPr lang="en-GB" sz="1200">
                <a:latin typeface="Calibri"/>
                <a:ea typeface="+mn-lt"/>
                <a:cs typeface="+mn-lt"/>
                <a:hlinkClick r:id="rId6"/>
              </a:rPr>
              <a:t>https://www.time4learning.com/deschooling.html</a:t>
            </a:r>
            <a:r>
              <a:rPr lang="en-GB" sz="1200">
                <a:latin typeface="Calibri"/>
                <a:ea typeface="+mn-lt"/>
                <a:cs typeface="+mn-lt"/>
              </a:rPr>
              <a:t> </a:t>
            </a:r>
            <a:r>
              <a:rPr lang="en-US" sz="1200">
                <a:latin typeface="Calibri"/>
                <a:ea typeface="+mn-lt"/>
                <a:cs typeface="Calibri"/>
              </a:rPr>
              <a:t>(Accessed 20</a:t>
            </a:r>
            <a:r>
              <a:rPr lang="en-US" sz="1200" baseline="30000">
                <a:latin typeface="Calibri"/>
                <a:ea typeface="+mn-lt"/>
                <a:cs typeface="Calibri"/>
              </a:rPr>
              <a:t>th</a:t>
            </a:r>
            <a:r>
              <a:rPr lang="en-US" sz="1200">
                <a:latin typeface="Calibri"/>
                <a:ea typeface="+mn-lt"/>
                <a:cs typeface="Calibri"/>
              </a:rPr>
              <a:t> November 2019).</a:t>
            </a:r>
            <a:endParaRPr lang="en-US" sz="1200">
              <a:latin typeface="Calibri"/>
              <a:ea typeface="+mn-lt"/>
              <a:cs typeface="+mn-lt"/>
            </a:endParaRPr>
          </a:p>
          <a:p>
            <a:pPr marL="171450" indent="-171450">
              <a:buFont typeface="Arial"/>
              <a:buChar char="•"/>
            </a:pPr>
            <a:r>
              <a:rPr lang="en-GB" sz="1200">
                <a:latin typeface="Calibri"/>
                <a:ea typeface="+mn-lt"/>
                <a:cs typeface="+mn-lt"/>
              </a:rPr>
              <a:t>Turner, C. (2019) </a:t>
            </a:r>
            <a:r>
              <a:rPr lang="en-GB" sz="1200" i="1">
                <a:latin typeface="Calibri"/>
                <a:ea typeface="+mn-lt"/>
                <a:cs typeface="+mn-lt"/>
              </a:rPr>
              <a:t>School turns to the teachings of Aristotle in an attempt to boost pupil wellbeing</a:t>
            </a:r>
            <a:r>
              <a:rPr lang="en-GB" sz="1200">
                <a:latin typeface="Calibri"/>
                <a:ea typeface="+mn-lt"/>
                <a:cs typeface="+mn-lt"/>
              </a:rPr>
              <a:t>. Available at: </a:t>
            </a:r>
            <a:r>
              <a:rPr lang="en-GB" sz="1200">
                <a:latin typeface="Calibri"/>
                <a:ea typeface="+mn-lt"/>
                <a:cs typeface="+mn-lt"/>
                <a:hlinkClick r:id="rId7"/>
              </a:rPr>
              <a:t>https://www.telegraph.co.uk/news/2019/05/18/school-turns-teachings-aristotle-attempt-boost-pupil-wellbeing/</a:t>
            </a:r>
            <a:r>
              <a:rPr lang="en-GB" sz="1200">
                <a:latin typeface="Calibri"/>
                <a:ea typeface="+mn-lt"/>
                <a:cs typeface="+mn-lt"/>
              </a:rPr>
              <a:t> (Accessed: 8</a:t>
            </a:r>
            <a:r>
              <a:rPr lang="en-GB" sz="1200" baseline="30000">
                <a:latin typeface="Calibri"/>
                <a:ea typeface="+mn-lt"/>
                <a:cs typeface="+mn-lt"/>
              </a:rPr>
              <a:t>th</a:t>
            </a:r>
            <a:r>
              <a:rPr lang="en-GB" sz="1200">
                <a:latin typeface="Calibri"/>
                <a:ea typeface="+mn-lt"/>
                <a:cs typeface="+mn-lt"/>
              </a:rPr>
              <a:t> November 2019).</a:t>
            </a:r>
            <a:r>
              <a:rPr lang="en-US" sz="1200">
                <a:latin typeface="Calibri"/>
                <a:ea typeface="+mn-lt"/>
                <a:cs typeface="+mn-lt"/>
              </a:rPr>
              <a:t> </a:t>
            </a:r>
            <a:endParaRPr lang="en-US" sz="1200">
              <a:latin typeface="Calibri"/>
              <a:cs typeface="Calibri"/>
            </a:endParaRPr>
          </a:p>
          <a:p>
            <a:pPr marL="171450" indent="-171450">
              <a:buFont typeface="Arial"/>
              <a:buChar char="•"/>
            </a:pPr>
            <a:r>
              <a:rPr lang="en-GB" sz="1200">
                <a:latin typeface="Calibri"/>
                <a:ea typeface="+mn-lt"/>
                <a:cs typeface="+mn-lt"/>
              </a:rPr>
              <a:t>Unknown. (2016) </a:t>
            </a:r>
            <a:r>
              <a:rPr lang="en-GB" sz="1200" i="1">
                <a:latin typeface="Calibri"/>
                <a:ea typeface="+mn-lt"/>
                <a:cs typeface="+mn-lt"/>
              </a:rPr>
              <a:t>Rediscovering Ivan Illich. </a:t>
            </a:r>
            <a:r>
              <a:rPr lang="en-US" sz="1200">
                <a:latin typeface="Calibri"/>
                <a:ea typeface="+mn-lt"/>
                <a:cs typeface="+mn-lt"/>
              </a:rPr>
              <a:t>Available at: </a:t>
            </a:r>
            <a:r>
              <a:rPr lang="en-US" sz="1200">
                <a:latin typeface="Calibri"/>
                <a:ea typeface="+mn-lt"/>
                <a:cs typeface="+mn-lt"/>
                <a:hlinkClick r:id="rId8"/>
              </a:rPr>
              <a:t>https://greenbeanery.ca/blogs/news/rediscovering-ivan-illich</a:t>
            </a:r>
            <a:r>
              <a:rPr lang="en-US" sz="1200">
                <a:latin typeface="Calibri"/>
                <a:ea typeface="+mn-lt"/>
                <a:cs typeface="+mn-lt"/>
              </a:rPr>
              <a:t> (Accessed 20</a:t>
            </a:r>
            <a:r>
              <a:rPr lang="en-US" sz="1200" baseline="30000">
                <a:latin typeface="Calibri"/>
                <a:ea typeface="+mn-lt"/>
                <a:cs typeface="+mn-lt"/>
              </a:rPr>
              <a:t>th</a:t>
            </a:r>
            <a:r>
              <a:rPr lang="en-US" sz="1200">
                <a:latin typeface="Calibri"/>
                <a:ea typeface="+mn-lt"/>
                <a:cs typeface="+mn-lt"/>
              </a:rPr>
              <a:t> November 2019). </a:t>
            </a:r>
            <a:endParaRPr lang="en-US" sz="1200">
              <a:latin typeface="Calibri"/>
              <a:cs typeface="Calibri"/>
            </a:endParaRPr>
          </a:p>
          <a:p>
            <a:pPr marL="171450" indent="-171450">
              <a:buFont typeface="Arial"/>
              <a:buChar char="•"/>
            </a:pPr>
            <a:r>
              <a:rPr lang="en-GB" sz="1200">
                <a:latin typeface="Calibri"/>
                <a:ea typeface="+mn-lt"/>
                <a:cs typeface="+mn-lt"/>
              </a:rPr>
              <a:t>Van Dung1, V. et.al (2016) </a:t>
            </a:r>
            <a:r>
              <a:rPr lang="en-GB" sz="1200" i="1">
                <a:latin typeface="Calibri"/>
                <a:ea typeface="+mn-lt"/>
                <a:cs typeface="+mn-lt"/>
              </a:rPr>
              <a:t>European Journal of Education Studies ARISTOTLE’S EDUCATIONAL IDEAS.</a:t>
            </a:r>
            <a:r>
              <a:rPr lang="en-GB" sz="1200">
                <a:latin typeface="Calibri"/>
                <a:ea typeface="+mn-lt"/>
                <a:cs typeface="+mn-lt"/>
              </a:rPr>
              <a:t> Available at: </a:t>
            </a:r>
            <a:r>
              <a:rPr lang="en-GB" sz="1200">
                <a:latin typeface="Calibri"/>
                <a:ea typeface="+mn-lt"/>
                <a:cs typeface="+mn-lt"/>
                <a:hlinkClick r:id="rId9"/>
              </a:rPr>
              <a:t>https://www.academia.edu/29985320/ARISTOTLES_EDUCATIONAL_IDEAS</a:t>
            </a:r>
            <a:r>
              <a:rPr lang="en-GB" sz="1200">
                <a:latin typeface="Calibri"/>
                <a:ea typeface="+mn-lt"/>
                <a:cs typeface="+mn-lt"/>
              </a:rPr>
              <a:t> Accessed: 8</a:t>
            </a:r>
            <a:r>
              <a:rPr lang="en-GB" sz="1200" baseline="30000">
                <a:latin typeface="Calibri"/>
                <a:ea typeface="+mn-lt"/>
                <a:cs typeface="+mn-lt"/>
              </a:rPr>
              <a:t>th</a:t>
            </a:r>
            <a:r>
              <a:rPr lang="en-GB" sz="1200">
                <a:latin typeface="Calibri"/>
                <a:ea typeface="+mn-lt"/>
                <a:cs typeface="+mn-lt"/>
              </a:rPr>
              <a:t> November 2019).</a:t>
            </a:r>
            <a:r>
              <a:rPr lang="en-US" sz="1200">
                <a:latin typeface="Calibri"/>
                <a:ea typeface="+mn-lt"/>
                <a:cs typeface="+mn-lt"/>
              </a:rPr>
              <a:t> </a:t>
            </a:r>
            <a:endParaRPr lang="en-US" sz="1200">
              <a:latin typeface="Calibri"/>
              <a:cs typeface="Calibri"/>
            </a:endParaRPr>
          </a:p>
          <a:p>
            <a:pPr marL="171450" indent="-171450">
              <a:buFont typeface="Arial"/>
              <a:buChar char="•"/>
            </a:pPr>
            <a:r>
              <a:rPr lang="en-GB" sz="1200">
                <a:latin typeface="Calibri"/>
                <a:ea typeface="+mn-lt"/>
                <a:cs typeface="+mn-lt"/>
              </a:rPr>
              <a:t>Welsh Government (2012) </a:t>
            </a:r>
            <a:r>
              <a:rPr lang="en-GB" sz="1200" i="1">
                <a:latin typeface="Calibri"/>
                <a:ea typeface="+mn-lt"/>
                <a:cs typeface="+mn-lt"/>
              </a:rPr>
              <a:t>Evaluating the Foundation Phase: Policy Logic Model and Programme Theory. </a:t>
            </a:r>
            <a:r>
              <a:rPr lang="en-GB" sz="1200">
                <a:latin typeface="Calibri"/>
                <a:ea typeface="+mn-lt"/>
                <a:cs typeface="+mn-lt"/>
              </a:rPr>
              <a:t>Available at: </a:t>
            </a:r>
            <a:r>
              <a:rPr lang="en-GB" sz="1200">
                <a:latin typeface="Calibri"/>
                <a:ea typeface="+mn-lt"/>
                <a:cs typeface="+mn-lt"/>
                <a:hlinkClick r:id="rId10"/>
              </a:rPr>
              <a:t>https://gov.wales/sites/default/files/publications/2018-02/foundation-phase-framework-revised-2015.pdf</a:t>
            </a:r>
            <a:r>
              <a:rPr lang="en-GB" sz="1200">
                <a:latin typeface="Calibri"/>
                <a:ea typeface="+mn-lt"/>
                <a:cs typeface="+mn-lt"/>
              </a:rPr>
              <a:t> (Accessed: 19</a:t>
            </a:r>
            <a:r>
              <a:rPr lang="en-GB" sz="1200" baseline="30000">
                <a:latin typeface="Calibri"/>
                <a:ea typeface="+mn-lt"/>
                <a:cs typeface="+mn-lt"/>
              </a:rPr>
              <a:t> </a:t>
            </a:r>
            <a:r>
              <a:rPr lang="en-GB" sz="1200" baseline="30000" err="1">
                <a:latin typeface="Calibri"/>
                <a:ea typeface="+mn-lt"/>
                <a:cs typeface="+mn-lt"/>
              </a:rPr>
              <a:t>th</a:t>
            </a:r>
            <a:r>
              <a:rPr lang="en-GB" sz="1200">
                <a:latin typeface="Calibri"/>
                <a:ea typeface="+mn-lt"/>
                <a:cs typeface="+mn-lt"/>
              </a:rPr>
              <a:t> November 2019).</a:t>
            </a:r>
            <a:r>
              <a:rPr lang="en-US" sz="1200">
                <a:latin typeface="Calibri"/>
                <a:ea typeface="+mn-lt"/>
                <a:cs typeface="+mn-lt"/>
              </a:rPr>
              <a:t>  </a:t>
            </a:r>
            <a:endParaRPr lang="en-US" sz="1200">
              <a:latin typeface="Calibri"/>
              <a:cs typeface="Calibri"/>
            </a:endParaRPr>
          </a:p>
          <a:p>
            <a:pPr marL="171450" indent="-171450">
              <a:buFont typeface="Arial"/>
              <a:buChar char="•"/>
            </a:pPr>
            <a:r>
              <a:rPr lang="en-GB" sz="1200">
                <a:latin typeface="Calibri"/>
                <a:ea typeface="+mn-lt"/>
                <a:cs typeface="+mn-lt"/>
              </a:rPr>
              <a:t>Welsh Government (2015) </a:t>
            </a:r>
            <a:r>
              <a:rPr lang="en-GB" sz="1200" i="1">
                <a:latin typeface="Calibri"/>
                <a:ea typeface="+mn-lt"/>
                <a:cs typeface="+mn-lt"/>
              </a:rPr>
              <a:t>Curriculum for Wales: Foundation Phase Framework. </a:t>
            </a:r>
            <a:r>
              <a:rPr lang="en-GB" sz="1200">
                <a:latin typeface="Calibri"/>
                <a:ea typeface="+mn-lt"/>
                <a:cs typeface="+mn-lt"/>
              </a:rPr>
              <a:t>Available at: </a:t>
            </a:r>
            <a:r>
              <a:rPr lang="en-GB" sz="1200">
                <a:latin typeface="Calibri"/>
                <a:ea typeface="+mn-lt"/>
                <a:cs typeface="+mn-lt"/>
                <a:hlinkClick r:id="rId10"/>
              </a:rPr>
              <a:t>https://gov.wales/sites/default/files/publications/2018-02/foundation-phase-framework-revised-2015.pdf</a:t>
            </a:r>
            <a:r>
              <a:rPr lang="en-GB" sz="1200">
                <a:latin typeface="Calibri"/>
                <a:ea typeface="+mn-lt"/>
                <a:cs typeface="+mn-lt"/>
              </a:rPr>
              <a:t> (Accessed: 19</a:t>
            </a:r>
            <a:r>
              <a:rPr lang="en-GB" sz="1200" baseline="30000">
                <a:latin typeface="Calibri"/>
                <a:ea typeface="+mn-lt"/>
                <a:cs typeface="+mn-lt"/>
              </a:rPr>
              <a:t> </a:t>
            </a:r>
            <a:r>
              <a:rPr lang="en-GB" sz="1200" baseline="30000" err="1">
                <a:latin typeface="Calibri"/>
                <a:ea typeface="+mn-lt"/>
                <a:cs typeface="+mn-lt"/>
              </a:rPr>
              <a:t>th</a:t>
            </a:r>
            <a:r>
              <a:rPr lang="en-GB" sz="1200">
                <a:latin typeface="Calibri"/>
                <a:ea typeface="+mn-lt"/>
                <a:cs typeface="+mn-lt"/>
              </a:rPr>
              <a:t> November 2019). </a:t>
            </a:r>
            <a:endParaRPr lang="en-US" sz="1200">
              <a:latin typeface="Calibri"/>
              <a:cs typeface="Calibri"/>
            </a:endParaRPr>
          </a:p>
          <a:p>
            <a:pPr marL="171450" indent="-171450">
              <a:buFont typeface="Arial"/>
              <a:buChar char="•"/>
            </a:pPr>
            <a:r>
              <a:rPr lang="en-US" sz="1200">
                <a:latin typeface="Calibri"/>
                <a:ea typeface="+mn-lt"/>
                <a:cs typeface="+mn-lt"/>
              </a:rPr>
              <a:t>Zaldívar, J. (2015) </a:t>
            </a:r>
            <a:r>
              <a:rPr lang="en-GB" sz="1200" i="1" err="1">
                <a:latin typeface="Calibri"/>
                <a:ea typeface="+mn-lt"/>
                <a:cs typeface="+mn-lt"/>
              </a:rPr>
              <a:t>Deschooling</a:t>
            </a:r>
            <a:r>
              <a:rPr lang="en-GB" sz="1200" i="1">
                <a:latin typeface="Calibri"/>
                <a:ea typeface="+mn-lt"/>
                <a:cs typeface="+mn-lt"/>
              </a:rPr>
              <a:t> for all? The thought of Ivan Illich in the era of education (and learning) for all. </a:t>
            </a:r>
            <a:r>
              <a:rPr lang="en-GB" sz="1200">
                <a:latin typeface="Calibri"/>
                <a:ea typeface="+mn-lt"/>
                <a:cs typeface="+mn-lt"/>
              </a:rPr>
              <a:t>Available at: https://www.researchgate.net/publication/276373711_Deschooling_for_all_The_thought_of_Ivan_Illich_in_the_era_of_education_and_learning_for_all (Accessed: 20</a:t>
            </a:r>
            <a:r>
              <a:rPr lang="en-GB" sz="1200" baseline="30000">
                <a:latin typeface="Calibri"/>
                <a:ea typeface="+mn-lt"/>
                <a:cs typeface="+mn-lt"/>
              </a:rPr>
              <a:t>th</a:t>
            </a:r>
            <a:r>
              <a:rPr lang="en-GB" sz="1200">
                <a:latin typeface="Calibri"/>
                <a:ea typeface="+mn-lt"/>
                <a:cs typeface="+mn-lt"/>
              </a:rPr>
              <a:t> November 2019).</a:t>
            </a:r>
          </a:p>
          <a:p>
            <a:pPr marL="171450" indent="-171450">
              <a:buFont typeface="Wingdings"/>
              <a:buChar char="§"/>
            </a:pPr>
            <a:endParaRPr lang="en-GB" sz="1200">
              <a:latin typeface="Calibri"/>
              <a:cs typeface="Calibri"/>
            </a:endParaRPr>
          </a:p>
          <a:p>
            <a:pPr marL="171450" indent="-171450">
              <a:buFont typeface="Wingdings"/>
              <a:buChar char="§"/>
            </a:pPr>
            <a:endParaRPr lang="en-US" sz="1200" i="1">
              <a:latin typeface="Calibri"/>
              <a:cs typeface="Calibri"/>
            </a:endParaRPr>
          </a:p>
        </p:txBody>
      </p:sp>
    </p:spTree>
    <p:extLst>
      <p:ext uri="{BB962C8B-B14F-4D97-AF65-F5344CB8AC3E}">
        <p14:creationId xmlns:p14="http://schemas.microsoft.com/office/powerpoint/2010/main" val="424124051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Application>Microsoft Office PowerPoint</Application>
  <PresentationFormat>Widescreen</PresentationFormat>
  <Slides>37</Slides>
  <Notes>0</Notes>
  <HiddenSlides>0</HiddenSlide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Crop</vt:lpstr>
      <vt:lpstr>KNOWLEDGE  AND  CURRICULUM    Amanda, Bobbi Rae, Lesley and Rhian </vt:lpstr>
      <vt:lpstr>What are educational philosophers               thinking about? </vt:lpstr>
      <vt:lpstr>PowerPoint Presentation</vt:lpstr>
      <vt:lpstr>PowerPoint Presentation</vt:lpstr>
      <vt:lpstr>PowerPoint Presentation</vt:lpstr>
      <vt:lpstr>PowerPoint Presentation</vt:lpstr>
      <vt:lpstr>PowerPoint Presentation</vt:lpstr>
      <vt:lpstr>Jean-Jacques  Rousseau (1712-1778). The Education of Nature. Rhian Williams. </vt:lpstr>
      <vt:lpstr>Rousseau’s Perspective on Education and Knowledge. Rhian Williams.</vt:lpstr>
      <vt:lpstr>Rousseau’s Aims of Education via Émile. Rhian Williams.</vt:lpstr>
      <vt:lpstr>Rousseau’s Curriculum via Émile. Rhian Williams.</vt:lpstr>
      <vt:lpstr>Rousseau’s Positive Approach to Education. Rhian Williams. </vt:lpstr>
      <vt:lpstr>Rousseau’s Negative Approach to Education. Rhian Williams. </vt:lpstr>
      <vt:lpstr>Maria Montessori</vt:lpstr>
      <vt:lpstr>Montessori theory</vt:lpstr>
      <vt:lpstr>Montessori teacher</vt:lpstr>
      <vt:lpstr>Montessori aims </vt:lpstr>
      <vt:lpstr>Montessori aims</vt:lpstr>
      <vt:lpstr>Montessori aims continued</vt:lpstr>
      <vt:lpstr>Ivan Illich</vt:lpstr>
      <vt:lpstr>Deschooling</vt:lpstr>
      <vt:lpstr>Four aspects of Illich's deschooling </vt:lpstr>
      <vt:lpstr>PowerPoint Presentation</vt:lpstr>
      <vt:lpstr>PowerPoint Presentation</vt:lpstr>
      <vt:lpstr>PowerPoint Presentation</vt:lpstr>
      <vt:lpstr>How does this relate to modern day education?</vt:lpstr>
      <vt:lpstr>PowerPoint Presentation</vt:lpstr>
      <vt:lpstr>How Does Rousseau Relate to Modern Day Education?</vt:lpstr>
      <vt:lpstr>Montessori and the foundation phase</vt:lpstr>
      <vt:lpstr>PowerPoint Presentation</vt:lpstr>
      <vt:lpstr> Conclusion</vt:lpstr>
      <vt:lpstr>PowerPoint Presentation</vt:lpstr>
      <vt:lpstr>Conclusion. Rhian Williams.</vt:lpstr>
      <vt:lpstr>Montessori conclusion</vt:lpstr>
      <vt:lpstr>Illich's 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curriculum </dc:title>
  <dc:creator>Microsoft Office User</dc:creator>
  <cp:revision>1042</cp:revision>
  <dcterms:created xsi:type="dcterms:W3CDTF">2019-11-07T09:35:56Z</dcterms:created>
  <dcterms:modified xsi:type="dcterms:W3CDTF">2019-11-22T13:41:41Z</dcterms:modified>
</cp:coreProperties>
</file>