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5.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1"/>
    <p:sldMasterId id="2147483884" r:id="rId2"/>
    <p:sldMasterId id="2147483914" r:id="rId3"/>
    <p:sldMasterId id="2147483926" r:id="rId4"/>
    <p:sldMasterId id="2147483938" r:id="rId5"/>
    <p:sldMasterId id="2147483956" r:id="rId6"/>
  </p:sldMasterIdLst>
  <p:notesMasterIdLst>
    <p:notesMasterId r:id="rId18"/>
  </p:notesMasterIdLst>
  <p:sldIdLst>
    <p:sldId id="256" r:id="rId7"/>
    <p:sldId id="258" r:id="rId8"/>
    <p:sldId id="262" r:id="rId9"/>
    <p:sldId id="260" r:id="rId10"/>
    <p:sldId id="261" r:id="rId11"/>
    <p:sldId id="263" r:id="rId12"/>
    <p:sldId id="264" r:id="rId13"/>
    <p:sldId id="265" r:id="rId14"/>
    <p:sldId id="266" r:id="rId15"/>
    <p:sldId id="267" r:id="rId16"/>
    <p:sldId id="25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735" autoAdjust="0"/>
    <p:restoredTop sz="94660"/>
  </p:normalViewPr>
  <p:slideViewPr>
    <p:cSldViewPr snapToGrid="0">
      <p:cViewPr varScale="1">
        <p:scale>
          <a:sx n="72" d="100"/>
          <a:sy n="72" d="100"/>
        </p:scale>
        <p:origin x="3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5" Type="http://schemas.openxmlformats.org/officeDocument/2006/relationships/slideMaster" Target="slideMasters/slideMaster5.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C51DEF-133D-4B57-828C-2B71C40CEF7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3229112-FC6C-47C9-97EE-AFE82CB95B61}">
      <dgm:prSet/>
      <dgm:spPr/>
      <dgm:t>
        <a:bodyPr/>
        <a:lstStyle/>
        <a:p>
          <a:r>
            <a:rPr lang="en-GB" dirty="0"/>
            <a:t>There are conflicting sources suggesting the reason Boethius fell from favour: -</a:t>
          </a:r>
          <a:endParaRPr lang="en-US" dirty="0"/>
        </a:p>
      </dgm:t>
    </dgm:pt>
    <dgm:pt modelId="{7914A66E-91E0-4BAD-9566-4DF04D0BB659}" type="parTrans" cxnId="{BF291B05-6D65-4B85-B20B-91E394BB75DB}">
      <dgm:prSet/>
      <dgm:spPr/>
      <dgm:t>
        <a:bodyPr/>
        <a:lstStyle/>
        <a:p>
          <a:endParaRPr lang="en-US"/>
        </a:p>
      </dgm:t>
    </dgm:pt>
    <dgm:pt modelId="{A62AEE7B-4ADB-4E0B-A12B-4D5C53E482EF}" type="sibTrans" cxnId="{BF291B05-6D65-4B85-B20B-91E394BB75DB}">
      <dgm:prSet/>
      <dgm:spPr/>
      <dgm:t>
        <a:bodyPr/>
        <a:lstStyle/>
        <a:p>
          <a:endParaRPr lang="en-US"/>
        </a:p>
      </dgm:t>
    </dgm:pt>
    <dgm:pt modelId="{846FAE51-CBD6-4153-AD0C-5354DB2DC781}">
      <dgm:prSet/>
      <dgm:spPr/>
      <dgm:t>
        <a:bodyPr/>
        <a:lstStyle/>
        <a:p>
          <a:r>
            <a:rPr lang="en-GB"/>
            <a:t>One suggests it was because he “worked to mend relations between the Church in Rome and the Church in Constantinople.” (Ref. 2) </a:t>
          </a:r>
          <a:endParaRPr lang="en-US"/>
        </a:p>
      </dgm:t>
    </dgm:pt>
    <dgm:pt modelId="{3A361F4F-65A3-4E1A-B611-BB9D09CD06F9}" type="parTrans" cxnId="{4FC8F33E-DF77-46E9-9CC9-EC84232785FE}">
      <dgm:prSet/>
      <dgm:spPr/>
      <dgm:t>
        <a:bodyPr/>
        <a:lstStyle/>
        <a:p>
          <a:endParaRPr lang="en-US"/>
        </a:p>
      </dgm:t>
    </dgm:pt>
    <dgm:pt modelId="{A1A637AE-7B7A-4D9F-9D73-937868A6CE19}" type="sibTrans" cxnId="{4FC8F33E-DF77-46E9-9CC9-EC84232785FE}">
      <dgm:prSet/>
      <dgm:spPr/>
      <dgm:t>
        <a:bodyPr/>
        <a:lstStyle/>
        <a:p>
          <a:endParaRPr lang="en-US"/>
        </a:p>
      </dgm:t>
    </dgm:pt>
    <dgm:pt modelId="{368B4FB5-6C39-451B-9550-3F540744D4AA}">
      <dgm:prSet/>
      <dgm:spPr/>
      <dgm:t>
        <a:bodyPr/>
        <a:lstStyle/>
        <a:p>
          <a:r>
            <a:rPr lang="en-GB" dirty="0"/>
            <a:t>Another states that Theodoric “accused Senator Albinus of plotting against him with the Byzantine court” and Boethius courageously defended the Senator. (Ref. 4)</a:t>
          </a:r>
          <a:endParaRPr lang="en-US" dirty="0"/>
        </a:p>
      </dgm:t>
    </dgm:pt>
    <dgm:pt modelId="{C539ECD8-B5A6-42BE-B69E-E18F4DB5F66B}" type="parTrans" cxnId="{27FA7CFB-C80B-4392-905D-EFA2BF8F1E1D}">
      <dgm:prSet/>
      <dgm:spPr/>
      <dgm:t>
        <a:bodyPr/>
        <a:lstStyle/>
        <a:p>
          <a:endParaRPr lang="en-US"/>
        </a:p>
      </dgm:t>
    </dgm:pt>
    <dgm:pt modelId="{7F521DE2-07B0-484F-841D-288A3CFACEFB}" type="sibTrans" cxnId="{27FA7CFB-C80B-4392-905D-EFA2BF8F1E1D}">
      <dgm:prSet/>
      <dgm:spPr/>
      <dgm:t>
        <a:bodyPr/>
        <a:lstStyle/>
        <a:p>
          <a:endParaRPr lang="en-US"/>
        </a:p>
      </dgm:t>
    </dgm:pt>
    <dgm:pt modelId="{4D0D5B08-2646-4377-A346-70970414ADAA}">
      <dgm:prSet/>
      <dgm:spPr/>
      <dgm:t>
        <a:bodyPr/>
        <a:lstStyle/>
        <a:p>
          <a:r>
            <a:rPr lang="en-GB" dirty="0"/>
            <a:t>A third suggests he simply fell out of favour with too many high officials at court by attacking their corruption and because of this was falsely accused of participating in a plot. (Ref.1)</a:t>
          </a:r>
          <a:endParaRPr lang="en-US" dirty="0"/>
        </a:p>
      </dgm:t>
    </dgm:pt>
    <dgm:pt modelId="{9D861360-AAB1-4068-8259-F21073D97AA1}" type="parTrans" cxnId="{1F9747F3-DB03-4CEF-A10B-1022D453EC28}">
      <dgm:prSet/>
      <dgm:spPr/>
      <dgm:t>
        <a:bodyPr/>
        <a:lstStyle/>
        <a:p>
          <a:endParaRPr lang="en-US"/>
        </a:p>
      </dgm:t>
    </dgm:pt>
    <dgm:pt modelId="{D3FAB2A3-B231-482C-9DBE-D2A7FC5F99F1}" type="sibTrans" cxnId="{1F9747F3-DB03-4CEF-A10B-1022D453EC28}">
      <dgm:prSet/>
      <dgm:spPr/>
      <dgm:t>
        <a:bodyPr/>
        <a:lstStyle/>
        <a:p>
          <a:endParaRPr lang="en-US"/>
        </a:p>
      </dgm:t>
    </dgm:pt>
    <dgm:pt modelId="{AA0245F4-2C5D-4E0F-BF4E-796862ACAEF9}" type="pres">
      <dgm:prSet presAssocID="{B7C51DEF-133D-4B57-828C-2B71C40CEF74}" presName="vert0" presStyleCnt="0">
        <dgm:presLayoutVars>
          <dgm:dir/>
          <dgm:animOne val="branch"/>
          <dgm:animLvl val="lvl"/>
        </dgm:presLayoutVars>
      </dgm:prSet>
      <dgm:spPr/>
    </dgm:pt>
    <dgm:pt modelId="{1EC0B5F9-1093-403F-81A6-BE65176D00D5}" type="pres">
      <dgm:prSet presAssocID="{53229112-FC6C-47C9-97EE-AFE82CB95B61}" presName="thickLine" presStyleLbl="alignNode1" presStyleIdx="0" presStyleCnt="4"/>
      <dgm:spPr/>
    </dgm:pt>
    <dgm:pt modelId="{4C74D2D0-957D-4880-878F-DECEDD28F025}" type="pres">
      <dgm:prSet presAssocID="{53229112-FC6C-47C9-97EE-AFE82CB95B61}" presName="horz1" presStyleCnt="0"/>
      <dgm:spPr/>
    </dgm:pt>
    <dgm:pt modelId="{929C4DC6-092C-461C-A332-A67C7226B442}" type="pres">
      <dgm:prSet presAssocID="{53229112-FC6C-47C9-97EE-AFE82CB95B61}" presName="tx1" presStyleLbl="revTx" presStyleIdx="0" presStyleCnt="4"/>
      <dgm:spPr/>
    </dgm:pt>
    <dgm:pt modelId="{4645D333-4820-4DFF-9DA4-48D61B37C523}" type="pres">
      <dgm:prSet presAssocID="{53229112-FC6C-47C9-97EE-AFE82CB95B61}" presName="vert1" presStyleCnt="0"/>
      <dgm:spPr/>
    </dgm:pt>
    <dgm:pt modelId="{ED8F6CC0-FA06-438E-9C75-004D31FFACD8}" type="pres">
      <dgm:prSet presAssocID="{846FAE51-CBD6-4153-AD0C-5354DB2DC781}" presName="thickLine" presStyleLbl="alignNode1" presStyleIdx="1" presStyleCnt="4"/>
      <dgm:spPr/>
    </dgm:pt>
    <dgm:pt modelId="{EF12960E-8FC9-4AD6-9B30-E2CCCD110298}" type="pres">
      <dgm:prSet presAssocID="{846FAE51-CBD6-4153-AD0C-5354DB2DC781}" presName="horz1" presStyleCnt="0"/>
      <dgm:spPr/>
    </dgm:pt>
    <dgm:pt modelId="{B2E17FEA-830A-4BF5-8B4F-330E3C75CFF5}" type="pres">
      <dgm:prSet presAssocID="{846FAE51-CBD6-4153-AD0C-5354DB2DC781}" presName="tx1" presStyleLbl="revTx" presStyleIdx="1" presStyleCnt="4"/>
      <dgm:spPr/>
    </dgm:pt>
    <dgm:pt modelId="{588CB5F6-14C7-431F-A6F6-69C0655C6E1A}" type="pres">
      <dgm:prSet presAssocID="{846FAE51-CBD6-4153-AD0C-5354DB2DC781}" presName="vert1" presStyleCnt="0"/>
      <dgm:spPr/>
    </dgm:pt>
    <dgm:pt modelId="{DCC169E5-28BC-4297-9B6C-953100AF6629}" type="pres">
      <dgm:prSet presAssocID="{368B4FB5-6C39-451B-9550-3F540744D4AA}" presName="thickLine" presStyleLbl="alignNode1" presStyleIdx="2" presStyleCnt="4"/>
      <dgm:spPr/>
    </dgm:pt>
    <dgm:pt modelId="{F6CF7BE5-4A5D-4815-947A-A44BE79201D5}" type="pres">
      <dgm:prSet presAssocID="{368B4FB5-6C39-451B-9550-3F540744D4AA}" presName="horz1" presStyleCnt="0"/>
      <dgm:spPr/>
    </dgm:pt>
    <dgm:pt modelId="{5A0B44FA-B9D1-4051-860D-32EF99459CB5}" type="pres">
      <dgm:prSet presAssocID="{368B4FB5-6C39-451B-9550-3F540744D4AA}" presName="tx1" presStyleLbl="revTx" presStyleIdx="2" presStyleCnt="4"/>
      <dgm:spPr/>
    </dgm:pt>
    <dgm:pt modelId="{BAEFEB94-66F8-4492-99DC-C1CC256F724F}" type="pres">
      <dgm:prSet presAssocID="{368B4FB5-6C39-451B-9550-3F540744D4AA}" presName="vert1" presStyleCnt="0"/>
      <dgm:spPr/>
    </dgm:pt>
    <dgm:pt modelId="{64C658C3-D55B-4550-80A0-D4CD2E7DA488}" type="pres">
      <dgm:prSet presAssocID="{4D0D5B08-2646-4377-A346-70970414ADAA}" presName="thickLine" presStyleLbl="alignNode1" presStyleIdx="3" presStyleCnt="4"/>
      <dgm:spPr/>
    </dgm:pt>
    <dgm:pt modelId="{138FF085-428E-4BB2-A690-691537BD1A4D}" type="pres">
      <dgm:prSet presAssocID="{4D0D5B08-2646-4377-A346-70970414ADAA}" presName="horz1" presStyleCnt="0"/>
      <dgm:spPr/>
    </dgm:pt>
    <dgm:pt modelId="{E7ECF069-7A96-42EF-801D-27520912823A}" type="pres">
      <dgm:prSet presAssocID="{4D0D5B08-2646-4377-A346-70970414ADAA}" presName="tx1" presStyleLbl="revTx" presStyleIdx="3" presStyleCnt="4"/>
      <dgm:spPr/>
    </dgm:pt>
    <dgm:pt modelId="{DBB03F5F-8B73-4F3D-A07D-E79358FA1B38}" type="pres">
      <dgm:prSet presAssocID="{4D0D5B08-2646-4377-A346-70970414ADAA}" presName="vert1" presStyleCnt="0"/>
      <dgm:spPr/>
    </dgm:pt>
  </dgm:ptLst>
  <dgm:cxnLst>
    <dgm:cxn modelId="{BF291B05-6D65-4B85-B20B-91E394BB75DB}" srcId="{B7C51DEF-133D-4B57-828C-2B71C40CEF74}" destId="{53229112-FC6C-47C9-97EE-AFE82CB95B61}" srcOrd="0" destOrd="0" parTransId="{7914A66E-91E0-4BAD-9566-4DF04D0BB659}" sibTransId="{A62AEE7B-4ADB-4E0B-A12B-4D5C53E482EF}"/>
    <dgm:cxn modelId="{4FC8F33E-DF77-46E9-9CC9-EC84232785FE}" srcId="{B7C51DEF-133D-4B57-828C-2B71C40CEF74}" destId="{846FAE51-CBD6-4153-AD0C-5354DB2DC781}" srcOrd="1" destOrd="0" parTransId="{3A361F4F-65A3-4E1A-B611-BB9D09CD06F9}" sibTransId="{A1A637AE-7B7A-4D9F-9D73-937868A6CE19}"/>
    <dgm:cxn modelId="{BB24D542-9EEB-4FAA-A7C0-97D0C9F25376}" type="presOf" srcId="{846FAE51-CBD6-4153-AD0C-5354DB2DC781}" destId="{B2E17FEA-830A-4BF5-8B4F-330E3C75CFF5}" srcOrd="0" destOrd="0" presId="urn:microsoft.com/office/officeart/2008/layout/LinedList"/>
    <dgm:cxn modelId="{5C895D6A-E625-49E1-8953-459DDFDF42F2}" type="presOf" srcId="{B7C51DEF-133D-4B57-828C-2B71C40CEF74}" destId="{AA0245F4-2C5D-4E0F-BF4E-796862ACAEF9}" srcOrd="0" destOrd="0" presId="urn:microsoft.com/office/officeart/2008/layout/LinedList"/>
    <dgm:cxn modelId="{A322786E-54F9-401A-934C-E5CB5F80A855}" type="presOf" srcId="{4D0D5B08-2646-4377-A346-70970414ADAA}" destId="{E7ECF069-7A96-42EF-801D-27520912823A}" srcOrd="0" destOrd="0" presId="urn:microsoft.com/office/officeart/2008/layout/LinedList"/>
    <dgm:cxn modelId="{E98CB170-E1FB-484F-896A-B3E079B883AD}" type="presOf" srcId="{53229112-FC6C-47C9-97EE-AFE82CB95B61}" destId="{929C4DC6-092C-461C-A332-A67C7226B442}" srcOrd="0" destOrd="0" presId="urn:microsoft.com/office/officeart/2008/layout/LinedList"/>
    <dgm:cxn modelId="{11C011F1-F618-4974-B5F0-72D1655E76BE}" type="presOf" srcId="{368B4FB5-6C39-451B-9550-3F540744D4AA}" destId="{5A0B44FA-B9D1-4051-860D-32EF99459CB5}" srcOrd="0" destOrd="0" presId="urn:microsoft.com/office/officeart/2008/layout/LinedList"/>
    <dgm:cxn modelId="{1F9747F3-DB03-4CEF-A10B-1022D453EC28}" srcId="{B7C51DEF-133D-4B57-828C-2B71C40CEF74}" destId="{4D0D5B08-2646-4377-A346-70970414ADAA}" srcOrd="3" destOrd="0" parTransId="{9D861360-AAB1-4068-8259-F21073D97AA1}" sibTransId="{D3FAB2A3-B231-482C-9DBE-D2A7FC5F99F1}"/>
    <dgm:cxn modelId="{27FA7CFB-C80B-4392-905D-EFA2BF8F1E1D}" srcId="{B7C51DEF-133D-4B57-828C-2B71C40CEF74}" destId="{368B4FB5-6C39-451B-9550-3F540744D4AA}" srcOrd="2" destOrd="0" parTransId="{C539ECD8-B5A6-42BE-B69E-E18F4DB5F66B}" sibTransId="{7F521DE2-07B0-484F-841D-288A3CFACEFB}"/>
    <dgm:cxn modelId="{9C397C15-3B77-4BA1-960B-5B445C0BBCA0}" type="presParOf" srcId="{AA0245F4-2C5D-4E0F-BF4E-796862ACAEF9}" destId="{1EC0B5F9-1093-403F-81A6-BE65176D00D5}" srcOrd="0" destOrd="0" presId="urn:microsoft.com/office/officeart/2008/layout/LinedList"/>
    <dgm:cxn modelId="{39D9D984-588D-4EE5-B698-43B7D3CE3A56}" type="presParOf" srcId="{AA0245F4-2C5D-4E0F-BF4E-796862ACAEF9}" destId="{4C74D2D0-957D-4880-878F-DECEDD28F025}" srcOrd="1" destOrd="0" presId="urn:microsoft.com/office/officeart/2008/layout/LinedList"/>
    <dgm:cxn modelId="{A9881D5E-D483-4A39-9E09-37744F004F2C}" type="presParOf" srcId="{4C74D2D0-957D-4880-878F-DECEDD28F025}" destId="{929C4DC6-092C-461C-A332-A67C7226B442}" srcOrd="0" destOrd="0" presId="urn:microsoft.com/office/officeart/2008/layout/LinedList"/>
    <dgm:cxn modelId="{20C78CBE-10BC-4B3C-8656-3D08C9D926F1}" type="presParOf" srcId="{4C74D2D0-957D-4880-878F-DECEDD28F025}" destId="{4645D333-4820-4DFF-9DA4-48D61B37C523}" srcOrd="1" destOrd="0" presId="urn:microsoft.com/office/officeart/2008/layout/LinedList"/>
    <dgm:cxn modelId="{9B0850D7-0BA7-4DF2-AC6E-FD37603FD93B}" type="presParOf" srcId="{AA0245F4-2C5D-4E0F-BF4E-796862ACAEF9}" destId="{ED8F6CC0-FA06-438E-9C75-004D31FFACD8}" srcOrd="2" destOrd="0" presId="urn:microsoft.com/office/officeart/2008/layout/LinedList"/>
    <dgm:cxn modelId="{6D83AAD8-18F0-4C82-BD8C-D2389FB1EED8}" type="presParOf" srcId="{AA0245F4-2C5D-4E0F-BF4E-796862ACAEF9}" destId="{EF12960E-8FC9-4AD6-9B30-E2CCCD110298}" srcOrd="3" destOrd="0" presId="urn:microsoft.com/office/officeart/2008/layout/LinedList"/>
    <dgm:cxn modelId="{E444E72A-2831-43E9-8C9C-FB44ADDF9F72}" type="presParOf" srcId="{EF12960E-8FC9-4AD6-9B30-E2CCCD110298}" destId="{B2E17FEA-830A-4BF5-8B4F-330E3C75CFF5}" srcOrd="0" destOrd="0" presId="urn:microsoft.com/office/officeart/2008/layout/LinedList"/>
    <dgm:cxn modelId="{65856DB4-1344-4A5D-B96F-9CD892BB274F}" type="presParOf" srcId="{EF12960E-8FC9-4AD6-9B30-E2CCCD110298}" destId="{588CB5F6-14C7-431F-A6F6-69C0655C6E1A}" srcOrd="1" destOrd="0" presId="urn:microsoft.com/office/officeart/2008/layout/LinedList"/>
    <dgm:cxn modelId="{2C873945-34C1-4958-901F-CF83A154A6B1}" type="presParOf" srcId="{AA0245F4-2C5D-4E0F-BF4E-796862ACAEF9}" destId="{DCC169E5-28BC-4297-9B6C-953100AF6629}" srcOrd="4" destOrd="0" presId="urn:microsoft.com/office/officeart/2008/layout/LinedList"/>
    <dgm:cxn modelId="{BCD78CFA-DDC6-4033-8020-B0A72995A809}" type="presParOf" srcId="{AA0245F4-2C5D-4E0F-BF4E-796862ACAEF9}" destId="{F6CF7BE5-4A5D-4815-947A-A44BE79201D5}" srcOrd="5" destOrd="0" presId="urn:microsoft.com/office/officeart/2008/layout/LinedList"/>
    <dgm:cxn modelId="{7455855B-2E44-4103-879D-70D1201B9554}" type="presParOf" srcId="{F6CF7BE5-4A5D-4815-947A-A44BE79201D5}" destId="{5A0B44FA-B9D1-4051-860D-32EF99459CB5}" srcOrd="0" destOrd="0" presId="urn:microsoft.com/office/officeart/2008/layout/LinedList"/>
    <dgm:cxn modelId="{C98DE64D-3304-46ED-9482-107E950B539F}" type="presParOf" srcId="{F6CF7BE5-4A5D-4815-947A-A44BE79201D5}" destId="{BAEFEB94-66F8-4492-99DC-C1CC256F724F}" srcOrd="1" destOrd="0" presId="urn:microsoft.com/office/officeart/2008/layout/LinedList"/>
    <dgm:cxn modelId="{53CB82DB-633B-47B2-A627-6DED14584995}" type="presParOf" srcId="{AA0245F4-2C5D-4E0F-BF4E-796862ACAEF9}" destId="{64C658C3-D55B-4550-80A0-D4CD2E7DA488}" srcOrd="6" destOrd="0" presId="urn:microsoft.com/office/officeart/2008/layout/LinedList"/>
    <dgm:cxn modelId="{2E67DB80-4236-4FF4-B3D4-1764C4BC11A0}" type="presParOf" srcId="{AA0245F4-2C5D-4E0F-BF4E-796862ACAEF9}" destId="{138FF085-428E-4BB2-A690-691537BD1A4D}" srcOrd="7" destOrd="0" presId="urn:microsoft.com/office/officeart/2008/layout/LinedList"/>
    <dgm:cxn modelId="{7C12E6EE-0210-46EB-A39F-DFDA747894DD}" type="presParOf" srcId="{138FF085-428E-4BB2-A690-691537BD1A4D}" destId="{E7ECF069-7A96-42EF-801D-27520912823A}" srcOrd="0" destOrd="0" presId="urn:microsoft.com/office/officeart/2008/layout/LinedList"/>
    <dgm:cxn modelId="{BFEACD22-FE24-44AA-BD97-767062773F48}" type="presParOf" srcId="{138FF085-428E-4BB2-A690-691537BD1A4D}" destId="{DBB03F5F-8B73-4F3D-A07D-E79358FA1B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0B5F9-1093-403F-81A6-BE65176D00D5}">
      <dsp:nvSpPr>
        <dsp:cNvPr id="0" name=""/>
        <dsp:cNvSpPr/>
      </dsp:nvSpPr>
      <dsp:spPr>
        <a:xfrm>
          <a:off x="0" y="0"/>
          <a:ext cx="451454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9C4DC6-092C-461C-A332-A67C7226B442}">
      <dsp:nvSpPr>
        <dsp:cNvPr id="0" name=""/>
        <dsp:cNvSpPr/>
      </dsp:nvSpPr>
      <dsp:spPr>
        <a:xfrm>
          <a:off x="0" y="0"/>
          <a:ext cx="4514548" cy="114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There are conflicting sources suggesting the reason Boethius fell from favour: -</a:t>
          </a:r>
          <a:endParaRPr lang="en-US" sz="1500" kern="1200" dirty="0"/>
        </a:p>
      </dsp:txBody>
      <dsp:txXfrm>
        <a:off x="0" y="0"/>
        <a:ext cx="4514548" cy="1141185"/>
      </dsp:txXfrm>
    </dsp:sp>
    <dsp:sp modelId="{ED8F6CC0-FA06-438E-9C75-004D31FFACD8}">
      <dsp:nvSpPr>
        <dsp:cNvPr id="0" name=""/>
        <dsp:cNvSpPr/>
      </dsp:nvSpPr>
      <dsp:spPr>
        <a:xfrm>
          <a:off x="0" y="1141185"/>
          <a:ext cx="451454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17FEA-830A-4BF5-8B4F-330E3C75CFF5}">
      <dsp:nvSpPr>
        <dsp:cNvPr id="0" name=""/>
        <dsp:cNvSpPr/>
      </dsp:nvSpPr>
      <dsp:spPr>
        <a:xfrm>
          <a:off x="0" y="1141185"/>
          <a:ext cx="4514548" cy="114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One suggests it was because he “worked to mend relations between the Church in Rome and the Church in Constantinople.” (Ref. 2) </a:t>
          </a:r>
          <a:endParaRPr lang="en-US" sz="1500" kern="1200"/>
        </a:p>
      </dsp:txBody>
      <dsp:txXfrm>
        <a:off x="0" y="1141185"/>
        <a:ext cx="4514548" cy="1141185"/>
      </dsp:txXfrm>
    </dsp:sp>
    <dsp:sp modelId="{DCC169E5-28BC-4297-9B6C-953100AF6629}">
      <dsp:nvSpPr>
        <dsp:cNvPr id="0" name=""/>
        <dsp:cNvSpPr/>
      </dsp:nvSpPr>
      <dsp:spPr>
        <a:xfrm>
          <a:off x="0" y="2282371"/>
          <a:ext cx="451454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B44FA-B9D1-4051-860D-32EF99459CB5}">
      <dsp:nvSpPr>
        <dsp:cNvPr id="0" name=""/>
        <dsp:cNvSpPr/>
      </dsp:nvSpPr>
      <dsp:spPr>
        <a:xfrm>
          <a:off x="0" y="2282371"/>
          <a:ext cx="4514548" cy="114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Another states that Theodoric “accused Senator Albinus of plotting against him with the Byzantine court” and Boethius courageously defended the Senator. (Ref. 4)</a:t>
          </a:r>
          <a:endParaRPr lang="en-US" sz="1500" kern="1200" dirty="0"/>
        </a:p>
      </dsp:txBody>
      <dsp:txXfrm>
        <a:off x="0" y="2282371"/>
        <a:ext cx="4514548" cy="1141185"/>
      </dsp:txXfrm>
    </dsp:sp>
    <dsp:sp modelId="{64C658C3-D55B-4550-80A0-D4CD2E7DA488}">
      <dsp:nvSpPr>
        <dsp:cNvPr id="0" name=""/>
        <dsp:cNvSpPr/>
      </dsp:nvSpPr>
      <dsp:spPr>
        <a:xfrm>
          <a:off x="0" y="3423557"/>
          <a:ext cx="451454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CF069-7A96-42EF-801D-27520912823A}">
      <dsp:nvSpPr>
        <dsp:cNvPr id="0" name=""/>
        <dsp:cNvSpPr/>
      </dsp:nvSpPr>
      <dsp:spPr>
        <a:xfrm>
          <a:off x="0" y="3423557"/>
          <a:ext cx="4514548" cy="1141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A third suggests he simply fell out of favour with too many high officials at court by attacking their corruption and because of this was falsely accused of participating in a plot. (Ref.1)</a:t>
          </a:r>
          <a:endParaRPr lang="en-US" sz="1500" kern="1200" dirty="0"/>
        </a:p>
      </dsp:txBody>
      <dsp:txXfrm>
        <a:off x="0" y="3423557"/>
        <a:ext cx="4514548" cy="11411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DBF3CD-F301-43B4-92EA-152986D7809B}" type="datetimeFigureOut">
              <a:rPr lang="en-GB" smtClean="0"/>
              <a:t>26/09/2021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15BF50-270F-4F46-A009-3A51AADEC99A}" type="slidenum">
              <a:rPr lang="en-GB" smtClean="0"/>
              <a:t>‹#›</a:t>
            </a:fld>
            <a:endParaRPr lang="en-GB"/>
          </a:p>
        </p:txBody>
      </p:sp>
    </p:spTree>
    <p:extLst>
      <p:ext uri="{BB962C8B-B14F-4D97-AF65-F5344CB8AC3E}">
        <p14:creationId xmlns:p14="http://schemas.microsoft.com/office/powerpoint/2010/main" val="3064796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05723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71394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59412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88499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09329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50745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81274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1910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72228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2088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09254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2064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05880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4016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59845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320107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586844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320628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272000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659199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17148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217480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676294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086698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730916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23228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884375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56567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601289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518826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231093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93375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14908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776013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564506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368657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818965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3870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91743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798719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960852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353358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425854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609332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853535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EA3E-E505-4BB6-AE2D-5065F84391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B9E5DB-5757-4A13-8377-40A55AD4E8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B0A54-8DAA-4A04-A989-3685071012C2}"/>
              </a:ext>
            </a:extLst>
          </p:cNvPr>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5" name="Footer Placeholder 4">
            <a:extLst>
              <a:ext uri="{FF2B5EF4-FFF2-40B4-BE49-F238E27FC236}">
                <a16:creationId xmlns:a16="http://schemas.microsoft.com/office/drawing/2014/main" id="{04656FE1-6CC3-4E60-B752-FF9448A3B17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822D3C-A1A4-4B69-98C7-217ADB41F2D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783803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D410-444C-44C5-8FF2-CA7CF911A2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9D3FD0-6383-4681-9689-1C79A14DE6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B5CF8-5ECD-4670-8515-3C8BB3666595}"/>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a:extLst>
              <a:ext uri="{FF2B5EF4-FFF2-40B4-BE49-F238E27FC236}">
                <a16:creationId xmlns:a16="http://schemas.microsoft.com/office/drawing/2014/main" id="{86C65908-D407-43CE-B37D-5CA6FC658D2E}"/>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27BB5E33-A148-4425-BC60-87B21B128ECB}"/>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5133460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8DA17-8066-4253-8D87-7E47BC96D5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4EAD91-ABAC-4B4E-B667-5BED0C1E6A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1076F7-5674-42F6-A482-F5BE4B5854AC}"/>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a:extLst>
              <a:ext uri="{FF2B5EF4-FFF2-40B4-BE49-F238E27FC236}">
                <a16:creationId xmlns:a16="http://schemas.microsoft.com/office/drawing/2014/main" id="{2435AB23-C0F4-4293-AC00-BF4DC2BFDA17}"/>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FCC0AE51-499B-42E7-AE37-477BDA7518C0}"/>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282686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1BDD7-00ED-47C8-8734-C7EC169F16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B30FB-4D32-4465-9966-D9D4ED5B8C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5D1706-037C-41E9-8819-52054B8238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076C3F-0CB0-4FCF-BD7F-F2777611ADC4}"/>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a:extLst>
              <a:ext uri="{FF2B5EF4-FFF2-40B4-BE49-F238E27FC236}">
                <a16:creationId xmlns:a16="http://schemas.microsoft.com/office/drawing/2014/main" id="{FD78693D-3D63-4554-879A-DBB48FBCAF8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206961C2-6C04-4374-84CC-426A0A18172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14233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F3D72-CC71-47A3-B8C1-8A091B8E0D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9A7B59-1C2E-45E1-BE24-7C2AB92D64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ABE7B1-6BD0-4678-8D0C-F310A18190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102D21-07AF-4343-AEC0-6291370136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0EE321-A5FA-462B-8FCC-DCF563C10C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250EC9-A644-4051-B944-B0E6A06AF02C}"/>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a:extLst>
              <a:ext uri="{FF2B5EF4-FFF2-40B4-BE49-F238E27FC236}">
                <a16:creationId xmlns:a16="http://schemas.microsoft.com/office/drawing/2014/main" id="{F1ECEFE0-9025-498A-8E8C-DBD19387A8C8}"/>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BB6CFE0F-41FF-4FD3-8128-3EADC8E3C9BA}"/>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837938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A7A1F-C4C1-411A-BC62-EBD36DC30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B66511-1AA7-42A7-93AE-2545587AB93C}"/>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a:extLst>
              <a:ext uri="{FF2B5EF4-FFF2-40B4-BE49-F238E27FC236}">
                <a16:creationId xmlns:a16="http://schemas.microsoft.com/office/drawing/2014/main" id="{8F269756-DE69-4B3F-A001-E67BDB93505A}"/>
              </a:ext>
            </a:extLst>
          </p:cNvPr>
          <p:cNvSpPr>
            <a:spLocks noGrp="1"/>
          </p:cNvSpPr>
          <p:nvPr>
            <p:ph type="ftr" sz="quarter" idx="11"/>
          </p:nvPr>
        </p:nvSpPr>
        <p:spPr/>
        <p:txBody>
          <a:bodyPr/>
          <a:lstStyle/>
          <a:p>
            <a:pPr algn="l"/>
            <a:endParaRPr lang="en-US" dirty="0"/>
          </a:p>
        </p:txBody>
      </p:sp>
      <p:sp>
        <p:nvSpPr>
          <p:cNvPr id="5" name="Slide Number Placeholder 4">
            <a:extLst>
              <a:ext uri="{FF2B5EF4-FFF2-40B4-BE49-F238E27FC236}">
                <a16:creationId xmlns:a16="http://schemas.microsoft.com/office/drawing/2014/main" id="{89E9A5F5-6BAF-4899-8BB4-E6901E01FA3F}"/>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299729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5AA85C-0C33-4576-A1EE-0A595506EBB3}"/>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a:extLst>
              <a:ext uri="{FF2B5EF4-FFF2-40B4-BE49-F238E27FC236}">
                <a16:creationId xmlns:a16="http://schemas.microsoft.com/office/drawing/2014/main" id="{D9E80934-93D1-4FBC-AFC4-8722C08C7B00}"/>
              </a:ext>
            </a:extLst>
          </p:cNvPr>
          <p:cNvSpPr>
            <a:spLocks noGrp="1"/>
          </p:cNvSpPr>
          <p:nvPr>
            <p:ph type="ftr" sz="quarter" idx="11"/>
          </p:nvPr>
        </p:nvSpPr>
        <p:spPr/>
        <p:txBody>
          <a:bodyPr/>
          <a:lstStyle/>
          <a:p>
            <a:pPr algn="l"/>
            <a:endParaRPr lang="en-US" dirty="0"/>
          </a:p>
        </p:txBody>
      </p:sp>
      <p:sp>
        <p:nvSpPr>
          <p:cNvPr id="4" name="Slide Number Placeholder 3">
            <a:extLst>
              <a:ext uri="{FF2B5EF4-FFF2-40B4-BE49-F238E27FC236}">
                <a16:creationId xmlns:a16="http://schemas.microsoft.com/office/drawing/2014/main" id="{72BDB087-13A6-4469-94A1-D3FD5D053CE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238251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DE4C-035A-4C85-9B2A-BFCE9F4A9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8AA9E9-72F6-49C5-BEFC-FED37AB97E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B3333-4F5A-44C5-9904-D8D01732D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F47A72-F6A9-4F16-8E7D-7633F7DFCFAE}"/>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a:extLst>
              <a:ext uri="{FF2B5EF4-FFF2-40B4-BE49-F238E27FC236}">
                <a16:creationId xmlns:a16="http://schemas.microsoft.com/office/drawing/2014/main" id="{59A5DAD0-C02A-4730-AC9C-E6408BC6EA1F}"/>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11BC244-DF1B-412C-96BF-0FA94C2781E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724427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AC91-9979-42C6-BA98-505EE4FC2B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D7E116-CDAB-49DF-B80E-9D6805DC85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BA2D62-D7FB-44EB-9C39-70BD191196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08E970-3FE2-4422-96F3-4CA4AC07530A}"/>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a:extLst>
              <a:ext uri="{FF2B5EF4-FFF2-40B4-BE49-F238E27FC236}">
                <a16:creationId xmlns:a16="http://schemas.microsoft.com/office/drawing/2014/main" id="{90E4F5C1-F7A6-4D0F-8B63-E0E87304F7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27048F-797F-4443-A0A9-8893B28097D7}"/>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908373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10B36-2143-4AAC-8D9D-22F3293632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025CA8-B353-40B3-A497-510244DCFB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C5D0B0-2690-4ED5-8399-74762661AF70}"/>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a:extLst>
              <a:ext uri="{FF2B5EF4-FFF2-40B4-BE49-F238E27FC236}">
                <a16:creationId xmlns:a16="http://schemas.microsoft.com/office/drawing/2014/main" id="{3B836E12-7152-476A-B306-A86C581A9A67}"/>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850B80F5-04DA-464D-A570-4C00CA5AD1D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612564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0DC71-EF98-4BB8-9285-C70D830620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2C4655-BFCF-4A0F-B2EB-3ECD205A68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E4A22A-72A8-437A-99C0-CC29F97B843D}"/>
              </a:ext>
            </a:extLst>
          </p:cNvPr>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a:extLst>
              <a:ext uri="{FF2B5EF4-FFF2-40B4-BE49-F238E27FC236}">
                <a16:creationId xmlns:a16="http://schemas.microsoft.com/office/drawing/2014/main" id="{BF9B777E-833E-47DC-A0CE-241DB3829DBC}"/>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47A5599E-E9D3-46B7-99A1-4C7811F0B7D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2713026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703469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3667848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048598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2921705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6012702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3941782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2144165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6314475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379450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70758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059420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6396810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75008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505264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519070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2232934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0344957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3BEF823-48A5-43FC-BE03-E79964288B41}" type="datetimeFigureOut">
              <a:rPr lang="en-US" smtClean="0"/>
              <a:t>9/26/2021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36729951"/>
      </p:ext>
    </p:extLst>
  </p:cSld>
  <p:clrMapOvr>
    <a:overrideClrMapping bg1="dk1" tx1="lt1" bg2="dk2" tx2="lt2" accent1="accent1" accent2="accent2" accent3="accent3" accent4="accent4" accent5="accent5" accent6="accent6" hlink="hlink" folHlink="folHlink"/>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3231180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72711523"/>
      </p:ext>
    </p:extLst>
  </p:cSld>
  <p:clrMapOvr>
    <a:overrideClrMapping bg1="dk1" tx1="lt1" bg2="dk2" tx2="lt2" accent1="accent1" accent2="accent2" accent3="accent3" accent4="accent4" accent5="accent5" accent6="accent6" hlink="hlink" folHlink="folHlink"/>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9" name="Footer Placeholder 8"/>
          <p:cNvSpPr>
            <a:spLocks noGrp="1"/>
          </p:cNvSpPr>
          <p:nvPr>
            <p:ph type="ftr" sz="quarter" idx="11"/>
          </p:nvPr>
        </p:nvSpPr>
        <p:spPr/>
        <p:txBody>
          <a:bodyPr/>
          <a:lstStyle/>
          <a:p>
            <a:pPr algn="l"/>
            <a:endParaRPr lang="en-US" dirty="0"/>
          </a:p>
        </p:txBody>
      </p:sp>
      <p:sp>
        <p:nvSpPr>
          <p:cNvPr id="10" name="Slide Number Placeholder 9"/>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6767873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8395605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1013615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3945997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pPr algn="l"/>
            <a:endParaRPr lang="en-US" dirty="0"/>
          </a:p>
        </p:txBody>
      </p:sp>
      <p:sp>
        <p:nvSpPr>
          <p:cNvPr id="11" name="Slide Number Placeholder 10"/>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5802583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pPr algn="r"/>
            <a:fld id="{53BEF823-48A5-43FC-BE03-E79964288B41}" type="datetimeFigureOut">
              <a:rPr lang="en-US" smtClean="0"/>
              <a:pPr algn="r"/>
              <a:t>9/26/2021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9742511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9139199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8376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18" Type="http://schemas.openxmlformats.org/officeDocument/2006/relationships/theme" Target="../theme/theme5.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17" Type="http://schemas.openxmlformats.org/officeDocument/2006/relationships/slideLayout" Target="../slideLayouts/slideLayout73.xml"/><Relationship Id="rId2" Type="http://schemas.openxmlformats.org/officeDocument/2006/relationships/slideLayout" Target="../slideLayouts/slideLayout58.xml"/><Relationship Id="rId16" Type="http://schemas.openxmlformats.org/officeDocument/2006/relationships/slideLayout" Target="../slideLayouts/slideLayout72.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slideLayout" Target="../slideLayouts/slideLayout7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theme" Target="../theme/theme6.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09415332"/>
      </p:ext>
    </p:extLst>
  </p:cSld>
  <p:clrMap bg1="dk1" tx1="lt1" bg2="dk2" tx2="lt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 id="214748388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l"/>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87354340"/>
      </p:ext>
    </p:extLst>
  </p:cSld>
  <p:clrMap bg1="dk1" tx1="lt1" bg2="dk2" tx2="lt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 id="2147483901"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3219043"/>
      </p:ext>
    </p:extLst>
  </p:cSld>
  <p:clrMap bg1="dk1" tx1="lt1" bg2="dk2" tx2="lt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5EB129-3431-4748-A892-0FC9775461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501A39-7404-4C40-8540-6317B4BC9C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C42999-0687-4F0C-A6AF-56BA0A0F1E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53BEF823-48A5-43FC-BE03-E79964288B41}" type="datetimeFigureOut">
              <a:rPr lang="en-US" smtClean="0"/>
              <a:pPr algn="r"/>
              <a:t>9/26/2021</a:t>
            </a:fld>
            <a:endParaRPr lang="en-US" dirty="0"/>
          </a:p>
        </p:txBody>
      </p:sp>
      <p:sp>
        <p:nvSpPr>
          <p:cNvPr id="5" name="Footer Placeholder 4">
            <a:extLst>
              <a:ext uri="{FF2B5EF4-FFF2-40B4-BE49-F238E27FC236}">
                <a16:creationId xmlns:a16="http://schemas.microsoft.com/office/drawing/2014/main" id="{9B2989B1-F2A0-460D-A0B9-A4E5C77449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CC476432-62DA-47F8-BDEA-611E7AB826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47732804"/>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61516690"/>
      </p:ext>
    </p:extLst>
  </p:cSld>
  <p:clrMap bg1="dk1" tx1="lt1" bg2="dk2" tx2="lt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 id="2147483950" r:id="rId12"/>
    <p:sldLayoutId id="2147483951" r:id="rId13"/>
    <p:sldLayoutId id="2147483952" r:id="rId14"/>
    <p:sldLayoutId id="2147483953" r:id="rId15"/>
    <p:sldLayoutId id="2147483954" r:id="rId16"/>
    <p:sldLayoutId id="214748395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algn="r"/>
            <a:fld id="{53BEF823-48A5-43FC-BE03-E79964288B41}" type="datetimeFigureOut">
              <a:rPr lang="en-US" smtClean="0"/>
              <a:pPr algn="r"/>
              <a:t>9/26/2021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algn="l"/>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47751642"/>
      </p:ext>
    </p:extLst>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athshistory.st-andrews.ac.uk/Biographies/Aristotle/"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mathshistory.st-andrews.ac.uk/Biographies/Nicomachus/" TargetMode="External"/><Relationship Id="rId4" Type="http://schemas.openxmlformats.org/officeDocument/2006/relationships/hyperlink" Target="https://mathshistory.st-andrews.ac.uk/Biographies/Porphyry/"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58.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E61A6-919D-4EE2-9346-249E2C5D790C}"/>
              </a:ext>
            </a:extLst>
          </p:cNvPr>
          <p:cNvSpPr>
            <a:spLocks noGrp="1"/>
          </p:cNvSpPr>
          <p:nvPr>
            <p:ph type="ctrTitle"/>
          </p:nvPr>
        </p:nvSpPr>
        <p:spPr>
          <a:xfrm>
            <a:off x="6981824" y="1367673"/>
            <a:ext cx="4375151" cy="2665509"/>
          </a:xfrm>
        </p:spPr>
        <p:txBody>
          <a:bodyPr>
            <a:normAutofit/>
          </a:bodyPr>
          <a:lstStyle/>
          <a:p>
            <a:pPr algn="r"/>
            <a:r>
              <a:rPr lang="en-GB" sz="7200" u="sng">
                <a:solidFill>
                  <a:schemeClr val="bg1"/>
                </a:solidFill>
              </a:rPr>
              <a:t>The Life of Boethius</a:t>
            </a:r>
          </a:p>
        </p:txBody>
      </p:sp>
      <p:pic>
        <p:nvPicPr>
          <p:cNvPr id="1026" name="Picture 2" descr="Boethius (Author of The Consolation of Philosophy)">
            <a:extLst>
              <a:ext uri="{FF2B5EF4-FFF2-40B4-BE49-F238E27FC236}">
                <a16:creationId xmlns:a16="http://schemas.microsoft.com/office/drawing/2014/main" id="{5A149B0E-E308-4CBC-AD84-0F01CB1C92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60" r="-2" b="3359"/>
          <a:stretch/>
        </p:blipFill>
        <p:spPr bwMode="auto">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1B9B6E4-AE96-4168-B83E-41324CBBA0FB}"/>
              </a:ext>
            </a:extLst>
          </p:cNvPr>
          <p:cNvSpPr txBox="1"/>
          <p:nvPr/>
        </p:nvSpPr>
        <p:spPr>
          <a:xfrm>
            <a:off x="6981824" y="2765427"/>
            <a:ext cx="4905828" cy="707886"/>
          </a:xfrm>
          <a:prstGeom prst="rect">
            <a:avLst/>
          </a:prstGeom>
          <a:noFill/>
        </p:spPr>
        <p:txBody>
          <a:bodyPr wrap="square" rtlCol="0">
            <a:spAutoFit/>
          </a:bodyPr>
          <a:lstStyle/>
          <a:p>
            <a:r>
              <a:rPr lang="en-GB" sz="4000" u="sng" dirty="0">
                <a:latin typeface="Andalus" panose="02020603050405020304" pitchFamily="18" charset="-78"/>
                <a:cs typeface="Andalus" panose="02020603050405020304" pitchFamily="18" charset="-78"/>
              </a:rPr>
              <a:t>The Life of Boethius </a:t>
            </a:r>
          </a:p>
        </p:txBody>
      </p:sp>
      <p:sp>
        <p:nvSpPr>
          <p:cNvPr id="5" name="TextBox 4">
            <a:extLst>
              <a:ext uri="{FF2B5EF4-FFF2-40B4-BE49-F238E27FC236}">
                <a16:creationId xmlns:a16="http://schemas.microsoft.com/office/drawing/2014/main" id="{B4A4E328-4FE0-426C-ACEA-61A836949898}"/>
              </a:ext>
            </a:extLst>
          </p:cNvPr>
          <p:cNvSpPr txBox="1"/>
          <p:nvPr/>
        </p:nvSpPr>
        <p:spPr>
          <a:xfrm>
            <a:off x="6249304" y="6445125"/>
            <a:ext cx="1131662" cy="369332"/>
          </a:xfrm>
          <a:prstGeom prst="rect">
            <a:avLst/>
          </a:prstGeom>
          <a:noFill/>
        </p:spPr>
        <p:txBody>
          <a:bodyPr wrap="square" rtlCol="0">
            <a:spAutoFit/>
          </a:bodyPr>
          <a:lstStyle/>
          <a:p>
            <a:r>
              <a:rPr lang="en-GB" dirty="0"/>
              <a:t>Image: 1</a:t>
            </a:r>
          </a:p>
        </p:txBody>
      </p:sp>
    </p:spTree>
    <p:extLst>
      <p:ext uri="{BB962C8B-B14F-4D97-AF65-F5344CB8AC3E}">
        <p14:creationId xmlns:p14="http://schemas.microsoft.com/office/powerpoint/2010/main" val="1069085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Anicius Manlius Severinus Boethius | Roman scholar, philosopher, and  statesman | Britannica">
            <a:extLst>
              <a:ext uri="{FF2B5EF4-FFF2-40B4-BE49-F238E27FC236}">
                <a16:creationId xmlns:a16="http://schemas.microsoft.com/office/drawing/2014/main" id="{D215B26D-323F-44F1-AE80-36C43BCAF0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48" r="18131"/>
          <a:stretch/>
        </p:blipFill>
        <p:spPr bwMode="auto">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48CE7DEB-8CA1-4F66-BCF7-8C058D0798EC}"/>
              </a:ext>
            </a:extLst>
          </p:cNvPr>
          <p:cNvSpPr>
            <a:spLocks noGrp="1"/>
          </p:cNvSpPr>
          <p:nvPr>
            <p:ph type="subTitle" idx="1"/>
          </p:nvPr>
        </p:nvSpPr>
        <p:spPr>
          <a:xfrm>
            <a:off x="492496" y="2086179"/>
            <a:ext cx="3933306" cy="1208141"/>
          </a:xfrm>
        </p:spPr>
        <p:txBody>
          <a:bodyPr>
            <a:noAutofit/>
          </a:bodyPr>
          <a:lstStyle/>
          <a:p>
            <a:pPr algn="l"/>
            <a:r>
              <a:rPr lang="en-GB" sz="2000" dirty="0" err="1"/>
              <a:t>Anicius</a:t>
            </a:r>
            <a:r>
              <a:rPr lang="en-GB" sz="2000" dirty="0"/>
              <a:t> </a:t>
            </a:r>
            <a:r>
              <a:rPr lang="en-GB" sz="2000" dirty="0" err="1"/>
              <a:t>Manilus</a:t>
            </a:r>
            <a:r>
              <a:rPr lang="en-GB" sz="2000" dirty="0"/>
              <a:t> Severinus Boethius was born to the Roman aristocracy between 475-477. (Ref. 1)</a:t>
            </a:r>
          </a:p>
          <a:p>
            <a:pPr algn="l"/>
            <a:r>
              <a:rPr lang="en-GB" sz="2000" dirty="0"/>
              <a:t>Boethius came from a long time Christian family called </a:t>
            </a:r>
            <a:r>
              <a:rPr lang="en-GB" sz="2000" dirty="0" err="1"/>
              <a:t>Anicii</a:t>
            </a:r>
            <a:r>
              <a:rPr lang="en-GB" sz="2000" dirty="0"/>
              <a:t>. (Ref. 1)</a:t>
            </a:r>
          </a:p>
          <a:p>
            <a:pPr algn="l"/>
            <a:r>
              <a:rPr lang="en-GB" sz="2000" dirty="0"/>
              <a:t>His father became consul in 487 but died soon after leaving Boethius orphaned at seven.</a:t>
            </a:r>
            <a:br>
              <a:rPr lang="en-GB" sz="2000" dirty="0"/>
            </a:br>
            <a:r>
              <a:rPr lang="en-GB" sz="2000" dirty="0"/>
              <a:t>(Ref. 2)</a:t>
            </a:r>
          </a:p>
        </p:txBody>
      </p:sp>
      <p:sp>
        <p:nvSpPr>
          <p:cNvPr id="6" name="TextBox 5">
            <a:extLst>
              <a:ext uri="{FF2B5EF4-FFF2-40B4-BE49-F238E27FC236}">
                <a16:creationId xmlns:a16="http://schemas.microsoft.com/office/drawing/2014/main" id="{B1202418-27FA-472F-BF1F-1113B43A32BE}"/>
              </a:ext>
            </a:extLst>
          </p:cNvPr>
          <p:cNvSpPr txBox="1"/>
          <p:nvPr/>
        </p:nvSpPr>
        <p:spPr>
          <a:xfrm>
            <a:off x="2880063" y="6488658"/>
            <a:ext cx="1650978" cy="369332"/>
          </a:xfrm>
          <a:prstGeom prst="rect">
            <a:avLst/>
          </a:prstGeom>
          <a:noFill/>
        </p:spPr>
        <p:txBody>
          <a:bodyPr wrap="square" rtlCol="0">
            <a:spAutoFit/>
          </a:bodyPr>
          <a:lstStyle/>
          <a:p>
            <a:r>
              <a:rPr lang="en-GB" dirty="0"/>
              <a:t>Image: 2</a:t>
            </a:r>
          </a:p>
        </p:txBody>
      </p:sp>
    </p:spTree>
    <p:extLst>
      <p:ext uri="{BB962C8B-B14F-4D97-AF65-F5344CB8AC3E}">
        <p14:creationId xmlns:p14="http://schemas.microsoft.com/office/powerpoint/2010/main" val="3193832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57B088-8512-4B12-A144-8573F2FD232A}"/>
              </a:ext>
            </a:extLst>
          </p:cNvPr>
          <p:cNvPicPr>
            <a:picLocks noChangeAspect="1"/>
          </p:cNvPicPr>
          <p:nvPr/>
        </p:nvPicPr>
        <p:blipFill>
          <a:blip r:embed="rId2"/>
          <a:stretch>
            <a:fillRect/>
          </a:stretch>
        </p:blipFill>
        <p:spPr>
          <a:xfrm>
            <a:off x="8331211" y="299593"/>
            <a:ext cx="2044728" cy="2856605"/>
          </a:xfrm>
          <a:prstGeom prst="rect">
            <a:avLst/>
          </a:prstGeom>
        </p:spPr>
      </p:pic>
      <p:sp>
        <p:nvSpPr>
          <p:cNvPr id="3" name="Content Placeholder 2">
            <a:extLst>
              <a:ext uri="{FF2B5EF4-FFF2-40B4-BE49-F238E27FC236}">
                <a16:creationId xmlns:a16="http://schemas.microsoft.com/office/drawing/2014/main" id="{158AC2B2-7FE1-4D70-84AF-1333BF59279A}"/>
              </a:ext>
            </a:extLst>
          </p:cNvPr>
          <p:cNvSpPr>
            <a:spLocks noGrp="1"/>
          </p:cNvSpPr>
          <p:nvPr>
            <p:ph idx="1"/>
          </p:nvPr>
        </p:nvSpPr>
        <p:spPr>
          <a:xfrm>
            <a:off x="345831" y="1109484"/>
            <a:ext cx="4169898" cy="3435692"/>
          </a:xfrm>
        </p:spPr>
        <p:txBody>
          <a:bodyPr>
            <a:normAutofit/>
          </a:bodyPr>
          <a:lstStyle/>
          <a:p>
            <a:r>
              <a:rPr lang="en-GB" sz="2000" dirty="0"/>
              <a:t>Boethius was able to “learn in leisure” with his focus was translating and merging philosophical works from great philosophical thinkers of the past such as Plato, Cicero, Aristotle etc. (Ref. 1)</a:t>
            </a:r>
          </a:p>
          <a:p>
            <a:r>
              <a:rPr lang="en-GB" sz="2000" dirty="0"/>
              <a:t>He studied at Constantinople (Ref. 1)</a:t>
            </a:r>
          </a:p>
          <a:p>
            <a:endParaRPr lang="en-GB" dirty="0"/>
          </a:p>
        </p:txBody>
      </p:sp>
      <p:sp>
        <p:nvSpPr>
          <p:cNvPr id="4" name="TextBox 3">
            <a:extLst>
              <a:ext uri="{FF2B5EF4-FFF2-40B4-BE49-F238E27FC236}">
                <a16:creationId xmlns:a16="http://schemas.microsoft.com/office/drawing/2014/main" id="{D11D95E6-2E14-4153-89D8-94C18FD21985}"/>
              </a:ext>
            </a:extLst>
          </p:cNvPr>
          <p:cNvSpPr txBox="1"/>
          <p:nvPr/>
        </p:nvSpPr>
        <p:spPr>
          <a:xfrm>
            <a:off x="6600885" y="3649152"/>
            <a:ext cx="3460652" cy="2862322"/>
          </a:xfrm>
          <a:prstGeom prst="rect">
            <a:avLst/>
          </a:prstGeom>
          <a:noFill/>
        </p:spPr>
        <p:txBody>
          <a:bodyPr wrap="square" rtlCol="0">
            <a:spAutoFit/>
          </a:bodyPr>
          <a:lstStyle/>
          <a:p>
            <a:pPr marL="342900" indent="-342900">
              <a:buFont typeface="Arial" panose="020B0604020202020204" pitchFamily="34" charset="0"/>
              <a:buChar char="•"/>
            </a:pPr>
            <a:r>
              <a:rPr lang="en-GB" sz="2000" dirty="0"/>
              <a:t>Spoke Greek and Latin (Ref. 1)</a:t>
            </a:r>
          </a:p>
          <a:p>
            <a:pPr marL="342900" indent="-342900">
              <a:buFont typeface="Arial" panose="020B0604020202020204" pitchFamily="34" charset="0"/>
              <a:buChar char="•"/>
            </a:pPr>
            <a:r>
              <a:rPr lang="en-GB" sz="2000" dirty="0"/>
              <a:t>He translated Aristotle’s logical work into Latin and “drew extensively on the thinking of Greek Neoplatonists such as Porphyry and Iamblichus” </a:t>
            </a:r>
            <a:br>
              <a:rPr lang="en-GB" sz="2000" dirty="0"/>
            </a:br>
            <a:r>
              <a:rPr lang="en-GB" sz="2000" dirty="0"/>
              <a:t>(Ref. 1)</a:t>
            </a:r>
          </a:p>
        </p:txBody>
      </p:sp>
      <p:pic>
        <p:nvPicPr>
          <p:cNvPr id="5122" name="Picture 2" descr="Anaximander - Wikipedia">
            <a:extLst>
              <a:ext uri="{FF2B5EF4-FFF2-40B4-BE49-F238E27FC236}">
                <a16:creationId xmlns:a16="http://schemas.microsoft.com/office/drawing/2014/main" id="{B9F554CD-B1B9-4C18-A4B5-638B69A6BA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74" y="4302800"/>
            <a:ext cx="1607911" cy="23216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3DD957-8FC7-439C-9EBF-3CD68F8FE34E}"/>
              </a:ext>
            </a:extLst>
          </p:cNvPr>
          <p:cNvSpPr txBox="1"/>
          <p:nvPr/>
        </p:nvSpPr>
        <p:spPr>
          <a:xfrm>
            <a:off x="0" y="6488668"/>
            <a:ext cx="1059543" cy="369332"/>
          </a:xfrm>
          <a:prstGeom prst="rect">
            <a:avLst/>
          </a:prstGeom>
          <a:noFill/>
        </p:spPr>
        <p:txBody>
          <a:bodyPr wrap="square" rtlCol="0">
            <a:spAutoFit/>
          </a:bodyPr>
          <a:lstStyle/>
          <a:p>
            <a:r>
              <a:rPr lang="en-GB" dirty="0"/>
              <a:t>Image: 3</a:t>
            </a:r>
          </a:p>
        </p:txBody>
      </p:sp>
      <p:sp>
        <p:nvSpPr>
          <p:cNvPr id="7" name="TextBox 6">
            <a:extLst>
              <a:ext uri="{FF2B5EF4-FFF2-40B4-BE49-F238E27FC236}">
                <a16:creationId xmlns:a16="http://schemas.microsoft.com/office/drawing/2014/main" id="{AA305FFD-AF17-43E1-9DB3-62E08E9790BC}"/>
              </a:ext>
            </a:extLst>
          </p:cNvPr>
          <p:cNvSpPr txBox="1"/>
          <p:nvPr/>
        </p:nvSpPr>
        <p:spPr>
          <a:xfrm>
            <a:off x="9551787" y="3059668"/>
            <a:ext cx="1250740" cy="369332"/>
          </a:xfrm>
          <a:prstGeom prst="rect">
            <a:avLst/>
          </a:prstGeom>
          <a:noFill/>
        </p:spPr>
        <p:txBody>
          <a:bodyPr wrap="square" rtlCol="0">
            <a:spAutoFit/>
          </a:bodyPr>
          <a:lstStyle/>
          <a:p>
            <a:r>
              <a:rPr lang="en-GB" dirty="0"/>
              <a:t>Image: 4</a:t>
            </a:r>
          </a:p>
        </p:txBody>
      </p:sp>
    </p:spTree>
    <p:extLst>
      <p:ext uri="{BB962C8B-B14F-4D97-AF65-F5344CB8AC3E}">
        <p14:creationId xmlns:p14="http://schemas.microsoft.com/office/powerpoint/2010/main" val="1392911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085" name="Content Placeholder 2">
            <a:extLst>
              <a:ext uri="{FF2B5EF4-FFF2-40B4-BE49-F238E27FC236}">
                <a16:creationId xmlns:a16="http://schemas.microsoft.com/office/drawing/2014/main" id="{8E00AA76-26B2-40D7-B844-AF6621A0243F}"/>
              </a:ext>
            </a:extLst>
          </p:cNvPr>
          <p:cNvSpPr>
            <a:spLocks noGrp="1"/>
          </p:cNvSpPr>
          <p:nvPr>
            <p:ph idx="1"/>
          </p:nvPr>
        </p:nvSpPr>
        <p:spPr>
          <a:xfrm>
            <a:off x="456121" y="967735"/>
            <a:ext cx="3361498" cy="5391149"/>
          </a:xfrm>
        </p:spPr>
        <p:txBody>
          <a:bodyPr>
            <a:noAutofit/>
          </a:bodyPr>
          <a:lstStyle/>
          <a:p>
            <a:r>
              <a:rPr lang="en-GB" sz="1800" dirty="0">
                <a:latin typeface="Abadi" panose="020B0604020104020204" pitchFamily="34" charset="0"/>
              </a:rPr>
              <a:t>After his fathers death Boethius lived with Symmachus, a man who was predecessor to Boethius’ father as consul. (Ref. 2)</a:t>
            </a:r>
          </a:p>
          <a:p>
            <a:r>
              <a:rPr lang="en-GB" sz="1800" dirty="0">
                <a:latin typeface="Abadi" panose="020B0604020104020204" pitchFamily="34" charset="0"/>
              </a:rPr>
              <a:t>He was married to </a:t>
            </a:r>
            <a:r>
              <a:rPr lang="en-GB" sz="1800" dirty="0" err="1">
                <a:latin typeface="Abadi" panose="020B0604020104020204" pitchFamily="34" charset="0"/>
              </a:rPr>
              <a:t>Rusticiana</a:t>
            </a:r>
            <a:r>
              <a:rPr lang="en-GB" sz="1800" dirty="0">
                <a:latin typeface="Abadi" panose="020B0604020104020204" pitchFamily="34" charset="0"/>
              </a:rPr>
              <a:t> and had two sons. (Ref. 2)</a:t>
            </a:r>
          </a:p>
          <a:p>
            <a:r>
              <a:rPr lang="en-GB" sz="1800" dirty="0">
                <a:latin typeface="Abadi" panose="020B0604020104020204" pitchFamily="34" charset="0"/>
              </a:rPr>
              <a:t>He received the title of Patrician in 507. (Ref. 3)</a:t>
            </a:r>
          </a:p>
          <a:p>
            <a:r>
              <a:rPr lang="en-GB" sz="1800" dirty="0">
                <a:latin typeface="Abadi" panose="020B0604020104020204" pitchFamily="34" charset="0"/>
              </a:rPr>
              <a:t>Boethius himself held consulship for a term in 510 and both his sons were consul simultaneously for a term in 522. (Ref. 2)</a:t>
            </a:r>
            <a:r>
              <a:rPr lang="en-GB" sz="1800" dirty="0"/>
              <a:t>  </a:t>
            </a:r>
            <a:endParaRPr lang="en-GB" sz="1800" dirty="0">
              <a:latin typeface="Abadi" panose="020B0604020104020204" pitchFamily="34" charset="0"/>
            </a:endParaRPr>
          </a:p>
        </p:txBody>
      </p:sp>
      <p:sp>
        <p:nvSpPr>
          <p:cNvPr id="82" name="Rectangle 81">
            <a:extLst>
              <a:ext uri="{FF2B5EF4-FFF2-40B4-BE49-F238E27FC236}">
                <a16:creationId xmlns:a16="http://schemas.microsoft.com/office/drawing/2014/main" id="{B1007713-5891-46A9-BACA-FAD760FE2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8793"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74BB6AA7-7EAD-4D3B-9335-B6E8BD7E6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972"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oethius, Univocity, and Modern Trinitarian Thought – The Calvinist  International">
            <a:extLst>
              <a:ext uri="{FF2B5EF4-FFF2-40B4-BE49-F238E27FC236}">
                <a16:creationId xmlns:a16="http://schemas.microsoft.com/office/drawing/2014/main" id="{D97FEC5C-ACFC-4E0C-9CB2-E869E93D7E7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0931" y="1482668"/>
            <a:ext cx="5895257" cy="3923025"/>
          </a:xfrm>
          <a:prstGeom prst="rect">
            <a:avLst/>
          </a:prstGeom>
          <a:noFill/>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F69975B-917A-442D-8946-01F526D55CE8}"/>
              </a:ext>
            </a:extLst>
          </p:cNvPr>
          <p:cNvSpPr txBox="1"/>
          <p:nvPr/>
        </p:nvSpPr>
        <p:spPr>
          <a:xfrm>
            <a:off x="10522857" y="6199763"/>
            <a:ext cx="1669143" cy="369332"/>
          </a:xfrm>
          <a:prstGeom prst="rect">
            <a:avLst/>
          </a:prstGeom>
          <a:noFill/>
        </p:spPr>
        <p:txBody>
          <a:bodyPr wrap="square" rtlCol="0">
            <a:spAutoFit/>
          </a:bodyPr>
          <a:lstStyle/>
          <a:p>
            <a:r>
              <a:rPr lang="en-GB" dirty="0"/>
              <a:t>Image: 5</a:t>
            </a:r>
          </a:p>
        </p:txBody>
      </p:sp>
    </p:spTree>
    <p:extLst>
      <p:ext uri="{BB962C8B-B14F-4D97-AF65-F5344CB8AC3E}">
        <p14:creationId xmlns:p14="http://schemas.microsoft.com/office/powerpoint/2010/main" val="4217194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D3120-1129-4E79-8D81-7B2FC63EC238}"/>
              </a:ext>
            </a:extLst>
          </p:cNvPr>
          <p:cNvSpPr>
            <a:spLocks noGrp="1"/>
          </p:cNvSpPr>
          <p:nvPr>
            <p:ph type="title"/>
          </p:nvPr>
        </p:nvSpPr>
        <p:spPr>
          <a:xfrm>
            <a:off x="913795" y="609600"/>
            <a:ext cx="10353761" cy="1326321"/>
          </a:xfrm>
        </p:spPr>
        <p:txBody>
          <a:bodyPr>
            <a:normAutofit/>
          </a:bodyPr>
          <a:lstStyle/>
          <a:p>
            <a:r>
              <a:rPr lang="en-GB" dirty="0"/>
              <a:t>Ambitions and Accomplishments  </a:t>
            </a:r>
          </a:p>
        </p:txBody>
      </p:sp>
      <p:sp>
        <p:nvSpPr>
          <p:cNvPr id="10"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E68A3-2371-44CA-9F5F-CC1FB2444D76}"/>
              </a:ext>
            </a:extLst>
          </p:cNvPr>
          <p:cNvSpPr>
            <a:spLocks noGrp="1"/>
          </p:cNvSpPr>
          <p:nvPr>
            <p:ph idx="1"/>
          </p:nvPr>
        </p:nvSpPr>
        <p:spPr>
          <a:xfrm>
            <a:off x="1466850" y="2463799"/>
            <a:ext cx="9247652" cy="4260557"/>
          </a:xfrm>
        </p:spPr>
        <p:txBody>
          <a:bodyPr>
            <a:normAutofit fontScale="92500" lnSpcReduction="10000"/>
          </a:bodyPr>
          <a:lstStyle/>
          <a:p>
            <a:r>
              <a:rPr lang="en-GB" dirty="0"/>
              <a:t>Boethius wanted to harmonise the philosophies of Plato and Aristotle and bring together all points of philosophy on which they both agreed. He died before he was able to complete this work (Ref. 2).</a:t>
            </a:r>
          </a:p>
          <a:p>
            <a:r>
              <a:rPr lang="en-GB" dirty="0"/>
              <a:t> He made “</a:t>
            </a:r>
            <a:r>
              <a:rPr lang="en-GB" dirty="0">
                <a:effectLst/>
              </a:rPr>
              <a:t>Latin translations of </a:t>
            </a:r>
            <a:r>
              <a:rPr lang="en-GB" u="sng" dirty="0">
                <a:effectLst/>
                <a:hlinkClick r:id="rId3"/>
              </a:rPr>
              <a:t>Aristotle</a:t>
            </a:r>
            <a:r>
              <a:rPr lang="en-GB" dirty="0">
                <a:effectLst/>
              </a:rPr>
              <a:t>'s </a:t>
            </a:r>
            <a:r>
              <a:rPr lang="en-GB" i="1" dirty="0">
                <a:effectLst/>
              </a:rPr>
              <a:t>Categories</a:t>
            </a:r>
            <a:r>
              <a:rPr lang="en-GB" dirty="0">
                <a:effectLst/>
              </a:rPr>
              <a:t> and </a:t>
            </a:r>
            <a:r>
              <a:rPr lang="en-GB" i="1" dirty="0">
                <a:effectLst/>
              </a:rPr>
              <a:t>De </a:t>
            </a:r>
            <a:r>
              <a:rPr lang="en-GB" i="1" dirty="0" err="1">
                <a:effectLst/>
              </a:rPr>
              <a:t>interpretatione</a:t>
            </a:r>
            <a:r>
              <a:rPr lang="en-GB" dirty="0">
                <a:effectLst/>
              </a:rPr>
              <a:t> and of </a:t>
            </a:r>
            <a:r>
              <a:rPr lang="en-GB" dirty="0">
                <a:effectLst/>
                <a:hlinkClick r:id="rId4"/>
              </a:rPr>
              <a:t>Porphyry</a:t>
            </a:r>
            <a:r>
              <a:rPr lang="en-GB" dirty="0">
                <a:effectLst/>
              </a:rPr>
              <a:t>'s </a:t>
            </a:r>
            <a:r>
              <a:rPr lang="en-GB" i="1" dirty="0" err="1">
                <a:effectLst/>
              </a:rPr>
              <a:t>Isagoge</a:t>
            </a:r>
            <a:r>
              <a:rPr lang="en-GB" i="1" dirty="0">
                <a:effectLst/>
              </a:rPr>
              <a:t>” </a:t>
            </a:r>
            <a:r>
              <a:rPr lang="en-GB" dirty="0">
                <a:effectLst/>
              </a:rPr>
              <a:t>(Ref. 2)</a:t>
            </a:r>
          </a:p>
          <a:p>
            <a:r>
              <a:rPr lang="en-GB" dirty="0"/>
              <a:t>Boethius was not revered for his skills in mathematics but wrote </a:t>
            </a:r>
            <a:r>
              <a:rPr lang="en-GB" i="1" dirty="0"/>
              <a:t>Arithmetic’s </a:t>
            </a:r>
            <a:r>
              <a:rPr lang="en-GB" dirty="0"/>
              <a:t>based of </a:t>
            </a:r>
            <a:r>
              <a:rPr lang="en-GB" dirty="0" err="1">
                <a:hlinkClick r:id="rId5">
                  <a:extLst>
                    <a:ext uri="{A12FA001-AC4F-418D-AE19-62706E023703}">
                      <ahyp:hlinkClr xmlns:ahyp="http://schemas.microsoft.com/office/drawing/2018/hyperlinkcolor" val="tx"/>
                    </a:ext>
                  </a:extLst>
                </a:hlinkClick>
              </a:rPr>
              <a:t>Nicomachus</a:t>
            </a:r>
            <a:r>
              <a:rPr lang="en-GB" dirty="0"/>
              <a:t> which taught Pythagorean number theory to medieval scholars (Ref. 2) </a:t>
            </a:r>
          </a:p>
          <a:p>
            <a:r>
              <a:rPr lang="en-GB" dirty="0"/>
              <a:t>He became Theodoric’s (king of Italy) Master of Offices where he stood up against corruption (Ref. 1)</a:t>
            </a:r>
          </a:p>
          <a:p>
            <a:r>
              <a:rPr lang="en-GB" dirty="0"/>
              <a:t>Wrote a Consolation of Philosophy whilst imprisoned (Ref. 1)</a:t>
            </a:r>
          </a:p>
          <a:p>
            <a:endParaRPr lang="en-GB" dirty="0"/>
          </a:p>
          <a:p>
            <a:endParaRPr lang="en-GB" dirty="0"/>
          </a:p>
          <a:p>
            <a:endParaRPr lang="en-GB" dirty="0"/>
          </a:p>
        </p:txBody>
      </p:sp>
    </p:spTree>
    <p:extLst>
      <p:ext uri="{BB962C8B-B14F-4D97-AF65-F5344CB8AC3E}">
        <p14:creationId xmlns:p14="http://schemas.microsoft.com/office/powerpoint/2010/main" val="3472365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47BD3-DB86-4A16-8124-2E336AE89395}"/>
              </a:ext>
            </a:extLst>
          </p:cNvPr>
          <p:cNvSpPr>
            <a:spLocks noGrp="1"/>
          </p:cNvSpPr>
          <p:nvPr>
            <p:ph type="title"/>
          </p:nvPr>
        </p:nvSpPr>
        <p:spPr/>
        <p:txBody>
          <a:bodyPr/>
          <a:lstStyle/>
          <a:p>
            <a:r>
              <a:rPr lang="en-GB" dirty="0"/>
              <a:t>Imprisonment</a:t>
            </a:r>
          </a:p>
        </p:txBody>
      </p:sp>
      <p:graphicFrame>
        <p:nvGraphicFramePr>
          <p:cNvPr id="7" name="Content Placeholder 2">
            <a:extLst>
              <a:ext uri="{FF2B5EF4-FFF2-40B4-BE49-F238E27FC236}">
                <a16:creationId xmlns:a16="http://schemas.microsoft.com/office/drawing/2014/main" id="{E520A6C3-D855-4A4C-88C9-A1762D2916B2}"/>
              </a:ext>
            </a:extLst>
          </p:cNvPr>
          <p:cNvGraphicFramePr>
            <a:graphicFrameLocks noGrp="1"/>
          </p:cNvGraphicFramePr>
          <p:nvPr>
            <p:ph idx="1"/>
            <p:extLst>
              <p:ext uri="{D42A27DB-BD31-4B8C-83A1-F6EECF244321}">
                <p14:modId xmlns:p14="http://schemas.microsoft.com/office/powerpoint/2010/main" val="2852902470"/>
              </p:ext>
            </p:extLst>
          </p:nvPr>
        </p:nvGraphicFramePr>
        <p:xfrm>
          <a:off x="913795" y="1683657"/>
          <a:ext cx="4514548" cy="4564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1083715-510E-44AD-80F6-DEEF84DFAC83}"/>
              </a:ext>
            </a:extLst>
          </p:cNvPr>
          <p:cNvSpPr txBox="1"/>
          <p:nvPr/>
        </p:nvSpPr>
        <p:spPr>
          <a:xfrm>
            <a:off x="7068457" y="4681764"/>
            <a:ext cx="4586514" cy="923330"/>
          </a:xfrm>
          <a:prstGeom prst="rect">
            <a:avLst/>
          </a:prstGeom>
          <a:noFill/>
        </p:spPr>
        <p:txBody>
          <a:bodyPr wrap="square" rtlCol="0">
            <a:spAutoFit/>
          </a:bodyPr>
          <a:lstStyle/>
          <a:p>
            <a:r>
              <a:rPr lang="en-GB" dirty="0"/>
              <a:t>Within the few days he was imprisoned Boethius wrote The Consolation of Philosophy </a:t>
            </a:r>
          </a:p>
        </p:txBody>
      </p:sp>
      <p:pic>
        <p:nvPicPr>
          <p:cNvPr id="5" name="Picture 4">
            <a:extLst>
              <a:ext uri="{FF2B5EF4-FFF2-40B4-BE49-F238E27FC236}">
                <a16:creationId xmlns:a16="http://schemas.microsoft.com/office/drawing/2014/main" id="{A0A9822C-F6C1-44BC-A260-491DEB657EC8}"/>
              </a:ext>
            </a:extLst>
          </p:cNvPr>
          <p:cNvPicPr>
            <a:picLocks noChangeAspect="1"/>
          </p:cNvPicPr>
          <p:nvPr/>
        </p:nvPicPr>
        <p:blipFill>
          <a:blip r:embed="rId7"/>
          <a:stretch>
            <a:fillRect/>
          </a:stretch>
        </p:blipFill>
        <p:spPr>
          <a:xfrm>
            <a:off x="8647239" y="1103084"/>
            <a:ext cx="2630966" cy="2670629"/>
          </a:xfrm>
          <a:prstGeom prst="rect">
            <a:avLst/>
          </a:prstGeom>
        </p:spPr>
      </p:pic>
      <p:sp>
        <p:nvSpPr>
          <p:cNvPr id="6" name="TextBox 5">
            <a:extLst>
              <a:ext uri="{FF2B5EF4-FFF2-40B4-BE49-F238E27FC236}">
                <a16:creationId xmlns:a16="http://schemas.microsoft.com/office/drawing/2014/main" id="{C4236016-90F6-4440-986B-0680F2BE509A}"/>
              </a:ext>
            </a:extLst>
          </p:cNvPr>
          <p:cNvSpPr txBox="1"/>
          <p:nvPr/>
        </p:nvSpPr>
        <p:spPr>
          <a:xfrm>
            <a:off x="10354608" y="3627474"/>
            <a:ext cx="1430992" cy="338554"/>
          </a:xfrm>
          <a:prstGeom prst="rect">
            <a:avLst/>
          </a:prstGeom>
          <a:noFill/>
        </p:spPr>
        <p:txBody>
          <a:bodyPr wrap="square" rtlCol="0">
            <a:spAutoFit/>
          </a:bodyPr>
          <a:lstStyle/>
          <a:p>
            <a:r>
              <a:rPr lang="en-GB" sz="1600" dirty="0"/>
              <a:t>Image:6</a:t>
            </a:r>
          </a:p>
        </p:txBody>
      </p:sp>
    </p:spTree>
    <p:extLst>
      <p:ext uri="{BB962C8B-B14F-4D97-AF65-F5344CB8AC3E}">
        <p14:creationId xmlns:p14="http://schemas.microsoft.com/office/powerpoint/2010/main" val="3160449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43356-EB13-4CF5-91C3-CEB59D47A272}"/>
              </a:ext>
            </a:extLst>
          </p:cNvPr>
          <p:cNvSpPr>
            <a:spLocks noGrp="1"/>
          </p:cNvSpPr>
          <p:nvPr>
            <p:ph type="title"/>
          </p:nvPr>
        </p:nvSpPr>
        <p:spPr>
          <a:xfrm>
            <a:off x="8154444" y="403640"/>
            <a:ext cx="3007022" cy="1294532"/>
          </a:xfrm>
        </p:spPr>
        <p:txBody>
          <a:bodyPr>
            <a:normAutofit fontScale="90000"/>
          </a:bodyPr>
          <a:lstStyle/>
          <a:p>
            <a:pPr algn="l"/>
            <a:r>
              <a:rPr lang="en-GB" sz="2600" dirty="0"/>
              <a:t>The Consolation of Philosophy</a:t>
            </a:r>
          </a:p>
        </p:txBody>
      </p:sp>
      <p:pic>
        <p:nvPicPr>
          <p:cNvPr id="4" name="Content Placeholder 3">
            <a:extLst>
              <a:ext uri="{FF2B5EF4-FFF2-40B4-BE49-F238E27FC236}">
                <a16:creationId xmlns:a16="http://schemas.microsoft.com/office/drawing/2014/main" id="{062693BA-6562-49F9-AD07-4DA874ABD0BC}"/>
              </a:ext>
            </a:extLst>
          </p:cNvPr>
          <p:cNvPicPr>
            <a:picLocks noChangeAspect="1"/>
          </p:cNvPicPr>
          <p:nvPr/>
        </p:nvPicPr>
        <p:blipFill rotWithShape="1">
          <a:blip r:embed="rId3"/>
          <a:srcRect l="19064" r="4945" b="1"/>
          <a:stretch/>
        </p:blipFill>
        <p:spPr>
          <a:xfrm>
            <a:off x="20" y="10"/>
            <a:ext cx="7552924" cy="6857990"/>
          </a:xfrm>
          <a:prstGeom prst="rect">
            <a:avLst/>
          </a:prstGeom>
        </p:spPr>
      </p:pic>
      <p:sp>
        <p:nvSpPr>
          <p:cNvPr id="8" name="Content Placeholder 7">
            <a:extLst>
              <a:ext uri="{FF2B5EF4-FFF2-40B4-BE49-F238E27FC236}">
                <a16:creationId xmlns:a16="http://schemas.microsoft.com/office/drawing/2014/main" id="{A4E09E43-F610-492D-81F6-DD5E32666D73}"/>
              </a:ext>
            </a:extLst>
          </p:cNvPr>
          <p:cNvSpPr>
            <a:spLocks noGrp="1"/>
          </p:cNvSpPr>
          <p:nvPr>
            <p:ph idx="1"/>
          </p:nvPr>
        </p:nvSpPr>
        <p:spPr>
          <a:xfrm>
            <a:off x="8154444" y="2096064"/>
            <a:ext cx="3007001" cy="4536965"/>
          </a:xfrm>
        </p:spPr>
        <p:txBody>
          <a:bodyPr>
            <a:normAutofit/>
          </a:bodyPr>
          <a:lstStyle/>
          <a:p>
            <a:r>
              <a:rPr lang="en-US" sz="1800" dirty="0"/>
              <a:t>This epic work is considered a masterpiece through the ages </a:t>
            </a:r>
          </a:p>
          <a:p>
            <a:r>
              <a:rPr lang="en-US" sz="1800" dirty="0"/>
              <a:t>Was the most influential book of medieval times. (Ref. 4)</a:t>
            </a:r>
          </a:p>
          <a:p>
            <a:r>
              <a:rPr lang="en-US" sz="1800" dirty="0"/>
              <a:t>Is considered “the last really great poetry of ancient Rome.” (Ref. 5) </a:t>
            </a:r>
          </a:p>
          <a:p>
            <a:pPr marL="0" indent="0">
              <a:buNone/>
            </a:pPr>
            <a:endParaRPr lang="en-US" sz="1800" dirty="0"/>
          </a:p>
        </p:txBody>
      </p:sp>
      <p:cxnSp>
        <p:nvCxnSpPr>
          <p:cNvPr id="11" name="Straight Connector 10">
            <a:extLst>
              <a:ext uri="{FF2B5EF4-FFF2-40B4-BE49-F238E27FC236}">
                <a16:creationId xmlns:a16="http://schemas.microsoft.com/office/drawing/2014/main" id="{86F36E06-BDE3-4AB7-8A7B-C457305FAB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5282C6B-E6EF-4E43-BDC7-F0ED3B5F4DF5}"/>
              </a:ext>
            </a:extLst>
          </p:cNvPr>
          <p:cNvSpPr txBox="1"/>
          <p:nvPr/>
        </p:nvSpPr>
        <p:spPr>
          <a:xfrm>
            <a:off x="0" y="6448363"/>
            <a:ext cx="1310640" cy="369332"/>
          </a:xfrm>
          <a:prstGeom prst="rect">
            <a:avLst/>
          </a:prstGeom>
          <a:noFill/>
        </p:spPr>
        <p:txBody>
          <a:bodyPr wrap="square" rtlCol="0">
            <a:spAutoFit/>
          </a:bodyPr>
          <a:lstStyle/>
          <a:p>
            <a:r>
              <a:rPr lang="en-GB" dirty="0"/>
              <a:t>Image: 7</a:t>
            </a:r>
          </a:p>
        </p:txBody>
      </p:sp>
    </p:spTree>
    <p:extLst>
      <p:ext uri="{BB962C8B-B14F-4D97-AF65-F5344CB8AC3E}">
        <p14:creationId xmlns:p14="http://schemas.microsoft.com/office/powerpoint/2010/main" val="1284754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EE6C-0E1E-44CE-ADC6-2CFA5E768ACD}"/>
              </a:ext>
            </a:extLst>
          </p:cNvPr>
          <p:cNvSpPr>
            <a:spLocks noGrp="1"/>
          </p:cNvSpPr>
          <p:nvPr>
            <p:ph type="title"/>
          </p:nvPr>
        </p:nvSpPr>
        <p:spPr>
          <a:xfrm>
            <a:off x="8154444" y="609600"/>
            <a:ext cx="3113112" cy="1326321"/>
          </a:xfrm>
        </p:spPr>
        <p:txBody>
          <a:bodyPr>
            <a:normAutofit/>
          </a:bodyPr>
          <a:lstStyle/>
          <a:p>
            <a:pPr algn="l"/>
            <a:r>
              <a:rPr lang="en-GB" sz="1600"/>
              <a:t>The timeless philosophies and virtues within Boethius’ last work</a:t>
            </a:r>
          </a:p>
        </p:txBody>
      </p:sp>
      <p:pic>
        <p:nvPicPr>
          <p:cNvPr id="5" name="Picture 4">
            <a:extLst>
              <a:ext uri="{FF2B5EF4-FFF2-40B4-BE49-F238E27FC236}">
                <a16:creationId xmlns:a16="http://schemas.microsoft.com/office/drawing/2014/main" id="{78AD86AF-9A7B-4F4B-8D8C-492BD6EB2741}"/>
              </a:ext>
            </a:extLst>
          </p:cNvPr>
          <p:cNvPicPr>
            <a:picLocks noChangeAspect="1"/>
          </p:cNvPicPr>
          <p:nvPr/>
        </p:nvPicPr>
        <p:blipFill rotWithShape="1">
          <a:blip r:embed="rId3"/>
          <a:srcRect l="22012" r="32008"/>
          <a:stretch/>
        </p:blipFill>
        <p:spPr>
          <a:xfrm>
            <a:off x="20" y="10"/>
            <a:ext cx="7552924" cy="6857990"/>
          </a:xfrm>
          <a:prstGeom prst="rect">
            <a:avLst/>
          </a:prstGeom>
        </p:spPr>
      </p:pic>
      <p:sp>
        <p:nvSpPr>
          <p:cNvPr id="3" name="Content Placeholder 2">
            <a:extLst>
              <a:ext uri="{FF2B5EF4-FFF2-40B4-BE49-F238E27FC236}">
                <a16:creationId xmlns:a16="http://schemas.microsoft.com/office/drawing/2014/main" id="{FC943699-7B9A-4F66-B55C-A3DACBBABF9F}"/>
              </a:ext>
            </a:extLst>
          </p:cNvPr>
          <p:cNvSpPr>
            <a:spLocks noGrp="1"/>
          </p:cNvSpPr>
          <p:nvPr>
            <p:ph idx="1"/>
          </p:nvPr>
        </p:nvSpPr>
        <p:spPr>
          <a:xfrm>
            <a:off x="8154444" y="2096064"/>
            <a:ext cx="3113112" cy="3695136"/>
          </a:xfrm>
        </p:spPr>
        <p:txBody>
          <a:bodyPr>
            <a:normAutofit/>
          </a:bodyPr>
          <a:lstStyle/>
          <a:p>
            <a:pPr>
              <a:lnSpc>
                <a:spcPct val="110000"/>
              </a:lnSpc>
            </a:pPr>
            <a:r>
              <a:rPr lang="en-GB" sz="1700" dirty="0"/>
              <a:t>Free will</a:t>
            </a:r>
          </a:p>
          <a:p>
            <a:pPr>
              <a:lnSpc>
                <a:spcPct val="110000"/>
              </a:lnSpc>
            </a:pPr>
            <a:r>
              <a:rPr lang="en-GB" sz="1700" dirty="0"/>
              <a:t>The foreknowledge of God</a:t>
            </a:r>
          </a:p>
          <a:p>
            <a:pPr>
              <a:lnSpc>
                <a:spcPct val="110000"/>
              </a:lnSpc>
            </a:pPr>
            <a:r>
              <a:rPr lang="en-GB" sz="1700" dirty="0"/>
              <a:t>True happiness </a:t>
            </a:r>
          </a:p>
          <a:p>
            <a:pPr>
              <a:lnSpc>
                <a:spcPct val="110000"/>
              </a:lnSpc>
            </a:pPr>
            <a:r>
              <a:rPr lang="en-GB" sz="1700" dirty="0"/>
              <a:t>False happiness </a:t>
            </a:r>
          </a:p>
          <a:p>
            <a:pPr>
              <a:lnSpc>
                <a:spcPct val="110000"/>
              </a:lnSpc>
            </a:pPr>
            <a:r>
              <a:rPr lang="en-GB" sz="1700" dirty="0"/>
              <a:t>Fortune</a:t>
            </a:r>
          </a:p>
          <a:p>
            <a:pPr>
              <a:lnSpc>
                <a:spcPct val="110000"/>
              </a:lnSpc>
            </a:pPr>
            <a:r>
              <a:rPr lang="en-GB" sz="1700" dirty="0"/>
              <a:t>Meekness</a:t>
            </a:r>
          </a:p>
          <a:p>
            <a:pPr>
              <a:lnSpc>
                <a:spcPct val="110000"/>
              </a:lnSpc>
            </a:pPr>
            <a:r>
              <a:rPr lang="en-GB" sz="1700" dirty="0"/>
              <a:t>Acceptance  </a:t>
            </a:r>
          </a:p>
          <a:p>
            <a:pPr>
              <a:lnSpc>
                <a:spcPct val="110000"/>
              </a:lnSpc>
            </a:pPr>
            <a:r>
              <a:rPr lang="en-GB" sz="1700" dirty="0"/>
              <a:t>Perseverance</a:t>
            </a:r>
          </a:p>
          <a:p>
            <a:pPr>
              <a:lnSpc>
                <a:spcPct val="110000"/>
              </a:lnSpc>
            </a:pPr>
            <a:r>
              <a:rPr lang="en-GB" sz="1700" dirty="0"/>
              <a:t>Humility </a:t>
            </a:r>
          </a:p>
          <a:p>
            <a:pPr>
              <a:lnSpc>
                <a:spcPct val="110000"/>
              </a:lnSpc>
            </a:pPr>
            <a:endParaRPr lang="en-GB" sz="1700" dirty="0"/>
          </a:p>
          <a:p>
            <a:pPr>
              <a:lnSpc>
                <a:spcPct val="110000"/>
              </a:lnSpc>
            </a:pPr>
            <a:endParaRPr lang="en-GB" sz="1700" dirty="0"/>
          </a:p>
        </p:txBody>
      </p:sp>
      <p:cxnSp>
        <p:nvCxnSpPr>
          <p:cNvPr id="15" name="Straight Connector 14">
            <a:extLst>
              <a:ext uri="{FF2B5EF4-FFF2-40B4-BE49-F238E27FC236}">
                <a16:creationId xmlns:a16="http://schemas.microsoft.com/office/drawing/2014/main" id="{86F36E06-BDE3-4AB7-8A7B-C457305FAB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0A9DBA4-2201-4042-80A8-0C5C397F3DE1}"/>
              </a:ext>
            </a:extLst>
          </p:cNvPr>
          <p:cNvSpPr txBox="1"/>
          <p:nvPr/>
        </p:nvSpPr>
        <p:spPr>
          <a:xfrm>
            <a:off x="7741919" y="2438400"/>
            <a:ext cx="4175753" cy="3908762"/>
          </a:xfrm>
          <a:prstGeom prst="rect">
            <a:avLst/>
          </a:prstGeom>
          <a:noFill/>
        </p:spPr>
        <p:txBody>
          <a:bodyPr wrap="square" rtlCol="0">
            <a:spAutoFit/>
          </a:bodyPr>
          <a:lstStyle/>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marL="285750" indent="-285750">
              <a:spcAft>
                <a:spcPts val="600"/>
              </a:spcAf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F4BCA246-5864-4DE0-A06F-BF41B80B3560}"/>
              </a:ext>
            </a:extLst>
          </p:cNvPr>
          <p:cNvSpPr txBox="1"/>
          <p:nvPr/>
        </p:nvSpPr>
        <p:spPr>
          <a:xfrm>
            <a:off x="0" y="45720"/>
            <a:ext cx="1600198" cy="369332"/>
          </a:xfrm>
          <a:prstGeom prst="rect">
            <a:avLst/>
          </a:prstGeom>
          <a:noFill/>
        </p:spPr>
        <p:txBody>
          <a:bodyPr wrap="square" rtlCol="0">
            <a:spAutoFit/>
          </a:bodyPr>
          <a:lstStyle/>
          <a:p>
            <a:r>
              <a:rPr lang="en-GB" dirty="0"/>
              <a:t>Image: 8</a:t>
            </a:r>
          </a:p>
        </p:txBody>
      </p:sp>
    </p:spTree>
    <p:extLst>
      <p:ext uri="{BB962C8B-B14F-4D97-AF65-F5344CB8AC3E}">
        <p14:creationId xmlns:p14="http://schemas.microsoft.com/office/powerpoint/2010/main" val="2904582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07DB-7F4F-44EF-88A7-4D99CF1E5BC7}"/>
              </a:ext>
            </a:extLst>
          </p:cNvPr>
          <p:cNvSpPr>
            <a:spLocks noGrp="1"/>
          </p:cNvSpPr>
          <p:nvPr>
            <p:ph type="title"/>
          </p:nvPr>
        </p:nvSpPr>
        <p:spPr>
          <a:xfrm>
            <a:off x="8154444" y="609600"/>
            <a:ext cx="3113112" cy="1326321"/>
          </a:xfrm>
        </p:spPr>
        <p:txBody>
          <a:bodyPr vert="horz" lIns="91440" tIns="45720" rIns="91440" bIns="45720" rtlCol="0" anchor="ctr">
            <a:normAutofit/>
          </a:bodyPr>
          <a:lstStyle/>
          <a:p>
            <a:pPr algn="l"/>
            <a:r>
              <a:rPr lang="en-US"/>
              <a:t>Death of Boethius </a:t>
            </a:r>
          </a:p>
        </p:txBody>
      </p:sp>
      <p:pic>
        <p:nvPicPr>
          <p:cNvPr id="12" name="Picture 4" descr="Front steps and columns of a majestic city building">
            <a:extLst>
              <a:ext uri="{FF2B5EF4-FFF2-40B4-BE49-F238E27FC236}">
                <a16:creationId xmlns:a16="http://schemas.microsoft.com/office/drawing/2014/main" id="{C1B7DFFA-20B4-4738-96DC-FEDAE1FF9EA7}"/>
              </a:ext>
            </a:extLst>
          </p:cNvPr>
          <p:cNvPicPr>
            <a:picLocks noChangeAspect="1"/>
          </p:cNvPicPr>
          <p:nvPr/>
        </p:nvPicPr>
        <p:blipFill rotWithShape="1">
          <a:blip r:embed="rId3"/>
          <a:srcRect l="13243" r="13242" b="-1"/>
          <a:stretch/>
        </p:blipFill>
        <p:spPr>
          <a:xfrm>
            <a:off x="20" y="10"/>
            <a:ext cx="7552924" cy="6857990"/>
          </a:xfrm>
          <a:prstGeom prst="rect">
            <a:avLst/>
          </a:prstGeom>
        </p:spPr>
      </p:pic>
      <p:sp>
        <p:nvSpPr>
          <p:cNvPr id="4" name="TextBox 3">
            <a:extLst>
              <a:ext uri="{FF2B5EF4-FFF2-40B4-BE49-F238E27FC236}">
                <a16:creationId xmlns:a16="http://schemas.microsoft.com/office/drawing/2014/main" id="{67E1046F-E649-4488-9602-C1E23B9A2FD6}"/>
              </a:ext>
            </a:extLst>
          </p:cNvPr>
          <p:cNvSpPr txBox="1"/>
          <p:nvPr/>
        </p:nvSpPr>
        <p:spPr>
          <a:xfrm>
            <a:off x="8154444" y="1871440"/>
            <a:ext cx="3113112" cy="4940840"/>
          </a:xfrm>
          <a:prstGeom prst="rect">
            <a:avLst/>
          </a:prstGeom>
        </p:spPr>
        <p:txBody>
          <a:bodyPr vert="horz" lIns="91440" tIns="45720" rIns="91440" bIns="45720" rtlCol="0">
            <a:normAutofit lnSpcReduction="10000"/>
          </a:bodyPr>
          <a:lstStyle/>
          <a:p>
            <a:pPr indent="-2286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Boethius was executed in a slow, torturous, cruel way. He had a leather thong that had been soaked in vinegar tied around the top of his head, the band being designed to shrink over the course of a few days would slowly crush Boethius skull </a:t>
            </a:r>
          </a:p>
          <a:p>
            <a:pPr indent="-2286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This was a common form of execution for the Goths. (Ref. 5) </a:t>
            </a:r>
          </a:p>
          <a:p>
            <a:pPr indent="-2286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He is thought to have died on October 23</a:t>
            </a:r>
            <a:r>
              <a:rPr lang="en-US" baseline="30000" dirty="0">
                <a:effectLst>
                  <a:outerShdw blurRad="50800" dist="38100" dir="2700000" algn="tl" rotWithShape="0">
                    <a:srgbClr val="000000">
                      <a:alpha val="48000"/>
                    </a:srgbClr>
                  </a:outerShdw>
                </a:effectLst>
              </a:rPr>
              <a:t>rd</a:t>
            </a:r>
            <a:r>
              <a:rPr lang="en-US" dirty="0">
                <a:effectLst>
                  <a:outerShdw blurRad="50800" dist="38100" dir="2700000" algn="tl" rotWithShape="0">
                    <a:srgbClr val="000000">
                      <a:alpha val="48000"/>
                    </a:srgbClr>
                  </a:outerShdw>
                </a:effectLst>
              </a:rPr>
              <a:t> 524 (Ref. 4)</a:t>
            </a:r>
          </a:p>
        </p:txBody>
      </p:sp>
      <p:cxnSp>
        <p:nvCxnSpPr>
          <p:cNvPr id="18" name="Straight Connector 17">
            <a:extLst>
              <a:ext uri="{FF2B5EF4-FFF2-40B4-BE49-F238E27FC236}">
                <a16:creationId xmlns:a16="http://schemas.microsoft.com/office/drawing/2014/main" id="{86F36E06-BDE3-4AB7-8A7B-C457305FAB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011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F7A7D56-DF53-4864-AC56-00D2021C73D9}"/>
              </a:ext>
            </a:extLst>
          </p:cNvPr>
          <p:cNvPicPr>
            <a:picLocks noGrp="1" noChangeAspect="1"/>
          </p:cNvPicPr>
          <p:nvPr>
            <p:ph idx="1"/>
          </p:nvPr>
        </p:nvPicPr>
        <p:blipFill rotWithShape="1">
          <a:blip r:embed="rId2">
            <a:alphaModFix amt="40000"/>
          </a:blip>
          <a:srcRect b="15730"/>
          <a:stretch/>
        </p:blipFill>
        <p:spPr>
          <a:xfrm>
            <a:off x="20" y="10"/>
            <a:ext cx="12191980" cy="6857990"/>
          </a:xfrm>
          <a:prstGeom prst="rect">
            <a:avLst/>
          </a:prstGeom>
        </p:spPr>
      </p:pic>
      <p:sp>
        <p:nvSpPr>
          <p:cNvPr id="8" name="TextBox 7">
            <a:extLst>
              <a:ext uri="{FF2B5EF4-FFF2-40B4-BE49-F238E27FC236}">
                <a16:creationId xmlns:a16="http://schemas.microsoft.com/office/drawing/2014/main" id="{EC2395C1-4441-467F-9CD7-21E3BD6F987B}"/>
              </a:ext>
            </a:extLst>
          </p:cNvPr>
          <p:cNvSpPr txBox="1"/>
          <p:nvPr/>
        </p:nvSpPr>
        <p:spPr>
          <a:xfrm>
            <a:off x="2231136" y="523613"/>
            <a:ext cx="7729728" cy="1188720"/>
          </a:xfrm>
          <a:prstGeom prst="rect">
            <a:avLst/>
          </a:prstGeom>
          <a:noFill/>
          <a:ln>
            <a:solidFill>
              <a:srgbClr val="FFFFFF"/>
            </a:solidFill>
          </a:ln>
        </p:spPr>
        <p:txBody>
          <a:bodyPr vert="horz" lIns="182880" tIns="182880" rIns="182880" bIns="182880" rtlCol="0" anchor="ctr">
            <a:normAutofit/>
          </a:bodyPr>
          <a:lstStyle/>
          <a:p>
            <a:pPr algn="ctr">
              <a:lnSpc>
                <a:spcPct val="90000"/>
              </a:lnSpc>
              <a:spcBef>
                <a:spcPct val="0"/>
              </a:spcBef>
              <a:spcAft>
                <a:spcPts val="600"/>
              </a:spcAft>
            </a:pPr>
            <a:r>
              <a:rPr lang="en-US" sz="2800" u="sng" cap="all" spc="200">
                <a:latin typeface="+mj-lt"/>
                <a:ea typeface="+mj-ea"/>
                <a:cs typeface="+mj-cs"/>
              </a:rPr>
              <a:t>Legacy</a:t>
            </a:r>
            <a:r>
              <a:rPr lang="en-US" sz="2800" cap="all" spc="200">
                <a:latin typeface="+mj-lt"/>
                <a:ea typeface="+mj-ea"/>
                <a:cs typeface="+mj-cs"/>
              </a:rPr>
              <a:t> </a:t>
            </a:r>
          </a:p>
        </p:txBody>
      </p:sp>
      <p:sp>
        <p:nvSpPr>
          <p:cNvPr id="10" name="TextBox 9">
            <a:extLst>
              <a:ext uri="{FF2B5EF4-FFF2-40B4-BE49-F238E27FC236}">
                <a16:creationId xmlns:a16="http://schemas.microsoft.com/office/drawing/2014/main" id="{762D743B-FA14-486C-BB8D-E6643213D2F5}"/>
              </a:ext>
            </a:extLst>
          </p:cNvPr>
          <p:cNvSpPr txBox="1"/>
          <p:nvPr/>
        </p:nvSpPr>
        <p:spPr>
          <a:xfrm>
            <a:off x="2414016" y="2734175"/>
            <a:ext cx="7729728" cy="3101983"/>
          </a:xfrm>
          <a:prstGeom prst="rect">
            <a:avLst/>
          </a:prstGeom>
        </p:spPr>
        <p:txBody>
          <a:bodyPr vert="horz" lIns="91440" tIns="45720" rIns="91440" bIns="45720" rtlCol="0">
            <a:normAutofit/>
          </a:bodyPr>
          <a:lstStyle/>
          <a:p>
            <a:pPr indent="-228600">
              <a:spcBef>
                <a:spcPts val="1000"/>
              </a:spcBef>
              <a:buClr>
                <a:schemeClr val="accent2"/>
              </a:buClr>
              <a:buFont typeface="Arial" panose="020B0604020202020204" pitchFamily="34" charset="0"/>
              <a:buChar char="•"/>
            </a:pPr>
            <a:r>
              <a:rPr lang="en-US" dirty="0">
                <a:solidFill>
                  <a:schemeClr val="tx1">
                    <a:lumMod val="85000"/>
                    <a:lumOff val="15000"/>
                  </a:schemeClr>
                </a:solidFill>
              </a:rPr>
              <a:t>Boethius left behind a timeless guide on how to incorporate philosophy and with-it Christian virtues into our life by means of simply telling his story. </a:t>
            </a:r>
            <a:br>
              <a:rPr lang="en-US" dirty="0">
                <a:solidFill>
                  <a:schemeClr val="tx1">
                    <a:lumMod val="85000"/>
                    <a:lumOff val="15000"/>
                  </a:schemeClr>
                </a:solidFill>
              </a:rPr>
            </a:br>
            <a:r>
              <a:rPr lang="en-US" dirty="0">
                <a:solidFill>
                  <a:schemeClr val="tx1">
                    <a:lumMod val="85000"/>
                    <a:lumOff val="15000"/>
                  </a:schemeClr>
                </a:solidFill>
              </a:rPr>
              <a:t>The beauty of lady philosophy is that we all understand her. We understand her today just as she was understood then and all the days in between. </a:t>
            </a:r>
            <a:br>
              <a:rPr lang="en-US" dirty="0">
                <a:solidFill>
                  <a:schemeClr val="tx1">
                    <a:lumMod val="85000"/>
                    <a:lumOff val="15000"/>
                  </a:schemeClr>
                </a:solidFill>
              </a:rPr>
            </a:br>
            <a:r>
              <a:rPr lang="en-US" dirty="0">
                <a:solidFill>
                  <a:schemeClr val="tx1">
                    <a:lumMod val="85000"/>
                    <a:lumOff val="15000"/>
                  </a:schemeClr>
                </a:solidFill>
              </a:rPr>
              <a:t>Boethius used his last days in order to introduce this lady who appeared to him to the world, his book “The consolation of philosophy” is Boethius speaking to us only through example. For he instructs nothing, only shares. </a:t>
            </a:r>
            <a:br>
              <a:rPr lang="en-US" dirty="0">
                <a:solidFill>
                  <a:schemeClr val="tx1">
                    <a:lumMod val="85000"/>
                    <a:lumOff val="15000"/>
                  </a:schemeClr>
                </a:solidFill>
              </a:rPr>
            </a:br>
            <a:r>
              <a:rPr lang="en-US" dirty="0">
                <a:solidFill>
                  <a:schemeClr val="tx1">
                    <a:lumMod val="85000"/>
                    <a:lumOff val="15000"/>
                  </a:schemeClr>
                </a:solidFill>
              </a:rPr>
              <a:t>In my humble opinion, he used his last days well. </a:t>
            </a:r>
            <a:br>
              <a:rPr lang="en-US" dirty="0">
                <a:solidFill>
                  <a:schemeClr val="tx1">
                    <a:lumMod val="85000"/>
                    <a:lumOff val="15000"/>
                  </a:schemeClr>
                </a:solidFill>
              </a:rPr>
            </a:br>
            <a:r>
              <a:rPr lang="en-US" dirty="0">
                <a:solidFill>
                  <a:schemeClr val="tx1">
                    <a:lumMod val="85000"/>
                    <a:lumOff val="15000"/>
                  </a:schemeClr>
                </a:solidFill>
              </a:rPr>
              <a:t>Thank you, Boethius. </a:t>
            </a:r>
          </a:p>
        </p:txBody>
      </p:sp>
    </p:spTree>
    <p:extLst>
      <p:ext uri="{BB962C8B-B14F-4D97-AF65-F5344CB8AC3E}">
        <p14:creationId xmlns:p14="http://schemas.microsoft.com/office/powerpoint/2010/main" val="3067777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F152F7-EFD4-42D7-BE64-1C2A0EB28C99}"/>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u="sng" kern="1200">
                <a:solidFill>
                  <a:srgbClr val="FFFFFF"/>
                </a:solidFill>
                <a:latin typeface="+mj-lt"/>
                <a:ea typeface="+mj-ea"/>
                <a:cs typeface="+mj-cs"/>
              </a:rPr>
              <a:t>Reference list</a:t>
            </a:r>
          </a:p>
        </p:txBody>
      </p:sp>
      <p:sp>
        <p:nvSpPr>
          <p:cNvPr id="3" name="Subtitle 2">
            <a:extLst>
              <a:ext uri="{FF2B5EF4-FFF2-40B4-BE49-F238E27FC236}">
                <a16:creationId xmlns:a16="http://schemas.microsoft.com/office/drawing/2014/main" id="{91CD35E8-CC55-4030-B7E3-6A796ECA58F9}"/>
              </a:ext>
            </a:extLst>
          </p:cNvPr>
          <p:cNvSpPr>
            <a:spLocks noGrp="1"/>
          </p:cNvSpPr>
          <p:nvPr>
            <p:ph type="subTitle" idx="1"/>
          </p:nvPr>
        </p:nvSpPr>
        <p:spPr>
          <a:xfrm>
            <a:off x="5226003" y="797510"/>
            <a:ext cx="2926080" cy="4795672"/>
          </a:xfrm>
        </p:spPr>
        <p:txBody>
          <a:bodyPr vert="horz" lIns="91440" tIns="45720" rIns="91440" bIns="45720" rtlCol="0">
            <a:normAutofit fontScale="62500" lnSpcReduction="20000"/>
          </a:bodyPr>
          <a:lstStyle/>
          <a:p>
            <a:pPr indent="-228600" algn="l">
              <a:buFont typeface="Arial" panose="020B0604020202020204" pitchFamily="34" charset="0"/>
              <a:buChar char="•"/>
            </a:pPr>
            <a:r>
              <a:rPr lang="en-US" sz="2300" dirty="0"/>
              <a:t>Image 1: Boethius, </a:t>
            </a:r>
            <a:r>
              <a:rPr lang="en-US" sz="2300" dirty="0" err="1"/>
              <a:t>goodreads</a:t>
            </a:r>
            <a:r>
              <a:rPr lang="en-US" sz="2300" dirty="0"/>
              <a:t>, google search </a:t>
            </a:r>
          </a:p>
          <a:p>
            <a:pPr indent="-228600" algn="l">
              <a:buFont typeface="Arial" panose="020B0604020202020204" pitchFamily="34" charset="0"/>
              <a:buChar char="•"/>
            </a:pPr>
            <a:r>
              <a:rPr lang="en-US" sz="2300" dirty="0"/>
              <a:t>Image 2: </a:t>
            </a:r>
            <a:r>
              <a:rPr lang="en-US" sz="2300" dirty="0" err="1"/>
              <a:t>Anicius</a:t>
            </a:r>
            <a:r>
              <a:rPr lang="en-US" sz="2300" dirty="0"/>
              <a:t>, Manlius, Severinus Boethius, Britannica, google search</a:t>
            </a:r>
          </a:p>
          <a:p>
            <a:pPr indent="-228600" algn="l">
              <a:buFont typeface="Arial" panose="020B0604020202020204" pitchFamily="34" charset="0"/>
              <a:buChar char="•"/>
            </a:pPr>
            <a:r>
              <a:rPr lang="en-US" sz="2300" dirty="0"/>
              <a:t>Image 3: </a:t>
            </a:r>
            <a:r>
              <a:rPr lang="en-US" sz="2300" dirty="0" err="1"/>
              <a:t>Anaxaminder</a:t>
            </a:r>
            <a:r>
              <a:rPr lang="en-US" sz="2300" dirty="0"/>
              <a:t>, </a:t>
            </a:r>
            <a:r>
              <a:rPr lang="en-US" sz="2300" dirty="0" err="1"/>
              <a:t>wikipeadia</a:t>
            </a:r>
            <a:r>
              <a:rPr lang="en-US" sz="2300" dirty="0"/>
              <a:t>, google search</a:t>
            </a:r>
          </a:p>
          <a:p>
            <a:pPr indent="-228600" algn="l">
              <a:buFont typeface="Arial" panose="020B0604020202020204" pitchFamily="34" charset="0"/>
              <a:buChar char="•"/>
            </a:pPr>
            <a:r>
              <a:rPr lang="en-US" sz="2300" dirty="0"/>
              <a:t>Image 4: </a:t>
            </a:r>
            <a:r>
              <a:rPr lang="en-US" sz="2300" dirty="0" err="1"/>
              <a:t>Aristotles</a:t>
            </a:r>
            <a:r>
              <a:rPr lang="en-US" sz="2300" dirty="0"/>
              <a:t> logic, internet </a:t>
            </a:r>
            <a:r>
              <a:rPr lang="en-US" sz="2300" dirty="0" err="1"/>
              <a:t>encyclopeadia</a:t>
            </a:r>
            <a:r>
              <a:rPr lang="en-US" sz="2300" dirty="0"/>
              <a:t> of philosophy, google search</a:t>
            </a:r>
          </a:p>
          <a:p>
            <a:pPr indent="-228600" algn="l">
              <a:buFont typeface="Arial" panose="020B0604020202020204" pitchFamily="34" charset="0"/>
              <a:buChar char="•"/>
            </a:pPr>
            <a:r>
              <a:rPr lang="en-US" sz="2300" dirty="0"/>
              <a:t>Image 5: The </a:t>
            </a:r>
            <a:r>
              <a:rPr lang="en-US" sz="2300" dirty="0" err="1"/>
              <a:t>calvernist</a:t>
            </a:r>
            <a:r>
              <a:rPr lang="en-US" sz="2300" dirty="0"/>
              <a:t> international google search</a:t>
            </a:r>
          </a:p>
          <a:p>
            <a:pPr indent="-228600" algn="l">
              <a:buFont typeface="Arial" panose="020B0604020202020204" pitchFamily="34" charset="0"/>
              <a:buChar char="•"/>
            </a:pPr>
            <a:r>
              <a:rPr lang="en-US" sz="2300" dirty="0"/>
              <a:t>Image 6: </a:t>
            </a:r>
            <a:r>
              <a:rPr lang="en-US" sz="2300" dirty="0" err="1"/>
              <a:t>Theordoric</a:t>
            </a:r>
            <a:r>
              <a:rPr lang="en-US" sz="2300" dirty="0"/>
              <a:t> executes the philosopher Boethius: beginning of the middle ages, History of information, google search </a:t>
            </a:r>
          </a:p>
          <a:p>
            <a:pPr indent="-228600" algn="l">
              <a:buFont typeface="Arial" panose="020B0604020202020204" pitchFamily="34" charset="0"/>
              <a:buChar char="•"/>
            </a:pPr>
            <a:r>
              <a:rPr lang="en-US" sz="2300" dirty="0"/>
              <a:t>Image 7: Exploring electronic music, </a:t>
            </a:r>
            <a:r>
              <a:rPr lang="en-US" sz="2300" dirty="0" err="1"/>
              <a:t>Boethian</a:t>
            </a:r>
            <a:r>
              <a:rPr lang="en-US" sz="2300" dirty="0"/>
              <a:t> wheel module, </a:t>
            </a:r>
            <a:r>
              <a:rPr lang="en-US" sz="2300" dirty="0" err="1"/>
              <a:t>JonDent</a:t>
            </a:r>
            <a:r>
              <a:rPr lang="en-US" sz="2300" dirty="0"/>
              <a:t>, Google search</a:t>
            </a:r>
          </a:p>
          <a:p>
            <a:pPr indent="-228600" algn="l">
              <a:buFont typeface="Arial" panose="020B0604020202020204" pitchFamily="34" charset="0"/>
              <a:buChar char="•"/>
            </a:pPr>
            <a:r>
              <a:rPr lang="en-US" sz="2300" dirty="0"/>
              <a:t>Image 8: Boethius and the consolation of astronomy, google search </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800" dirty="0"/>
          </a:p>
          <a:p>
            <a:pPr indent="-228600" algn="l">
              <a:buFont typeface="Arial" panose="020B0604020202020204" pitchFamily="34" charset="0"/>
              <a:buChar char="•"/>
            </a:pPr>
            <a:endParaRPr lang="en-US" sz="800" dirty="0"/>
          </a:p>
        </p:txBody>
      </p:sp>
      <p:sp>
        <p:nvSpPr>
          <p:cNvPr id="7" name="TextBox 6">
            <a:extLst>
              <a:ext uri="{FF2B5EF4-FFF2-40B4-BE49-F238E27FC236}">
                <a16:creationId xmlns:a16="http://schemas.microsoft.com/office/drawing/2014/main" id="{CE2D1042-788C-4218-82B7-949F90FF222C}"/>
              </a:ext>
            </a:extLst>
          </p:cNvPr>
          <p:cNvSpPr txBox="1"/>
          <p:nvPr/>
        </p:nvSpPr>
        <p:spPr>
          <a:xfrm>
            <a:off x="9599091" y="797510"/>
            <a:ext cx="1987826" cy="5262979"/>
          </a:xfrm>
          <a:prstGeom prst="rect">
            <a:avLst/>
          </a:prstGeom>
          <a:noFill/>
        </p:spPr>
        <p:txBody>
          <a:bodyPr wrap="square" rtlCol="0">
            <a:spAutoFit/>
          </a:bodyPr>
          <a:lstStyle/>
          <a:p>
            <a:pPr indent="-228600">
              <a:buFont typeface="Arial" panose="020B0604020202020204" pitchFamily="34" charset="0"/>
              <a:buChar char="•"/>
            </a:pPr>
            <a:r>
              <a:rPr lang="en-US" sz="1400" dirty="0"/>
              <a:t>Ref 1: Ancient Manlius Severinus Boethius, 2005, Stanford Encyclopedia of Philosophy </a:t>
            </a:r>
            <a:br>
              <a:rPr lang="en-US" sz="1400" dirty="0"/>
            </a:br>
            <a:r>
              <a:rPr lang="en-US" sz="1400" dirty="0"/>
              <a:t>Ref 2: J </a:t>
            </a:r>
            <a:r>
              <a:rPr lang="en-US" sz="1400" dirty="0" err="1"/>
              <a:t>J</a:t>
            </a:r>
            <a:r>
              <a:rPr lang="en-US" sz="1400" dirty="0"/>
              <a:t> O'Connor and E F Robertson, </a:t>
            </a:r>
            <a:r>
              <a:rPr lang="en-US" sz="1400" dirty="0" err="1"/>
              <a:t>Anicius</a:t>
            </a:r>
            <a:r>
              <a:rPr lang="en-US" sz="1400" dirty="0"/>
              <a:t> Manlius Severinus Boethius, 200, Mac Tutor</a:t>
            </a:r>
          </a:p>
          <a:p>
            <a:pPr indent="-228600">
              <a:buFont typeface="Arial" panose="020B0604020202020204" pitchFamily="34" charset="0"/>
              <a:buChar char="•"/>
            </a:pPr>
            <a:r>
              <a:rPr lang="en-US" sz="1400" dirty="0"/>
              <a:t>Ref. 3: P.E Phillips, Boethius, the Prisoner, and The Consolation of Philosophy, p 12, 2014, Palgrave Macmillan, New York</a:t>
            </a:r>
          </a:p>
          <a:p>
            <a:pPr indent="-228600">
              <a:buFont typeface="Arial" panose="020B0604020202020204" pitchFamily="34" charset="0"/>
              <a:buChar char="•"/>
            </a:pPr>
            <a:r>
              <a:rPr lang="en-US" sz="1400" dirty="0"/>
              <a:t>Ref. 4: D. Graves, Boethius Executed for Treason, 2010, Christianity.com</a:t>
            </a:r>
          </a:p>
          <a:p>
            <a:pPr indent="-228600">
              <a:buFont typeface="Arial" panose="020B0604020202020204" pitchFamily="34" charset="0"/>
              <a:buChar char="•"/>
            </a:pPr>
            <a:r>
              <a:rPr lang="en-US" sz="1400" dirty="0"/>
              <a:t>Ref 5:  A. Esolen, Boethius in Prison, 2016, Catholic Education Resource </a:t>
            </a:r>
            <a:r>
              <a:rPr lang="en-US" sz="1400" dirty="0" err="1"/>
              <a:t>centre</a:t>
            </a:r>
            <a:r>
              <a:rPr lang="en-US" sz="1400" dirty="0"/>
              <a:t> </a:t>
            </a:r>
          </a:p>
        </p:txBody>
      </p:sp>
    </p:spTree>
    <p:extLst>
      <p:ext uri="{BB962C8B-B14F-4D97-AF65-F5344CB8AC3E}">
        <p14:creationId xmlns:p14="http://schemas.microsoft.com/office/powerpoint/2010/main" val="3626278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Damask">
  <a:themeElements>
    <a:clrScheme name="Damask">
      <a:dk1>
        <a:sysClr val="windowText" lastClr="000000"/>
      </a:dk1>
      <a:lt1>
        <a:sysClr val="window" lastClr="FFFFFF"/>
      </a:lt1>
      <a:dk2>
        <a:srgbClr val="742332"/>
      </a:dk2>
      <a:lt2>
        <a:srgbClr val="EE91A0"/>
      </a:lt2>
      <a:accent1>
        <a:srgbClr val="E03754"/>
      </a:accent1>
      <a:accent2>
        <a:srgbClr val="E86C2E"/>
      </a:accent2>
      <a:accent3>
        <a:srgbClr val="DAB250"/>
      </a:accent3>
      <a:accent4>
        <a:srgbClr val="60C4AA"/>
      </a:accent4>
      <a:accent5>
        <a:srgbClr val="51A9DB"/>
      </a:accent5>
      <a:accent6>
        <a:srgbClr val="976AC9"/>
      </a:accent6>
      <a:hlink>
        <a:srgbClr val="D5445E"/>
      </a:hlink>
      <a:folHlink>
        <a:srgbClr val="E17C8E"/>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6B2E858E-683F-40D9-B4CB-284D097F3AC0}"/>
    </a:ext>
  </a:extLst>
</a:theme>
</file>

<file path=ppt/theme/theme6.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979</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11</vt:i4>
      </vt:variant>
    </vt:vector>
  </HeadingPairs>
  <TitlesOfParts>
    <vt:vector size="26" baseType="lpstr">
      <vt:lpstr>Abadi</vt:lpstr>
      <vt:lpstr>Andalus</vt:lpstr>
      <vt:lpstr>Arial</vt:lpstr>
      <vt:lpstr>Bookman Old Style</vt:lpstr>
      <vt:lpstr>Calibri</vt:lpstr>
      <vt:lpstr>Calibri Light</vt:lpstr>
      <vt:lpstr>Corbel</vt:lpstr>
      <vt:lpstr>Gill Sans MT</vt:lpstr>
      <vt:lpstr>Rockwell</vt:lpstr>
      <vt:lpstr>Damask</vt:lpstr>
      <vt:lpstr>Depth</vt:lpstr>
      <vt:lpstr>Office Theme</vt:lpstr>
      <vt:lpstr>1_Office Theme</vt:lpstr>
      <vt:lpstr>1_Damask</vt:lpstr>
      <vt:lpstr>Parcel</vt:lpstr>
      <vt:lpstr>The Life of Boethius</vt:lpstr>
      <vt:lpstr>PowerPoint Presentation</vt:lpstr>
      <vt:lpstr>PowerPoint Presentation</vt:lpstr>
      <vt:lpstr>PowerPoint Presentation</vt:lpstr>
      <vt:lpstr>Ambitions and Accomplishments  </vt:lpstr>
      <vt:lpstr>Imprisonment</vt:lpstr>
      <vt:lpstr>The Consolation of Philosophy</vt:lpstr>
      <vt:lpstr>The timeless philosophies and virtues within Boethius’ last work</vt:lpstr>
      <vt:lpstr>Death of Boethius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Life of Boethius</dc:title>
  <dc:creator>Rachel Freeman (1901178)</dc:creator>
  <cp:lastModifiedBy>Rachel Freeman (1901178)</cp:lastModifiedBy>
  <cp:revision>3</cp:revision>
  <dcterms:created xsi:type="dcterms:W3CDTF">2021-09-26T16:54:57Z</dcterms:created>
  <dcterms:modified xsi:type="dcterms:W3CDTF">2021-09-26T17:08:35Z</dcterms:modified>
</cp:coreProperties>
</file>