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28"/>
  </p:notesMasterIdLst>
  <p:sldIdLst>
    <p:sldId id="256" r:id="rId2"/>
    <p:sldId id="296" r:id="rId3"/>
    <p:sldId id="292" r:id="rId4"/>
    <p:sldId id="297" r:id="rId5"/>
    <p:sldId id="298" r:id="rId6"/>
    <p:sldId id="294" r:id="rId7"/>
    <p:sldId id="295" r:id="rId8"/>
    <p:sldId id="280" r:id="rId9"/>
    <p:sldId id="281" r:id="rId10"/>
    <p:sldId id="300" r:id="rId11"/>
    <p:sldId id="301" r:id="rId12"/>
    <p:sldId id="262" r:id="rId13"/>
    <p:sldId id="299" r:id="rId14"/>
    <p:sldId id="302" r:id="rId15"/>
    <p:sldId id="263" r:id="rId16"/>
    <p:sldId id="264" r:id="rId17"/>
    <p:sldId id="265" r:id="rId18"/>
    <p:sldId id="266" r:id="rId19"/>
    <p:sldId id="303" r:id="rId20"/>
    <p:sldId id="304" r:id="rId21"/>
    <p:sldId id="305" r:id="rId22"/>
    <p:sldId id="306" r:id="rId23"/>
    <p:sldId id="307" r:id="rId24"/>
    <p:sldId id="284" r:id="rId25"/>
    <p:sldId id="288" r:id="rId26"/>
    <p:sldId id="28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D4D8"/>
    <a:srgbClr val="F9C5B5"/>
    <a:srgbClr val="FDEC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677" autoAdjust="0"/>
    <p:restoredTop sz="94660"/>
  </p:normalViewPr>
  <p:slideViewPr>
    <p:cSldViewPr snapToGrid="0">
      <p:cViewPr varScale="1">
        <p:scale>
          <a:sx n="76" d="100"/>
          <a:sy n="76" d="100"/>
        </p:scale>
        <p:origin x="29" y="4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C84FF3-32EE-40CA-B6F4-41C4BE77B8FB}"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78343185-2A44-49E7-B2C7-09472058D2DC}">
      <dgm:prSet phldrT="[Text]"/>
      <dgm:spPr/>
      <dgm:t>
        <a:bodyPr/>
        <a:lstStyle/>
        <a:p>
          <a:r>
            <a:rPr lang="en-GB" dirty="0"/>
            <a:t>Effective partnership working </a:t>
          </a:r>
        </a:p>
      </dgm:t>
    </dgm:pt>
    <dgm:pt modelId="{4E20A881-A5AA-4B7E-B312-5576528BB76F}" type="parTrans" cxnId="{E08BE5BD-1800-4C51-9E4A-1B526D52515A}">
      <dgm:prSet/>
      <dgm:spPr/>
      <dgm:t>
        <a:bodyPr/>
        <a:lstStyle/>
        <a:p>
          <a:endParaRPr lang="en-GB"/>
        </a:p>
      </dgm:t>
    </dgm:pt>
    <dgm:pt modelId="{FA2095AD-56BC-47BE-9915-B450D433538D}" type="sibTrans" cxnId="{E08BE5BD-1800-4C51-9E4A-1B526D52515A}">
      <dgm:prSet/>
      <dgm:spPr/>
      <dgm:t>
        <a:bodyPr/>
        <a:lstStyle/>
        <a:p>
          <a:endParaRPr lang="en-GB"/>
        </a:p>
      </dgm:t>
    </dgm:pt>
    <dgm:pt modelId="{691B6D06-EEBD-44C6-8A11-39A4DAE91EB0}">
      <dgm:prSet phldrT="[Text]"/>
      <dgm:spPr/>
      <dgm:t>
        <a:bodyPr/>
        <a:lstStyle/>
        <a:p>
          <a:r>
            <a:rPr lang="en-GB" dirty="0"/>
            <a:t>Shared commitment to goals and objectives</a:t>
          </a:r>
        </a:p>
      </dgm:t>
    </dgm:pt>
    <dgm:pt modelId="{DF368DAA-CC14-40DE-A4CC-85432CCCFCD5}" type="parTrans" cxnId="{C5C71936-E4EC-43CB-BF22-0B0A2D30791A}">
      <dgm:prSet/>
      <dgm:spPr/>
      <dgm:t>
        <a:bodyPr/>
        <a:lstStyle/>
        <a:p>
          <a:endParaRPr lang="en-GB"/>
        </a:p>
      </dgm:t>
    </dgm:pt>
    <dgm:pt modelId="{8ADA1D5F-976A-4F5C-954D-19936061B920}" type="sibTrans" cxnId="{C5C71936-E4EC-43CB-BF22-0B0A2D30791A}">
      <dgm:prSet/>
      <dgm:spPr/>
      <dgm:t>
        <a:bodyPr/>
        <a:lstStyle/>
        <a:p>
          <a:endParaRPr lang="en-GB"/>
        </a:p>
      </dgm:t>
    </dgm:pt>
    <dgm:pt modelId="{2149819C-A3E3-4CC5-94A5-ABEE45C7B9F5}">
      <dgm:prSet phldrT="[Text]"/>
      <dgm:spPr/>
      <dgm:t>
        <a:bodyPr/>
        <a:lstStyle/>
        <a:p>
          <a:r>
            <a:rPr lang="en-GB" dirty="0"/>
            <a:t>Role clarity</a:t>
          </a:r>
        </a:p>
      </dgm:t>
    </dgm:pt>
    <dgm:pt modelId="{A49606B8-E634-47AB-B8C0-DC6500DA74B4}" type="parTrans" cxnId="{B0A4240A-5223-48BE-9495-F58C7CBEE72D}">
      <dgm:prSet/>
      <dgm:spPr/>
      <dgm:t>
        <a:bodyPr/>
        <a:lstStyle/>
        <a:p>
          <a:endParaRPr lang="en-GB"/>
        </a:p>
      </dgm:t>
    </dgm:pt>
    <dgm:pt modelId="{1BDA8147-4A94-4B1D-9A70-A3253532BC29}" type="sibTrans" cxnId="{B0A4240A-5223-48BE-9495-F58C7CBEE72D}">
      <dgm:prSet/>
      <dgm:spPr/>
      <dgm:t>
        <a:bodyPr/>
        <a:lstStyle/>
        <a:p>
          <a:endParaRPr lang="en-GB"/>
        </a:p>
      </dgm:t>
    </dgm:pt>
    <dgm:pt modelId="{BA5A7F62-971C-4AB5-B156-F6566393CDF5}">
      <dgm:prSet phldrT="[Text]"/>
      <dgm:spPr/>
      <dgm:t>
        <a:bodyPr/>
        <a:lstStyle/>
        <a:p>
          <a:r>
            <a:rPr lang="en-GB" dirty="0"/>
            <a:t>Focus on quality and innovation </a:t>
          </a:r>
        </a:p>
      </dgm:t>
    </dgm:pt>
    <dgm:pt modelId="{00F50182-5BBA-4015-A5C5-9C60CED07F04}" type="parTrans" cxnId="{390E2FDF-D39C-462B-843A-882004AC1DD5}">
      <dgm:prSet/>
      <dgm:spPr/>
      <dgm:t>
        <a:bodyPr/>
        <a:lstStyle/>
        <a:p>
          <a:endParaRPr lang="en-GB"/>
        </a:p>
      </dgm:t>
    </dgm:pt>
    <dgm:pt modelId="{CF270C4A-DCDC-4928-89B9-EB5C90E114D9}" type="sibTrans" cxnId="{390E2FDF-D39C-462B-843A-882004AC1DD5}">
      <dgm:prSet/>
      <dgm:spPr/>
      <dgm:t>
        <a:bodyPr/>
        <a:lstStyle/>
        <a:p>
          <a:endParaRPr lang="en-GB"/>
        </a:p>
      </dgm:t>
    </dgm:pt>
    <dgm:pt modelId="{62E63401-CAEE-4FA6-AE97-B3B57C94A461}">
      <dgm:prSet phldrT="[Text]"/>
      <dgm:spPr/>
      <dgm:t>
        <a:bodyPr/>
        <a:lstStyle/>
        <a:p>
          <a:r>
            <a:rPr lang="en-GB" dirty="0"/>
            <a:t>True cooperation</a:t>
          </a:r>
        </a:p>
      </dgm:t>
    </dgm:pt>
    <dgm:pt modelId="{0A47BF4E-0103-46A1-9796-1F724DEE22D5}" type="parTrans" cxnId="{F328B89C-AE3C-403E-8751-ECA9D88E94B8}">
      <dgm:prSet/>
      <dgm:spPr/>
      <dgm:t>
        <a:bodyPr/>
        <a:lstStyle/>
        <a:p>
          <a:endParaRPr lang="en-GB"/>
        </a:p>
      </dgm:t>
    </dgm:pt>
    <dgm:pt modelId="{B25E8702-0B6E-4C39-87EF-92C119D8FDB5}" type="sibTrans" cxnId="{F328B89C-AE3C-403E-8751-ECA9D88E94B8}">
      <dgm:prSet/>
      <dgm:spPr/>
      <dgm:t>
        <a:bodyPr/>
        <a:lstStyle/>
        <a:p>
          <a:endParaRPr lang="en-GB"/>
        </a:p>
      </dgm:t>
    </dgm:pt>
    <dgm:pt modelId="{5447FF45-4892-435E-8C5C-09975DFE1381}">
      <dgm:prSet/>
      <dgm:spPr/>
      <dgm:t>
        <a:bodyPr/>
        <a:lstStyle/>
        <a:p>
          <a:r>
            <a:rPr lang="en-GB" dirty="0"/>
            <a:t>Interdependence of outcomes</a:t>
          </a:r>
        </a:p>
      </dgm:t>
    </dgm:pt>
    <dgm:pt modelId="{FED5C5A3-0A8A-4F26-BC0E-191FE034E502}" type="parTrans" cxnId="{A19C0274-344E-49B4-BCCB-EB39387A4D85}">
      <dgm:prSet/>
      <dgm:spPr/>
      <dgm:t>
        <a:bodyPr/>
        <a:lstStyle/>
        <a:p>
          <a:endParaRPr lang="en-GB"/>
        </a:p>
      </dgm:t>
    </dgm:pt>
    <dgm:pt modelId="{D8240456-97D3-4181-B917-9E45F262A8F1}" type="sibTrans" cxnId="{A19C0274-344E-49B4-BCCB-EB39387A4D85}">
      <dgm:prSet/>
      <dgm:spPr/>
      <dgm:t>
        <a:bodyPr/>
        <a:lstStyle/>
        <a:p>
          <a:endParaRPr lang="en-GB"/>
        </a:p>
      </dgm:t>
    </dgm:pt>
    <dgm:pt modelId="{045F3716-FC51-4A0C-B119-1F4CF4753210}">
      <dgm:prSet/>
      <dgm:spPr/>
      <dgm:t>
        <a:bodyPr/>
        <a:lstStyle/>
        <a:p>
          <a:r>
            <a:rPr lang="en-GB" dirty="0"/>
            <a:t>Cultural congruity </a:t>
          </a:r>
        </a:p>
      </dgm:t>
    </dgm:pt>
    <dgm:pt modelId="{792D7E2E-DBCB-4B1C-A28F-3C162D893254}" type="parTrans" cxnId="{86CFC200-AD50-4EB9-B7AA-BDD17C9AC2E4}">
      <dgm:prSet/>
      <dgm:spPr/>
      <dgm:t>
        <a:bodyPr/>
        <a:lstStyle/>
        <a:p>
          <a:endParaRPr lang="en-GB"/>
        </a:p>
      </dgm:t>
    </dgm:pt>
    <dgm:pt modelId="{411E1135-AC35-474D-B0EB-76DD8059C34E}" type="sibTrans" cxnId="{86CFC200-AD50-4EB9-B7AA-BDD17C9AC2E4}">
      <dgm:prSet/>
      <dgm:spPr/>
      <dgm:t>
        <a:bodyPr/>
        <a:lstStyle/>
        <a:p>
          <a:endParaRPr lang="en-GB"/>
        </a:p>
      </dgm:t>
    </dgm:pt>
    <dgm:pt modelId="{6C74DDC7-11A4-4F84-AC97-B2894CAA2068}">
      <dgm:prSet/>
      <dgm:spPr/>
      <dgm:t>
        <a:bodyPr/>
        <a:lstStyle/>
        <a:p>
          <a:r>
            <a:rPr lang="en-GB" dirty="0"/>
            <a:t>Interprofessional trust and respect</a:t>
          </a:r>
        </a:p>
      </dgm:t>
    </dgm:pt>
    <dgm:pt modelId="{51792B91-075D-487F-98E8-14ACD64D641C}" type="parTrans" cxnId="{674CA22F-1556-41F5-A6E9-9E8865418214}">
      <dgm:prSet/>
      <dgm:spPr/>
      <dgm:t>
        <a:bodyPr/>
        <a:lstStyle/>
        <a:p>
          <a:endParaRPr lang="en-GB"/>
        </a:p>
      </dgm:t>
    </dgm:pt>
    <dgm:pt modelId="{65CA96CA-61EA-4F5D-B040-4C2BA67E5C08}" type="sibTrans" cxnId="{674CA22F-1556-41F5-A6E9-9E8865418214}">
      <dgm:prSet/>
      <dgm:spPr/>
      <dgm:t>
        <a:bodyPr/>
        <a:lstStyle/>
        <a:p>
          <a:endParaRPr lang="en-GB"/>
        </a:p>
      </dgm:t>
    </dgm:pt>
    <dgm:pt modelId="{5C8780A1-6AF8-4107-93F4-50201F2DAB56}" type="pres">
      <dgm:prSet presAssocID="{02C84FF3-32EE-40CA-B6F4-41C4BE77B8FB}" presName="cycle" presStyleCnt="0">
        <dgm:presLayoutVars>
          <dgm:dir/>
          <dgm:resizeHandles val="exact"/>
        </dgm:presLayoutVars>
      </dgm:prSet>
      <dgm:spPr/>
    </dgm:pt>
    <dgm:pt modelId="{607F3C2C-D644-407D-96CD-6B593B856034}" type="pres">
      <dgm:prSet presAssocID="{78343185-2A44-49E7-B2C7-09472058D2DC}" presName="node" presStyleLbl="node1" presStyleIdx="0" presStyleCnt="1">
        <dgm:presLayoutVars>
          <dgm:bulletEnabled val="1"/>
        </dgm:presLayoutVars>
      </dgm:prSet>
      <dgm:spPr/>
    </dgm:pt>
  </dgm:ptLst>
  <dgm:cxnLst>
    <dgm:cxn modelId="{86CFC200-AD50-4EB9-B7AA-BDD17C9AC2E4}" srcId="{78343185-2A44-49E7-B2C7-09472058D2DC}" destId="{045F3716-FC51-4A0C-B119-1F4CF4753210}" srcOrd="4" destOrd="0" parTransId="{792D7E2E-DBCB-4B1C-A28F-3C162D893254}" sibTransId="{411E1135-AC35-474D-B0EB-76DD8059C34E}"/>
    <dgm:cxn modelId="{B0A4240A-5223-48BE-9495-F58C7CBEE72D}" srcId="{78343185-2A44-49E7-B2C7-09472058D2DC}" destId="{2149819C-A3E3-4CC5-94A5-ABEE45C7B9F5}" srcOrd="2" destOrd="0" parTransId="{A49606B8-E634-47AB-B8C0-DC6500DA74B4}" sibTransId="{1BDA8147-4A94-4B1D-9A70-A3253532BC29}"/>
    <dgm:cxn modelId="{F7982D10-8F7D-476B-A3DA-B427D4E5268E}" type="presOf" srcId="{62E63401-CAEE-4FA6-AE97-B3B57C94A461}" destId="{607F3C2C-D644-407D-96CD-6B593B856034}" srcOrd="0" destOrd="6" presId="urn:microsoft.com/office/officeart/2005/8/layout/cycle6"/>
    <dgm:cxn modelId="{674CA22F-1556-41F5-A6E9-9E8865418214}" srcId="{78343185-2A44-49E7-B2C7-09472058D2DC}" destId="{6C74DDC7-11A4-4F84-AC97-B2894CAA2068}" srcOrd="6" destOrd="0" parTransId="{51792B91-075D-487F-98E8-14ACD64D641C}" sibTransId="{65CA96CA-61EA-4F5D-B040-4C2BA67E5C08}"/>
    <dgm:cxn modelId="{C5C71936-E4EC-43CB-BF22-0B0A2D30791A}" srcId="{78343185-2A44-49E7-B2C7-09472058D2DC}" destId="{691B6D06-EEBD-44C6-8A11-39A4DAE91EB0}" srcOrd="0" destOrd="0" parTransId="{DF368DAA-CC14-40DE-A4CC-85432CCCFCD5}" sibTransId="{8ADA1D5F-976A-4F5C-954D-19936061B920}"/>
    <dgm:cxn modelId="{1E3DA552-D746-425C-A728-7B30314CB055}" type="presOf" srcId="{BA5A7F62-971C-4AB5-B156-F6566393CDF5}" destId="{607F3C2C-D644-407D-96CD-6B593B856034}" srcOrd="0" destOrd="4" presId="urn:microsoft.com/office/officeart/2005/8/layout/cycle6"/>
    <dgm:cxn modelId="{A19C0274-344E-49B4-BCCB-EB39387A4D85}" srcId="{78343185-2A44-49E7-B2C7-09472058D2DC}" destId="{5447FF45-4892-435E-8C5C-09975DFE1381}" srcOrd="1" destOrd="0" parTransId="{FED5C5A3-0A8A-4F26-BC0E-191FE034E502}" sibTransId="{D8240456-97D3-4181-B917-9E45F262A8F1}"/>
    <dgm:cxn modelId="{AA936C7D-8D27-4573-B0E0-8A4189561456}" type="presOf" srcId="{6C74DDC7-11A4-4F84-AC97-B2894CAA2068}" destId="{607F3C2C-D644-407D-96CD-6B593B856034}" srcOrd="0" destOrd="7" presId="urn:microsoft.com/office/officeart/2005/8/layout/cycle6"/>
    <dgm:cxn modelId="{F328B89C-AE3C-403E-8751-ECA9D88E94B8}" srcId="{78343185-2A44-49E7-B2C7-09472058D2DC}" destId="{62E63401-CAEE-4FA6-AE97-B3B57C94A461}" srcOrd="5" destOrd="0" parTransId="{0A47BF4E-0103-46A1-9796-1F724DEE22D5}" sibTransId="{B25E8702-0B6E-4C39-87EF-92C119D8FDB5}"/>
    <dgm:cxn modelId="{4CF422B1-243E-48FB-8A22-6797D175D94A}" type="presOf" srcId="{045F3716-FC51-4A0C-B119-1F4CF4753210}" destId="{607F3C2C-D644-407D-96CD-6B593B856034}" srcOrd="0" destOrd="5" presId="urn:microsoft.com/office/officeart/2005/8/layout/cycle6"/>
    <dgm:cxn modelId="{E08BE5BD-1800-4C51-9E4A-1B526D52515A}" srcId="{02C84FF3-32EE-40CA-B6F4-41C4BE77B8FB}" destId="{78343185-2A44-49E7-B2C7-09472058D2DC}" srcOrd="0" destOrd="0" parTransId="{4E20A881-A5AA-4B7E-B312-5576528BB76F}" sibTransId="{FA2095AD-56BC-47BE-9915-B450D433538D}"/>
    <dgm:cxn modelId="{728DCCCC-3EC1-4F4E-B12E-AA56A534E1E9}" type="presOf" srcId="{5447FF45-4892-435E-8C5C-09975DFE1381}" destId="{607F3C2C-D644-407D-96CD-6B593B856034}" srcOrd="0" destOrd="2" presId="urn:microsoft.com/office/officeart/2005/8/layout/cycle6"/>
    <dgm:cxn modelId="{2648E3D4-C45A-4737-ABF1-815BD346E754}" type="presOf" srcId="{2149819C-A3E3-4CC5-94A5-ABEE45C7B9F5}" destId="{607F3C2C-D644-407D-96CD-6B593B856034}" srcOrd="0" destOrd="3" presId="urn:microsoft.com/office/officeart/2005/8/layout/cycle6"/>
    <dgm:cxn modelId="{3FA974DA-B919-41B2-B073-870C6699E4C2}" type="presOf" srcId="{02C84FF3-32EE-40CA-B6F4-41C4BE77B8FB}" destId="{5C8780A1-6AF8-4107-93F4-50201F2DAB56}" srcOrd="0" destOrd="0" presId="urn:microsoft.com/office/officeart/2005/8/layout/cycle6"/>
    <dgm:cxn modelId="{390E2FDF-D39C-462B-843A-882004AC1DD5}" srcId="{78343185-2A44-49E7-B2C7-09472058D2DC}" destId="{BA5A7F62-971C-4AB5-B156-F6566393CDF5}" srcOrd="3" destOrd="0" parTransId="{00F50182-5BBA-4015-A5C5-9C60CED07F04}" sibTransId="{CF270C4A-DCDC-4928-89B9-EB5C90E114D9}"/>
    <dgm:cxn modelId="{E10A06E1-B2FF-49D3-AC84-42E24479D502}" type="presOf" srcId="{691B6D06-EEBD-44C6-8A11-39A4DAE91EB0}" destId="{607F3C2C-D644-407D-96CD-6B593B856034}" srcOrd="0" destOrd="1" presId="urn:microsoft.com/office/officeart/2005/8/layout/cycle6"/>
    <dgm:cxn modelId="{E0D7F9EC-D4E3-4055-A372-444C1DECE38D}" type="presOf" srcId="{78343185-2A44-49E7-B2C7-09472058D2DC}" destId="{607F3C2C-D644-407D-96CD-6B593B856034}" srcOrd="0" destOrd="0" presId="urn:microsoft.com/office/officeart/2005/8/layout/cycle6"/>
    <dgm:cxn modelId="{C2A1970F-084E-487A-BC60-7A970961D501}" type="presParOf" srcId="{5C8780A1-6AF8-4107-93F4-50201F2DAB56}" destId="{607F3C2C-D644-407D-96CD-6B593B856034}" srcOrd="0"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F3C2C-D644-407D-96CD-6B593B856034}">
      <dsp:nvSpPr>
        <dsp:cNvPr id="0" name=""/>
        <dsp:cNvSpPr/>
      </dsp:nvSpPr>
      <dsp:spPr>
        <a:xfrm>
          <a:off x="634900" y="1046"/>
          <a:ext cx="6959798" cy="452386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Effective partnership working </a:t>
          </a:r>
        </a:p>
        <a:p>
          <a:pPr marL="228600" lvl="1" indent="-228600" algn="l" defTabSz="1111250">
            <a:lnSpc>
              <a:spcPct val="90000"/>
            </a:lnSpc>
            <a:spcBef>
              <a:spcPct val="0"/>
            </a:spcBef>
            <a:spcAft>
              <a:spcPct val="15000"/>
            </a:spcAft>
            <a:buChar char="•"/>
          </a:pPr>
          <a:r>
            <a:rPr lang="en-GB" sz="2500" kern="1200" dirty="0"/>
            <a:t>Shared commitment to goals and objectives</a:t>
          </a:r>
        </a:p>
        <a:p>
          <a:pPr marL="228600" lvl="1" indent="-228600" algn="l" defTabSz="1111250">
            <a:lnSpc>
              <a:spcPct val="90000"/>
            </a:lnSpc>
            <a:spcBef>
              <a:spcPct val="0"/>
            </a:spcBef>
            <a:spcAft>
              <a:spcPct val="15000"/>
            </a:spcAft>
            <a:buChar char="•"/>
          </a:pPr>
          <a:r>
            <a:rPr lang="en-GB" sz="2500" kern="1200" dirty="0"/>
            <a:t>Interdependence of outcomes</a:t>
          </a:r>
        </a:p>
        <a:p>
          <a:pPr marL="228600" lvl="1" indent="-228600" algn="l" defTabSz="1111250">
            <a:lnSpc>
              <a:spcPct val="90000"/>
            </a:lnSpc>
            <a:spcBef>
              <a:spcPct val="0"/>
            </a:spcBef>
            <a:spcAft>
              <a:spcPct val="15000"/>
            </a:spcAft>
            <a:buChar char="•"/>
          </a:pPr>
          <a:r>
            <a:rPr lang="en-GB" sz="2500" kern="1200" dirty="0"/>
            <a:t>Role clarity</a:t>
          </a:r>
        </a:p>
        <a:p>
          <a:pPr marL="228600" lvl="1" indent="-228600" algn="l" defTabSz="1111250">
            <a:lnSpc>
              <a:spcPct val="90000"/>
            </a:lnSpc>
            <a:spcBef>
              <a:spcPct val="0"/>
            </a:spcBef>
            <a:spcAft>
              <a:spcPct val="15000"/>
            </a:spcAft>
            <a:buChar char="•"/>
          </a:pPr>
          <a:r>
            <a:rPr lang="en-GB" sz="2500" kern="1200" dirty="0"/>
            <a:t>Focus on quality and innovation </a:t>
          </a:r>
        </a:p>
        <a:p>
          <a:pPr marL="228600" lvl="1" indent="-228600" algn="l" defTabSz="1111250">
            <a:lnSpc>
              <a:spcPct val="90000"/>
            </a:lnSpc>
            <a:spcBef>
              <a:spcPct val="0"/>
            </a:spcBef>
            <a:spcAft>
              <a:spcPct val="15000"/>
            </a:spcAft>
            <a:buChar char="•"/>
          </a:pPr>
          <a:r>
            <a:rPr lang="en-GB" sz="2500" kern="1200" dirty="0"/>
            <a:t>Cultural congruity </a:t>
          </a:r>
        </a:p>
        <a:p>
          <a:pPr marL="228600" lvl="1" indent="-228600" algn="l" defTabSz="1111250">
            <a:lnSpc>
              <a:spcPct val="90000"/>
            </a:lnSpc>
            <a:spcBef>
              <a:spcPct val="0"/>
            </a:spcBef>
            <a:spcAft>
              <a:spcPct val="15000"/>
            </a:spcAft>
            <a:buChar char="•"/>
          </a:pPr>
          <a:r>
            <a:rPr lang="en-GB" sz="2500" kern="1200" dirty="0"/>
            <a:t>True cooperation</a:t>
          </a:r>
        </a:p>
        <a:p>
          <a:pPr marL="228600" lvl="1" indent="-228600" algn="l" defTabSz="1111250">
            <a:lnSpc>
              <a:spcPct val="90000"/>
            </a:lnSpc>
            <a:spcBef>
              <a:spcPct val="0"/>
            </a:spcBef>
            <a:spcAft>
              <a:spcPct val="15000"/>
            </a:spcAft>
            <a:buChar char="•"/>
          </a:pPr>
          <a:r>
            <a:rPr lang="en-GB" sz="2500" kern="1200" dirty="0"/>
            <a:t>Interprofessional trust and respect</a:t>
          </a:r>
        </a:p>
      </dsp:txBody>
      <dsp:txXfrm>
        <a:off x="855737" y="221883"/>
        <a:ext cx="6518124" cy="4082194"/>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2DC55D-9D00-4505-87C5-9519394ABA0B}" type="datetimeFigureOut">
              <a:rPr lang="en-GB" smtClean="0"/>
              <a:t>20/02/2021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41BAAF-7F6E-43FD-8DBE-A2546DF55846}" type="slidenum">
              <a:rPr lang="en-GB" smtClean="0"/>
              <a:t>‹#›</a:t>
            </a:fld>
            <a:endParaRPr lang="en-GB"/>
          </a:p>
        </p:txBody>
      </p:sp>
    </p:spTree>
    <p:extLst>
      <p:ext uri="{BB962C8B-B14F-4D97-AF65-F5344CB8AC3E}">
        <p14:creationId xmlns:p14="http://schemas.microsoft.com/office/powerpoint/2010/main" val="130803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p>
        </p:txBody>
      </p:sp>
      <p:sp>
        <p:nvSpPr>
          <p:cNvPr id="4" name="Slide Number Placeholder 3"/>
          <p:cNvSpPr>
            <a:spLocks noGrp="1"/>
          </p:cNvSpPr>
          <p:nvPr>
            <p:ph type="sldNum" sz="quarter" idx="5"/>
          </p:nvPr>
        </p:nvSpPr>
        <p:spPr/>
        <p:txBody>
          <a:bodyPr/>
          <a:lstStyle/>
          <a:p>
            <a:pPr>
              <a:defRPr/>
            </a:pPr>
            <a:fld id="{12B8EFCE-1079-4816-9D37-63AD2250D6EA}" type="slidenum">
              <a:rPr lang="en-GB" smtClean="0"/>
              <a:pPr>
                <a:defRPr/>
              </a:pPr>
              <a:t>22</a:t>
            </a:fld>
            <a:endParaRPr lang="en-GB"/>
          </a:p>
        </p:txBody>
      </p:sp>
    </p:spTree>
    <p:extLst>
      <p:ext uri="{BB962C8B-B14F-4D97-AF65-F5344CB8AC3E}">
        <p14:creationId xmlns:p14="http://schemas.microsoft.com/office/powerpoint/2010/main" val="2628437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p:spPr>
      </p:sp>
      <p:sp>
        <p:nvSpPr>
          <p:cNvPr id="655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3482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2C749DE-38F1-4713-A46E-61B99A357802}" type="slidenum">
              <a:rPr lang="en-GB" smtClean="0"/>
              <a:pPr fontAlgn="base">
                <a:spcBef>
                  <a:spcPct val="0"/>
                </a:spcBef>
                <a:spcAft>
                  <a:spcPct val="0"/>
                </a:spcAft>
                <a:defRPr/>
              </a:pPr>
              <a:t>23</a:t>
            </a:fld>
            <a:endParaRPr lang="en-GB"/>
          </a:p>
        </p:txBody>
      </p:sp>
    </p:spTree>
    <p:extLst>
      <p:ext uri="{BB962C8B-B14F-4D97-AF65-F5344CB8AC3E}">
        <p14:creationId xmlns:p14="http://schemas.microsoft.com/office/powerpoint/2010/main" val="1552698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p:spPr>
      </p:sp>
      <p:sp>
        <p:nvSpPr>
          <p:cNvPr id="716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5222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3C3D82E-85B5-4F29-A7FD-A563F49D0C4E}" type="slidenum">
              <a:rPr lang="en-GB" smtClean="0"/>
              <a:pPr fontAlgn="base">
                <a:spcBef>
                  <a:spcPct val="0"/>
                </a:spcBef>
                <a:spcAft>
                  <a:spcPct val="0"/>
                </a:spcAft>
                <a:defRPr/>
              </a:pPr>
              <a:t>25</a:t>
            </a:fld>
            <a:endParaRPr lang="en-GB"/>
          </a:p>
        </p:txBody>
      </p:sp>
    </p:spTree>
    <p:extLst>
      <p:ext uri="{BB962C8B-B14F-4D97-AF65-F5344CB8AC3E}">
        <p14:creationId xmlns:p14="http://schemas.microsoft.com/office/powerpoint/2010/main" val="1429113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p:spPr>
      </p:sp>
      <p:sp>
        <p:nvSpPr>
          <p:cNvPr id="7270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p>
        </p:txBody>
      </p:sp>
      <p:sp>
        <p:nvSpPr>
          <p:cNvPr id="4" name="Slide Number Placeholder 3"/>
          <p:cNvSpPr>
            <a:spLocks noGrp="1"/>
          </p:cNvSpPr>
          <p:nvPr>
            <p:ph type="sldNum" sz="quarter" idx="5"/>
          </p:nvPr>
        </p:nvSpPr>
        <p:spPr/>
        <p:txBody>
          <a:bodyPr/>
          <a:lstStyle/>
          <a:p>
            <a:pPr>
              <a:defRPr/>
            </a:pPr>
            <a:fld id="{CAF7C2BE-7FB9-43C1-BB8B-EFB8BCEDB52A}" type="slidenum">
              <a:rPr lang="en-GB" smtClean="0"/>
              <a:pPr>
                <a:defRPr/>
              </a:pPr>
              <a:t>26</a:t>
            </a:fld>
            <a:endParaRPr lang="en-GB"/>
          </a:p>
        </p:txBody>
      </p:sp>
    </p:spTree>
    <p:extLst>
      <p:ext uri="{BB962C8B-B14F-4D97-AF65-F5344CB8AC3E}">
        <p14:creationId xmlns:p14="http://schemas.microsoft.com/office/powerpoint/2010/main" val="705042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6003B4-B02A-4BBE-85FF-F20EF62ECF1F}"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1949998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6003B4-B02A-4BBE-85FF-F20EF62ECF1F}"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663279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6003B4-B02A-4BBE-85FF-F20EF62ECF1F}"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371155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6003B4-B02A-4BBE-85FF-F20EF62ECF1F}" type="datetimeFigureOut">
              <a:rPr lang="en-GB" smtClean="0"/>
              <a:t>20/02/2021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2884853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6003B4-B02A-4BBE-85FF-F20EF62ECF1F}" type="datetimeFigureOut">
              <a:rPr lang="en-GB" smtClean="0"/>
              <a:t>20/02/2021</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39858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6003B4-B02A-4BBE-85FF-F20EF62ECF1F}" type="datetimeFigureOut">
              <a:rPr lang="en-GB" smtClean="0"/>
              <a:t>20/02/2021</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3320180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6003B4-B02A-4BBE-85FF-F20EF62ECF1F}" type="datetimeFigureOut">
              <a:rPr lang="en-GB" smtClean="0"/>
              <a:t>20/02/2021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3725760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6003B4-B02A-4BBE-85FF-F20EF62ECF1F}" type="datetimeFigureOut">
              <a:rPr lang="en-GB" smtClean="0"/>
              <a:t>20/02/2021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3029995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6003B4-B02A-4BBE-85FF-F20EF62ECF1F}" type="datetimeFigureOut">
              <a:rPr lang="en-GB" smtClean="0"/>
              <a:t>20/02/2021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3969022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6003B4-B02A-4BBE-85FF-F20EF62ECF1F}"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2007225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6003B4-B02A-4BBE-85FF-F20EF62ECF1F}"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8605FEE-4DEF-4880-9EC2-39B08950006E}"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22386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86003B4-B02A-4BBE-85FF-F20EF62ECF1F}" type="datetimeFigureOut">
              <a:rPr lang="en-GB" smtClean="0"/>
              <a:t>20/02/2021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41766702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86003B4-B02A-4BBE-85FF-F20EF62ECF1F}" type="datetimeFigureOut">
              <a:rPr lang="en-GB" smtClean="0"/>
              <a:t>20/02/2021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8605FEE-4DEF-4880-9EC2-39B08950006E}"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21024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86003B4-B02A-4BBE-85FF-F20EF62ECF1F}" type="datetimeFigureOut">
              <a:rPr lang="en-GB" smtClean="0"/>
              <a:t>20/02/2021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27641895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6003B4-B02A-4BBE-85FF-F20EF62ECF1F}"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36128379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6003B4-B02A-4BBE-85FF-F20EF62ECF1F}"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8605FEE-4DEF-4880-9EC2-39B08950006E}" type="slidenum">
              <a:rPr lang="en-GB" smtClean="0"/>
              <a:t>‹#›</a:t>
            </a:fld>
            <a:endParaRPr lang="en-GB"/>
          </a:p>
        </p:txBody>
      </p:sp>
    </p:spTree>
    <p:extLst>
      <p:ext uri="{BB962C8B-B14F-4D97-AF65-F5344CB8AC3E}">
        <p14:creationId xmlns:p14="http://schemas.microsoft.com/office/powerpoint/2010/main" val="4016185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86003B4-B02A-4BBE-85FF-F20EF62ECF1F}" type="datetimeFigureOut">
              <a:rPr lang="en-GB" smtClean="0"/>
              <a:t>20/02/2021</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8605FEE-4DEF-4880-9EC2-39B08950006E}" type="slidenum">
              <a:rPr lang="en-GB" smtClean="0"/>
              <a:t>‹#›</a:t>
            </a:fld>
            <a:endParaRPr lang="en-GB"/>
          </a:p>
        </p:txBody>
      </p:sp>
    </p:spTree>
    <p:extLst>
      <p:ext uri="{BB962C8B-B14F-4D97-AF65-F5344CB8AC3E}">
        <p14:creationId xmlns:p14="http://schemas.microsoft.com/office/powerpoint/2010/main" val="2759519546"/>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https://www.youtube.com/watch?v=Etkc0LnlRP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lx.iriss.org.uk/sites/default/files/resources/Professionalism_partnership%20and%20joined%20up%20thinking.pdf" TargetMode="External"/><Relationship Id="rId2" Type="http://schemas.openxmlformats.org/officeDocument/2006/relationships/hyperlink" Target="http://www.scie.org.uk/publications/elearning/ipiac/index.asp"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Partnership Working</a:t>
            </a:r>
          </a:p>
        </p:txBody>
      </p:sp>
      <p:sp>
        <p:nvSpPr>
          <p:cNvPr id="3" name="Subtitle 2"/>
          <p:cNvSpPr>
            <a:spLocks noGrp="1"/>
          </p:cNvSpPr>
          <p:nvPr>
            <p:ph type="subTitle" idx="1"/>
          </p:nvPr>
        </p:nvSpPr>
        <p:spPr>
          <a:xfrm>
            <a:off x="2589212" y="4777381"/>
            <a:ext cx="8915399" cy="1126283"/>
          </a:xfrm>
        </p:spPr>
        <p:txBody>
          <a:bodyPr>
            <a:normAutofit/>
          </a:bodyPr>
          <a:lstStyle/>
          <a:p>
            <a:pPr algn="r"/>
            <a:r>
              <a:rPr lang="en-GB" sz="3600" dirty="0"/>
              <a:t>Barriers </a:t>
            </a:r>
          </a:p>
        </p:txBody>
      </p:sp>
    </p:spTree>
    <p:extLst>
      <p:ext uri="{BB962C8B-B14F-4D97-AF65-F5344CB8AC3E}">
        <p14:creationId xmlns:p14="http://schemas.microsoft.com/office/powerpoint/2010/main" val="2648755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 to Effective Partnership Working</a:t>
            </a:r>
          </a:p>
        </p:txBody>
      </p:sp>
      <p:sp>
        <p:nvSpPr>
          <p:cNvPr id="3" name="Content Placeholder 2"/>
          <p:cNvSpPr>
            <a:spLocks noGrp="1"/>
          </p:cNvSpPr>
          <p:nvPr>
            <p:ph idx="1"/>
          </p:nvPr>
        </p:nvSpPr>
        <p:spPr/>
        <p:txBody>
          <a:bodyPr>
            <a:normAutofit/>
          </a:bodyPr>
          <a:lstStyle/>
          <a:p>
            <a:r>
              <a:rPr lang="en-GB" sz="2800" dirty="0"/>
              <a:t>Discuss potential barriers to effective partnership working.</a:t>
            </a:r>
          </a:p>
          <a:p>
            <a:endParaRPr lang="en-GB" sz="2800" dirty="0"/>
          </a:p>
          <a:p>
            <a:r>
              <a:rPr lang="en-GB" sz="2800" dirty="0"/>
              <a:t>Be prepared to feedback</a:t>
            </a:r>
          </a:p>
        </p:txBody>
      </p:sp>
    </p:spTree>
    <p:extLst>
      <p:ext uri="{BB962C8B-B14F-4D97-AF65-F5344CB8AC3E}">
        <p14:creationId xmlns:p14="http://schemas.microsoft.com/office/powerpoint/2010/main" val="2710217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29655"/>
          </a:xfrm>
        </p:spPr>
        <p:txBody>
          <a:bodyPr>
            <a:normAutofit fontScale="90000"/>
          </a:bodyPr>
          <a:lstStyle/>
          <a:p>
            <a:r>
              <a:rPr lang="en-GB" dirty="0"/>
              <a:t>Barriers</a:t>
            </a:r>
          </a:p>
        </p:txBody>
      </p:sp>
      <p:sp>
        <p:nvSpPr>
          <p:cNvPr id="3" name="Content Placeholder 2"/>
          <p:cNvSpPr>
            <a:spLocks noGrp="1"/>
          </p:cNvSpPr>
          <p:nvPr>
            <p:ph idx="1"/>
          </p:nvPr>
        </p:nvSpPr>
        <p:spPr>
          <a:xfrm>
            <a:off x="2589212" y="1385740"/>
            <a:ext cx="8915400" cy="5015060"/>
          </a:xfrm>
        </p:spPr>
        <p:txBody>
          <a:bodyPr>
            <a:normAutofit fontScale="85000" lnSpcReduction="20000"/>
          </a:bodyPr>
          <a:lstStyle/>
          <a:p>
            <a:pPr marL="0" indent="0">
              <a:buNone/>
            </a:pPr>
            <a:endParaRPr lang="en-GB" dirty="0"/>
          </a:p>
          <a:p>
            <a:r>
              <a:rPr lang="en-GB" sz="2600" dirty="0"/>
              <a:t>Lack of commitment to interagency working</a:t>
            </a:r>
          </a:p>
          <a:p>
            <a:pPr marL="0" indent="0">
              <a:buNone/>
            </a:pPr>
            <a:endParaRPr lang="en-GB" sz="2600" dirty="0"/>
          </a:p>
          <a:p>
            <a:r>
              <a:rPr lang="en-GB" sz="2600" dirty="0"/>
              <a:t>Role ambiguity and blurring of professional boundaries</a:t>
            </a:r>
          </a:p>
          <a:p>
            <a:pPr marL="0" indent="0">
              <a:buNone/>
            </a:pPr>
            <a:endParaRPr lang="en-GB" sz="2600" dirty="0"/>
          </a:p>
          <a:p>
            <a:r>
              <a:rPr lang="en-GB" sz="2600" dirty="0"/>
              <a:t>Stereotypical thinking and failure to recognise contribution made by other agencies.</a:t>
            </a:r>
          </a:p>
          <a:p>
            <a:endParaRPr lang="en-GB" sz="2600" dirty="0"/>
          </a:p>
          <a:p>
            <a:r>
              <a:rPr lang="en-GB" sz="2600" dirty="0"/>
              <a:t>Lack of communication</a:t>
            </a:r>
          </a:p>
          <a:p>
            <a:pPr marL="0" indent="0">
              <a:buNone/>
            </a:pPr>
            <a:endParaRPr lang="en-GB" sz="2600" dirty="0"/>
          </a:p>
          <a:p>
            <a:r>
              <a:rPr lang="en-GB" sz="2600" dirty="0"/>
              <a:t>Lack of a shared vision</a:t>
            </a:r>
          </a:p>
          <a:p>
            <a:endParaRPr lang="en-GB" sz="2600" dirty="0"/>
          </a:p>
          <a:p>
            <a:pPr marL="0" indent="0" algn="r">
              <a:buNone/>
            </a:pPr>
            <a:r>
              <a:rPr lang="en-GB" sz="2600" dirty="0"/>
              <a:t>(Mitchell, 2010)</a:t>
            </a:r>
          </a:p>
          <a:p>
            <a:endParaRPr lang="en-GB" dirty="0"/>
          </a:p>
          <a:p>
            <a:endParaRPr lang="en-GB" dirty="0"/>
          </a:p>
        </p:txBody>
      </p:sp>
    </p:spTree>
    <p:extLst>
      <p:ext uri="{BB962C8B-B14F-4D97-AF65-F5344CB8AC3E}">
        <p14:creationId xmlns:p14="http://schemas.microsoft.com/office/powerpoint/2010/main" val="2564852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884179"/>
          </a:xfrm>
        </p:spPr>
        <p:txBody>
          <a:bodyPr/>
          <a:lstStyle/>
          <a:p>
            <a:r>
              <a:rPr lang="en-GB" dirty="0"/>
              <a:t>Barriers</a:t>
            </a:r>
          </a:p>
        </p:txBody>
      </p:sp>
      <p:sp>
        <p:nvSpPr>
          <p:cNvPr id="3" name="Content Placeholder 2"/>
          <p:cNvSpPr>
            <a:spLocks noGrp="1"/>
          </p:cNvSpPr>
          <p:nvPr>
            <p:ph idx="1"/>
          </p:nvPr>
        </p:nvSpPr>
        <p:spPr>
          <a:xfrm>
            <a:off x="2589212" y="2026762"/>
            <a:ext cx="8915400" cy="3884459"/>
          </a:xfrm>
        </p:spPr>
        <p:txBody>
          <a:bodyPr/>
          <a:lstStyle/>
          <a:p>
            <a:pPr>
              <a:spcAft>
                <a:spcPts val="1200"/>
              </a:spcAft>
            </a:pPr>
            <a:r>
              <a:rPr lang="en-US" altLang="en-US" sz="2400" dirty="0">
                <a:latin typeface="Arial" panose="020B0604020202020204" pitchFamily="34" charset="0"/>
                <a:ea typeface="ＭＳ Ｐゴシック" panose="020B0600070205080204" pitchFamily="34" charset="-128"/>
                <a:cs typeface="Arial" panose="020B0604020202020204" pitchFamily="34" charset="0"/>
              </a:rPr>
              <a:t>Political climate.</a:t>
            </a:r>
          </a:p>
          <a:p>
            <a:pPr>
              <a:spcAft>
                <a:spcPts val="1200"/>
              </a:spcAft>
            </a:pPr>
            <a:r>
              <a:rPr lang="en-US" altLang="en-US" sz="2400" dirty="0" err="1">
                <a:latin typeface="Arial" panose="020B0604020202020204" pitchFamily="34" charset="0"/>
                <a:ea typeface="ＭＳ Ｐゴシック" panose="020B0600070205080204" pitchFamily="34" charset="-128"/>
                <a:cs typeface="Arial" panose="020B0604020202020204" pitchFamily="34" charset="0"/>
              </a:rPr>
              <a:t>Organisational</a:t>
            </a:r>
            <a:r>
              <a:rPr lang="en-US" altLang="en-US" sz="2400" dirty="0">
                <a:latin typeface="Arial" panose="020B0604020202020204" pitchFamily="34" charset="0"/>
                <a:ea typeface="ＭＳ Ｐゴシック" panose="020B0600070205080204" pitchFamily="34" charset="-128"/>
                <a:cs typeface="Arial" panose="020B0604020202020204" pitchFamily="34" charset="0"/>
              </a:rPr>
              <a:t> challenges.</a:t>
            </a:r>
          </a:p>
          <a:p>
            <a:pPr>
              <a:spcAft>
                <a:spcPts val="1200"/>
              </a:spcAft>
            </a:pPr>
            <a:r>
              <a:rPr lang="en-US" altLang="en-US" sz="2400" dirty="0">
                <a:latin typeface="Arial" panose="020B0604020202020204" pitchFamily="34" charset="0"/>
                <a:ea typeface="ＭＳ Ｐゴシック" panose="020B0600070205080204" pitchFamily="34" charset="-128"/>
                <a:cs typeface="Arial" panose="020B0604020202020204" pitchFamily="34" charset="0"/>
              </a:rPr>
              <a:t>Cultural and professional obstacles.</a:t>
            </a:r>
          </a:p>
          <a:p>
            <a:pPr>
              <a:spcAft>
                <a:spcPts val="1200"/>
              </a:spcAft>
            </a:pPr>
            <a:r>
              <a:rPr lang="en-US" altLang="en-US" sz="2400" dirty="0">
                <a:latin typeface="Arial" panose="020B0604020202020204" pitchFamily="34" charset="0"/>
                <a:ea typeface="ＭＳ Ｐゴシック" panose="020B0600070205080204" pitchFamily="34" charset="-128"/>
                <a:cs typeface="Arial" panose="020B0604020202020204" pitchFamily="34" charset="0"/>
              </a:rPr>
              <a:t>Multi-layered integration.</a:t>
            </a:r>
          </a:p>
          <a:p>
            <a:pPr>
              <a:spcAft>
                <a:spcPts val="1200"/>
              </a:spcAft>
            </a:pPr>
            <a:r>
              <a:rPr lang="en-US" altLang="en-US" sz="2400" dirty="0">
                <a:latin typeface="Arial" panose="020B0604020202020204" pitchFamily="34" charset="0"/>
                <a:ea typeface="ＭＳ Ｐゴシック" panose="020B0600070205080204" pitchFamily="34" charset="-128"/>
                <a:cs typeface="Arial" panose="020B0604020202020204" pitchFamily="34" charset="0"/>
              </a:rPr>
              <a:t>Competitive relationships.</a:t>
            </a:r>
          </a:p>
          <a:p>
            <a:pPr>
              <a:spcAft>
                <a:spcPts val="1200"/>
              </a:spcAft>
            </a:pPr>
            <a:endParaRPr lang="en-US" altLang="en-US"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Tree>
    <p:extLst>
      <p:ext uri="{BB962C8B-B14F-4D97-AF65-F5344CB8AC3E}">
        <p14:creationId xmlns:p14="http://schemas.microsoft.com/office/powerpoint/2010/main" val="421132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a:t>
            </a:r>
          </a:p>
        </p:txBody>
      </p:sp>
      <p:sp>
        <p:nvSpPr>
          <p:cNvPr id="3" name="Content Placeholder 2"/>
          <p:cNvSpPr>
            <a:spLocks noGrp="1"/>
          </p:cNvSpPr>
          <p:nvPr>
            <p:ph idx="1"/>
          </p:nvPr>
        </p:nvSpPr>
        <p:spPr>
          <a:xfrm>
            <a:off x="2589212" y="2432114"/>
            <a:ext cx="8915400" cy="3479107"/>
          </a:xfrm>
        </p:spPr>
        <p:txBody>
          <a:bodyPr>
            <a:normAutofit/>
          </a:bodyPr>
          <a:lstStyle/>
          <a:p>
            <a:pPr>
              <a:spcAft>
                <a:spcPts val="600"/>
              </a:spcAft>
              <a:buFont typeface="Wingdings" panose="05000000000000000000" pitchFamily="2" charset="2"/>
              <a:buChar char="§"/>
            </a:pPr>
            <a:r>
              <a:rPr lang="en-US" altLang="en-US" sz="2400" dirty="0">
                <a:latin typeface="Arial" panose="020B0604020202020204" pitchFamily="34" charset="0"/>
                <a:ea typeface="ＭＳ Ｐゴシック" panose="020B0600070205080204" pitchFamily="34" charset="-128"/>
                <a:cs typeface="Arial" panose="020B0604020202020204" pitchFamily="34" charset="0"/>
              </a:rPr>
              <a:t>Bureaucratic need to follow procedures.</a:t>
            </a:r>
          </a:p>
          <a:p>
            <a:pPr>
              <a:spcAft>
                <a:spcPts val="600"/>
              </a:spcAft>
              <a:buFont typeface="Wingdings" panose="05000000000000000000" pitchFamily="2" charset="2"/>
              <a:buChar char="§"/>
            </a:pPr>
            <a:r>
              <a:rPr lang="en-US" altLang="en-US" sz="2400" dirty="0">
                <a:latin typeface="Arial" panose="020B0604020202020204" pitchFamily="34" charset="0"/>
                <a:ea typeface="ＭＳ Ｐゴシック" panose="020B0600070205080204" pitchFamily="34" charset="-128"/>
                <a:cs typeface="Arial" panose="020B0604020202020204" pitchFamily="34" charset="0"/>
              </a:rPr>
              <a:t>Issues of accountability.</a:t>
            </a:r>
          </a:p>
          <a:p>
            <a:pPr>
              <a:spcAft>
                <a:spcPts val="600"/>
              </a:spcAft>
              <a:buFont typeface="Wingdings" panose="05000000000000000000" pitchFamily="2" charset="2"/>
              <a:buChar char="§"/>
            </a:pPr>
            <a:r>
              <a:rPr lang="en-US" altLang="en-US" sz="2400" dirty="0">
                <a:latin typeface="Arial" panose="020B0604020202020204" pitchFamily="34" charset="0"/>
                <a:ea typeface="ＭＳ Ｐゴシック" panose="020B0600070205080204" pitchFamily="34" charset="-128"/>
                <a:cs typeface="Arial" panose="020B0604020202020204" pitchFamily="34" charset="0"/>
              </a:rPr>
              <a:t>Professionals or disciplines not relinquishing roles.</a:t>
            </a:r>
          </a:p>
          <a:p>
            <a:pPr>
              <a:spcAft>
                <a:spcPts val="600"/>
              </a:spcAft>
              <a:buFont typeface="Wingdings" panose="05000000000000000000" pitchFamily="2" charset="2"/>
              <a:buChar char="§"/>
            </a:pPr>
            <a:r>
              <a:rPr lang="en-US" altLang="en-US" sz="2400" dirty="0">
                <a:latin typeface="Arial" panose="020B0604020202020204" pitchFamily="34" charset="0"/>
                <a:ea typeface="ＭＳ Ｐゴシック" panose="020B0600070205080204" pitchFamily="34" charset="-128"/>
                <a:cs typeface="Arial" panose="020B0604020202020204" pitchFamily="34" charset="0"/>
              </a:rPr>
              <a:t>Power struggles.</a:t>
            </a:r>
          </a:p>
          <a:p>
            <a:pPr>
              <a:spcAft>
                <a:spcPts val="600"/>
              </a:spcAft>
              <a:buFont typeface="Wingdings" panose="05000000000000000000" pitchFamily="2" charset="2"/>
              <a:buChar char="§"/>
            </a:pPr>
            <a:r>
              <a:rPr lang="en-US" altLang="en-US" sz="2400" dirty="0">
                <a:latin typeface="Arial" panose="020B0604020202020204" pitchFamily="34" charset="0"/>
                <a:ea typeface="ＭＳ Ｐゴシック" panose="020B0600070205080204" pitchFamily="34" charset="-128"/>
                <a:cs typeface="Arial" panose="020B0604020202020204" pitchFamily="34" charset="0"/>
              </a:rPr>
              <a:t>Lack of common language/ assessment criteria</a:t>
            </a:r>
          </a:p>
          <a:p>
            <a:pPr>
              <a:spcAft>
                <a:spcPts val="600"/>
              </a:spcAft>
              <a:buFont typeface="Wingdings" panose="05000000000000000000" pitchFamily="2" charset="2"/>
              <a:buChar char="§"/>
            </a:pPr>
            <a:r>
              <a:rPr lang="en-US" altLang="en-US" sz="2400" dirty="0">
                <a:latin typeface="Arial" panose="020B0604020202020204" pitchFamily="34" charset="0"/>
                <a:ea typeface="ＭＳ Ｐゴシック" panose="020B0600070205080204" pitchFamily="34" charset="-128"/>
                <a:cs typeface="Arial" panose="020B0604020202020204" pitchFamily="34" charset="0"/>
              </a:rPr>
              <a:t>Reliance on key individuals.</a:t>
            </a:r>
          </a:p>
          <a:p>
            <a:endParaRPr lang="en-GB" dirty="0"/>
          </a:p>
        </p:txBody>
      </p:sp>
    </p:spTree>
    <p:extLst>
      <p:ext uri="{BB962C8B-B14F-4D97-AF65-F5344CB8AC3E}">
        <p14:creationId xmlns:p14="http://schemas.microsoft.com/office/powerpoint/2010/main" val="3733387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 to effective partnership working.</a:t>
            </a:r>
          </a:p>
        </p:txBody>
      </p:sp>
      <p:sp>
        <p:nvSpPr>
          <p:cNvPr id="3" name="Content Placeholder 2"/>
          <p:cNvSpPr>
            <a:spLocks noGrp="1"/>
          </p:cNvSpPr>
          <p:nvPr>
            <p:ph idx="1"/>
          </p:nvPr>
        </p:nvSpPr>
        <p:spPr>
          <a:xfrm>
            <a:off x="2589212" y="2133600"/>
            <a:ext cx="8915400" cy="4408602"/>
          </a:xfrm>
        </p:spPr>
        <p:txBody>
          <a:bodyPr>
            <a:noAutofit/>
          </a:bodyPr>
          <a:lstStyle/>
          <a:p>
            <a:r>
              <a:rPr lang="en-GB" sz="2400" dirty="0"/>
              <a:t>No clear boundary between partners' responsibilities. </a:t>
            </a:r>
          </a:p>
          <a:p>
            <a:r>
              <a:rPr lang="en-GB" sz="2400" dirty="0"/>
              <a:t>Reluctance to share information and data with other partners. </a:t>
            </a:r>
          </a:p>
          <a:p>
            <a:r>
              <a:rPr lang="en-GB" sz="2400" dirty="0"/>
              <a:t>Lack of time available to commit to the partnership, particularly in the early stages. </a:t>
            </a:r>
          </a:p>
          <a:p>
            <a:r>
              <a:rPr lang="en-GB" sz="2400" dirty="0"/>
              <a:t>Misconceptions or previous negative experiences of partnership working. </a:t>
            </a:r>
          </a:p>
          <a:p>
            <a:r>
              <a:rPr lang="en-GB" sz="2400" dirty="0"/>
              <a:t>Potential conflicts in philosophies of the partners. </a:t>
            </a:r>
          </a:p>
          <a:p>
            <a:r>
              <a:rPr lang="en-GB" sz="2400" dirty="0"/>
              <a:t>Lack of training among partners on substantive issues and partnership working.</a:t>
            </a:r>
          </a:p>
        </p:txBody>
      </p:sp>
    </p:spTree>
    <p:extLst>
      <p:ext uri="{BB962C8B-B14F-4D97-AF65-F5344CB8AC3E}">
        <p14:creationId xmlns:p14="http://schemas.microsoft.com/office/powerpoint/2010/main" val="1856094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discussion</a:t>
            </a:r>
          </a:p>
        </p:txBody>
      </p:sp>
      <p:sp>
        <p:nvSpPr>
          <p:cNvPr id="3" name="Content Placeholder 2"/>
          <p:cNvSpPr>
            <a:spLocks noGrp="1"/>
          </p:cNvSpPr>
          <p:nvPr>
            <p:ph idx="1"/>
          </p:nvPr>
        </p:nvSpPr>
        <p:spPr/>
        <p:txBody>
          <a:bodyPr/>
          <a:lstStyle/>
          <a:p>
            <a:r>
              <a:rPr lang="en-GB" sz="3200" dirty="0"/>
              <a:t>How can the barriers to partnership and collaboration be overcome?</a:t>
            </a:r>
          </a:p>
          <a:p>
            <a:pPr marL="0" indent="0">
              <a:buNone/>
            </a:pPr>
            <a:endParaRPr lang="en-GB" sz="3200" dirty="0"/>
          </a:p>
          <a:p>
            <a:r>
              <a:rPr lang="en-GB" sz="3200" dirty="0"/>
              <a:t>Be prepared to feedback</a:t>
            </a:r>
          </a:p>
          <a:p>
            <a:endParaRPr lang="en-GB" dirty="0"/>
          </a:p>
        </p:txBody>
      </p:sp>
    </p:spTree>
    <p:extLst>
      <p:ext uri="{BB962C8B-B14F-4D97-AF65-F5344CB8AC3E}">
        <p14:creationId xmlns:p14="http://schemas.microsoft.com/office/powerpoint/2010/main" val="563870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Enablers to Partnership Working</a:t>
            </a:r>
          </a:p>
        </p:txBody>
      </p:sp>
      <p:sp>
        <p:nvSpPr>
          <p:cNvPr id="3" name="Content Placeholder 2"/>
          <p:cNvSpPr>
            <a:spLocks noGrp="1"/>
          </p:cNvSpPr>
          <p:nvPr>
            <p:ph idx="1"/>
          </p:nvPr>
        </p:nvSpPr>
        <p:spPr>
          <a:xfrm>
            <a:off x="2589212" y="1611984"/>
            <a:ext cx="8915400" cy="4299238"/>
          </a:xfrm>
        </p:spPr>
        <p:txBody>
          <a:bodyPr>
            <a:normAutofit lnSpcReduction="10000"/>
          </a:bodyPr>
          <a:lstStyle/>
          <a:p>
            <a:r>
              <a:rPr lang="en-GB" sz="2400" dirty="0"/>
              <a:t>Establishing clear role demarcation</a:t>
            </a:r>
          </a:p>
          <a:p>
            <a:pPr marL="0" indent="0">
              <a:buNone/>
            </a:pPr>
            <a:endParaRPr lang="en-GB" sz="2400" dirty="0"/>
          </a:p>
          <a:p>
            <a:r>
              <a:rPr lang="en-GB" sz="2400" dirty="0"/>
              <a:t>Fostering commitment to inter-agency work at all levels within organisations</a:t>
            </a:r>
          </a:p>
          <a:p>
            <a:pPr marL="0" indent="0">
              <a:buNone/>
            </a:pPr>
            <a:endParaRPr lang="en-GB" sz="2400" dirty="0"/>
          </a:p>
          <a:p>
            <a:r>
              <a:rPr lang="en-GB" sz="2400" dirty="0"/>
              <a:t>Promoting trust and respect between partners/professionals</a:t>
            </a:r>
          </a:p>
          <a:p>
            <a:pPr marL="0" indent="0">
              <a:buNone/>
            </a:pPr>
            <a:endParaRPr lang="en-GB" sz="2400" dirty="0"/>
          </a:p>
          <a:p>
            <a:r>
              <a:rPr lang="en-GB" sz="2400" dirty="0"/>
              <a:t>Raising awareness of the context, culture (including belief systems and values) and remit of other agencies</a:t>
            </a:r>
          </a:p>
          <a:p>
            <a:endParaRPr lang="en-GB" dirty="0"/>
          </a:p>
        </p:txBody>
      </p:sp>
    </p:spTree>
    <p:extLst>
      <p:ext uri="{BB962C8B-B14F-4D97-AF65-F5344CB8AC3E}">
        <p14:creationId xmlns:p14="http://schemas.microsoft.com/office/powerpoint/2010/main" val="1041881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827618"/>
          </a:xfrm>
        </p:spPr>
        <p:txBody>
          <a:bodyPr/>
          <a:lstStyle/>
          <a:p>
            <a:r>
              <a:rPr lang="en-GB" dirty="0"/>
              <a:t>Enablers to Partnership Working</a:t>
            </a:r>
          </a:p>
        </p:txBody>
      </p:sp>
      <p:sp>
        <p:nvSpPr>
          <p:cNvPr id="3" name="Content Placeholder 2"/>
          <p:cNvSpPr>
            <a:spLocks noGrp="1"/>
          </p:cNvSpPr>
          <p:nvPr>
            <p:ph idx="1"/>
          </p:nvPr>
        </p:nvSpPr>
        <p:spPr>
          <a:xfrm>
            <a:off x="2196445" y="1687398"/>
            <a:ext cx="9308167" cy="4666268"/>
          </a:xfrm>
        </p:spPr>
        <p:txBody>
          <a:bodyPr>
            <a:normAutofit/>
          </a:bodyPr>
          <a:lstStyle/>
          <a:p>
            <a:r>
              <a:rPr lang="en-GB" sz="2400" dirty="0"/>
              <a:t>Addressing issues of power, status and hierarchy </a:t>
            </a:r>
          </a:p>
          <a:p>
            <a:pPr marL="0" indent="0">
              <a:buNone/>
            </a:pPr>
            <a:endParaRPr lang="en-GB" sz="2400" dirty="0"/>
          </a:p>
          <a:p>
            <a:r>
              <a:rPr lang="en-GB" sz="2400" dirty="0"/>
              <a:t>Effective and clear communication </a:t>
            </a:r>
          </a:p>
          <a:p>
            <a:endParaRPr lang="en-GB" sz="2400" dirty="0"/>
          </a:p>
          <a:p>
            <a:r>
              <a:rPr lang="en-GB" sz="2400" dirty="0"/>
              <a:t>Consulting with service users and member agencies on issues, needs and priorities.</a:t>
            </a:r>
          </a:p>
          <a:p>
            <a:pPr marL="0" indent="0">
              <a:buNone/>
            </a:pPr>
            <a:endParaRPr lang="en-GB" sz="2400" dirty="0"/>
          </a:p>
          <a:p>
            <a:r>
              <a:rPr lang="en-GB" sz="2400" dirty="0"/>
              <a:t>Establishing clear and realistic aims and objectives that are understood and accepted by all agencies.</a:t>
            </a:r>
          </a:p>
          <a:p>
            <a:endParaRPr lang="en-GB" dirty="0"/>
          </a:p>
        </p:txBody>
      </p:sp>
    </p:spTree>
    <p:extLst>
      <p:ext uri="{BB962C8B-B14F-4D97-AF65-F5344CB8AC3E}">
        <p14:creationId xmlns:p14="http://schemas.microsoft.com/office/powerpoint/2010/main" val="1406670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Enablers to Partnership Working</a:t>
            </a:r>
          </a:p>
        </p:txBody>
      </p:sp>
      <p:sp>
        <p:nvSpPr>
          <p:cNvPr id="3" name="Content Placeholder 2"/>
          <p:cNvSpPr>
            <a:spLocks noGrp="1"/>
          </p:cNvSpPr>
          <p:nvPr>
            <p:ph idx="1"/>
          </p:nvPr>
        </p:nvSpPr>
        <p:spPr/>
        <p:txBody>
          <a:bodyPr/>
          <a:lstStyle/>
          <a:p>
            <a:pPr>
              <a:spcAft>
                <a:spcPts val="1200"/>
              </a:spcAft>
            </a:pPr>
            <a:r>
              <a:rPr lang="en-US" altLang="en-US" sz="2400" dirty="0">
                <a:latin typeface="Century Gothic" panose="020B0502020202020204" pitchFamily="34" charset="0"/>
                <a:ea typeface="ＭＳ Ｐゴシック" panose="020B0600070205080204" pitchFamily="34" charset="-128"/>
                <a:cs typeface="Arial" panose="020B0604020202020204" pitchFamily="34" charset="0"/>
              </a:rPr>
              <a:t>Support, supervision and joint training.</a:t>
            </a:r>
          </a:p>
          <a:p>
            <a:pPr>
              <a:spcAft>
                <a:spcPts val="1200"/>
              </a:spcAft>
            </a:pPr>
            <a:r>
              <a:rPr lang="en-US" altLang="en-US" sz="2400" dirty="0" err="1">
                <a:latin typeface="Century Gothic" panose="020B0502020202020204" pitchFamily="34" charset="0"/>
                <a:ea typeface="ＭＳ Ｐゴシック" panose="020B0600070205080204" pitchFamily="34" charset="-128"/>
                <a:cs typeface="Arial" panose="020B0604020202020204" pitchFamily="34" charset="0"/>
              </a:rPr>
              <a:t>Secondments</a:t>
            </a:r>
            <a:r>
              <a:rPr lang="en-US" altLang="en-US" sz="2400" dirty="0">
                <a:latin typeface="Century Gothic" panose="020B0502020202020204" pitchFamily="34" charset="0"/>
                <a:ea typeface="ＭＳ Ｐゴシック" panose="020B0600070205080204" pitchFamily="34" charset="-128"/>
                <a:cs typeface="Arial" panose="020B0604020202020204" pitchFamily="34" charset="0"/>
              </a:rPr>
              <a:t> between services.</a:t>
            </a:r>
          </a:p>
          <a:p>
            <a:pPr>
              <a:spcAft>
                <a:spcPts val="1200"/>
              </a:spcAft>
            </a:pPr>
            <a:r>
              <a:rPr lang="en-US" altLang="en-US" sz="2400" dirty="0">
                <a:latin typeface="Century Gothic" panose="020B0502020202020204" pitchFamily="34" charset="0"/>
                <a:ea typeface="ＭＳ Ｐゴシック" panose="020B0600070205080204" pitchFamily="34" charset="-128"/>
                <a:cs typeface="Arial" panose="020B0604020202020204" pitchFamily="34" charset="0"/>
              </a:rPr>
              <a:t>Commitment to evaluation, audit and change.</a:t>
            </a:r>
          </a:p>
          <a:p>
            <a:pPr>
              <a:spcAft>
                <a:spcPts val="1200"/>
              </a:spcAft>
            </a:pPr>
            <a:r>
              <a:rPr lang="en-US" altLang="en-US" sz="2400" dirty="0">
                <a:latin typeface="Century Gothic" panose="020B0502020202020204" pitchFamily="34" charset="0"/>
                <a:ea typeface="ＭＳ Ｐゴシック" panose="020B0600070205080204" pitchFamily="34" charset="-128"/>
                <a:cs typeface="Arial" panose="020B0604020202020204" pitchFamily="34" charset="0"/>
              </a:rPr>
              <a:t>Commitment to consulting with, and acting on, service user/</a:t>
            </a:r>
            <a:r>
              <a:rPr lang="en-US" altLang="en-US" sz="2400" dirty="0" err="1">
                <a:latin typeface="Century Gothic" panose="020B0502020202020204" pitchFamily="34" charset="0"/>
                <a:ea typeface="ＭＳ Ｐゴシック" panose="020B0600070205080204" pitchFamily="34" charset="-128"/>
                <a:cs typeface="Arial" panose="020B0604020202020204" pitchFamily="34" charset="0"/>
              </a:rPr>
              <a:t>carer</a:t>
            </a:r>
            <a:r>
              <a:rPr lang="en-US" altLang="en-US" sz="2400" dirty="0">
                <a:latin typeface="Century Gothic" panose="020B0502020202020204" pitchFamily="34" charset="0"/>
                <a:ea typeface="ＭＳ Ｐゴシック" panose="020B0600070205080204" pitchFamily="34" charset="-128"/>
                <a:cs typeface="Arial" panose="020B0604020202020204" pitchFamily="34" charset="0"/>
              </a:rPr>
              <a:t> views.</a:t>
            </a:r>
          </a:p>
          <a:p>
            <a:endParaRPr lang="en-GB" dirty="0"/>
          </a:p>
        </p:txBody>
      </p:sp>
    </p:spTree>
    <p:extLst>
      <p:ext uri="{BB962C8B-B14F-4D97-AF65-F5344CB8AC3E}">
        <p14:creationId xmlns:p14="http://schemas.microsoft.com/office/powerpoint/2010/main" val="3229305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Enablers to Partnership Working</a:t>
            </a:r>
          </a:p>
        </p:txBody>
      </p:sp>
      <p:sp>
        <p:nvSpPr>
          <p:cNvPr id="3" name="Content Placeholder 2"/>
          <p:cNvSpPr>
            <a:spLocks noGrp="1"/>
          </p:cNvSpPr>
          <p:nvPr>
            <p:ph idx="1"/>
          </p:nvPr>
        </p:nvSpPr>
        <p:spPr/>
        <p:txBody>
          <a:bodyPr>
            <a:normAutofit/>
          </a:bodyPr>
          <a:lstStyle/>
          <a:p>
            <a:pPr>
              <a:spcAft>
                <a:spcPts val="600"/>
              </a:spcAft>
              <a:buFont typeface="Wingdings" panose="05000000000000000000" pitchFamily="2" charset="2"/>
              <a:buChar char="§"/>
            </a:pPr>
            <a:r>
              <a:rPr lang="en-US" altLang="en-US" sz="2400" dirty="0">
                <a:latin typeface="Century Gothic" panose="020B0502020202020204" pitchFamily="34" charset="0"/>
                <a:ea typeface="ＭＳ Ｐゴシック" panose="020B0600070205080204" pitchFamily="34" charset="-128"/>
                <a:cs typeface="Arial" panose="020B0604020202020204" pitchFamily="34" charset="0"/>
              </a:rPr>
              <a:t>Commitment to joint working at all levels.</a:t>
            </a:r>
          </a:p>
          <a:p>
            <a:pPr>
              <a:spcAft>
                <a:spcPts val="600"/>
              </a:spcAft>
              <a:buFont typeface="Wingdings" panose="05000000000000000000" pitchFamily="2" charset="2"/>
              <a:buChar char="§"/>
            </a:pPr>
            <a:r>
              <a:rPr lang="en-US" altLang="en-US" sz="2400" dirty="0">
                <a:latin typeface="Century Gothic" panose="020B0502020202020204" pitchFamily="34" charset="0"/>
                <a:ea typeface="ＭＳ Ｐゴシック" panose="020B0600070205080204" pitchFamily="34" charset="-128"/>
                <a:cs typeface="Arial" panose="020B0604020202020204" pitchFamily="34" charset="0"/>
              </a:rPr>
              <a:t>Strong leadership and emotional intelligence of management.</a:t>
            </a:r>
          </a:p>
          <a:p>
            <a:pPr>
              <a:spcAft>
                <a:spcPts val="600"/>
              </a:spcAft>
              <a:buFont typeface="Wingdings" panose="05000000000000000000" pitchFamily="2" charset="2"/>
              <a:buChar char="§"/>
            </a:pPr>
            <a:r>
              <a:rPr lang="en-US" altLang="en-US" sz="2400" dirty="0">
                <a:latin typeface="Century Gothic" panose="020B0502020202020204" pitchFamily="34" charset="0"/>
                <a:ea typeface="ＭＳ Ｐゴシック" panose="020B0600070205080204" pitchFamily="34" charset="-128"/>
                <a:cs typeface="Arial" panose="020B0604020202020204" pitchFamily="34" charset="0"/>
              </a:rPr>
              <a:t>Clarity of purpose.</a:t>
            </a:r>
          </a:p>
          <a:p>
            <a:pPr>
              <a:spcAft>
                <a:spcPts val="600"/>
              </a:spcAft>
              <a:buFont typeface="Wingdings" panose="05000000000000000000" pitchFamily="2" charset="2"/>
              <a:buChar char="§"/>
            </a:pPr>
            <a:r>
              <a:rPr lang="en-US" altLang="en-US" sz="2400" dirty="0">
                <a:latin typeface="Century Gothic" panose="020B0502020202020204" pitchFamily="34" charset="0"/>
                <a:ea typeface="ＭＳ Ｐゴシック" panose="020B0600070205080204" pitchFamily="34" charset="-128"/>
                <a:cs typeface="Arial" panose="020B0604020202020204" pitchFamily="34" charset="0"/>
              </a:rPr>
              <a:t>Clarity of arrangements and responsibilities.</a:t>
            </a:r>
          </a:p>
          <a:p>
            <a:pPr>
              <a:spcAft>
                <a:spcPts val="1200"/>
              </a:spcAft>
              <a:buFont typeface="Wingdings" panose="05000000000000000000" pitchFamily="2" charset="2"/>
              <a:buChar char="§"/>
            </a:pPr>
            <a:r>
              <a:rPr lang="en-US" altLang="en-US" sz="2400" dirty="0">
                <a:latin typeface="Century Gothic" panose="020B0502020202020204" pitchFamily="34" charset="0"/>
                <a:ea typeface="ＭＳ Ｐゴシック" panose="020B0600070205080204" pitchFamily="34" charset="-128"/>
                <a:cs typeface="Arial" panose="020B0604020202020204" pitchFamily="34" charset="0"/>
              </a:rPr>
              <a:t>Practical interventions to promote integrated working</a:t>
            </a:r>
            <a:endParaRPr lang="en-GB" sz="2400" dirty="0">
              <a:latin typeface="Century Gothic" panose="020B0502020202020204" pitchFamily="34" charset="0"/>
            </a:endParaRPr>
          </a:p>
        </p:txBody>
      </p:sp>
    </p:spTree>
    <p:extLst>
      <p:ext uri="{BB962C8B-B14F-4D97-AF65-F5344CB8AC3E}">
        <p14:creationId xmlns:p14="http://schemas.microsoft.com/office/powerpoint/2010/main" val="2831844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principles and ingredients of a successful partnership</a:t>
            </a:r>
          </a:p>
        </p:txBody>
      </p:sp>
      <p:sp>
        <p:nvSpPr>
          <p:cNvPr id="3" name="Content Placeholder 2"/>
          <p:cNvSpPr>
            <a:spLocks noGrp="1"/>
          </p:cNvSpPr>
          <p:nvPr>
            <p:ph idx="1"/>
          </p:nvPr>
        </p:nvSpPr>
        <p:spPr/>
        <p:txBody>
          <a:bodyPr>
            <a:normAutofit/>
          </a:bodyPr>
          <a:lstStyle/>
          <a:p>
            <a:r>
              <a:rPr lang="en-GB" sz="3200" dirty="0"/>
              <a:t>Openness, trust and honesty between partners </a:t>
            </a:r>
          </a:p>
          <a:p>
            <a:r>
              <a:rPr lang="en-GB" sz="3200" dirty="0"/>
              <a:t> Agreed shared goals and values</a:t>
            </a:r>
          </a:p>
          <a:p>
            <a:r>
              <a:rPr lang="en-GB" sz="3200" dirty="0"/>
              <a:t> Regular communication between partners</a:t>
            </a:r>
          </a:p>
        </p:txBody>
      </p:sp>
    </p:spTree>
    <p:extLst>
      <p:ext uri="{BB962C8B-B14F-4D97-AF65-F5344CB8AC3E}">
        <p14:creationId xmlns:p14="http://schemas.microsoft.com/office/powerpoint/2010/main" val="4104883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p:cNvSpPr>
          <p:nvPr>
            <p:ph type="title"/>
          </p:nvPr>
        </p:nvSpPr>
        <p:spPr>
          <a:xfrm>
            <a:off x="1905000" y="304800"/>
            <a:ext cx="8763000" cy="1447800"/>
          </a:xfrm>
        </p:spPr>
        <p:txBody>
          <a:bodyPr/>
          <a:lstStyle/>
          <a:p>
            <a:pPr eaLnBrk="1" hangingPunct="1"/>
            <a:r>
              <a:rPr lang="en-GB" altLang="en-US" sz="3200" i="1">
                <a:solidFill>
                  <a:srgbClr val="000000"/>
                </a:solidFill>
              </a:rPr>
              <a:t>COPED” model</a:t>
            </a:r>
            <a:r>
              <a:rPr lang="en-GB" altLang="en-US" sz="3200">
                <a:solidFill>
                  <a:srgbClr val="000000"/>
                </a:solidFill>
              </a:rPr>
              <a:t> (Trafford and Proctor, 2006)</a:t>
            </a:r>
            <a:endParaRPr lang="en-GB" altLang="en-US" sz="3200"/>
          </a:p>
        </p:txBody>
      </p:sp>
      <p:pic>
        <p:nvPicPr>
          <p:cNvPr id="36867" name="Content Placeholder 3" descr="ImageThe “COPED” model"/>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a:xfrm>
            <a:off x="1676400" y="1152907"/>
            <a:ext cx="8986838" cy="5445856"/>
          </a:xfrm>
          <a:noFill/>
        </p:spPr>
      </p:pic>
      <p:sp>
        <p:nvSpPr>
          <p:cNvPr id="3686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fld id="{2150E9C1-EA5A-4CE4-9AB4-CDA3F05DF420}" type="slidenum">
              <a:rPr lang="en-GB" altLang="en-US" sz="1200">
                <a:solidFill>
                  <a:srgbClr val="045C75"/>
                </a:solidFill>
                <a:latin typeface="Arial" panose="020B0604020202020204" pitchFamily="34" charset="0"/>
              </a:rPr>
              <a:pPr>
                <a:spcBef>
                  <a:spcPct val="0"/>
                </a:spcBef>
                <a:buClrTx/>
                <a:buSzTx/>
                <a:buFontTx/>
                <a:buNone/>
              </a:pPr>
              <a:t>13</a:t>
            </a:fld>
            <a:endParaRPr lang="en-GB" altLang="en-US" sz="1200">
              <a:solidFill>
                <a:srgbClr val="045C75"/>
              </a:solidFill>
              <a:latin typeface="Arial" panose="020B0604020202020204" pitchFamily="34" charset="0"/>
            </a:endParaRPr>
          </a:p>
        </p:txBody>
      </p:sp>
    </p:spTree>
    <p:extLst>
      <p:ext uri="{BB962C8B-B14F-4D97-AF65-F5344CB8AC3E}">
        <p14:creationId xmlns:p14="http://schemas.microsoft.com/office/powerpoint/2010/main" val="1360355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SOLER Model </a:t>
            </a:r>
            <a:r>
              <a:rPr lang="en-GB"/>
              <a:t>of Communication</a:t>
            </a:r>
            <a:br>
              <a:rPr lang="en-GB"/>
            </a:br>
            <a:r>
              <a:rPr lang="en-GB"/>
              <a:t>(OCR 2012)</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21202839"/>
              </p:ext>
            </p:extLst>
          </p:nvPr>
        </p:nvGraphicFramePr>
        <p:xfrm>
          <a:off x="2025445" y="1966452"/>
          <a:ext cx="9479168" cy="4586410"/>
        </p:xfrm>
        <a:graphic>
          <a:graphicData uri="http://schemas.openxmlformats.org/drawingml/2006/table">
            <a:tbl>
              <a:tblPr firstRow="1" firstCol="1" bandRow="1">
                <a:tableStyleId>{5C22544A-7EE6-4342-B048-85BDC9FD1C3A}</a:tableStyleId>
              </a:tblPr>
              <a:tblGrid>
                <a:gridCol w="1115511">
                  <a:extLst>
                    <a:ext uri="{9D8B030D-6E8A-4147-A177-3AD203B41FA5}">
                      <a16:colId xmlns:a16="http://schemas.microsoft.com/office/drawing/2014/main" val="2683737304"/>
                    </a:ext>
                  </a:extLst>
                </a:gridCol>
                <a:gridCol w="2938582">
                  <a:extLst>
                    <a:ext uri="{9D8B030D-6E8A-4147-A177-3AD203B41FA5}">
                      <a16:colId xmlns:a16="http://schemas.microsoft.com/office/drawing/2014/main" val="4268621739"/>
                    </a:ext>
                  </a:extLst>
                </a:gridCol>
                <a:gridCol w="5425075">
                  <a:extLst>
                    <a:ext uri="{9D8B030D-6E8A-4147-A177-3AD203B41FA5}">
                      <a16:colId xmlns:a16="http://schemas.microsoft.com/office/drawing/2014/main" val="1429814637"/>
                    </a:ext>
                  </a:extLst>
                </a:gridCol>
              </a:tblGrid>
              <a:tr h="2016800">
                <a:tc>
                  <a:txBody>
                    <a:bodyPr/>
                    <a:lstStyle/>
                    <a:p>
                      <a:pPr algn="ctr">
                        <a:lnSpc>
                          <a:spcPct val="115000"/>
                        </a:lnSpc>
                        <a:spcAft>
                          <a:spcPts val="0"/>
                        </a:spcAft>
                      </a:pPr>
                      <a:r>
                        <a:rPr lang="en-GB" sz="1400" dirty="0">
                          <a:solidFill>
                            <a:schemeClr val="tx1"/>
                          </a:solidFill>
                          <a:effectLst/>
                        </a:rPr>
                        <a:t>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dirty="0">
                          <a:solidFill>
                            <a:schemeClr val="tx1"/>
                          </a:solidFill>
                          <a:effectLst/>
                        </a:rPr>
                        <a:t>Sit squarely</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dirty="0">
                          <a:solidFill>
                            <a:schemeClr val="tx1"/>
                          </a:solidFill>
                          <a:effectLst/>
                        </a:rPr>
                        <a:t>Sit opposite the other person so that you are either side of and imaginary corner. This allows you to see all aspects of non-verbal communication that you may not see if you were sitting side by side and is less threatening than sitting face on, when working in a challenging environment such as a mental health setting it is important to take personal safety seriously: it is advisable that seating is arranged so that you have easy access to the exit</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extLst>
                  <a:ext uri="{0D108BD9-81ED-4DB2-BD59-A6C34878D82A}">
                    <a16:rowId xmlns:a16="http://schemas.microsoft.com/office/drawing/2014/main" val="662476102"/>
                  </a:ext>
                </a:extLst>
              </a:tr>
              <a:tr h="573395">
                <a:tc>
                  <a:txBody>
                    <a:bodyPr/>
                    <a:lstStyle/>
                    <a:p>
                      <a:pPr algn="ctr">
                        <a:lnSpc>
                          <a:spcPct val="115000"/>
                        </a:lnSpc>
                        <a:spcAft>
                          <a:spcPts val="0"/>
                        </a:spcAft>
                      </a:pPr>
                      <a:r>
                        <a:rPr lang="en-GB" sz="1400" dirty="0">
                          <a:solidFill>
                            <a:schemeClr val="tx1"/>
                          </a:solidFill>
                          <a:effectLst/>
                        </a:rPr>
                        <a:t>O</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b="1" dirty="0">
                          <a:solidFill>
                            <a:schemeClr val="tx1"/>
                          </a:solidFill>
                          <a:effectLst/>
                        </a:rPr>
                        <a:t>Open position</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tc>
                  <a:txBody>
                    <a:bodyPr/>
                    <a:lstStyle/>
                    <a:p>
                      <a:pPr>
                        <a:lnSpc>
                          <a:spcPct val="115000"/>
                        </a:lnSpc>
                        <a:spcAft>
                          <a:spcPts val="0"/>
                        </a:spcAft>
                      </a:pPr>
                      <a:r>
                        <a:rPr lang="en-GB" sz="1400" b="1">
                          <a:solidFill>
                            <a:schemeClr val="tx1"/>
                          </a:solidFill>
                          <a:effectLst/>
                        </a:rPr>
                        <a:t>Sit with uncrossed arms and legs; this conveys to the service user that you are open and not defensive.</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extLst>
                  <a:ext uri="{0D108BD9-81ED-4DB2-BD59-A6C34878D82A}">
                    <a16:rowId xmlns:a16="http://schemas.microsoft.com/office/drawing/2014/main" val="1916571362"/>
                  </a:ext>
                </a:extLst>
              </a:tr>
              <a:tr h="573395">
                <a:tc>
                  <a:txBody>
                    <a:bodyPr/>
                    <a:lstStyle/>
                    <a:p>
                      <a:pPr algn="ctr">
                        <a:lnSpc>
                          <a:spcPct val="115000"/>
                        </a:lnSpc>
                        <a:spcAft>
                          <a:spcPts val="0"/>
                        </a:spcAft>
                      </a:pPr>
                      <a:r>
                        <a:rPr lang="en-GB" sz="1400" dirty="0">
                          <a:solidFill>
                            <a:schemeClr val="tx1"/>
                          </a:solidFill>
                          <a:effectLst/>
                        </a:rPr>
                        <a:t>L</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b="1" dirty="0">
                          <a:solidFill>
                            <a:schemeClr val="tx1"/>
                          </a:solidFill>
                          <a:effectLst/>
                        </a:rPr>
                        <a:t>Lean slightly forward</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tc>
                  <a:txBody>
                    <a:bodyPr/>
                    <a:lstStyle/>
                    <a:p>
                      <a:pPr>
                        <a:lnSpc>
                          <a:spcPct val="115000"/>
                        </a:lnSpc>
                        <a:spcAft>
                          <a:spcPts val="0"/>
                        </a:spcAft>
                      </a:pPr>
                      <a:r>
                        <a:rPr lang="en-GB" sz="1400" b="1">
                          <a:solidFill>
                            <a:schemeClr val="tx1"/>
                          </a:solidFill>
                          <a:effectLst/>
                        </a:rPr>
                        <a:t>Leaning slightly towards the service user shows that you are interested and want to understand their problem.</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extLst>
                  <a:ext uri="{0D108BD9-81ED-4DB2-BD59-A6C34878D82A}">
                    <a16:rowId xmlns:a16="http://schemas.microsoft.com/office/drawing/2014/main" val="3825069515"/>
                  </a:ext>
                </a:extLst>
              </a:tr>
              <a:tr h="849425">
                <a:tc>
                  <a:txBody>
                    <a:bodyPr/>
                    <a:lstStyle/>
                    <a:p>
                      <a:pPr algn="ctr">
                        <a:lnSpc>
                          <a:spcPct val="115000"/>
                        </a:lnSpc>
                        <a:spcAft>
                          <a:spcPts val="0"/>
                        </a:spcAft>
                      </a:pPr>
                      <a:r>
                        <a:rPr lang="en-GB" sz="1400" dirty="0">
                          <a:solidFill>
                            <a:schemeClr val="tx1"/>
                          </a:solidFill>
                          <a:effectLst/>
                        </a:rPr>
                        <a:t>E</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b="1" dirty="0">
                          <a:solidFill>
                            <a:schemeClr val="tx1"/>
                          </a:solidFill>
                          <a:effectLst/>
                        </a:rPr>
                        <a:t>Eye contact</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tc>
                  <a:txBody>
                    <a:bodyPr/>
                    <a:lstStyle/>
                    <a:p>
                      <a:pPr>
                        <a:lnSpc>
                          <a:spcPct val="115000"/>
                        </a:lnSpc>
                        <a:spcAft>
                          <a:spcPts val="0"/>
                        </a:spcAft>
                      </a:pPr>
                      <a:r>
                        <a:rPr lang="en-GB" sz="1400" b="1" dirty="0">
                          <a:solidFill>
                            <a:schemeClr val="tx1"/>
                          </a:solidFill>
                          <a:effectLst/>
                        </a:rPr>
                        <a:t>It is important to get the balance right. The service users will feel uncomfortable if you stare and will think that you are not interested if you do not look at them at all.</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extLst>
                  <a:ext uri="{0D108BD9-81ED-4DB2-BD59-A6C34878D82A}">
                    <a16:rowId xmlns:a16="http://schemas.microsoft.com/office/drawing/2014/main" val="4290124413"/>
                  </a:ext>
                </a:extLst>
              </a:tr>
              <a:tr h="573395">
                <a:tc>
                  <a:txBody>
                    <a:bodyPr/>
                    <a:lstStyle/>
                    <a:p>
                      <a:pPr algn="ctr">
                        <a:lnSpc>
                          <a:spcPct val="115000"/>
                        </a:lnSpc>
                        <a:spcAft>
                          <a:spcPts val="0"/>
                        </a:spcAft>
                      </a:pPr>
                      <a:r>
                        <a:rPr lang="en-GB" sz="1400" dirty="0">
                          <a:solidFill>
                            <a:schemeClr val="tx1"/>
                          </a:solidFill>
                          <a:effectLst/>
                        </a:rPr>
                        <a:t>R</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b="1" dirty="0">
                          <a:solidFill>
                            <a:schemeClr val="tx1"/>
                          </a:solidFill>
                          <a:effectLst/>
                        </a:rPr>
                        <a:t>Relax</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tc>
                  <a:txBody>
                    <a:bodyPr/>
                    <a:lstStyle/>
                    <a:p>
                      <a:pPr>
                        <a:lnSpc>
                          <a:spcPct val="115000"/>
                        </a:lnSpc>
                        <a:spcAft>
                          <a:spcPts val="0"/>
                        </a:spcAft>
                      </a:pPr>
                      <a:r>
                        <a:rPr lang="en-GB" sz="1400" b="1" dirty="0">
                          <a:solidFill>
                            <a:schemeClr val="tx1"/>
                          </a:solidFill>
                          <a:effectLst/>
                        </a:rPr>
                        <a:t>If you are relaxed, you can concentrate on listening rather than worrying about how to respond to the service user.</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extLst>
                  <a:ext uri="{0D108BD9-81ED-4DB2-BD59-A6C34878D82A}">
                    <a16:rowId xmlns:a16="http://schemas.microsoft.com/office/drawing/2014/main" val="1853986010"/>
                  </a:ext>
                </a:extLst>
              </a:tr>
            </a:tbl>
          </a:graphicData>
        </a:graphic>
      </p:graphicFrame>
    </p:spTree>
    <p:extLst>
      <p:ext uri="{BB962C8B-B14F-4D97-AF65-F5344CB8AC3E}">
        <p14:creationId xmlns:p14="http://schemas.microsoft.com/office/powerpoint/2010/main" val="36398667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Key ingredients which - if they are present - will facilitate successful partnership working: </a:t>
            </a:r>
          </a:p>
        </p:txBody>
      </p:sp>
      <p:sp>
        <p:nvSpPr>
          <p:cNvPr id="3" name="Content Placeholder 2"/>
          <p:cNvSpPr>
            <a:spLocks noGrp="1"/>
          </p:cNvSpPr>
          <p:nvPr>
            <p:ph idx="1"/>
          </p:nvPr>
        </p:nvSpPr>
        <p:spPr>
          <a:xfrm>
            <a:off x="2592925" y="2262432"/>
            <a:ext cx="8915400" cy="4110087"/>
          </a:xfrm>
        </p:spPr>
        <p:txBody>
          <a:bodyPr>
            <a:noAutofit/>
          </a:bodyPr>
          <a:lstStyle/>
          <a:p>
            <a:r>
              <a:rPr lang="en-GB" sz="2800" dirty="0"/>
              <a:t>The aim of the partnership is agreed and understood by all the partners </a:t>
            </a:r>
          </a:p>
          <a:p>
            <a:r>
              <a:rPr lang="en-GB" sz="2800" dirty="0"/>
              <a:t>The partnership has clear, effective leadership </a:t>
            </a:r>
          </a:p>
          <a:p>
            <a:r>
              <a:rPr lang="en-GB" sz="2800" dirty="0"/>
              <a:t>The role of each partner is identified and clear to others in the partnership </a:t>
            </a:r>
          </a:p>
          <a:p>
            <a:r>
              <a:rPr lang="en-GB" sz="2800" dirty="0"/>
              <a:t>There is shared ownership of the partnership and the partners feel there is 'something in it for them' </a:t>
            </a:r>
          </a:p>
          <a:p>
            <a:pPr marL="0" indent="0">
              <a:buNone/>
            </a:pPr>
            <a:r>
              <a:rPr lang="en-GB" sz="2800" dirty="0"/>
              <a:t> </a:t>
            </a:r>
          </a:p>
        </p:txBody>
      </p:sp>
    </p:spTree>
    <p:extLst>
      <p:ext uri="{BB962C8B-B14F-4D97-AF65-F5344CB8AC3E}">
        <p14:creationId xmlns:p14="http://schemas.microsoft.com/office/powerpoint/2010/main" val="35305418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112363" y="1571101"/>
            <a:ext cx="10515600" cy="4351338"/>
          </a:xfrm>
        </p:spPr>
        <p:txBody>
          <a:bodyPr/>
          <a:lstStyle/>
          <a:p>
            <a:r>
              <a:rPr lang="en-GB" sz="2800" dirty="0"/>
              <a:t>There are dedicated time and resources for the administration and operation of the partnership </a:t>
            </a:r>
          </a:p>
          <a:p>
            <a:r>
              <a:rPr lang="en-GB" sz="2800" dirty="0"/>
              <a:t>There is recognition of different organisational cultures within the partnership </a:t>
            </a:r>
          </a:p>
          <a:p>
            <a:r>
              <a:rPr lang="en-GB" sz="2800" dirty="0"/>
              <a:t> A supportive atmosphere exists within the partnership where suggestions, ideas and conflicts are addressed</a:t>
            </a:r>
          </a:p>
          <a:p>
            <a:endParaRPr lang="en-GB" dirty="0"/>
          </a:p>
        </p:txBody>
      </p:sp>
    </p:spTree>
    <p:extLst>
      <p:ext uri="{BB962C8B-B14F-4D97-AF65-F5344CB8AC3E}">
        <p14:creationId xmlns:p14="http://schemas.microsoft.com/office/powerpoint/2010/main" val="26012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Strategic partnerships should identify: </a:t>
            </a:r>
          </a:p>
        </p:txBody>
      </p:sp>
      <p:sp>
        <p:nvSpPr>
          <p:cNvPr id="3" name="Content Placeholder 2"/>
          <p:cNvSpPr>
            <a:spLocks noGrp="1"/>
          </p:cNvSpPr>
          <p:nvPr>
            <p:ph idx="1"/>
          </p:nvPr>
        </p:nvSpPr>
        <p:spPr/>
        <p:txBody>
          <a:bodyPr>
            <a:normAutofit/>
          </a:bodyPr>
          <a:lstStyle/>
          <a:p>
            <a:r>
              <a:rPr lang="en-GB" sz="2400" dirty="0"/>
              <a:t>The aims and objective of the partnership</a:t>
            </a:r>
          </a:p>
          <a:p>
            <a:r>
              <a:rPr lang="en-GB" sz="2400" dirty="0"/>
              <a:t>The range of agencies that could be engaged </a:t>
            </a:r>
          </a:p>
          <a:p>
            <a:r>
              <a:rPr lang="en-GB" sz="2400" dirty="0"/>
              <a:t>The commissioning and management arrangements </a:t>
            </a:r>
          </a:p>
          <a:p>
            <a:r>
              <a:rPr lang="en-GB" sz="2400" dirty="0"/>
              <a:t>Arrangements for sharing information </a:t>
            </a:r>
          </a:p>
          <a:p>
            <a:r>
              <a:rPr lang="en-GB" sz="2400" dirty="0"/>
              <a:t>Arrangements for multi-agency training to promote mutual understanding </a:t>
            </a:r>
          </a:p>
          <a:p>
            <a:r>
              <a:rPr lang="en-GB" sz="2400" dirty="0"/>
              <a:t>Monitoring and evaluation arrangements for both the partnership and the service </a:t>
            </a:r>
          </a:p>
        </p:txBody>
      </p:sp>
    </p:spTree>
    <p:extLst>
      <p:ext uri="{BB962C8B-B14F-4D97-AF65-F5344CB8AC3E}">
        <p14:creationId xmlns:p14="http://schemas.microsoft.com/office/powerpoint/2010/main" val="1405592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Operational partnerships will commonly focus on more practical aspects and should identify: </a:t>
            </a:r>
            <a:br>
              <a:rPr lang="en-GB" dirty="0"/>
            </a:br>
            <a:endParaRPr lang="en-GB" dirty="0"/>
          </a:p>
        </p:txBody>
      </p:sp>
      <p:sp>
        <p:nvSpPr>
          <p:cNvPr id="3" name="Content Placeholder 2"/>
          <p:cNvSpPr>
            <a:spLocks noGrp="1"/>
          </p:cNvSpPr>
          <p:nvPr>
            <p:ph idx="1"/>
          </p:nvPr>
        </p:nvSpPr>
        <p:spPr>
          <a:xfrm>
            <a:off x="2589212" y="2545236"/>
            <a:ext cx="8915400" cy="3365985"/>
          </a:xfrm>
        </p:spPr>
        <p:txBody>
          <a:bodyPr>
            <a:normAutofit/>
          </a:bodyPr>
          <a:lstStyle/>
          <a:p>
            <a:r>
              <a:rPr lang="en-GB" sz="2800" dirty="0"/>
              <a:t>The aims and objective of the partnership  </a:t>
            </a:r>
          </a:p>
          <a:p>
            <a:r>
              <a:rPr lang="en-GB" sz="2800" dirty="0"/>
              <a:t>Common procedures </a:t>
            </a:r>
          </a:p>
          <a:p>
            <a:r>
              <a:rPr lang="en-GB" sz="2800" dirty="0"/>
              <a:t>Protocols and systems for sharing information </a:t>
            </a:r>
          </a:p>
          <a:p>
            <a:r>
              <a:rPr lang="en-GB" sz="2800" dirty="0"/>
              <a:t>Joint training opportunities</a:t>
            </a:r>
          </a:p>
          <a:p>
            <a:r>
              <a:rPr lang="en-GB" sz="2800" dirty="0"/>
              <a:t>Arrangements for monitoring and evaluation </a:t>
            </a:r>
          </a:p>
        </p:txBody>
      </p:sp>
    </p:spTree>
    <p:extLst>
      <p:ext uri="{BB962C8B-B14F-4D97-AF65-F5344CB8AC3E}">
        <p14:creationId xmlns:p14="http://schemas.microsoft.com/office/powerpoint/2010/main" val="38678416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Partnership Working in Child Protection</a:t>
            </a:r>
          </a:p>
        </p:txBody>
      </p:sp>
      <p:pic>
        <p:nvPicPr>
          <p:cNvPr id="5" name="Content Placeholder 4">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799001" y="1526683"/>
            <a:ext cx="5882325" cy="5220998"/>
          </a:xfrm>
        </p:spPr>
      </p:pic>
    </p:spTree>
    <p:extLst>
      <p:ext uri="{BB962C8B-B14F-4D97-AF65-F5344CB8AC3E}">
        <p14:creationId xmlns:p14="http://schemas.microsoft.com/office/powerpoint/2010/main" val="507231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24000" y="274638"/>
            <a:ext cx="8229600" cy="1143000"/>
          </a:xfrm>
        </p:spPr>
        <p:txBody>
          <a:bodyPr>
            <a:normAutofit fontScale="90000"/>
          </a:bodyPr>
          <a:lstStyle/>
          <a:p>
            <a:pPr>
              <a:defRPr/>
            </a:pPr>
            <a:br>
              <a:rPr lang="en-GB" sz="4000" dirty="0"/>
            </a:br>
            <a:r>
              <a:rPr lang="en-GB" sz="4000" dirty="0"/>
              <a:t>		</a:t>
            </a:r>
            <a:endParaRPr lang="en-GB" dirty="0"/>
          </a:p>
        </p:txBody>
      </p:sp>
      <p:sp>
        <p:nvSpPr>
          <p:cNvPr id="4" name="Rectangle 2"/>
          <p:cNvSpPr txBox="1">
            <a:spLocks noChangeArrowheads="1"/>
          </p:cNvSpPr>
          <p:nvPr/>
        </p:nvSpPr>
        <p:spPr>
          <a:xfrm>
            <a:off x="3071813" y="620713"/>
            <a:ext cx="6934200" cy="1143000"/>
          </a:xfrm>
          <a:prstGeom prst="rect">
            <a:avLst/>
          </a:prstGeom>
        </p:spPr>
        <p:txBody>
          <a:bodyPr anchor="ctr">
            <a:normAutofit fontScale="70000" lnSpcReduction="20000"/>
          </a:bodyPr>
          <a:lstStyle/>
          <a:p>
            <a:pPr algn="ctr">
              <a:defRPr/>
            </a:pPr>
            <a:r>
              <a:rPr lang="en-GB" sz="4400">
                <a:latin typeface="+mj-lt"/>
                <a:ea typeface="+mj-ea"/>
                <a:cs typeface="+mj-cs"/>
              </a:rPr>
              <a:t>What makes a good partnership?</a:t>
            </a:r>
            <a:br>
              <a:rPr lang="en-GB" sz="2400">
                <a:latin typeface="+mj-lt"/>
                <a:ea typeface="+mj-ea"/>
                <a:cs typeface="+mj-cs"/>
              </a:rPr>
            </a:br>
            <a:r>
              <a:rPr lang="en-GB" sz="2400">
                <a:latin typeface="+mj-lt"/>
                <a:ea typeface="+mj-ea"/>
                <a:cs typeface="+mj-cs"/>
              </a:rPr>
              <a:t>						</a:t>
            </a:r>
            <a:endParaRPr lang="en-GB" sz="4400" dirty="0">
              <a:latin typeface="+mj-lt"/>
              <a:ea typeface="+mj-ea"/>
              <a:cs typeface="+mj-cs"/>
            </a:endParaRPr>
          </a:p>
        </p:txBody>
      </p:sp>
      <p:sp>
        <p:nvSpPr>
          <p:cNvPr id="24581" name="Oval 7"/>
          <p:cNvSpPr>
            <a:spLocks noChangeArrowheads="1"/>
          </p:cNvSpPr>
          <p:nvPr/>
        </p:nvSpPr>
        <p:spPr bwMode="auto">
          <a:xfrm>
            <a:off x="4583114" y="3284538"/>
            <a:ext cx="3241675" cy="1008062"/>
          </a:xfrm>
          <a:prstGeom prst="ellipse">
            <a:avLst/>
          </a:prstGeom>
          <a:noFill/>
          <a:ln w="9525">
            <a:noFill/>
            <a:round/>
            <a:headEnd/>
            <a:tailEnd/>
          </a:ln>
        </p:spPr>
        <p:txBody>
          <a:bodyPr wrap="none" anchor="ctr"/>
          <a:lstStyle/>
          <a:p>
            <a:pPr algn="ctr" eaLnBrk="0" hangingPunct="0"/>
            <a:r>
              <a:rPr lang="en-GB" b="1" dirty="0">
                <a:solidFill>
                  <a:srgbClr val="9E0130"/>
                </a:solidFill>
                <a:latin typeface="Constantia" pitchFamily="18" charset="0"/>
              </a:rPr>
              <a:t>Some</a:t>
            </a:r>
          </a:p>
          <a:p>
            <a:pPr algn="ctr" eaLnBrk="0" hangingPunct="0"/>
            <a:r>
              <a:rPr lang="en-GB" b="1" dirty="0">
                <a:solidFill>
                  <a:srgbClr val="9E0130"/>
                </a:solidFill>
                <a:latin typeface="Constantia" pitchFamily="18" charset="0"/>
              </a:rPr>
              <a:t>characteristics</a:t>
            </a:r>
          </a:p>
        </p:txBody>
      </p:sp>
      <p:sp>
        <p:nvSpPr>
          <p:cNvPr id="24582" name="Text Box 9"/>
          <p:cNvSpPr txBox="1">
            <a:spLocks noChangeArrowheads="1"/>
          </p:cNvSpPr>
          <p:nvPr/>
        </p:nvSpPr>
        <p:spPr bwMode="auto">
          <a:xfrm>
            <a:off x="4727575" y="2133601"/>
            <a:ext cx="2736850" cy="830263"/>
          </a:xfrm>
          <a:prstGeom prst="rect">
            <a:avLst/>
          </a:prstGeom>
          <a:noFill/>
          <a:ln w="9525">
            <a:noFill/>
            <a:miter lim="800000"/>
            <a:headEnd/>
            <a:tailEnd/>
          </a:ln>
        </p:spPr>
        <p:txBody>
          <a:bodyPr>
            <a:spAutoFit/>
          </a:bodyPr>
          <a:lstStyle/>
          <a:p>
            <a:pPr algn="ctr" eaLnBrk="0" hangingPunct="0"/>
            <a:r>
              <a:rPr lang="en-GB" sz="1600" b="1">
                <a:latin typeface="Constantia" pitchFamily="18" charset="0"/>
              </a:rPr>
              <a:t>Professionals working together </a:t>
            </a:r>
            <a:r>
              <a:rPr lang="en-GB" sz="1600">
                <a:latin typeface="Constantia" pitchFamily="18" charset="0"/>
              </a:rPr>
              <a:t>to achieve</a:t>
            </a:r>
          </a:p>
          <a:p>
            <a:pPr algn="ctr" eaLnBrk="0" hangingPunct="0"/>
            <a:r>
              <a:rPr lang="en-GB" sz="1600">
                <a:latin typeface="Constantia" pitchFamily="18" charset="0"/>
              </a:rPr>
              <a:t>the best outcome </a:t>
            </a:r>
          </a:p>
        </p:txBody>
      </p:sp>
      <p:sp>
        <p:nvSpPr>
          <p:cNvPr id="24583" name="Text Box 11"/>
          <p:cNvSpPr txBox="1">
            <a:spLocks noChangeArrowheads="1"/>
          </p:cNvSpPr>
          <p:nvPr/>
        </p:nvSpPr>
        <p:spPr bwMode="auto">
          <a:xfrm>
            <a:off x="2782889" y="3716339"/>
            <a:ext cx="1800225" cy="1323975"/>
          </a:xfrm>
          <a:prstGeom prst="rect">
            <a:avLst/>
          </a:prstGeom>
          <a:noFill/>
          <a:ln w="9525">
            <a:noFill/>
            <a:miter lim="800000"/>
            <a:headEnd/>
            <a:tailEnd/>
          </a:ln>
        </p:spPr>
        <p:txBody>
          <a:bodyPr>
            <a:spAutoFit/>
          </a:bodyPr>
          <a:lstStyle/>
          <a:p>
            <a:pPr eaLnBrk="0" hangingPunct="0"/>
            <a:r>
              <a:rPr lang="en-GB" sz="1600">
                <a:latin typeface="Constantia" pitchFamily="18" charset="0"/>
              </a:rPr>
              <a:t>Acknowledging </a:t>
            </a:r>
          </a:p>
          <a:p>
            <a:pPr eaLnBrk="0" hangingPunct="0"/>
            <a:r>
              <a:rPr lang="en-GB" sz="1600">
                <a:latin typeface="Constantia" pitchFamily="18" charset="0"/>
              </a:rPr>
              <a:t>the </a:t>
            </a:r>
            <a:r>
              <a:rPr lang="en-GB" sz="1600" b="1">
                <a:latin typeface="Constantia" pitchFamily="18" charset="0"/>
              </a:rPr>
              <a:t>skills, </a:t>
            </a:r>
          </a:p>
          <a:p>
            <a:pPr eaLnBrk="0" hangingPunct="0"/>
            <a:r>
              <a:rPr lang="en-GB" sz="1600" b="1">
                <a:latin typeface="Constantia" pitchFamily="18" charset="0"/>
              </a:rPr>
              <a:t>knowledge </a:t>
            </a:r>
          </a:p>
          <a:p>
            <a:pPr eaLnBrk="0" hangingPunct="0"/>
            <a:r>
              <a:rPr lang="en-GB" sz="1600" b="1">
                <a:latin typeface="Constantia" pitchFamily="18" charset="0"/>
              </a:rPr>
              <a:t>and experience </a:t>
            </a:r>
          </a:p>
          <a:p>
            <a:pPr eaLnBrk="0" hangingPunct="0"/>
            <a:r>
              <a:rPr lang="en-GB" sz="1600" b="1">
                <a:latin typeface="Constantia" pitchFamily="18" charset="0"/>
              </a:rPr>
              <a:t>of others</a:t>
            </a:r>
          </a:p>
        </p:txBody>
      </p:sp>
      <p:sp>
        <p:nvSpPr>
          <p:cNvPr id="24584" name="Text Box 13"/>
          <p:cNvSpPr txBox="1">
            <a:spLocks noChangeArrowheads="1"/>
          </p:cNvSpPr>
          <p:nvPr/>
        </p:nvSpPr>
        <p:spPr bwMode="auto">
          <a:xfrm>
            <a:off x="3719514" y="5013326"/>
            <a:ext cx="1944687" cy="1076325"/>
          </a:xfrm>
          <a:prstGeom prst="rect">
            <a:avLst/>
          </a:prstGeom>
          <a:noFill/>
          <a:ln w="9525">
            <a:noFill/>
            <a:miter lim="800000"/>
            <a:headEnd/>
            <a:tailEnd/>
          </a:ln>
        </p:spPr>
        <p:txBody>
          <a:bodyPr>
            <a:spAutoFit/>
          </a:bodyPr>
          <a:lstStyle/>
          <a:p>
            <a:pPr eaLnBrk="0" hangingPunct="0"/>
            <a:r>
              <a:rPr lang="en-GB" sz="1600">
                <a:latin typeface="Constantia" pitchFamily="18" charset="0"/>
              </a:rPr>
              <a:t>Maintaining a </a:t>
            </a:r>
          </a:p>
          <a:p>
            <a:pPr eaLnBrk="0" hangingPunct="0"/>
            <a:r>
              <a:rPr lang="en-GB" sz="1600">
                <a:latin typeface="Constantia" pitchFamily="18" charset="0"/>
              </a:rPr>
              <a:t>caring and </a:t>
            </a:r>
          </a:p>
          <a:p>
            <a:pPr eaLnBrk="0" hangingPunct="0"/>
            <a:r>
              <a:rPr lang="en-GB" sz="1600">
                <a:latin typeface="Constantia" pitchFamily="18" charset="0"/>
              </a:rPr>
              <a:t>professional </a:t>
            </a:r>
          </a:p>
          <a:p>
            <a:pPr eaLnBrk="0" hangingPunct="0"/>
            <a:r>
              <a:rPr lang="en-GB" sz="1600">
                <a:latin typeface="Constantia" pitchFamily="18" charset="0"/>
              </a:rPr>
              <a:t>approach</a:t>
            </a:r>
          </a:p>
        </p:txBody>
      </p:sp>
      <p:sp>
        <p:nvSpPr>
          <p:cNvPr id="24585" name="Text Box 15"/>
          <p:cNvSpPr txBox="1">
            <a:spLocks noChangeArrowheads="1"/>
          </p:cNvSpPr>
          <p:nvPr/>
        </p:nvSpPr>
        <p:spPr bwMode="auto">
          <a:xfrm>
            <a:off x="8401050" y="4292600"/>
            <a:ext cx="1735138" cy="585788"/>
          </a:xfrm>
          <a:prstGeom prst="rect">
            <a:avLst/>
          </a:prstGeom>
          <a:noFill/>
          <a:ln w="9525">
            <a:noFill/>
            <a:miter lim="800000"/>
            <a:headEnd/>
            <a:tailEnd/>
          </a:ln>
        </p:spPr>
        <p:txBody>
          <a:bodyPr>
            <a:spAutoFit/>
          </a:bodyPr>
          <a:lstStyle/>
          <a:p>
            <a:pPr eaLnBrk="0" hangingPunct="0"/>
            <a:r>
              <a:rPr lang="en-GB" sz="1600">
                <a:latin typeface="Constantia" pitchFamily="18" charset="0"/>
              </a:rPr>
              <a:t>Effective </a:t>
            </a:r>
          </a:p>
          <a:p>
            <a:pPr eaLnBrk="0" hangingPunct="0"/>
            <a:r>
              <a:rPr lang="en-GB" sz="1600">
                <a:latin typeface="Constantia" pitchFamily="18" charset="0"/>
              </a:rPr>
              <a:t>communication</a:t>
            </a:r>
          </a:p>
        </p:txBody>
      </p:sp>
      <p:sp>
        <p:nvSpPr>
          <p:cNvPr id="24586" name="Text Box 17"/>
          <p:cNvSpPr txBox="1">
            <a:spLocks noChangeArrowheads="1"/>
          </p:cNvSpPr>
          <p:nvPr/>
        </p:nvSpPr>
        <p:spPr bwMode="auto">
          <a:xfrm>
            <a:off x="8832851" y="3429000"/>
            <a:ext cx="1109663" cy="338138"/>
          </a:xfrm>
          <a:prstGeom prst="rect">
            <a:avLst/>
          </a:prstGeom>
          <a:noFill/>
          <a:ln w="9525">
            <a:noFill/>
            <a:miter lim="800000"/>
            <a:headEnd/>
            <a:tailEnd/>
          </a:ln>
        </p:spPr>
        <p:txBody>
          <a:bodyPr>
            <a:spAutoFit/>
          </a:bodyPr>
          <a:lstStyle/>
          <a:p>
            <a:pPr eaLnBrk="0" hangingPunct="0"/>
            <a:r>
              <a:rPr lang="en-GB" sz="1600">
                <a:latin typeface="Constantia" pitchFamily="18" charset="0"/>
              </a:rPr>
              <a:t>Flexibility</a:t>
            </a:r>
          </a:p>
        </p:txBody>
      </p:sp>
      <p:sp>
        <p:nvSpPr>
          <p:cNvPr id="24587" name="Text Box 19"/>
          <p:cNvSpPr txBox="1">
            <a:spLocks noChangeArrowheads="1"/>
          </p:cNvSpPr>
          <p:nvPr/>
        </p:nvSpPr>
        <p:spPr bwMode="auto">
          <a:xfrm>
            <a:off x="3000376" y="2492376"/>
            <a:ext cx="1439863" cy="830263"/>
          </a:xfrm>
          <a:prstGeom prst="rect">
            <a:avLst/>
          </a:prstGeom>
          <a:noFill/>
          <a:ln w="9525">
            <a:noFill/>
            <a:miter lim="800000"/>
            <a:headEnd/>
            <a:tailEnd/>
          </a:ln>
        </p:spPr>
        <p:txBody>
          <a:bodyPr>
            <a:spAutoFit/>
          </a:bodyPr>
          <a:lstStyle/>
          <a:p>
            <a:pPr eaLnBrk="0" hangingPunct="0"/>
            <a:r>
              <a:rPr lang="en-GB" sz="1600">
                <a:latin typeface="Constantia" pitchFamily="18" charset="0"/>
              </a:rPr>
              <a:t>Open sharing</a:t>
            </a:r>
          </a:p>
          <a:p>
            <a:pPr eaLnBrk="0" hangingPunct="0"/>
            <a:r>
              <a:rPr lang="en-GB" sz="1600">
                <a:latin typeface="Constantia" pitchFamily="18" charset="0"/>
              </a:rPr>
              <a:t>of relevant </a:t>
            </a:r>
          </a:p>
          <a:p>
            <a:pPr eaLnBrk="0" hangingPunct="0"/>
            <a:r>
              <a:rPr lang="en-GB" sz="1600">
                <a:latin typeface="Constantia" pitchFamily="18" charset="0"/>
              </a:rPr>
              <a:t>information</a:t>
            </a:r>
          </a:p>
        </p:txBody>
      </p:sp>
      <p:sp>
        <p:nvSpPr>
          <p:cNvPr id="24588" name="Text Box 21"/>
          <p:cNvSpPr txBox="1">
            <a:spLocks noChangeArrowheads="1"/>
          </p:cNvSpPr>
          <p:nvPr/>
        </p:nvSpPr>
        <p:spPr bwMode="auto">
          <a:xfrm>
            <a:off x="8399463" y="2636839"/>
            <a:ext cx="1524000" cy="554037"/>
          </a:xfrm>
          <a:prstGeom prst="rect">
            <a:avLst/>
          </a:prstGeom>
          <a:noFill/>
          <a:ln w="9525">
            <a:noFill/>
            <a:miter lim="800000"/>
            <a:headEnd/>
            <a:tailEnd/>
          </a:ln>
        </p:spPr>
        <p:txBody>
          <a:bodyPr>
            <a:spAutoFit/>
          </a:bodyPr>
          <a:lstStyle/>
          <a:p>
            <a:pPr eaLnBrk="0" hangingPunct="0"/>
            <a:r>
              <a:rPr lang="en-GB" sz="1600">
                <a:latin typeface="Constantia" pitchFamily="18" charset="0"/>
              </a:rPr>
              <a:t>Trust</a:t>
            </a:r>
          </a:p>
          <a:p>
            <a:pPr eaLnBrk="0" hangingPunct="0"/>
            <a:endParaRPr lang="en-GB" sz="1400" i="1">
              <a:solidFill>
                <a:srgbClr val="9E0130"/>
              </a:solidFill>
              <a:latin typeface="Constantia" pitchFamily="18" charset="0"/>
            </a:endParaRPr>
          </a:p>
        </p:txBody>
      </p:sp>
      <p:sp>
        <p:nvSpPr>
          <p:cNvPr id="24589" name="Text Box 23"/>
          <p:cNvSpPr txBox="1">
            <a:spLocks noChangeArrowheads="1"/>
          </p:cNvSpPr>
          <p:nvPr/>
        </p:nvSpPr>
        <p:spPr bwMode="auto">
          <a:xfrm>
            <a:off x="4800600" y="4868864"/>
            <a:ext cx="3024188" cy="1323975"/>
          </a:xfrm>
          <a:prstGeom prst="rect">
            <a:avLst/>
          </a:prstGeom>
          <a:noFill/>
          <a:ln w="9525">
            <a:noFill/>
            <a:miter lim="800000"/>
            <a:headEnd/>
            <a:tailEnd/>
          </a:ln>
        </p:spPr>
        <p:txBody>
          <a:bodyPr>
            <a:spAutoFit/>
          </a:bodyPr>
          <a:lstStyle/>
          <a:p>
            <a:pPr algn="ctr" eaLnBrk="0" hangingPunct="0"/>
            <a:r>
              <a:rPr lang="en-GB" sz="1600" dirty="0">
                <a:latin typeface="Constantia" pitchFamily="18" charset="0"/>
              </a:rPr>
              <a:t>Commitment</a:t>
            </a:r>
          </a:p>
          <a:p>
            <a:pPr algn="ctr" eaLnBrk="0" hangingPunct="0"/>
            <a:r>
              <a:rPr lang="en-GB" sz="1600" dirty="0">
                <a:latin typeface="Constantia" pitchFamily="18" charset="0"/>
              </a:rPr>
              <a:t>to a </a:t>
            </a:r>
          </a:p>
          <a:p>
            <a:pPr algn="ctr" eaLnBrk="0" hangingPunct="0"/>
            <a:r>
              <a:rPr lang="en-GB" sz="1600" dirty="0">
                <a:latin typeface="Constantia" pitchFamily="18" charset="0"/>
              </a:rPr>
              <a:t>high quality</a:t>
            </a:r>
          </a:p>
          <a:p>
            <a:pPr algn="ctr" eaLnBrk="0" hangingPunct="0"/>
            <a:r>
              <a:rPr lang="en-GB" sz="1600" dirty="0">
                <a:latin typeface="Constantia" pitchFamily="18" charset="0"/>
              </a:rPr>
              <a:t>service</a:t>
            </a:r>
          </a:p>
          <a:p>
            <a:pPr algn="ctr" eaLnBrk="0" hangingPunct="0"/>
            <a:endParaRPr lang="en-GB" sz="1600" dirty="0">
              <a:latin typeface="Constantia" pitchFamily="18" charset="0"/>
            </a:endParaRPr>
          </a:p>
        </p:txBody>
      </p:sp>
      <p:cxnSp>
        <p:nvCxnSpPr>
          <p:cNvPr id="15" name="Straight Arrow Connector 14"/>
          <p:cNvCxnSpPr>
            <a:stCxn id="24581" idx="0"/>
            <a:endCxn id="24582" idx="2"/>
          </p:cNvCxnSpPr>
          <p:nvPr/>
        </p:nvCxnSpPr>
        <p:spPr bwMode="auto">
          <a:xfrm rot="16200000" flipV="1">
            <a:off x="5989638" y="3070226"/>
            <a:ext cx="320675" cy="107950"/>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bwMode="auto">
          <a:xfrm flipV="1">
            <a:off x="7175501" y="2997200"/>
            <a:ext cx="1152525" cy="503238"/>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17" name="Straight Arrow Connector 16"/>
          <p:cNvCxnSpPr/>
          <p:nvPr/>
        </p:nvCxnSpPr>
        <p:spPr bwMode="auto">
          <a:xfrm flipV="1">
            <a:off x="7319964" y="3716338"/>
            <a:ext cx="1368425" cy="144462"/>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18" name="Straight Arrow Connector 17"/>
          <p:cNvCxnSpPr/>
          <p:nvPr/>
        </p:nvCxnSpPr>
        <p:spPr bwMode="auto">
          <a:xfrm>
            <a:off x="6959601" y="4221163"/>
            <a:ext cx="1223963" cy="360362"/>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19" name="Straight Arrow Connector 18"/>
          <p:cNvCxnSpPr>
            <a:stCxn id="24581" idx="4"/>
          </p:cNvCxnSpPr>
          <p:nvPr/>
        </p:nvCxnSpPr>
        <p:spPr bwMode="auto">
          <a:xfrm rot="5400000">
            <a:off x="5933282" y="4526757"/>
            <a:ext cx="504825" cy="36512"/>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20" name="Straight Arrow Connector 19"/>
          <p:cNvCxnSpPr/>
          <p:nvPr/>
        </p:nvCxnSpPr>
        <p:spPr bwMode="auto">
          <a:xfrm rot="5400000">
            <a:off x="4764088" y="4257676"/>
            <a:ext cx="720725" cy="647700"/>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21" name="Straight Arrow Connector 20"/>
          <p:cNvCxnSpPr/>
          <p:nvPr/>
        </p:nvCxnSpPr>
        <p:spPr bwMode="auto">
          <a:xfrm rot="10800000" flipV="1">
            <a:off x="4583114" y="3933825"/>
            <a:ext cx="720725" cy="215900"/>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22" name="Straight Arrow Connector 21"/>
          <p:cNvCxnSpPr/>
          <p:nvPr/>
        </p:nvCxnSpPr>
        <p:spPr bwMode="auto">
          <a:xfrm rot="10800000">
            <a:off x="4583114" y="2997201"/>
            <a:ext cx="865187" cy="576263"/>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210725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dirty="0"/>
              <a:t>What makes a good partnership?</a:t>
            </a:r>
          </a:p>
        </p:txBody>
      </p:sp>
      <p:sp>
        <p:nvSpPr>
          <p:cNvPr id="25603" name="Content Placeholder 2"/>
          <p:cNvSpPr>
            <a:spLocks noGrp="1"/>
          </p:cNvSpPr>
          <p:nvPr>
            <p:ph idx="1"/>
          </p:nvPr>
        </p:nvSpPr>
        <p:spPr/>
        <p:txBody>
          <a:bodyPr/>
          <a:lstStyle/>
          <a:p>
            <a:pPr>
              <a:buFont typeface="Wingdings 2" pitchFamily="18" charset="2"/>
              <a:buNone/>
            </a:pPr>
            <a:r>
              <a:rPr lang="en-GB" sz="2400" dirty="0"/>
              <a:t>A practitioner needs to be:</a:t>
            </a:r>
          </a:p>
          <a:p>
            <a:pPr>
              <a:buFont typeface="Wingdings 2" pitchFamily="18" charset="2"/>
              <a:buNone/>
            </a:pPr>
            <a:endParaRPr lang="en-GB" sz="2400" dirty="0"/>
          </a:p>
          <a:p>
            <a:pPr lvl="1">
              <a:buClr>
                <a:srgbClr val="9E0130"/>
              </a:buClr>
              <a:buFontTx/>
              <a:buChar char="•"/>
            </a:pPr>
            <a:r>
              <a:rPr lang="en-GB" dirty="0"/>
              <a:t>Clear about his/her role.</a:t>
            </a:r>
          </a:p>
          <a:p>
            <a:pPr lvl="1">
              <a:buClr>
                <a:srgbClr val="9E0130"/>
              </a:buClr>
              <a:buFontTx/>
              <a:buChar char="•"/>
            </a:pPr>
            <a:r>
              <a:rPr lang="en-GB" dirty="0"/>
              <a:t>Aware of the roles of other professionals.</a:t>
            </a:r>
          </a:p>
          <a:p>
            <a:pPr lvl="1">
              <a:buClr>
                <a:srgbClr val="9E0130"/>
              </a:buClr>
              <a:buFontTx/>
              <a:buChar char="•"/>
            </a:pPr>
            <a:r>
              <a:rPr lang="en-GB" dirty="0"/>
              <a:t>Confident about his/her own standards and targets.</a:t>
            </a:r>
          </a:p>
          <a:p>
            <a:pPr lvl="1">
              <a:buClr>
                <a:srgbClr val="9E0130"/>
              </a:buClr>
              <a:buFontTx/>
              <a:buChar char="•"/>
            </a:pPr>
            <a:r>
              <a:rPr lang="en-GB" dirty="0"/>
              <a:t>Respectful of the standards and targets that apply to other services</a:t>
            </a:r>
          </a:p>
          <a:p>
            <a:pPr lvl="1">
              <a:buClr>
                <a:srgbClr val="9E0130"/>
              </a:buClr>
              <a:buFontTx/>
              <a:buChar char="•"/>
            </a:pPr>
            <a:r>
              <a:rPr lang="en-GB" dirty="0"/>
              <a:t>Respectful of contribution of others working within health and social care.</a:t>
            </a:r>
          </a:p>
          <a:p>
            <a:endParaRPr lang="en-GB" dirty="0"/>
          </a:p>
        </p:txBody>
      </p:sp>
    </p:spTree>
    <p:extLst>
      <p:ext uri="{BB962C8B-B14F-4D97-AF65-F5344CB8AC3E}">
        <p14:creationId xmlns:p14="http://schemas.microsoft.com/office/powerpoint/2010/main" val="2248005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076948893"/>
              </p:ext>
            </p:extLst>
          </p:nvPr>
        </p:nvGraphicFramePr>
        <p:xfrm>
          <a:off x="1981200" y="1905000"/>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p:txBody>
          <a:bodyPr/>
          <a:lstStyle/>
          <a:p>
            <a:pPr>
              <a:defRPr/>
            </a:pPr>
            <a:r>
              <a:rPr lang="en-GB" dirty="0"/>
              <a:t>Effective partnership working (</a:t>
            </a:r>
            <a:r>
              <a:rPr lang="en-GB" sz="2700" dirty="0" err="1"/>
              <a:t>Jelphs</a:t>
            </a:r>
            <a:r>
              <a:rPr lang="en-GB" sz="2700" dirty="0"/>
              <a:t> &amp; Dickson, 2008) </a:t>
            </a:r>
          </a:p>
        </p:txBody>
      </p:sp>
    </p:spTree>
    <p:extLst>
      <p:ext uri="{BB962C8B-B14F-4D97-AF65-F5344CB8AC3E}">
        <p14:creationId xmlns:p14="http://schemas.microsoft.com/office/powerpoint/2010/main" val="14531676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eaLnBrk="1" hangingPunct="1"/>
            <a:endParaRPr lang="en-GB" dirty="0"/>
          </a:p>
          <a:p>
            <a:pPr eaLnBrk="1" hangingPunct="1"/>
            <a:r>
              <a:rPr lang="en-GB" dirty="0"/>
              <a:t>Providing a more effective service.</a:t>
            </a:r>
          </a:p>
          <a:p>
            <a:pPr eaLnBrk="1" hangingPunct="1"/>
            <a:r>
              <a:rPr lang="en-GB" dirty="0"/>
              <a:t>Enabling professionals and lay people to achieve their objectives more fully and economically.</a:t>
            </a:r>
          </a:p>
          <a:p>
            <a:pPr eaLnBrk="1" hangingPunct="1"/>
            <a:r>
              <a:rPr lang="en-GB" dirty="0"/>
              <a:t>Obtain a full picture of a situation.</a:t>
            </a:r>
          </a:p>
          <a:p>
            <a:pPr eaLnBrk="1" hangingPunct="1"/>
            <a:r>
              <a:rPr lang="en-GB" dirty="0"/>
              <a:t>Consider an assessment of service user and meet their needs more effectively, whatever those needs may be. </a:t>
            </a:r>
          </a:p>
        </p:txBody>
      </p:sp>
      <p:sp>
        <p:nvSpPr>
          <p:cNvPr id="2" name="Title 1"/>
          <p:cNvSpPr>
            <a:spLocks noGrp="1"/>
          </p:cNvSpPr>
          <p:nvPr>
            <p:ph type="title"/>
          </p:nvPr>
        </p:nvSpPr>
        <p:spPr/>
        <p:txBody>
          <a:bodyPr>
            <a:normAutofit/>
          </a:bodyPr>
          <a:lstStyle/>
          <a:p>
            <a:pPr>
              <a:defRPr/>
            </a:pPr>
            <a:r>
              <a:rPr lang="en-GB" dirty="0"/>
              <a:t>Advantages of multi-disciplinary/ partnership working</a:t>
            </a:r>
          </a:p>
        </p:txBody>
      </p:sp>
    </p:spTree>
    <p:extLst>
      <p:ext uri="{BB962C8B-B14F-4D97-AF65-F5344CB8AC3E}">
        <p14:creationId xmlns:p14="http://schemas.microsoft.com/office/powerpoint/2010/main" val="16979664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Resources</a:t>
            </a:r>
          </a:p>
        </p:txBody>
      </p:sp>
      <p:sp>
        <p:nvSpPr>
          <p:cNvPr id="3" name="Content Placeholder 2"/>
          <p:cNvSpPr>
            <a:spLocks noGrp="1"/>
          </p:cNvSpPr>
          <p:nvPr>
            <p:ph idx="1"/>
          </p:nvPr>
        </p:nvSpPr>
        <p:spPr/>
        <p:txBody>
          <a:bodyPr>
            <a:normAutofit/>
          </a:bodyPr>
          <a:lstStyle/>
          <a:p>
            <a:r>
              <a:rPr lang="en-GB" sz="2000" dirty="0"/>
              <a:t>SCIE’s free e-learning tools on partnership working: </a:t>
            </a:r>
          </a:p>
          <a:p>
            <a:pPr marL="0" indent="0">
              <a:buNone/>
            </a:pPr>
            <a:r>
              <a:rPr lang="en-GB" sz="2000" dirty="0">
                <a:hlinkClick r:id="rId2"/>
              </a:rPr>
              <a:t>http://www.scie.org.uk/publications/elearning/ipiac/index.asp</a:t>
            </a:r>
            <a:endParaRPr lang="en-GB" sz="2000" dirty="0"/>
          </a:p>
          <a:p>
            <a:pPr marL="0" indent="0">
              <a:buNone/>
            </a:pPr>
            <a:endParaRPr lang="en-GB" sz="2000" dirty="0"/>
          </a:p>
          <a:p>
            <a:r>
              <a:rPr lang="en-GB" sz="2000" dirty="0"/>
              <a:t>Professionalism, partnership and joined-up thinking: a research review of front line working with children and families (research in practice, 2005) available here:</a:t>
            </a:r>
            <a:r>
              <a:rPr lang="en-GB" sz="2000" dirty="0">
                <a:hlinkClick r:id="rId3"/>
              </a:rPr>
              <a:t> https://lx.iriss.org.uk/sites/default/files/resources/Professionalism_partnership%20and%20joined%20up%20thinking.pdf</a:t>
            </a:r>
            <a:endParaRPr lang="en-GB" sz="2000" dirty="0"/>
          </a:p>
          <a:p>
            <a:endParaRPr lang="en-GB" sz="2000" dirty="0"/>
          </a:p>
          <a:p>
            <a:endParaRPr lang="en-GB" sz="2000" dirty="0"/>
          </a:p>
          <a:p>
            <a:pPr marL="0" indent="0">
              <a:buNone/>
            </a:pPr>
            <a:endParaRPr lang="en-GB" dirty="0"/>
          </a:p>
          <a:p>
            <a:endParaRPr lang="en-GB" dirty="0"/>
          </a:p>
        </p:txBody>
      </p:sp>
    </p:spTree>
    <p:extLst>
      <p:ext uri="{BB962C8B-B14F-4D97-AF65-F5344CB8AC3E}">
        <p14:creationId xmlns:p14="http://schemas.microsoft.com/office/powerpoint/2010/main" val="3824020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2"/>
          <p:cNvSpPr>
            <a:spLocks noGrp="1"/>
          </p:cNvSpPr>
          <p:nvPr>
            <p:ph idx="1"/>
          </p:nvPr>
        </p:nvSpPr>
        <p:spPr/>
        <p:txBody>
          <a:bodyPr>
            <a:normAutofit fontScale="92500" lnSpcReduction="20000"/>
          </a:bodyPr>
          <a:lstStyle/>
          <a:p>
            <a:pPr eaLnBrk="1" hangingPunct="1"/>
            <a:r>
              <a:rPr lang="en-US" sz="2400" dirty="0"/>
              <a:t>Bell, A., Corﬁeld, M., Davies, J. and Richardson, N. (2009) ‘Collaborative Transdisciplinary Intervention in Early Years – putting theory into practice’</a:t>
            </a:r>
            <a:r>
              <a:rPr lang="en-US" sz="2400" i="1" dirty="0"/>
              <a:t>. Child: care, health and development. </a:t>
            </a:r>
            <a:r>
              <a:rPr lang="en-US" sz="2400" dirty="0"/>
              <a:t>36 (1). p 142–148.</a:t>
            </a:r>
          </a:p>
          <a:p>
            <a:pPr eaLnBrk="1" hangingPunct="1">
              <a:buNone/>
            </a:pPr>
            <a:endParaRPr lang="en-GB" sz="2400" dirty="0"/>
          </a:p>
          <a:p>
            <a:pPr eaLnBrk="1" hangingPunct="1"/>
            <a:r>
              <a:rPr lang="en-GB" sz="2400" dirty="0" err="1"/>
              <a:t>Jelphs</a:t>
            </a:r>
            <a:r>
              <a:rPr lang="en-GB" sz="2400" dirty="0"/>
              <a:t>, K. and Dickson, H.,# (2008) </a:t>
            </a:r>
            <a:r>
              <a:rPr lang="en-GB" sz="2400" i="1" dirty="0"/>
              <a:t>Working in Teams. </a:t>
            </a:r>
            <a:r>
              <a:rPr lang="en-GB" sz="2400" dirty="0"/>
              <a:t>PP in association with community care</a:t>
            </a:r>
          </a:p>
          <a:p>
            <a:pPr eaLnBrk="1" hangingPunct="1"/>
            <a:endParaRPr lang="en-GB" sz="2400" dirty="0"/>
          </a:p>
          <a:p>
            <a:pPr eaLnBrk="1" hangingPunct="1"/>
            <a:r>
              <a:rPr lang="en-GB" sz="2400" dirty="0"/>
              <a:t>Maclean, I., Maclean, S. and </a:t>
            </a:r>
            <a:r>
              <a:rPr lang="en-GB" sz="2400" dirty="0" err="1"/>
              <a:t>Pardy</a:t>
            </a:r>
            <a:r>
              <a:rPr lang="en-GB" sz="2400" dirty="0"/>
              <a:t>-McLaughlin, L. (2007) </a:t>
            </a:r>
            <a:r>
              <a:rPr lang="en-GB" sz="2400" i="1" dirty="0"/>
              <a:t>A Handbook of Theory for Social Care </a:t>
            </a:r>
            <a:r>
              <a:rPr lang="en-GB" sz="2400" i="1"/>
              <a:t>Volume Two.</a:t>
            </a:r>
            <a:r>
              <a:rPr lang="en-GB" sz="2400"/>
              <a:t> </a:t>
            </a:r>
            <a:r>
              <a:rPr lang="en-GB" sz="2400" dirty="0"/>
              <a:t>Staffs, </a:t>
            </a:r>
            <a:r>
              <a:rPr lang="en-GB" sz="2400" dirty="0" err="1"/>
              <a:t>Kirwin</a:t>
            </a:r>
            <a:r>
              <a:rPr lang="en-GB" sz="2400" dirty="0"/>
              <a:t> Maclean Associates</a:t>
            </a:r>
          </a:p>
          <a:p>
            <a:pPr eaLnBrk="1" hangingPunct="1"/>
            <a:endParaRPr lang="en-GB" dirty="0"/>
          </a:p>
        </p:txBody>
      </p:sp>
      <p:sp>
        <p:nvSpPr>
          <p:cNvPr id="2" name="Title 1"/>
          <p:cNvSpPr>
            <a:spLocks noGrp="1"/>
          </p:cNvSpPr>
          <p:nvPr>
            <p:ph type="title"/>
          </p:nvPr>
        </p:nvSpPr>
        <p:spPr/>
        <p:txBody>
          <a:bodyPr/>
          <a:lstStyle/>
          <a:p>
            <a:pPr>
              <a:defRPr/>
            </a:pPr>
            <a:r>
              <a:rPr lang="en-GB" dirty="0"/>
              <a:t>Further Reading</a:t>
            </a:r>
          </a:p>
        </p:txBody>
      </p:sp>
    </p:spTree>
    <p:extLst>
      <p:ext uri="{BB962C8B-B14F-4D97-AF65-F5344CB8AC3E}">
        <p14:creationId xmlns:p14="http://schemas.microsoft.com/office/powerpoint/2010/main" val="1267951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Content Placeholder 1"/>
          <p:cNvSpPr>
            <a:spLocks noGrp="1"/>
          </p:cNvSpPr>
          <p:nvPr>
            <p:ph idx="1"/>
          </p:nvPr>
        </p:nvSpPr>
        <p:spPr>
          <a:xfrm>
            <a:off x="2079523" y="1725561"/>
            <a:ext cx="9428802" cy="4170912"/>
          </a:xfrm>
        </p:spPr>
        <p:txBody>
          <a:bodyPr>
            <a:normAutofit fontScale="85000" lnSpcReduction="10000"/>
          </a:bodyPr>
          <a:lstStyle/>
          <a:p>
            <a:pPr eaLnBrk="1" hangingPunct="1"/>
            <a:r>
              <a:rPr lang="en-GB" sz="2400" dirty="0"/>
              <a:t>Maynard, T., Thomas, N. (2004) </a:t>
            </a:r>
            <a:r>
              <a:rPr lang="en-GB" sz="2400" i="1" dirty="0"/>
              <a:t>An Introduction to Early Childhood Studies,</a:t>
            </a:r>
            <a:r>
              <a:rPr lang="en-GB" sz="2400" dirty="0"/>
              <a:t> London: Sage </a:t>
            </a:r>
          </a:p>
          <a:p>
            <a:r>
              <a:rPr lang="en-GB" sz="2400" dirty="0"/>
              <a:t>OCR (2012) </a:t>
            </a:r>
            <a:r>
              <a:rPr lang="en-GB" sz="2400" i="1" dirty="0"/>
              <a:t>Developing effective communication in health and social care. </a:t>
            </a:r>
            <a:r>
              <a:rPr lang="en-GB" sz="2400" dirty="0"/>
              <a:t>Available at http://www.ocr.org.uk/Images/83070-unit-01-developing-effective-communication-in-health-and-social-care-teacher-instructions.pdf (Accessed 26th October 2013)</a:t>
            </a:r>
          </a:p>
          <a:p>
            <a:pPr eaLnBrk="1" hangingPunct="1"/>
            <a:r>
              <a:rPr lang="en-GB" sz="2400" dirty="0"/>
              <a:t>Oliver, B Pitt, B.  (2011), </a:t>
            </a:r>
            <a:r>
              <a:rPr lang="en-GB" sz="2400" i="1" dirty="0"/>
              <a:t>Working with Children, Young People and Families, </a:t>
            </a:r>
            <a:r>
              <a:rPr lang="en-GB" sz="2400" dirty="0"/>
              <a:t> Exeter: Learning Matters Ltd. </a:t>
            </a:r>
          </a:p>
          <a:p>
            <a:pPr eaLnBrk="1" hangingPunct="1"/>
            <a:r>
              <a:rPr lang="en-GB" sz="2400" dirty="0"/>
              <a:t>Stacey, M. (2009)  </a:t>
            </a:r>
            <a:r>
              <a:rPr lang="en-GB" sz="2400" i="1" dirty="0"/>
              <a:t>Teamwork and Collaboration in Early Years Setting.</a:t>
            </a:r>
            <a:r>
              <a:rPr lang="en-GB" sz="2400" i="1" u="sng" dirty="0"/>
              <a:t> </a:t>
            </a:r>
            <a:r>
              <a:rPr lang="en-GB" sz="2400" dirty="0"/>
              <a:t>Exeter: Learning Matters Ltd</a:t>
            </a:r>
          </a:p>
          <a:p>
            <a:pPr eaLnBrk="1" hangingPunct="1"/>
            <a:r>
              <a:rPr lang="en-US" sz="2400" dirty="0"/>
              <a:t>Whittington, C. (2003) Collaboration and Partnership in Context. In: J. Weinstein, C. Whittington &amp; T. </a:t>
            </a:r>
            <a:r>
              <a:rPr lang="en-US" sz="2400" dirty="0" err="1"/>
              <a:t>Leiba</a:t>
            </a:r>
            <a:r>
              <a:rPr lang="en-US" sz="2400" dirty="0"/>
              <a:t>. (Ed.) </a:t>
            </a:r>
            <a:r>
              <a:rPr lang="en-US" sz="2400" i="1" dirty="0"/>
              <a:t>Collaboration in Social Work Practice. </a:t>
            </a:r>
            <a:r>
              <a:rPr lang="en-US" sz="2400" dirty="0"/>
              <a:t>London: Jessica Kingsley Publishers.</a:t>
            </a:r>
            <a:endParaRPr lang="en-GB" sz="2400" dirty="0"/>
          </a:p>
          <a:p>
            <a:pPr eaLnBrk="1" hangingPunct="1"/>
            <a:endParaRPr lang="en-GB" dirty="0"/>
          </a:p>
          <a:p>
            <a:pPr eaLnBrk="1" hangingPunct="1"/>
            <a:endParaRPr lang="en-GB" dirty="0"/>
          </a:p>
        </p:txBody>
      </p:sp>
      <p:sp>
        <p:nvSpPr>
          <p:cNvPr id="3" name="Title 2"/>
          <p:cNvSpPr>
            <a:spLocks noGrp="1"/>
          </p:cNvSpPr>
          <p:nvPr>
            <p:ph type="title"/>
          </p:nvPr>
        </p:nvSpPr>
        <p:spPr>
          <a:xfrm>
            <a:off x="2592925" y="624110"/>
            <a:ext cx="8911687" cy="850729"/>
          </a:xfrm>
        </p:spPr>
        <p:txBody>
          <a:bodyPr/>
          <a:lstStyle/>
          <a:p>
            <a:pPr>
              <a:defRPr/>
            </a:pPr>
            <a:r>
              <a:rPr lang="en-GB" dirty="0"/>
              <a:t>Further Reading</a:t>
            </a:r>
          </a:p>
        </p:txBody>
      </p:sp>
    </p:spTree>
    <p:extLst>
      <p:ext uri="{BB962C8B-B14F-4D97-AF65-F5344CB8AC3E}">
        <p14:creationId xmlns:p14="http://schemas.microsoft.com/office/powerpoint/2010/main" val="234792462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1349</Words>
  <Application>Microsoft Office PowerPoint</Application>
  <PresentationFormat>Widescreen</PresentationFormat>
  <Paragraphs>187</Paragraphs>
  <Slides>26</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Century Gothic</vt:lpstr>
      <vt:lpstr>Constantia</vt:lpstr>
      <vt:lpstr>Wingdings</vt:lpstr>
      <vt:lpstr>Wingdings 2</vt:lpstr>
      <vt:lpstr>Wingdings 3</vt:lpstr>
      <vt:lpstr>Wisp</vt:lpstr>
      <vt:lpstr>Partnership Working</vt:lpstr>
      <vt:lpstr>Barriers to Effective Partnership Working</vt:lpstr>
      <vt:lpstr>Barriers</vt:lpstr>
      <vt:lpstr>Barriers</vt:lpstr>
      <vt:lpstr>Barriers</vt:lpstr>
      <vt:lpstr>Barriers to effective partnership working.</vt:lpstr>
      <vt:lpstr>Class discussion</vt:lpstr>
      <vt:lpstr>Enablers to Partnership Working</vt:lpstr>
      <vt:lpstr>Enablers to Partnership Working</vt:lpstr>
      <vt:lpstr>Enablers to Partnership Working</vt:lpstr>
      <vt:lpstr>Enablers to Partnership Working</vt:lpstr>
      <vt:lpstr>Key principles and ingredients of a successful partnership</vt:lpstr>
      <vt:lpstr>COPED” model (Trafford and Proctor, 2006)</vt:lpstr>
      <vt:lpstr>SOLER Model of Communication (OCR 2012)</vt:lpstr>
      <vt:lpstr>Key ingredients which - if they are present - will facilitate successful partnership working: </vt:lpstr>
      <vt:lpstr>PowerPoint Presentation</vt:lpstr>
      <vt:lpstr>Strategic partnerships should identify: </vt:lpstr>
      <vt:lpstr>Operational partnerships will commonly focus on more practical aspects and should identify:  </vt:lpstr>
      <vt:lpstr>Partnership Working in Child Protection</vt:lpstr>
      <vt:lpstr>   </vt:lpstr>
      <vt:lpstr>What makes a good partnership?</vt:lpstr>
      <vt:lpstr>Effective partnership working (Jelphs &amp; Dickson, 2008) </vt:lpstr>
      <vt:lpstr>Advantages of multi-disciplinary/ partnership working</vt:lpstr>
      <vt:lpstr>Further Resources</vt:lpstr>
      <vt:lpstr>Further Reading</vt:lpstr>
      <vt:lpstr>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Partnership Working</dc:title>
  <dc:creator>Karen Burton</dc:creator>
  <cp:lastModifiedBy>Karen Hudson</cp:lastModifiedBy>
  <cp:revision>26</cp:revision>
  <dcterms:created xsi:type="dcterms:W3CDTF">2015-10-20T13:38:48Z</dcterms:created>
  <dcterms:modified xsi:type="dcterms:W3CDTF">2021-02-20T16:27:04Z</dcterms:modified>
</cp:coreProperties>
</file>