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96" r:id="rId4"/>
    <p:sldId id="257" r:id="rId5"/>
    <p:sldId id="282" r:id="rId6"/>
    <p:sldId id="295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8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80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 smtClean="0"/>
              <a:t>Object Oriented Programming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Contents: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Pointers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Call by Value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Call by reference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Pointer dereferencing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Offset notation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Subscript notation</a:t>
            </a: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Improving on 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Pointers are variables that contain memory addresses as their </a:t>
            </a:r>
            <a:r>
              <a:rPr lang="en-US" dirty="0" smtClean="0">
                <a:solidFill>
                  <a:schemeClr val="tx1"/>
                </a:solidFill>
              </a:rPr>
              <a:t>values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Normally </a:t>
            </a:r>
            <a:r>
              <a:rPr lang="en-US" dirty="0">
                <a:solidFill>
                  <a:schemeClr val="tx1"/>
                </a:solidFill>
              </a:rPr>
              <a:t>a variable directly contains a specific </a:t>
            </a:r>
            <a:r>
              <a:rPr lang="en-US" dirty="0" smtClean="0">
                <a:solidFill>
                  <a:schemeClr val="tx1"/>
                </a:solidFill>
              </a:rPr>
              <a:t>value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A </a:t>
            </a:r>
            <a:r>
              <a:rPr lang="en-US" dirty="0">
                <a:solidFill>
                  <a:schemeClr val="tx1"/>
                </a:solidFill>
              </a:rPr>
              <a:t>pointer, on the other hand, contains the address of a variable that contains a specific value.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619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Improving on 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 smtClean="0">
                <a:solidFill>
                  <a:schemeClr val="tx1"/>
                </a:solidFill>
              </a:rPr>
              <a:t>This </a:t>
            </a:r>
            <a:r>
              <a:rPr lang="en-US" dirty="0">
                <a:solidFill>
                  <a:schemeClr val="tx1"/>
                </a:solidFill>
              </a:rPr>
              <a:t>means that a variable name </a:t>
            </a:r>
            <a:r>
              <a:rPr lang="en-US" i="1" dirty="0">
                <a:solidFill>
                  <a:schemeClr val="tx1"/>
                </a:solidFill>
              </a:rPr>
              <a:t>directly</a:t>
            </a:r>
            <a:r>
              <a:rPr lang="en-US" dirty="0">
                <a:solidFill>
                  <a:schemeClr val="tx1"/>
                </a:solidFill>
              </a:rPr>
              <a:t> references a value, whereas a pointer </a:t>
            </a:r>
            <a:r>
              <a:rPr lang="en-US" i="1" dirty="0" smtClean="0">
                <a:solidFill>
                  <a:schemeClr val="tx1"/>
                </a:solidFill>
              </a:rPr>
              <a:t>indirectly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references a value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720" y="3578821"/>
            <a:ext cx="7402880" cy="2145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6623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Improving on 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Variable </a:t>
            </a:r>
            <a:r>
              <a:rPr lang="en-US" i="1" dirty="0" err="1">
                <a:solidFill>
                  <a:schemeClr val="tx1"/>
                </a:solidFill>
              </a:rPr>
              <a:t>countPtr</a:t>
            </a:r>
            <a:r>
              <a:rPr lang="en-US" dirty="0">
                <a:solidFill>
                  <a:schemeClr val="tx1"/>
                </a:solidFill>
              </a:rPr>
              <a:t> is said to “</a:t>
            </a:r>
            <a:r>
              <a:rPr lang="en-US" b="1" dirty="0">
                <a:solidFill>
                  <a:schemeClr val="tx1"/>
                </a:solidFill>
              </a:rPr>
              <a:t>point to</a:t>
            </a:r>
            <a:r>
              <a:rPr lang="en-US" dirty="0">
                <a:solidFill>
                  <a:schemeClr val="tx1"/>
                </a:solidFill>
              </a:rPr>
              <a:t>” </a:t>
            </a:r>
            <a:r>
              <a:rPr lang="en-US" i="1" dirty="0" smtClean="0">
                <a:solidFill>
                  <a:schemeClr val="tx1"/>
                </a:solidFill>
              </a:rPr>
              <a:t>counter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sz="2400" dirty="0" smtClean="0"/>
          </a:p>
          <a:p>
            <a:pPr algn="l"/>
            <a:r>
              <a:rPr lang="en-US" sz="2400" dirty="0" smtClean="0"/>
              <a:t>Representation </a:t>
            </a:r>
            <a:r>
              <a:rPr lang="en-US" sz="2400" dirty="0"/>
              <a:t>of </a:t>
            </a:r>
            <a:r>
              <a:rPr lang="en-US" sz="2400" i="1" dirty="0"/>
              <a:t>count</a:t>
            </a:r>
            <a:r>
              <a:rPr lang="en-US" sz="2400" dirty="0"/>
              <a:t> and </a:t>
            </a:r>
            <a:r>
              <a:rPr lang="en-US" sz="2400" i="1" dirty="0" err="1"/>
              <a:t>countPtr</a:t>
            </a:r>
            <a:r>
              <a:rPr lang="en-US" sz="2400" dirty="0"/>
              <a:t> in memory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211513"/>
            <a:ext cx="8809774" cy="113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6830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Improving on C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828800"/>
            <a:ext cx="7837429" cy="4724400"/>
          </a:xfrm>
          <a:prstGeom prst="rect">
            <a:avLst/>
          </a:prstGeom>
        </p:spPr>
      </p:pic>
      <p:sp>
        <p:nvSpPr>
          <p:cNvPr id="8" name="Subtitle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85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Dereferencing a pointer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The * operator, commonly referred to as the </a:t>
            </a:r>
            <a:r>
              <a:rPr lang="en-US" i="1" dirty="0">
                <a:solidFill>
                  <a:schemeClr val="tx1"/>
                </a:solidFill>
              </a:rPr>
              <a:t>indirection operator</a:t>
            </a:r>
            <a:r>
              <a:rPr lang="en-US" dirty="0">
                <a:solidFill>
                  <a:schemeClr val="tx1"/>
                </a:solidFill>
              </a:rPr>
              <a:t> or </a:t>
            </a:r>
            <a:r>
              <a:rPr lang="en-US" i="1" dirty="0">
                <a:solidFill>
                  <a:schemeClr val="tx1"/>
                </a:solidFill>
              </a:rPr>
              <a:t>dereferencing operator,</a:t>
            </a:r>
            <a:r>
              <a:rPr lang="en-US" dirty="0">
                <a:solidFill>
                  <a:schemeClr val="tx1"/>
                </a:solidFill>
              </a:rPr>
              <a:t> returns the value of the object to which its operand (i.e., a pointer) points. For example, the statement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r>
              <a:rPr lang="en-US" dirty="0" err="1">
                <a:solidFill>
                  <a:schemeClr val="tx1"/>
                </a:solidFill>
              </a:rPr>
              <a:t>printf</a:t>
            </a:r>
            <a:r>
              <a:rPr lang="en-US" dirty="0">
                <a:solidFill>
                  <a:schemeClr val="tx1"/>
                </a:solidFill>
              </a:rPr>
              <a:t>( "%d\n", *</a:t>
            </a:r>
            <a:r>
              <a:rPr lang="en-US" dirty="0" err="1">
                <a:solidFill>
                  <a:schemeClr val="tx1"/>
                </a:solidFill>
              </a:rPr>
              <a:t>countPtr</a:t>
            </a:r>
            <a:r>
              <a:rPr lang="en-US" dirty="0">
                <a:solidFill>
                  <a:schemeClr val="tx1"/>
                </a:solidFill>
              </a:rPr>
              <a:t> );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Prints out the value of variable count, namely 5. </a:t>
            </a:r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Using </a:t>
            </a:r>
            <a:r>
              <a:rPr lang="en-US" dirty="0">
                <a:solidFill>
                  <a:schemeClr val="tx1"/>
                </a:solidFill>
              </a:rPr>
              <a:t>* in this manner is called </a:t>
            </a:r>
            <a:r>
              <a:rPr lang="en-US" i="1" dirty="0">
                <a:solidFill>
                  <a:schemeClr val="tx1"/>
                </a:solidFill>
              </a:rPr>
              <a:t>dereferencing a pointer</a:t>
            </a:r>
            <a:r>
              <a:rPr lang="en-US" dirty="0">
                <a:solidFill>
                  <a:schemeClr val="tx1"/>
                </a:solidFill>
              </a:rPr>
              <a:t>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764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Passing Arguments by reference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There are two ways to pass arguments to a </a:t>
            </a:r>
            <a:r>
              <a:rPr lang="en-US" dirty="0" smtClean="0">
                <a:solidFill>
                  <a:schemeClr val="tx1"/>
                </a:solidFill>
              </a:rPr>
              <a:t>function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call </a:t>
            </a:r>
            <a:r>
              <a:rPr lang="en-US" dirty="0">
                <a:solidFill>
                  <a:schemeClr val="tx1"/>
                </a:solidFill>
              </a:rPr>
              <a:t>by </a:t>
            </a:r>
            <a:r>
              <a:rPr lang="en-US" dirty="0" smtClean="0">
                <a:solidFill>
                  <a:schemeClr val="tx1"/>
                </a:solidFill>
              </a:rPr>
              <a:t>value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call </a:t>
            </a:r>
            <a:r>
              <a:rPr lang="en-US" dirty="0">
                <a:solidFill>
                  <a:schemeClr val="tx1"/>
                </a:solidFill>
              </a:rPr>
              <a:t>by reference.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b="1" dirty="0">
                <a:solidFill>
                  <a:schemeClr val="tx1"/>
                </a:solidFill>
              </a:rPr>
              <a:t>Call by value </a:t>
            </a:r>
            <a:r>
              <a:rPr lang="en-US" dirty="0">
                <a:solidFill>
                  <a:schemeClr val="tx1"/>
                </a:solidFill>
              </a:rPr>
              <a:t>passes the actual value through to the function. Any changes to the value have to be returned using </a:t>
            </a:r>
            <a:r>
              <a:rPr lang="en-US" b="1" dirty="0">
                <a:solidFill>
                  <a:schemeClr val="tx1"/>
                </a:solidFill>
              </a:rPr>
              <a:t>return</a:t>
            </a:r>
            <a:r>
              <a:rPr lang="en-US" dirty="0">
                <a:solidFill>
                  <a:schemeClr val="tx1"/>
                </a:solidFill>
              </a:rPr>
              <a:t>. The problem with this method is that only a single value can be returned.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Many functions require the capability to modify one or more variables in the caller, or to pass a pointer to a large data object to avoid the overhead of passing the object call by value. (this involves making a copy of the object).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b="1" dirty="0">
                <a:solidFill>
                  <a:schemeClr val="tx1"/>
                </a:solidFill>
              </a:rPr>
              <a:t>Call by reference </a:t>
            </a:r>
            <a:r>
              <a:rPr lang="en-US" dirty="0">
                <a:solidFill>
                  <a:schemeClr val="tx1"/>
                </a:solidFill>
              </a:rPr>
              <a:t>allows the programmer to pass an address of a large data object to a function. The indirection (dereferencing) operator (</a:t>
            </a:r>
            <a:r>
              <a:rPr lang="en-US" b="1" dirty="0">
                <a:solidFill>
                  <a:schemeClr val="tx1"/>
                </a:solidFill>
              </a:rPr>
              <a:t>*</a:t>
            </a:r>
            <a:r>
              <a:rPr lang="en-US" dirty="0">
                <a:solidFill>
                  <a:schemeClr val="tx1"/>
                </a:solidFill>
              </a:rPr>
              <a:t>) is used to modify values within the data object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9263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537" y="228599"/>
            <a:ext cx="7345264" cy="6509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44198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Pointer Expression &amp; Arithmetic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Pointers are valid operands in arithmetic expressions, assignment expressions and comparison </a:t>
            </a:r>
            <a:r>
              <a:rPr lang="en-US" dirty="0" smtClean="0">
                <a:solidFill>
                  <a:schemeClr val="tx1"/>
                </a:solidFill>
              </a:rPr>
              <a:t>expressions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However</a:t>
            </a:r>
            <a:r>
              <a:rPr lang="en-US" dirty="0">
                <a:solidFill>
                  <a:schemeClr val="tx1"/>
                </a:solidFill>
              </a:rPr>
              <a:t>, not all the operators normally used in these expressions are valid in conjunction with pointers</a:t>
            </a:r>
            <a:r>
              <a:rPr lang="en-US" dirty="0" smtClean="0">
                <a:solidFill>
                  <a:schemeClr val="tx1"/>
                </a:solidFill>
              </a:rPr>
              <a:t>.</a:t>
            </a:r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374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Pointer Expression &amp; Arithmetic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 smtClean="0">
                <a:solidFill>
                  <a:schemeClr val="tx1"/>
                </a:solidFill>
              </a:rPr>
              <a:t>Pointers </a:t>
            </a:r>
            <a:r>
              <a:rPr lang="en-US" dirty="0">
                <a:solidFill>
                  <a:schemeClr val="tx1"/>
                </a:solidFill>
              </a:rPr>
              <a:t>may be incremented (++) or decremented (--). 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An integer may be added to a pointer (+ or +=), or subtracted from a pointer (- or -=), or one pointer may be subtracted from another.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938584"/>
            <a:ext cx="9448430" cy="1648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84150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/>
              <a:t>Pointer Expression &amp; Arithmetic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676400"/>
            <a:ext cx="3647872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638800"/>
            <a:ext cx="7420783" cy="111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12558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Pointer Expression &amp; Arithmetic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solidFill>
                  <a:schemeClr val="tx1"/>
                </a:solidFill>
              </a:rPr>
              <a:t>Pointer variables may be subtracted from one another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For example, if </a:t>
            </a:r>
            <a:r>
              <a:rPr lang="en-US" sz="2000" i="1" dirty="0" err="1">
                <a:solidFill>
                  <a:schemeClr val="tx1"/>
                </a:solidFill>
              </a:rPr>
              <a:t>pArray</a:t>
            </a:r>
            <a:r>
              <a:rPr lang="en-US" sz="2000" dirty="0">
                <a:solidFill>
                  <a:schemeClr val="tx1"/>
                </a:solidFill>
              </a:rPr>
              <a:t> contains the memory location 3000, and </a:t>
            </a:r>
            <a:r>
              <a:rPr lang="en-US" sz="2000" i="1" dirty="0">
                <a:solidFill>
                  <a:schemeClr val="tx1"/>
                </a:solidFill>
              </a:rPr>
              <a:t>pArray2</a:t>
            </a:r>
            <a:r>
              <a:rPr lang="en-US" sz="2000" dirty="0">
                <a:solidFill>
                  <a:schemeClr val="tx1"/>
                </a:solidFill>
              </a:rPr>
              <a:t> contains the memory location 3008, the statement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	</a:t>
            </a:r>
            <a:r>
              <a:rPr lang="en-US" sz="2000" dirty="0" err="1" smtClean="0">
                <a:solidFill>
                  <a:srgbClr val="0070C0"/>
                </a:solidFill>
              </a:rPr>
              <a:t>int</a:t>
            </a:r>
            <a:r>
              <a:rPr lang="en-US" sz="2000" dirty="0" smtClean="0">
                <a:solidFill>
                  <a:srgbClr val="0070C0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x = pArray2 - </a:t>
            </a:r>
            <a:r>
              <a:rPr lang="en-US" sz="2000" dirty="0" err="1">
                <a:solidFill>
                  <a:schemeClr val="tx1"/>
                </a:solidFill>
              </a:rPr>
              <a:t>pArray</a:t>
            </a:r>
            <a:r>
              <a:rPr lang="en-US" sz="2000" dirty="0">
                <a:solidFill>
                  <a:schemeClr val="tx1"/>
                </a:solidFill>
              </a:rPr>
              <a:t>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assigns to </a:t>
            </a:r>
            <a:r>
              <a:rPr lang="en-US" sz="2000" b="1" i="1" dirty="0">
                <a:solidFill>
                  <a:schemeClr val="tx1"/>
                </a:solidFill>
              </a:rPr>
              <a:t>x</a:t>
            </a:r>
            <a:r>
              <a:rPr lang="en-US" sz="2000" dirty="0">
                <a:solidFill>
                  <a:schemeClr val="tx1"/>
                </a:solidFill>
              </a:rPr>
              <a:t> the number of array elements from </a:t>
            </a:r>
            <a:r>
              <a:rPr lang="en-US" sz="2000" i="1" dirty="0" err="1">
                <a:solidFill>
                  <a:schemeClr val="tx1"/>
                </a:solidFill>
              </a:rPr>
              <a:t>pArray</a:t>
            </a:r>
            <a:r>
              <a:rPr lang="en-US" sz="2000" dirty="0">
                <a:solidFill>
                  <a:schemeClr val="tx1"/>
                </a:solidFill>
              </a:rPr>
              <a:t> to </a:t>
            </a:r>
            <a:r>
              <a:rPr lang="en-US" sz="2000" i="1" dirty="0">
                <a:solidFill>
                  <a:schemeClr val="tx1"/>
                </a:solidFill>
              </a:rPr>
              <a:t>pArray2</a:t>
            </a:r>
            <a:r>
              <a:rPr lang="en-US" sz="2000" dirty="0">
                <a:solidFill>
                  <a:schemeClr val="tx1"/>
                </a:solidFill>
              </a:rPr>
              <a:t>, in this case, 2. 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78" y="5486400"/>
            <a:ext cx="8009222" cy="967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3225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Relationship between pointers and arrays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743200"/>
            <a:ext cx="7772400" cy="2582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66159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Pointer / offset notation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en-GB" sz="4200" dirty="0" smtClean="0">
                <a:solidFill>
                  <a:schemeClr val="tx1"/>
                </a:solidFill>
              </a:rPr>
              <a:t>The value stored at array </a:t>
            </a:r>
            <a:r>
              <a:rPr lang="en-GB" sz="4200" dirty="0">
                <a:solidFill>
                  <a:schemeClr val="tx1"/>
                </a:solidFill>
              </a:rPr>
              <a:t>element </a:t>
            </a:r>
            <a:r>
              <a:rPr lang="en-GB" sz="4200" i="1" dirty="0">
                <a:solidFill>
                  <a:schemeClr val="tx1"/>
                </a:solidFill>
              </a:rPr>
              <a:t>b[3]</a:t>
            </a:r>
            <a:r>
              <a:rPr lang="en-GB" sz="4200" dirty="0">
                <a:solidFill>
                  <a:schemeClr val="tx1"/>
                </a:solidFill>
              </a:rPr>
              <a:t> can alternatively be referenced with the pointer expression: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	*(bPtr+3)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The 3 in the above expression is the offset to the pointer. 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The parenthesis are necessary, as the precedence of * is higher than the precedence of </a:t>
            </a:r>
            <a:r>
              <a:rPr lang="en-GB" sz="4200" dirty="0" smtClean="0">
                <a:solidFill>
                  <a:schemeClr val="tx1"/>
                </a:solidFill>
              </a:rPr>
              <a:t>+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 smtClean="0">
                <a:solidFill>
                  <a:schemeClr val="tx1"/>
                </a:solidFill>
              </a:rPr>
              <a:t>NB&gt; Without </a:t>
            </a:r>
            <a:r>
              <a:rPr lang="en-GB" sz="4200" dirty="0">
                <a:solidFill>
                  <a:schemeClr val="tx1"/>
                </a:solidFill>
              </a:rPr>
              <a:t>the parenthesis, the above expression would add 3 to the value of the expression </a:t>
            </a:r>
            <a:r>
              <a:rPr lang="en-GB" sz="4200" dirty="0" err="1">
                <a:solidFill>
                  <a:schemeClr val="tx1"/>
                </a:solidFill>
              </a:rPr>
              <a:t>bPtr</a:t>
            </a:r>
            <a:r>
              <a:rPr lang="en-GB" sz="4200" dirty="0">
                <a:solidFill>
                  <a:schemeClr val="tx1"/>
                </a:solidFill>
              </a:rPr>
              <a:t>.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5114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Pointer / offset notation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en-GB" sz="4200" dirty="0" smtClean="0">
                <a:solidFill>
                  <a:schemeClr val="tx1"/>
                </a:solidFill>
              </a:rPr>
              <a:t>Just </a:t>
            </a:r>
            <a:r>
              <a:rPr lang="en-GB" sz="4200" dirty="0">
                <a:solidFill>
                  <a:schemeClr val="tx1"/>
                </a:solidFill>
              </a:rPr>
              <a:t>as the array element can be referenced with a pointer expression, the address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	&amp;b[3]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can be written with the pointer expression: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	</a:t>
            </a:r>
            <a:r>
              <a:rPr lang="en-GB" sz="4200" dirty="0" smtClean="0">
                <a:solidFill>
                  <a:schemeClr val="tx1"/>
                </a:solidFill>
              </a:rPr>
              <a:t>bPtr+3</a:t>
            </a:r>
          </a:p>
          <a:p>
            <a:pPr algn="l"/>
            <a:endParaRPr lang="en-US" sz="4000" dirty="0" smtClean="0">
              <a:solidFill>
                <a:schemeClr val="tx1"/>
              </a:solidFill>
            </a:endParaRPr>
          </a:p>
          <a:p>
            <a:pPr algn="l"/>
            <a:r>
              <a:rPr lang="en-US" sz="4000" dirty="0" smtClean="0">
                <a:solidFill>
                  <a:schemeClr val="tx1"/>
                </a:solidFill>
              </a:rPr>
              <a:t>The </a:t>
            </a:r>
            <a:r>
              <a:rPr lang="en-US" sz="4000" dirty="0">
                <a:solidFill>
                  <a:schemeClr val="tx1"/>
                </a:solidFill>
              </a:rPr>
              <a:t>array itself can also be treated as a pointer and used in pointer arithmetic. For example the expression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*(b+3)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also refers to the array element b[3].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8034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Pointer / subscript notation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sz="2400" dirty="0">
                <a:solidFill>
                  <a:schemeClr val="tx1"/>
                </a:solidFill>
              </a:rPr>
              <a:t>Pointers can be subscripted exactly as arrays can. For example the expression: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r>
              <a:rPr lang="en-US" sz="2400" dirty="0" err="1" smtClean="0">
                <a:solidFill>
                  <a:schemeClr val="tx1"/>
                </a:solidFill>
              </a:rPr>
              <a:t>bPtr</a:t>
            </a:r>
            <a:r>
              <a:rPr lang="en-US" sz="2400" dirty="0" smtClean="0">
                <a:solidFill>
                  <a:schemeClr val="tx1"/>
                </a:solidFill>
              </a:rPr>
              <a:t>[1]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refers to the array element b[1].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Remember that an array name is essentially a </a:t>
            </a:r>
            <a:r>
              <a:rPr lang="en-US" sz="2400" b="1" dirty="0">
                <a:solidFill>
                  <a:schemeClr val="tx1"/>
                </a:solidFill>
              </a:rPr>
              <a:t>constant </a:t>
            </a:r>
            <a:r>
              <a:rPr lang="en-US" sz="2400" dirty="0">
                <a:solidFill>
                  <a:schemeClr val="tx1"/>
                </a:solidFill>
              </a:rPr>
              <a:t>pointer; it always points to the beginning of the array. Therefore, the expression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 smtClean="0">
                <a:solidFill>
                  <a:schemeClr val="tx1"/>
                </a:solidFill>
              </a:rPr>
              <a:t>	b </a:t>
            </a:r>
            <a:r>
              <a:rPr lang="en-US" sz="2400" dirty="0">
                <a:solidFill>
                  <a:schemeClr val="tx1"/>
                </a:solidFill>
              </a:rPr>
              <a:t>+= 3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is invalid because it attempts to modify the value of an array name with pointer arithmetic.</a:t>
            </a:r>
            <a:endParaRPr lang="en-GB" sz="42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2741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Recap..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 smtClean="0">
                <a:solidFill>
                  <a:schemeClr val="tx1"/>
                </a:solidFill>
              </a:rPr>
              <a:t>The final section of this lecture demonstrates how </a:t>
            </a:r>
            <a:r>
              <a:rPr lang="en-US" dirty="0">
                <a:solidFill>
                  <a:schemeClr val="tx1"/>
                </a:solidFill>
              </a:rPr>
              <a:t>array elements can be </a:t>
            </a:r>
            <a:r>
              <a:rPr lang="en-US" dirty="0" smtClean="0">
                <a:solidFill>
                  <a:schemeClr val="tx1"/>
                </a:solidFill>
              </a:rPr>
              <a:t>referenced </a:t>
            </a:r>
            <a:r>
              <a:rPr lang="en-US" dirty="0">
                <a:solidFill>
                  <a:schemeClr val="tx1"/>
                </a:solidFill>
              </a:rPr>
              <a:t>by one of the four </a:t>
            </a:r>
            <a:r>
              <a:rPr lang="en-US" dirty="0" smtClean="0">
                <a:solidFill>
                  <a:schemeClr val="tx1"/>
                </a:solidFill>
              </a:rPr>
              <a:t>following methods</a:t>
            </a:r>
            <a:r>
              <a:rPr lang="en-US" dirty="0">
                <a:solidFill>
                  <a:schemeClr val="tx1"/>
                </a:solidFill>
              </a:rPr>
              <a:t>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886200"/>
            <a:ext cx="8144840" cy="227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0538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 1: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Write a program that uses four </a:t>
            </a:r>
            <a:r>
              <a:rPr lang="en-US" sz="2000" dirty="0" err="1" smtClean="0">
                <a:solidFill>
                  <a:schemeClr val="tx1"/>
                </a:solidFill>
              </a:rPr>
              <a:t>printf</a:t>
            </a:r>
            <a:r>
              <a:rPr lang="en-US" sz="2000" dirty="0" smtClean="0">
                <a:solidFill>
                  <a:schemeClr val="tx1"/>
                </a:solidFill>
              </a:rPr>
              <a:t>() </a:t>
            </a:r>
            <a:r>
              <a:rPr lang="en-US" sz="2000" dirty="0">
                <a:solidFill>
                  <a:schemeClr val="tx1"/>
                </a:solidFill>
              </a:rPr>
              <a:t>routines to demonstrate the four different methods discussed for referring to array </a:t>
            </a:r>
            <a:r>
              <a:rPr lang="en-US" sz="2000" dirty="0" smtClean="0">
                <a:solidFill>
                  <a:schemeClr val="tx1"/>
                </a:solidFill>
              </a:rPr>
              <a:t>elements: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Array subscript notation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Array offset notation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smtClean="0">
                <a:solidFill>
                  <a:schemeClr val="tx1"/>
                </a:solidFill>
              </a:rPr>
              <a:t>Pointer subscript </a:t>
            </a:r>
            <a:r>
              <a:rPr lang="en-US" sz="1600" dirty="0" smtClean="0">
                <a:solidFill>
                  <a:schemeClr val="tx1"/>
                </a:solidFill>
              </a:rPr>
              <a:t>notation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Pointer offset notation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Write </a:t>
            </a:r>
            <a:r>
              <a:rPr lang="en-US" sz="2000" dirty="0">
                <a:solidFill>
                  <a:schemeClr val="tx1"/>
                </a:solidFill>
              </a:rPr>
              <a:t>a program that passes an </a:t>
            </a:r>
            <a:r>
              <a:rPr lang="en-US" sz="2000" dirty="0" smtClean="0">
                <a:solidFill>
                  <a:schemeClr val="tx1"/>
                </a:solidFill>
              </a:rPr>
              <a:t>array of floats to the </a:t>
            </a:r>
            <a:r>
              <a:rPr lang="en-US" sz="2000" dirty="0">
                <a:solidFill>
                  <a:schemeClr val="tx1"/>
                </a:solidFill>
              </a:rPr>
              <a:t>function </a:t>
            </a:r>
            <a:r>
              <a:rPr lang="en-US" sz="2000" i="1" dirty="0" err="1" smtClean="0">
                <a:solidFill>
                  <a:schemeClr val="tx1"/>
                </a:solidFill>
              </a:rPr>
              <a:t>scaleVector</a:t>
            </a:r>
            <a:r>
              <a:rPr lang="en-US" sz="2000" i="1" dirty="0">
                <a:solidFill>
                  <a:schemeClr val="tx1"/>
                </a:solidFill>
              </a:rPr>
              <a:t>()</a:t>
            </a:r>
            <a:r>
              <a:rPr lang="en-US" sz="2000" dirty="0">
                <a:solidFill>
                  <a:schemeClr val="tx1"/>
                </a:solidFill>
              </a:rPr>
              <a:t> and </a:t>
            </a:r>
            <a:r>
              <a:rPr lang="en-US" sz="2000" dirty="0" smtClean="0">
                <a:solidFill>
                  <a:schemeClr val="tx1"/>
                </a:solidFill>
              </a:rPr>
              <a:t>scales </a:t>
            </a:r>
            <a:r>
              <a:rPr lang="en-US" sz="2000" dirty="0">
                <a:solidFill>
                  <a:schemeClr val="tx1"/>
                </a:solidFill>
              </a:rPr>
              <a:t>the array using pointer offset notation</a:t>
            </a:r>
            <a:r>
              <a:rPr lang="en-US" sz="2000" dirty="0" smtClean="0">
                <a:solidFill>
                  <a:schemeClr val="tx1"/>
                </a:solidFill>
              </a:rPr>
              <a:t>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i="1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Write a function to swap the values stored in two elements of the same array.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Use this function to bubble sort an array of elements.</a:t>
            </a:r>
            <a:r>
              <a:rPr lang="en-US" sz="1400" i="1" dirty="0" smtClean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384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805</Words>
  <Application>Microsoft Office PowerPoint</Application>
  <PresentationFormat>On-screen Show (4:3)</PresentationFormat>
  <Paragraphs>134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Theme</vt:lpstr>
      <vt:lpstr>Object Oriented Programming</vt:lpstr>
      <vt:lpstr>Contents:</vt:lpstr>
      <vt:lpstr>Improving on C</vt:lpstr>
      <vt:lpstr>Improving on C</vt:lpstr>
      <vt:lpstr>Improving on C</vt:lpstr>
      <vt:lpstr>Improving on C</vt:lpstr>
      <vt:lpstr>Dereferencing a pointer</vt:lpstr>
      <vt:lpstr>Passing Arguments by reference</vt:lpstr>
      <vt:lpstr>PowerPoint Presentation</vt:lpstr>
      <vt:lpstr>Pointer Expression &amp; Arithmetic</vt:lpstr>
      <vt:lpstr>Pointer Expression &amp; Arithmetic</vt:lpstr>
      <vt:lpstr>Pointer Expression &amp; Arithmetic</vt:lpstr>
      <vt:lpstr>Pointer Expression &amp; Arithmetic</vt:lpstr>
      <vt:lpstr>Relationship between pointers and arrays</vt:lpstr>
      <vt:lpstr>Pointer / offset notation</vt:lpstr>
      <vt:lpstr>Pointer / offset notation</vt:lpstr>
      <vt:lpstr>Pointer / subscript notation</vt:lpstr>
      <vt:lpstr>Recap..</vt:lpstr>
      <vt:lpstr>EXERCISE 1: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15</cp:revision>
  <dcterms:created xsi:type="dcterms:W3CDTF">2006-08-16T00:00:00Z</dcterms:created>
  <dcterms:modified xsi:type="dcterms:W3CDTF">2020-02-02T19:08:57Z</dcterms:modified>
</cp:coreProperties>
</file>